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5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1" r:id="rId1"/>
  </p:sldMasterIdLst>
  <p:notesMasterIdLst>
    <p:notesMasterId r:id="rId66"/>
  </p:notesMasterIdLst>
  <p:sldIdLst>
    <p:sldId id="361" r:id="rId2"/>
    <p:sldId id="365" r:id="rId3"/>
    <p:sldId id="369" r:id="rId4"/>
    <p:sldId id="269" r:id="rId5"/>
    <p:sldId id="293" r:id="rId6"/>
    <p:sldId id="364" r:id="rId7"/>
    <p:sldId id="300" r:id="rId8"/>
    <p:sldId id="301" r:id="rId9"/>
    <p:sldId id="285" r:id="rId10"/>
    <p:sldId id="303" r:id="rId11"/>
    <p:sldId id="302" r:id="rId12"/>
    <p:sldId id="367" r:id="rId13"/>
    <p:sldId id="261" r:id="rId14"/>
    <p:sldId id="360" r:id="rId15"/>
    <p:sldId id="358" r:id="rId16"/>
    <p:sldId id="336" r:id="rId17"/>
    <p:sldId id="307" r:id="rId18"/>
    <p:sldId id="368" r:id="rId19"/>
    <p:sldId id="304" r:id="rId20"/>
    <p:sldId id="305" r:id="rId21"/>
    <p:sldId id="370" r:id="rId22"/>
    <p:sldId id="371" r:id="rId23"/>
    <p:sldId id="372" r:id="rId24"/>
    <p:sldId id="337" r:id="rId25"/>
    <p:sldId id="265" r:id="rId26"/>
    <p:sldId id="373" r:id="rId27"/>
    <p:sldId id="374" r:id="rId28"/>
    <p:sldId id="375" r:id="rId29"/>
    <p:sldId id="376" r:id="rId30"/>
    <p:sldId id="377" r:id="rId31"/>
    <p:sldId id="378" r:id="rId32"/>
    <p:sldId id="379" r:id="rId33"/>
    <p:sldId id="380" r:id="rId34"/>
    <p:sldId id="381" r:id="rId35"/>
    <p:sldId id="382" r:id="rId36"/>
    <p:sldId id="308" r:id="rId37"/>
    <p:sldId id="267" r:id="rId38"/>
    <p:sldId id="266" r:id="rId39"/>
    <p:sldId id="329" r:id="rId40"/>
    <p:sldId id="344" r:id="rId41"/>
    <p:sldId id="272" r:id="rId42"/>
    <p:sldId id="273" r:id="rId43"/>
    <p:sldId id="274" r:id="rId44"/>
    <p:sldId id="260" r:id="rId45"/>
    <p:sldId id="330" r:id="rId46"/>
    <p:sldId id="275" r:id="rId47"/>
    <p:sldId id="331" r:id="rId48"/>
    <p:sldId id="262" r:id="rId49"/>
    <p:sldId id="345" r:id="rId50"/>
    <p:sldId id="346" r:id="rId51"/>
    <p:sldId id="347" r:id="rId52"/>
    <p:sldId id="348" r:id="rId53"/>
    <p:sldId id="349" r:id="rId54"/>
    <p:sldId id="350" r:id="rId55"/>
    <p:sldId id="351" r:id="rId56"/>
    <p:sldId id="352" r:id="rId57"/>
    <p:sldId id="353" r:id="rId58"/>
    <p:sldId id="354" r:id="rId59"/>
    <p:sldId id="355" r:id="rId60"/>
    <p:sldId id="289" r:id="rId61"/>
    <p:sldId id="332" r:id="rId62"/>
    <p:sldId id="333" r:id="rId63"/>
    <p:sldId id="334" r:id="rId64"/>
    <p:sldId id="366"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46" autoAdjust="0"/>
  </p:normalViewPr>
  <p:slideViewPr>
    <p:cSldViewPr>
      <p:cViewPr varScale="1">
        <p:scale>
          <a:sx n="102" d="100"/>
          <a:sy n="102" d="100"/>
        </p:scale>
        <p:origin x="1884" y="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C41AC-0BB2-4F6C-8040-083B818F121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F8A8DD1D-9425-4AE0-BAC7-195E0EA88544}">
      <dgm:prSet custT="1"/>
      <dgm:spPr/>
      <dgm:t>
        <a:bodyPr/>
        <a:lstStyle/>
        <a:p>
          <a:r>
            <a:rPr lang="en-US" sz="1400" b="1" dirty="0"/>
            <a:t> </a:t>
          </a:r>
          <a:r>
            <a:rPr lang="en-US" sz="1400" b="1" dirty="0" err="1"/>
            <a:t>buletinul</a:t>
          </a:r>
          <a:r>
            <a:rPr lang="en-US" sz="1400" b="1" dirty="0"/>
            <a:t> de </a:t>
          </a:r>
          <a:r>
            <a:rPr lang="en-US" sz="1400" b="1" dirty="0" err="1"/>
            <a:t>identitate</a:t>
          </a:r>
          <a:r>
            <a:rPr lang="en-US" sz="1400" b="1" dirty="0"/>
            <a:t> </a:t>
          </a:r>
          <a:r>
            <a:rPr lang="en-US" sz="1400" b="1" dirty="0" err="1"/>
            <a:t>sau</a:t>
          </a:r>
          <a:r>
            <a:rPr lang="en-US" sz="1400" b="1" dirty="0"/>
            <a:t> un alt act de </a:t>
          </a:r>
          <a:r>
            <a:rPr lang="en-US" sz="1400" b="1" dirty="0" err="1"/>
            <a:t>identitate</a:t>
          </a:r>
          <a:endParaRPr lang="ru-RU" sz="1400" b="1" dirty="0"/>
        </a:p>
      </dgm:t>
    </dgm:pt>
    <dgm:pt modelId="{06B05F2D-F27E-4D02-A425-4D31B6A6C02F}" type="parTrans" cxnId="{1AB966FD-14E3-4874-B7D2-79C3FFD99C18}">
      <dgm:prSet/>
      <dgm:spPr/>
      <dgm:t>
        <a:bodyPr/>
        <a:lstStyle/>
        <a:p>
          <a:endParaRPr lang="ru-RU"/>
        </a:p>
      </dgm:t>
    </dgm:pt>
    <dgm:pt modelId="{5F83991C-CB0E-4D58-BEF2-ECB3530C1A38}" type="sibTrans" cxnId="{1AB966FD-14E3-4874-B7D2-79C3FFD99C18}">
      <dgm:prSet/>
      <dgm:spPr/>
      <dgm:t>
        <a:bodyPr/>
        <a:lstStyle/>
        <a:p>
          <a:endParaRPr lang="ru-RU"/>
        </a:p>
      </dgm:t>
    </dgm:pt>
    <dgm:pt modelId="{55530E00-00FB-4DF7-A9B7-C7E6D9C1222B}">
      <dgm:prSet custT="1"/>
      <dgm:spPr/>
      <dgm:t>
        <a:bodyPr/>
        <a:lstStyle/>
        <a:p>
          <a:r>
            <a:rPr lang="en-US" sz="1400" b="1" dirty="0"/>
            <a:t>diploma de </a:t>
          </a:r>
          <a:r>
            <a:rPr lang="en-US" sz="1400" b="1" dirty="0" err="1"/>
            <a:t>studii</a:t>
          </a:r>
          <a:r>
            <a:rPr lang="en-US" sz="1400" b="1" dirty="0"/>
            <a:t>, </a:t>
          </a:r>
          <a:r>
            <a:rPr lang="en-US" sz="1400" b="1" dirty="0" err="1"/>
            <a:t>certificatul</a:t>
          </a:r>
          <a:r>
            <a:rPr lang="en-US" sz="1400" b="1" dirty="0"/>
            <a:t> de </a:t>
          </a:r>
          <a:r>
            <a:rPr lang="en-US" sz="1400" b="1" dirty="0" err="1"/>
            <a:t>calificare</a:t>
          </a:r>
          <a:r>
            <a:rPr lang="en-US" sz="1400" b="1" dirty="0"/>
            <a:t> </a:t>
          </a:r>
          <a:r>
            <a:rPr lang="en-US" sz="1400" b="1" dirty="0" err="1"/>
            <a:t>ce</a:t>
          </a:r>
          <a:r>
            <a:rPr lang="en-US" sz="1400" b="1" dirty="0"/>
            <a:t> </a:t>
          </a:r>
          <a:r>
            <a:rPr lang="en-US" sz="1400" b="1" dirty="0" err="1"/>
            <a:t>confirmă</a:t>
          </a:r>
          <a:r>
            <a:rPr lang="en-US" sz="1400" b="1" dirty="0"/>
            <a:t> </a:t>
          </a:r>
          <a:r>
            <a:rPr lang="en-US" sz="1400" b="1" dirty="0" err="1"/>
            <a:t>pregătirea</a:t>
          </a:r>
          <a:r>
            <a:rPr lang="en-US" sz="1400" b="1" dirty="0"/>
            <a:t> </a:t>
          </a:r>
          <a:r>
            <a:rPr lang="en-US" sz="1400" b="1" dirty="0" err="1"/>
            <a:t>specială</a:t>
          </a:r>
          <a:r>
            <a:rPr lang="en-US" sz="1400" b="1" dirty="0"/>
            <a:t> – </a:t>
          </a:r>
          <a:r>
            <a:rPr lang="en-US" sz="1400" b="1" dirty="0" err="1"/>
            <a:t>pentru</a:t>
          </a:r>
          <a:r>
            <a:rPr lang="en-US" sz="1400" b="1" dirty="0"/>
            <a:t> </a:t>
          </a:r>
          <a:r>
            <a:rPr lang="en-US" sz="1400" b="1" dirty="0" err="1"/>
            <a:t>profesiile</a:t>
          </a:r>
          <a:r>
            <a:rPr lang="en-US" sz="1400" b="1" dirty="0"/>
            <a:t> care </a:t>
          </a:r>
          <a:r>
            <a:rPr lang="en-US" sz="1400" b="1" dirty="0" err="1"/>
            <a:t>cer</a:t>
          </a:r>
          <a:r>
            <a:rPr lang="en-US" sz="1400" b="1" dirty="0"/>
            <a:t> </a:t>
          </a:r>
          <a:r>
            <a:rPr lang="en-US" sz="1400" b="1" dirty="0" err="1"/>
            <a:t>cunoştinţe</a:t>
          </a:r>
          <a:r>
            <a:rPr lang="en-US" sz="1400" b="1" dirty="0"/>
            <a:t> </a:t>
          </a:r>
          <a:r>
            <a:rPr lang="en-US" sz="1400" b="1" dirty="0" err="1"/>
            <a:t>sau</a:t>
          </a:r>
          <a:r>
            <a:rPr lang="en-US" sz="1400" b="1" dirty="0"/>
            <a:t> </a:t>
          </a:r>
          <a:r>
            <a:rPr lang="en-US" sz="1400" b="1" dirty="0" err="1"/>
            <a:t>calităţi</a:t>
          </a:r>
          <a:r>
            <a:rPr lang="en-US" sz="1400" b="1" dirty="0"/>
            <a:t> </a:t>
          </a:r>
          <a:r>
            <a:rPr lang="en-US" sz="1400" b="1" dirty="0" err="1"/>
            <a:t>speciale</a:t>
          </a:r>
          <a:endParaRPr lang="ru-RU" sz="1400" b="1" dirty="0"/>
        </a:p>
      </dgm:t>
    </dgm:pt>
    <dgm:pt modelId="{2CD21412-F6F8-4480-9CE2-A472CF2E7E69}" type="parTrans" cxnId="{9A43B9BC-E608-41D7-8620-10F5660F3C0C}">
      <dgm:prSet/>
      <dgm:spPr/>
      <dgm:t>
        <a:bodyPr/>
        <a:lstStyle/>
        <a:p>
          <a:endParaRPr lang="ru-RU"/>
        </a:p>
      </dgm:t>
    </dgm:pt>
    <dgm:pt modelId="{48E2D635-1F34-44DE-86C1-92D0769525F4}" type="sibTrans" cxnId="{9A43B9BC-E608-41D7-8620-10F5660F3C0C}">
      <dgm:prSet/>
      <dgm:spPr/>
      <dgm:t>
        <a:bodyPr/>
        <a:lstStyle/>
        <a:p>
          <a:endParaRPr lang="ru-RU"/>
        </a:p>
      </dgm:t>
    </dgm:pt>
    <dgm:pt modelId="{5FF486FA-0649-4FD4-802B-615CF245235C}">
      <dgm:prSet custT="1"/>
      <dgm:spPr/>
      <dgm:t>
        <a:bodyPr/>
        <a:lstStyle/>
        <a:p>
          <a:r>
            <a:rPr lang="en-US" sz="1400" b="1" dirty="0" err="1"/>
            <a:t>certificatul</a:t>
          </a:r>
          <a:r>
            <a:rPr lang="en-US" sz="1400" b="1" dirty="0"/>
            <a:t> medical, </a:t>
          </a:r>
          <a:r>
            <a:rPr lang="en-US" sz="1400" b="1" dirty="0" err="1"/>
            <a:t>în</a:t>
          </a:r>
          <a:r>
            <a:rPr lang="en-US" sz="1400" b="1" dirty="0"/>
            <a:t> </a:t>
          </a:r>
          <a:r>
            <a:rPr lang="en-US" sz="1400" b="1" dirty="0" err="1"/>
            <a:t>cazurile</a:t>
          </a:r>
          <a:r>
            <a:rPr lang="en-US" sz="1400" b="1" dirty="0"/>
            <a:t> </a:t>
          </a:r>
          <a:r>
            <a:rPr lang="en-US" sz="1400" b="1" dirty="0" err="1"/>
            <a:t>prevăzute</a:t>
          </a:r>
          <a:r>
            <a:rPr lang="en-US" sz="1400" b="1" dirty="0"/>
            <a:t> de </a:t>
          </a:r>
          <a:r>
            <a:rPr lang="en-US" sz="1400" b="1" dirty="0" err="1"/>
            <a:t>legislaţia</a:t>
          </a:r>
          <a:r>
            <a:rPr lang="en-US" sz="1400" b="1" dirty="0"/>
            <a:t> </a:t>
          </a:r>
          <a:r>
            <a:rPr lang="en-US" sz="1400" b="1" dirty="0" err="1"/>
            <a:t>în</a:t>
          </a:r>
          <a:r>
            <a:rPr lang="en-US" sz="1400" b="1" dirty="0"/>
            <a:t> </a:t>
          </a:r>
          <a:r>
            <a:rPr lang="en-US" sz="1400" b="1" dirty="0" err="1"/>
            <a:t>vigoare</a:t>
          </a:r>
          <a:r>
            <a:rPr lang="ro-MD" sz="1400" b="1" dirty="0"/>
            <a:t> (HG 1025/2016)</a:t>
          </a:r>
          <a:endParaRPr lang="ru-RU" sz="1400" dirty="0"/>
        </a:p>
      </dgm:t>
    </dgm:pt>
    <dgm:pt modelId="{293AFA4F-20B2-40A1-BAC4-54D0C1F829F6}" type="parTrans" cxnId="{3869437D-40D3-4CA4-B28D-C11FF2E7C7E7}">
      <dgm:prSet/>
      <dgm:spPr/>
      <dgm:t>
        <a:bodyPr/>
        <a:lstStyle/>
        <a:p>
          <a:endParaRPr lang="ru-RU"/>
        </a:p>
      </dgm:t>
    </dgm:pt>
    <dgm:pt modelId="{5D1C8169-7AE7-4DB4-BD22-35FED904E124}" type="sibTrans" cxnId="{3869437D-40D3-4CA4-B28D-C11FF2E7C7E7}">
      <dgm:prSet/>
      <dgm:spPr/>
      <dgm:t>
        <a:bodyPr/>
        <a:lstStyle/>
        <a:p>
          <a:endParaRPr lang="ru-RU"/>
        </a:p>
      </dgm:t>
    </dgm:pt>
    <dgm:pt modelId="{3988E7B3-6121-43CE-8359-75BA28C549CD}">
      <dgm:prSet custT="1"/>
      <dgm:spPr/>
      <dgm:t>
        <a:bodyPr/>
        <a:lstStyle/>
        <a:p>
          <a:r>
            <a:rPr lang="en-US" sz="1200" b="1" dirty="0" err="1"/>
            <a:t>declaraţia</a:t>
          </a:r>
          <a:r>
            <a:rPr lang="en-US" sz="1200" b="1" dirty="0"/>
            <a:t> pe propria </a:t>
          </a:r>
          <a:r>
            <a:rPr lang="en-US" sz="1200" b="1" dirty="0" err="1"/>
            <a:t>răspundere</a:t>
          </a:r>
          <a:r>
            <a:rPr lang="en-US" sz="1200" b="1" dirty="0"/>
            <a:t> cu </a:t>
          </a:r>
          <a:r>
            <a:rPr lang="en-US" sz="1200" b="1" dirty="0" err="1"/>
            <a:t>privire</a:t>
          </a:r>
          <a:r>
            <a:rPr lang="en-US" sz="1200" b="1" dirty="0"/>
            <a:t> la </a:t>
          </a:r>
          <a:r>
            <a:rPr lang="en-US" sz="1200" b="1" dirty="0" err="1"/>
            <a:t>faptul</a:t>
          </a:r>
          <a:r>
            <a:rPr lang="en-US" sz="1200" b="1" dirty="0"/>
            <a:t> </a:t>
          </a:r>
          <a:r>
            <a:rPr lang="en-US" sz="1200" b="1" dirty="0" err="1"/>
            <a:t>că</a:t>
          </a:r>
          <a:r>
            <a:rPr lang="en-US" sz="1200" b="1" dirty="0"/>
            <a:t>, pe </a:t>
          </a:r>
          <a:r>
            <a:rPr lang="en-US" sz="1200" b="1" dirty="0" err="1"/>
            <a:t>durata</a:t>
          </a:r>
          <a:r>
            <a:rPr lang="en-US" sz="1200" b="1" dirty="0"/>
            <a:t> </a:t>
          </a:r>
          <a:r>
            <a:rPr lang="en-US" sz="1200" b="1" dirty="0" err="1"/>
            <a:t>activităţii</a:t>
          </a:r>
          <a:r>
            <a:rPr lang="en-US" sz="1200" b="1" dirty="0"/>
            <a:t> la </a:t>
          </a:r>
          <a:r>
            <a:rPr lang="en-US" sz="1200" b="1" dirty="0" err="1"/>
            <a:t>locurile</a:t>
          </a:r>
          <a:r>
            <a:rPr lang="en-US" sz="1200" b="1" dirty="0"/>
            <a:t> de </a:t>
          </a:r>
          <a:r>
            <a:rPr lang="en-US" sz="1200" b="1" dirty="0" err="1"/>
            <a:t>muncă</a:t>
          </a:r>
          <a:r>
            <a:rPr lang="en-US" sz="1200" b="1" dirty="0"/>
            <a:t> </a:t>
          </a:r>
          <a:r>
            <a:rPr lang="en-US" sz="1200" b="1" dirty="0" err="1"/>
            <a:t>precedente</a:t>
          </a:r>
          <a:r>
            <a:rPr lang="en-US" sz="1200" b="1" dirty="0"/>
            <a:t>, nu a </a:t>
          </a:r>
          <a:r>
            <a:rPr lang="en-US" sz="1200" b="1" dirty="0" err="1"/>
            <a:t>încălcat</a:t>
          </a:r>
          <a:r>
            <a:rPr lang="en-US" sz="1200" b="1" dirty="0"/>
            <a:t> </a:t>
          </a:r>
          <a:r>
            <a:rPr lang="en-US" sz="1200" b="1" dirty="0" err="1"/>
            <a:t>prevederile</a:t>
          </a:r>
          <a:r>
            <a:rPr lang="en-US" sz="1200" b="1" dirty="0"/>
            <a:t> art. 6 </a:t>
          </a:r>
          <a:r>
            <a:rPr lang="en-US" sz="1200" b="1" dirty="0" err="1"/>
            <a:t>alin</a:t>
          </a:r>
          <a:r>
            <a:rPr lang="en-US" sz="1200" b="1" dirty="0"/>
            <a:t>. (2) din </a:t>
          </a:r>
          <a:r>
            <a:rPr lang="en-US" sz="1200" b="1" dirty="0" err="1"/>
            <a:t>Legea</a:t>
          </a:r>
          <a:r>
            <a:rPr lang="en-US" sz="1200" b="1" dirty="0"/>
            <a:t> nr. 325 din 23 </a:t>
          </a:r>
          <a:r>
            <a:rPr lang="en-US" sz="1200" b="1" dirty="0" err="1"/>
            <a:t>decembrie</a:t>
          </a:r>
          <a:r>
            <a:rPr lang="en-US" sz="1200" b="1" dirty="0"/>
            <a:t> 2013 </a:t>
          </a:r>
          <a:r>
            <a:rPr lang="en-US" sz="1200" b="1" dirty="0" err="1"/>
            <a:t>privind</a:t>
          </a:r>
          <a:r>
            <a:rPr lang="en-US" sz="1200" b="1" dirty="0"/>
            <a:t> </a:t>
          </a:r>
          <a:r>
            <a:rPr lang="en-US" sz="1200" b="1" dirty="0" err="1"/>
            <a:t>evaluarea</a:t>
          </a:r>
          <a:r>
            <a:rPr lang="en-US" sz="1200" b="1" dirty="0"/>
            <a:t> </a:t>
          </a:r>
          <a:r>
            <a:rPr lang="en-US" sz="1200" b="1" dirty="0" err="1"/>
            <a:t>integrităţii</a:t>
          </a:r>
          <a:r>
            <a:rPr lang="en-US" sz="1200" b="1" dirty="0"/>
            <a:t> </a:t>
          </a:r>
          <a:r>
            <a:rPr lang="en-US" sz="1200" b="1" dirty="0" err="1"/>
            <a:t>instituționale</a:t>
          </a:r>
          <a:r>
            <a:rPr lang="en-US" sz="1200" b="1" dirty="0"/>
            <a:t>, cu </a:t>
          </a:r>
          <a:r>
            <a:rPr lang="en-US" sz="1200" b="1" dirty="0" err="1"/>
            <a:t>excepţia</a:t>
          </a:r>
          <a:r>
            <a:rPr lang="en-US" sz="1200" b="1" dirty="0"/>
            <a:t> </a:t>
          </a:r>
          <a:r>
            <a:rPr lang="en-US" sz="1200" b="1" dirty="0" err="1"/>
            <a:t>cazurilor</a:t>
          </a:r>
          <a:r>
            <a:rPr lang="en-US" sz="1200" b="1" dirty="0"/>
            <a:t> </a:t>
          </a:r>
          <a:r>
            <a:rPr lang="en-US" sz="1200" b="1" dirty="0" err="1"/>
            <a:t>cînd</a:t>
          </a:r>
          <a:r>
            <a:rPr lang="en-US" sz="1200" b="1" dirty="0"/>
            <a:t> </a:t>
          </a:r>
          <a:r>
            <a:rPr lang="en-US" sz="1200" b="1" dirty="0" err="1"/>
            <a:t>persoana</a:t>
          </a:r>
          <a:r>
            <a:rPr lang="en-US" sz="1200" b="1" dirty="0"/>
            <a:t> se </a:t>
          </a:r>
          <a:r>
            <a:rPr lang="en-US" sz="1200" b="1" dirty="0" err="1"/>
            <a:t>încadrează</a:t>
          </a:r>
          <a:r>
            <a:rPr lang="en-US" sz="1200" b="1" dirty="0"/>
            <a:t> </a:t>
          </a:r>
          <a:r>
            <a:rPr lang="en-US" sz="1200" b="1" dirty="0" err="1"/>
            <a:t>în</a:t>
          </a:r>
          <a:r>
            <a:rPr lang="en-US" sz="1200" b="1" dirty="0"/>
            <a:t> </a:t>
          </a:r>
          <a:r>
            <a:rPr lang="en-US" sz="1200" b="1" dirty="0" err="1"/>
            <a:t>cîmpul</a:t>
          </a:r>
          <a:r>
            <a:rPr lang="en-US" sz="1200" b="1" dirty="0"/>
            <a:t> </a:t>
          </a:r>
          <a:r>
            <a:rPr lang="en-US" sz="1200" b="1" dirty="0" err="1"/>
            <a:t>muncii</a:t>
          </a:r>
          <a:r>
            <a:rPr lang="en-US" sz="1200" b="1" dirty="0"/>
            <a:t> </a:t>
          </a:r>
          <a:r>
            <a:rPr lang="en-US" sz="1200" b="1" dirty="0" err="1"/>
            <a:t>pentru</a:t>
          </a:r>
          <a:r>
            <a:rPr lang="en-US" sz="1200" b="1" dirty="0"/>
            <a:t> prima </a:t>
          </a:r>
          <a:r>
            <a:rPr lang="en-US" sz="1200" b="1" dirty="0" err="1"/>
            <a:t>dată</a:t>
          </a:r>
          <a:endParaRPr lang="ru-RU" sz="1200" b="1" dirty="0"/>
        </a:p>
      </dgm:t>
    </dgm:pt>
    <dgm:pt modelId="{EBD322E1-0483-48AF-B01E-3EFFE56EE6B9}" type="parTrans" cxnId="{59013532-7F06-43DA-851C-B089B4118B4D}">
      <dgm:prSet/>
      <dgm:spPr/>
      <dgm:t>
        <a:bodyPr/>
        <a:lstStyle/>
        <a:p>
          <a:endParaRPr lang="ru-RU"/>
        </a:p>
      </dgm:t>
    </dgm:pt>
    <dgm:pt modelId="{5102283F-B050-4878-8D40-8939701BAD3F}" type="sibTrans" cxnId="{59013532-7F06-43DA-851C-B089B4118B4D}">
      <dgm:prSet/>
      <dgm:spPr/>
      <dgm:t>
        <a:bodyPr/>
        <a:lstStyle/>
        <a:p>
          <a:endParaRPr lang="ru-RU"/>
        </a:p>
      </dgm:t>
    </dgm:pt>
    <dgm:pt modelId="{5D3C4B37-AA39-437F-AFC0-E7A567AB6C2B}" type="pres">
      <dgm:prSet presAssocID="{54DC41AC-0BB2-4F6C-8040-083B818F1213}" presName="compositeShape" presStyleCnt="0">
        <dgm:presLayoutVars>
          <dgm:dir/>
          <dgm:resizeHandles/>
        </dgm:presLayoutVars>
      </dgm:prSet>
      <dgm:spPr/>
    </dgm:pt>
    <dgm:pt modelId="{3B05CF04-9937-4F4F-90E0-16DA63D6C62E}" type="pres">
      <dgm:prSet presAssocID="{54DC41AC-0BB2-4F6C-8040-083B818F1213}" presName="pyramid" presStyleLbl="node1" presStyleIdx="0" presStyleCnt="1"/>
      <dgm:spPr/>
    </dgm:pt>
    <dgm:pt modelId="{343BE833-53E3-488C-8663-244B3388D3D2}" type="pres">
      <dgm:prSet presAssocID="{54DC41AC-0BB2-4F6C-8040-083B818F1213}" presName="theList" presStyleCnt="0"/>
      <dgm:spPr/>
    </dgm:pt>
    <dgm:pt modelId="{8F4DAFC8-2FD1-4C04-A562-2B10DC7BBCC8}" type="pres">
      <dgm:prSet presAssocID="{F8A8DD1D-9425-4AE0-BAC7-195E0EA88544}" presName="aNode" presStyleLbl="fgAcc1" presStyleIdx="0" presStyleCnt="4" custScaleX="282763">
        <dgm:presLayoutVars>
          <dgm:bulletEnabled val="1"/>
        </dgm:presLayoutVars>
      </dgm:prSet>
      <dgm:spPr/>
    </dgm:pt>
    <dgm:pt modelId="{9035444A-7885-4B38-9641-C18977E32523}" type="pres">
      <dgm:prSet presAssocID="{F8A8DD1D-9425-4AE0-BAC7-195E0EA88544}" presName="aSpace" presStyleCnt="0"/>
      <dgm:spPr/>
    </dgm:pt>
    <dgm:pt modelId="{C634CE59-DCB5-4380-AA1A-506B20D450A0}" type="pres">
      <dgm:prSet presAssocID="{55530E00-00FB-4DF7-A9B7-C7E6D9C1222B}" presName="aNode" presStyleLbl="fgAcc1" presStyleIdx="1" presStyleCnt="4" custScaleX="281543">
        <dgm:presLayoutVars>
          <dgm:bulletEnabled val="1"/>
        </dgm:presLayoutVars>
      </dgm:prSet>
      <dgm:spPr/>
    </dgm:pt>
    <dgm:pt modelId="{DDA496C4-6AAD-468F-8F0F-490394D49D4F}" type="pres">
      <dgm:prSet presAssocID="{55530E00-00FB-4DF7-A9B7-C7E6D9C1222B}" presName="aSpace" presStyleCnt="0"/>
      <dgm:spPr/>
    </dgm:pt>
    <dgm:pt modelId="{8A14FF10-A65D-4FEA-AE25-FB7863A6C436}" type="pres">
      <dgm:prSet presAssocID="{5FF486FA-0649-4FD4-802B-615CF245235C}" presName="aNode" presStyleLbl="fgAcc1" presStyleIdx="2" presStyleCnt="4" custScaleX="281543">
        <dgm:presLayoutVars>
          <dgm:bulletEnabled val="1"/>
        </dgm:presLayoutVars>
      </dgm:prSet>
      <dgm:spPr/>
    </dgm:pt>
    <dgm:pt modelId="{6356CBC1-A832-41CE-90CE-0F96403F53F1}" type="pres">
      <dgm:prSet presAssocID="{5FF486FA-0649-4FD4-802B-615CF245235C}" presName="aSpace" presStyleCnt="0"/>
      <dgm:spPr/>
    </dgm:pt>
    <dgm:pt modelId="{37FE1C10-C492-43F0-A04A-EA37C43DB589}" type="pres">
      <dgm:prSet presAssocID="{3988E7B3-6121-43CE-8359-75BA28C549CD}" presName="aNode" presStyleLbl="fgAcc1" presStyleIdx="3" presStyleCnt="4" custScaleX="283606" custScaleY="213291">
        <dgm:presLayoutVars>
          <dgm:bulletEnabled val="1"/>
        </dgm:presLayoutVars>
      </dgm:prSet>
      <dgm:spPr/>
    </dgm:pt>
    <dgm:pt modelId="{7EF1E2CD-C0B2-433C-84BA-F92A42677824}" type="pres">
      <dgm:prSet presAssocID="{3988E7B3-6121-43CE-8359-75BA28C549CD}" presName="aSpace" presStyleCnt="0"/>
      <dgm:spPr/>
    </dgm:pt>
  </dgm:ptLst>
  <dgm:cxnLst>
    <dgm:cxn modelId="{AAC1DC1F-FD3D-43F3-AB08-8E47BE3EC6AF}" type="presOf" srcId="{3988E7B3-6121-43CE-8359-75BA28C549CD}" destId="{37FE1C10-C492-43F0-A04A-EA37C43DB589}" srcOrd="0" destOrd="0" presId="urn:microsoft.com/office/officeart/2005/8/layout/pyramid2"/>
    <dgm:cxn modelId="{59013532-7F06-43DA-851C-B089B4118B4D}" srcId="{54DC41AC-0BB2-4F6C-8040-083B818F1213}" destId="{3988E7B3-6121-43CE-8359-75BA28C549CD}" srcOrd="3" destOrd="0" parTransId="{EBD322E1-0483-48AF-B01E-3EFFE56EE6B9}" sibTransId="{5102283F-B050-4878-8D40-8939701BAD3F}"/>
    <dgm:cxn modelId="{3869437D-40D3-4CA4-B28D-C11FF2E7C7E7}" srcId="{54DC41AC-0BB2-4F6C-8040-083B818F1213}" destId="{5FF486FA-0649-4FD4-802B-615CF245235C}" srcOrd="2" destOrd="0" parTransId="{293AFA4F-20B2-40A1-BAC4-54D0C1F829F6}" sibTransId="{5D1C8169-7AE7-4DB4-BD22-35FED904E124}"/>
    <dgm:cxn modelId="{FE6C929E-47A2-4BFA-B2C0-C68267CB9DB6}" type="presOf" srcId="{55530E00-00FB-4DF7-A9B7-C7E6D9C1222B}" destId="{C634CE59-DCB5-4380-AA1A-506B20D450A0}" srcOrd="0" destOrd="0" presId="urn:microsoft.com/office/officeart/2005/8/layout/pyramid2"/>
    <dgm:cxn modelId="{EC3648A2-EA59-48A8-A732-A23DAB99BA9C}" type="presOf" srcId="{54DC41AC-0BB2-4F6C-8040-083B818F1213}" destId="{5D3C4B37-AA39-437F-AFC0-E7A567AB6C2B}" srcOrd="0" destOrd="0" presId="urn:microsoft.com/office/officeart/2005/8/layout/pyramid2"/>
    <dgm:cxn modelId="{E7D0D7B5-E2B1-4968-A573-25E982743B8A}" type="presOf" srcId="{5FF486FA-0649-4FD4-802B-615CF245235C}" destId="{8A14FF10-A65D-4FEA-AE25-FB7863A6C436}" srcOrd="0" destOrd="0" presId="urn:microsoft.com/office/officeart/2005/8/layout/pyramid2"/>
    <dgm:cxn modelId="{9A43B9BC-E608-41D7-8620-10F5660F3C0C}" srcId="{54DC41AC-0BB2-4F6C-8040-083B818F1213}" destId="{55530E00-00FB-4DF7-A9B7-C7E6D9C1222B}" srcOrd="1" destOrd="0" parTransId="{2CD21412-F6F8-4480-9CE2-A472CF2E7E69}" sibTransId="{48E2D635-1F34-44DE-86C1-92D0769525F4}"/>
    <dgm:cxn modelId="{83B2F8FC-5965-46BB-AE05-5FCC6FFE6694}" type="presOf" srcId="{F8A8DD1D-9425-4AE0-BAC7-195E0EA88544}" destId="{8F4DAFC8-2FD1-4C04-A562-2B10DC7BBCC8}" srcOrd="0" destOrd="0" presId="urn:microsoft.com/office/officeart/2005/8/layout/pyramid2"/>
    <dgm:cxn modelId="{1AB966FD-14E3-4874-B7D2-79C3FFD99C18}" srcId="{54DC41AC-0BB2-4F6C-8040-083B818F1213}" destId="{F8A8DD1D-9425-4AE0-BAC7-195E0EA88544}" srcOrd="0" destOrd="0" parTransId="{06B05F2D-F27E-4D02-A425-4D31B6A6C02F}" sibTransId="{5F83991C-CB0E-4D58-BEF2-ECB3530C1A38}"/>
    <dgm:cxn modelId="{D80ABF6A-E121-46EC-A96B-4CF37DFA538E}" type="presParOf" srcId="{5D3C4B37-AA39-437F-AFC0-E7A567AB6C2B}" destId="{3B05CF04-9937-4F4F-90E0-16DA63D6C62E}" srcOrd="0" destOrd="0" presId="urn:microsoft.com/office/officeart/2005/8/layout/pyramid2"/>
    <dgm:cxn modelId="{474D47A4-79E4-40DE-A88E-5E76A86D0839}" type="presParOf" srcId="{5D3C4B37-AA39-437F-AFC0-E7A567AB6C2B}" destId="{343BE833-53E3-488C-8663-244B3388D3D2}" srcOrd="1" destOrd="0" presId="urn:microsoft.com/office/officeart/2005/8/layout/pyramid2"/>
    <dgm:cxn modelId="{9994AE9C-A1BA-477D-83C5-32C2B186E53C}" type="presParOf" srcId="{343BE833-53E3-488C-8663-244B3388D3D2}" destId="{8F4DAFC8-2FD1-4C04-A562-2B10DC7BBCC8}" srcOrd="0" destOrd="0" presId="urn:microsoft.com/office/officeart/2005/8/layout/pyramid2"/>
    <dgm:cxn modelId="{5A10C9F9-831F-4B06-A598-1AA29CC3DF5D}" type="presParOf" srcId="{343BE833-53E3-488C-8663-244B3388D3D2}" destId="{9035444A-7885-4B38-9641-C18977E32523}" srcOrd="1" destOrd="0" presId="urn:microsoft.com/office/officeart/2005/8/layout/pyramid2"/>
    <dgm:cxn modelId="{257F6964-1813-4A33-87A2-3DA82C7B4BEB}" type="presParOf" srcId="{343BE833-53E3-488C-8663-244B3388D3D2}" destId="{C634CE59-DCB5-4380-AA1A-506B20D450A0}" srcOrd="2" destOrd="0" presId="urn:microsoft.com/office/officeart/2005/8/layout/pyramid2"/>
    <dgm:cxn modelId="{992C2B34-0547-4C77-9091-AF2718DB5A75}" type="presParOf" srcId="{343BE833-53E3-488C-8663-244B3388D3D2}" destId="{DDA496C4-6AAD-468F-8F0F-490394D49D4F}" srcOrd="3" destOrd="0" presId="urn:microsoft.com/office/officeart/2005/8/layout/pyramid2"/>
    <dgm:cxn modelId="{060DCEEC-1C2E-4BB3-9EC7-6B0254BAF682}" type="presParOf" srcId="{343BE833-53E3-488C-8663-244B3388D3D2}" destId="{8A14FF10-A65D-4FEA-AE25-FB7863A6C436}" srcOrd="4" destOrd="0" presId="urn:microsoft.com/office/officeart/2005/8/layout/pyramid2"/>
    <dgm:cxn modelId="{CE458246-0F25-483B-B5C9-828A19F09E56}" type="presParOf" srcId="{343BE833-53E3-488C-8663-244B3388D3D2}" destId="{6356CBC1-A832-41CE-90CE-0F96403F53F1}" srcOrd="5" destOrd="0" presId="urn:microsoft.com/office/officeart/2005/8/layout/pyramid2"/>
    <dgm:cxn modelId="{416008DF-B6F0-4B32-820B-2AFDDE718C33}" type="presParOf" srcId="{343BE833-53E3-488C-8663-244B3388D3D2}" destId="{37FE1C10-C492-43F0-A04A-EA37C43DB589}" srcOrd="6" destOrd="0" presId="urn:microsoft.com/office/officeart/2005/8/layout/pyramid2"/>
    <dgm:cxn modelId="{21674C80-A6FA-4C1E-AC1F-B3CAF51EB4DA}" type="presParOf" srcId="{343BE833-53E3-488C-8663-244B3388D3D2}" destId="{7EF1E2CD-C0B2-433C-84BA-F92A4267782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E5CA2-7CB7-42EC-A37A-3C8BDFA39E3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FF85EADA-DA93-4D50-8D03-04D7618387E9}">
      <dgm:prSet/>
      <dgm:spPr/>
      <dgm:t>
        <a:bodyPr/>
        <a:lstStyle/>
        <a:p>
          <a:pPr algn="just"/>
          <a:r>
            <a:rPr lang="ro-RO" b="0" i="0" dirty="0">
              <a:latin typeface="Arial" panose="020B0604020202020204" pitchFamily="34" charset="0"/>
              <a:cs typeface="Arial" panose="020B0604020202020204" pitchFamily="34" charset="0"/>
            </a:rPr>
            <a:t>Contractul individual de muncă poate fi încheiat şi pe o durată determinată, ce nu depăşeşte     </a:t>
          </a:r>
          <a:r>
            <a:rPr lang="ro-RO" b="1" i="0" dirty="0">
              <a:latin typeface="Arial" panose="020B0604020202020204" pitchFamily="34" charset="0"/>
              <a:cs typeface="Arial" panose="020B0604020202020204" pitchFamily="34" charset="0"/>
            </a:rPr>
            <a:t>5 ani</a:t>
          </a:r>
          <a:r>
            <a:rPr lang="ro-RO" b="0" i="0" dirty="0">
              <a:latin typeface="Arial" panose="020B0604020202020204" pitchFamily="34" charset="0"/>
              <a:cs typeface="Arial" panose="020B0604020202020204" pitchFamily="34" charset="0"/>
            </a:rPr>
            <a:t>, în condiţiile prevăzute de Codul muncii </a:t>
          </a:r>
          <a:endParaRPr lang="ro-RO" dirty="0">
            <a:latin typeface="Arial" panose="020B0604020202020204" pitchFamily="34" charset="0"/>
            <a:cs typeface="Arial" panose="020B0604020202020204" pitchFamily="34" charset="0"/>
          </a:endParaRPr>
        </a:p>
      </dgm:t>
    </dgm:pt>
    <dgm:pt modelId="{E30EB2F0-55A7-40B3-B4E0-2441821707D0}" type="parTrans" cxnId="{1805F689-C9F5-4E14-B314-8D9DACE5C1BA}">
      <dgm:prSet/>
      <dgm:spPr/>
      <dgm:t>
        <a:bodyPr/>
        <a:lstStyle/>
        <a:p>
          <a:endParaRPr lang="ru-RU"/>
        </a:p>
      </dgm:t>
    </dgm:pt>
    <dgm:pt modelId="{81474740-E5FF-45AA-8338-A50BC7833E26}" type="sibTrans" cxnId="{1805F689-C9F5-4E14-B314-8D9DACE5C1BA}">
      <dgm:prSet/>
      <dgm:spPr/>
      <dgm:t>
        <a:bodyPr/>
        <a:lstStyle/>
        <a:p>
          <a:endParaRPr lang="ru-RU"/>
        </a:p>
      </dgm:t>
    </dgm:pt>
    <dgm:pt modelId="{EC5F0988-8480-41DB-A594-01814BBF7385}">
      <dgm:prSet/>
      <dgm:spPr/>
      <dgm:t>
        <a:bodyPr/>
        <a:lstStyle/>
        <a:p>
          <a:pPr algn="just"/>
          <a:r>
            <a:rPr lang="ro-RO" b="0" i="0" dirty="0">
              <a:latin typeface="Arial" panose="020B0604020202020204" pitchFamily="34" charset="0"/>
              <a:cs typeface="Arial" panose="020B0604020202020204" pitchFamily="34" charset="0"/>
            </a:rPr>
            <a:t>Temeiul legal al încheierii contractului individual de muncă pe durată determinată se indică în contract.</a:t>
          </a:r>
          <a:endParaRPr lang="ro-RO" dirty="0">
            <a:latin typeface="Arial" panose="020B0604020202020204" pitchFamily="34" charset="0"/>
            <a:cs typeface="Arial" panose="020B0604020202020204" pitchFamily="34" charset="0"/>
          </a:endParaRPr>
        </a:p>
      </dgm:t>
    </dgm:pt>
    <dgm:pt modelId="{93A2D2D8-D799-4DB2-9946-8944885BD9DC}" type="parTrans" cxnId="{EF52D45F-6306-4B6B-A7D1-E744E2E09251}">
      <dgm:prSet/>
      <dgm:spPr/>
      <dgm:t>
        <a:bodyPr/>
        <a:lstStyle/>
        <a:p>
          <a:endParaRPr lang="ru-RU"/>
        </a:p>
      </dgm:t>
    </dgm:pt>
    <dgm:pt modelId="{93F96069-2E14-4D27-9DED-DB21558EDAF5}" type="sibTrans" cxnId="{EF52D45F-6306-4B6B-A7D1-E744E2E09251}">
      <dgm:prSet/>
      <dgm:spPr/>
      <dgm:t>
        <a:bodyPr/>
        <a:lstStyle/>
        <a:p>
          <a:endParaRPr lang="ru-RU"/>
        </a:p>
      </dgm:t>
    </dgm:pt>
    <dgm:pt modelId="{215C1274-A029-46D4-9C6A-50D117163402}">
      <dgm:prSet/>
      <dgm:spPr/>
      <dgm:t>
        <a:bodyPr/>
        <a:lstStyle/>
        <a:p>
          <a:pPr algn="just"/>
          <a:r>
            <a:rPr lang="ro-RO" b="0" i="0" dirty="0">
              <a:latin typeface="Arial" panose="020B0604020202020204" pitchFamily="34" charset="0"/>
              <a:cs typeface="Arial" panose="020B0604020202020204" pitchFamily="34" charset="0"/>
            </a:rPr>
            <a:t>Dacă în contractul individual de muncă nu este stipulată durata acestuia, contractul se consideră încheiat pe o durată nedeterminată</a:t>
          </a:r>
          <a:endParaRPr lang="ro-RO" dirty="0">
            <a:latin typeface="Arial" panose="020B0604020202020204" pitchFamily="34" charset="0"/>
            <a:cs typeface="Arial" panose="020B0604020202020204" pitchFamily="34" charset="0"/>
          </a:endParaRPr>
        </a:p>
      </dgm:t>
    </dgm:pt>
    <dgm:pt modelId="{107FBBB4-6317-46D6-8C02-9A0817EC0A19}" type="parTrans" cxnId="{F68330A3-3AE7-4F99-8A8A-5EB4E6DDE112}">
      <dgm:prSet/>
      <dgm:spPr/>
      <dgm:t>
        <a:bodyPr/>
        <a:lstStyle/>
        <a:p>
          <a:endParaRPr lang="ru-RU"/>
        </a:p>
      </dgm:t>
    </dgm:pt>
    <dgm:pt modelId="{B9BDDAD0-E74B-4249-9D61-65405842A37E}" type="sibTrans" cxnId="{F68330A3-3AE7-4F99-8A8A-5EB4E6DDE112}">
      <dgm:prSet/>
      <dgm:spPr/>
      <dgm:t>
        <a:bodyPr/>
        <a:lstStyle/>
        <a:p>
          <a:endParaRPr lang="ru-RU"/>
        </a:p>
      </dgm:t>
    </dgm:pt>
    <dgm:pt modelId="{2CCCB84A-2181-460C-B423-FA50CF531A04}" type="pres">
      <dgm:prSet presAssocID="{281E5CA2-7CB7-42EC-A37A-3C8BDFA39E39}" presName="Name0" presStyleCnt="0">
        <dgm:presLayoutVars>
          <dgm:dir/>
          <dgm:resizeHandles val="exact"/>
        </dgm:presLayoutVars>
      </dgm:prSet>
      <dgm:spPr/>
    </dgm:pt>
    <dgm:pt modelId="{E4BB0DFF-7CD0-4180-8ACE-00732165A759}" type="pres">
      <dgm:prSet presAssocID="{FF85EADA-DA93-4D50-8D03-04D7618387E9}" presName="composite" presStyleCnt="0"/>
      <dgm:spPr/>
    </dgm:pt>
    <dgm:pt modelId="{ACFFC131-B0F0-456F-A992-C6A2D64E33B6}" type="pres">
      <dgm:prSet presAssocID="{FF85EADA-DA93-4D50-8D03-04D7618387E9}" presName="rect1" presStyleLbl="trAlignAcc1" presStyleIdx="0" presStyleCnt="3" custScaleY="116947" custLinFactNeighborX="524" custLinFactNeighborY="796">
        <dgm:presLayoutVars>
          <dgm:bulletEnabled val="1"/>
        </dgm:presLayoutVars>
      </dgm:prSet>
      <dgm:spPr/>
    </dgm:pt>
    <dgm:pt modelId="{2CE60742-82D6-409A-992C-50C8675F5C71}" type="pres">
      <dgm:prSet presAssocID="{FF85EADA-DA93-4D50-8D03-04D7618387E9}" presName="rect2" presStyleLbl="fgImgPlace1" presStyleIdx="0" presStyleCnt="3" custLinFactNeighborX="-1663" custLinFactNeighborY="-1339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2000" r="-82000"/>
          </a:stretch>
        </a:blipFill>
      </dgm:spPr>
    </dgm:pt>
    <dgm:pt modelId="{7CC25137-B50F-4435-A23F-F74514E82137}" type="pres">
      <dgm:prSet presAssocID="{81474740-E5FF-45AA-8338-A50BC7833E26}" presName="sibTrans" presStyleCnt="0"/>
      <dgm:spPr/>
    </dgm:pt>
    <dgm:pt modelId="{3EF17D6D-5079-4F76-8113-A2C99F77F2D1}" type="pres">
      <dgm:prSet presAssocID="{215C1274-A029-46D4-9C6A-50D117163402}" presName="composite" presStyleCnt="0"/>
      <dgm:spPr/>
    </dgm:pt>
    <dgm:pt modelId="{57614EA7-B122-4052-83DB-E3AA828FA5C6}" type="pres">
      <dgm:prSet presAssocID="{215C1274-A029-46D4-9C6A-50D117163402}" presName="rect1" presStyleLbl="trAlignAcc1" presStyleIdx="1" presStyleCnt="3">
        <dgm:presLayoutVars>
          <dgm:bulletEnabled val="1"/>
        </dgm:presLayoutVars>
      </dgm:prSet>
      <dgm:spPr/>
    </dgm:pt>
    <dgm:pt modelId="{1BB8F0D3-705E-4A51-801C-54D3EF00B647}" type="pres">
      <dgm:prSet presAssocID="{215C1274-A029-46D4-9C6A-50D117163402}"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6000" r="-156000"/>
          </a:stretch>
        </a:blipFill>
      </dgm:spPr>
    </dgm:pt>
    <dgm:pt modelId="{139CE4D4-A49C-4E83-83F8-5B055C9B714D}" type="pres">
      <dgm:prSet presAssocID="{B9BDDAD0-E74B-4249-9D61-65405842A37E}" presName="sibTrans" presStyleCnt="0"/>
      <dgm:spPr/>
    </dgm:pt>
    <dgm:pt modelId="{A07613B9-5FE5-49B1-A118-6D2C3405344D}" type="pres">
      <dgm:prSet presAssocID="{EC5F0988-8480-41DB-A594-01814BBF7385}" presName="composite" presStyleCnt="0"/>
      <dgm:spPr/>
    </dgm:pt>
    <dgm:pt modelId="{B04A7BAA-4D92-42CE-A78C-0CE2F9D7110A}" type="pres">
      <dgm:prSet presAssocID="{EC5F0988-8480-41DB-A594-01814BBF7385}" presName="rect1" presStyleLbl="trAlignAcc1" presStyleIdx="2" presStyleCnt="3">
        <dgm:presLayoutVars>
          <dgm:bulletEnabled val="1"/>
        </dgm:presLayoutVars>
      </dgm:prSet>
      <dgm:spPr/>
    </dgm:pt>
    <dgm:pt modelId="{AC205DEA-6A88-4E81-B1F4-D8943B1CEC59}" type="pres">
      <dgm:prSet presAssocID="{EC5F0988-8480-41DB-A594-01814BBF7385}" presName="rect2"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3000" r="-83000"/>
          </a:stretch>
        </a:blipFill>
      </dgm:spPr>
    </dgm:pt>
  </dgm:ptLst>
  <dgm:cxnLst>
    <dgm:cxn modelId="{861AC01F-52F0-4D23-A695-E727874CFBE0}" type="presOf" srcId="{215C1274-A029-46D4-9C6A-50D117163402}" destId="{57614EA7-B122-4052-83DB-E3AA828FA5C6}" srcOrd="0" destOrd="0" presId="urn:microsoft.com/office/officeart/2008/layout/PictureStrips"/>
    <dgm:cxn modelId="{EF52D45F-6306-4B6B-A7D1-E744E2E09251}" srcId="{281E5CA2-7CB7-42EC-A37A-3C8BDFA39E39}" destId="{EC5F0988-8480-41DB-A594-01814BBF7385}" srcOrd="2" destOrd="0" parTransId="{93A2D2D8-D799-4DB2-9946-8944885BD9DC}" sibTransId="{93F96069-2E14-4D27-9DED-DB21558EDAF5}"/>
    <dgm:cxn modelId="{F53EDC58-5EE1-4369-9AD2-B12F50B4DFC4}" type="presOf" srcId="{281E5CA2-7CB7-42EC-A37A-3C8BDFA39E39}" destId="{2CCCB84A-2181-460C-B423-FA50CF531A04}" srcOrd="0" destOrd="0" presId="urn:microsoft.com/office/officeart/2008/layout/PictureStrips"/>
    <dgm:cxn modelId="{B94A9C59-0013-46FA-AD0D-3F663A8C2E89}" type="presOf" srcId="{FF85EADA-DA93-4D50-8D03-04D7618387E9}" destId="{ACFFC131-B0F0-456F-A992-C6A2D64E33B6}" srcOrd="0" destOrd="0" presId="urn:microsoft.com/office/officeart/2008/layout/PictureStrips"/>
    <dgm:cxn modelId="{1805F689-C9F5-4E14-B314-8D9DACE5C1BA}" srcId="{281E5CA2-7CB7-42EC-A37A-3C8BDFA39E39}" destId="{FF85EADA-DA93-4D50-8D03-04D7618387E9}" srcOrd="0" destOrd="0" parTransId="{E30EB2F0-55A7-40B3-B4E0-2441821707D0}" sibTransId="{81474740-E5FF-45AA-8338-A50BC7833E26}"/>
    <dgm:cxn modelId="{F68330A3-3AE7-4F99-8A8A-5EB4E6DDE112}" srcId="{281E5CA2-7CB7-42EC-A37A-3C8BDFA39E39}" destId="{215C1274-A029-46D4-9C6A-50D117163402}" srcOrd="1" destOrd="0" parTransId="{107FBBB4-6317-46D6-8C02-9A0817EC0A19}" sibTransId="{B9BDDAD0-E74B-4249-9D61-65405842A37E}"/>
    <dgm:cxn modelId="{692CB2B9-6383-4350-992D-B2B5EBACB89F}" type="presOf" srcId="{EC5F0988-8480-41DB-A594-01814BBF7385}" destId="{B04A7BAA-4D92-42CE-A78C-0CE2F9D7110A}" srcOrd="0" destOrd="0" presId="urn:microsoft.com/office/officeart/2008/layout/PictureStrips"/>
    <dgm:cxn modelId="{DC5EF0B4-54C6-4BCB-9BF0-54C48A03807E}" type="presParOf" srcId="{2CCCB84A-2181-460C-B423-FA50CF531A04}" destId="{E4BB0DFF-7CD0-4180-8ACE-00732165A759}" srcOrd="0" destOrd="0" presId="urn:microsoft.com/office/officeart/2008/layout/PictureStrips"/>
    <dgm:cxn modelId="{D0395269-1F1E-49BF-B427-75074F030150}" type="presParOf" srcId="{E4BB0DFF-7CD0-4180-8ACE-00732165A759}" destId="{ACFFC131-B0F0-456F-A992-C6A2D64E33B6}" srcOrd="0" destOrd="0" presId="urn:microsoft.com/office/officeart/2008/layout/PictureStrips"/>
    <dgm:cxn modelId="{D3691791-D468-44FD-9065-396138D08566}" type="presParOf" srcId="{E4BB0DFF-7CD0-4180-8ACE-00732165A759}" destId="{2CE60742-82D6-409A-992C-50C8675F5C71}" srcOrd="1" destOrd="0" presId="urn:microsoft.com/office/officeart/2008/layout/PictureStrips"/>
    <dgm:cxn modelId="{72223B0F-4C56-4DBA-A802-8F4F8A3F5688}" type="presParOf" srcId="{2CCCB84A-2181-460C-B423-FA50CF531A04}" destId="{7CC25137-B50F-4435-A23F-F74514E82137}" srcOrd="1" destOrd="0" presId="urn:microsoft.com/office/officeart/2008/layout/PictureStrips"/>
    <dgm:cxn modelId="{C1E65ED1-8D80-46A5-86EA-5DE67DAA31A2}" type="presParOf" srcId="{2CCCB84A-2181-460C-B423-FA50CF531A04}" destId="{3EF17D6D-5079-4F76-8113-A2C99F77F2D1}" srcOrd="2" destOrd="0" presId="urn:microsoft.com/office/officeart/2008/layout/PictureStrips"/>
    <dgm:cxn modelId="{A451CC22-1ADE-45A9-959D-D273C28C7FA4}" type="presParOf" srcId="{3EF17D6D-5079-4F76-8113-A2C99F77F2D1}" destId="{57614EA7-B122-4052-83DB-E3AA828FA5C6}" srcOrd="0" destOrd="0" presId="urn:microsoft.com/office/officeart/2008/layout/PictureStrips"/>
    <dgm:cxn modelId="{1A51941A-11C7-4E8B-BE1C-FE94C0007171}" type="presParOf" srcId="{3EF17D6D-5079-4F76-8113-A2C99F77F2D1}" destId="{1BB8F0D3-705E-4A51-801C-54D3EF00B647}" srcOrd="1" destOrd="0" presId="urn:microsoft.com/office/officeart/2008/layout/PictureStrips"/>
    <dgm:cxn modelId="{CE92C3EE-C92F-4244-AA01-D55B2EFE5C3A}" type="presParOf" srcId="{2CCCB84A-2181-460C-B423-FA50CF531A04}" destId="{139CE4D4-A49C-4E83-83F8-5B055C9B714D}" srcOrd="3" destOrd="0" presId="urn:microsoft.com/office/officeart/2008/layout/PictureStrips"/>
    <dgm:cxn modelId="{74BF9044-8B48-4F33-AFCF-D7A8FCE862B4}" type="presParOf" srcId="{2CCCB84A-2181-460C-B423-FA50CF531A04}" destId="{A07613B9-5FE5-49B1-A118-6D2C3405344D}" srcOrd="4" destOrd="0" presId="urn:microsoft.com/office/officeart/2008/layout/PictureStrips"/>
    <dgm:cxn modelId="{92F7A521-75B5-4591-81C7-2FB15A0DDACF}" type="presParOf" srcId="{A07613B9-5FE5-49B1-A118-6D2C3405344D}" destId="{B04A7BAA-4D92-42CE-A78C-0CE2F9D7110A}" srcOrd="0" destOrd="0" presId="urn:microsoft.com/office/officeart/2008/layout/PictureStrips"/>
    <dgm:cxn modelId="{3ADA9650-2BAE-4DF5-BD82-A3157942EBD6}" type="presParOf" srcId="{A07613B9-5FE5-49B1-A118-6D2C3405344D}" destId="{AC205DEA-6A88-4E81-B1F4-D8943B1CEC5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5CF04-9937-4F4F-90E0-16DA63D6C62E}">
      <dsp:nvSpPr>
        <dsp:cNvPr id="0" name=""/>
        <dsp:cNvSpPr/>
      </dsp:nvSpPr>
      <dsp:spPr>
        <a:xfrm>
          <a:off x="629300" y="0"/>
          <a:ext cx="3528392" cy="352839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DAFC8-2FD1-4C04-A562-2B10DC7BBCC8}">
      <dsp:nvSpPr>
        <dsp:cNvPr id="0" name=""/>
        <dsp:cNvSpPr/>
      </dsp:nvSpPr>
      <dsp:spPr>
        <a:xfrm>
          <a:off x="297703" y="353140"/>
          <a:ext cx="6485041" cy="5010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 </a:t>
          </a:r>
          <a:r>
            <a:rPr lang="en-US" sz="1400" b="1" kern="1200" dirty="0" err="1"/>
            <a:t>buletinul</a:t>
          </a:r>
          <a:r>
            <a:rPr lang="en-US" sz="1400" b="1" kern="1200" dirty="0"/>
            <a:t> de </a:t>
          </a:r>
          <a:r>
            <a:rPr lang="en-US" sz="1400" b="1" kern="1200" dirty="0" err="1"/>
            <a:t>identitate</a:t>
          </a:r>
          <a:r>
            <a:rPr lang="en-US" sz="1400" b="1" kern="1200" dirty="0"/>
            <a:t> </a:t>
          </a:r>
          <a:r>
            <a:rPr lang="en-US" sz="1400" b="1" kern="1200" dirty="0" err="1"/>
            <a:t>sau</a:t>
          </a:r>
          <a:r>
            <a:rPr lang="en-US" sz="1400" b="1" kern="1200" dirty="0"/>
            <a:t> un alt act de </a:t>
          </a:r>
          <a:r>
            <a:rPr lang="en-US" sz="1400" b="1" kern="1200" dirty="0" err="1"/>
            <a:t>identitate</a:t>
          </a:r>
          <a:endParaRPr lang="ru-RU" sz="1400" b="1" kern="1200" dirty="0"/>
        </a:p>
      </dsp:txBody>
      <dsp:txXfrm>
        <a:off x="322160" y="377597"/>
        <a:ext cx="6436127" cy="452090"/>
      </dsp:txXfrm>
    </dsp:sp>
    <dsp:sp modelId="{C634CE59-DCB5-4380-AA1A-506B20D450A0}">
      <dsp:nvSpPr>
        <dsp:cNvPr id="0" name=""/>
        <dsp:cNvSpPr/>
      </dsp:nvSpPr>
      <dsp:spPr>
        <a:xfrm>
          <a:off x="311693" y="916770"/>
          <a:ext cx="6457061" cy="5010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diploma de </a:t>
          </a:r>
          <a:r>
            <a:rPr lang="en-US" sz="1400" b="1" kern="1200" dirty="0" err="1"/>
            <a:t>studii</a:t>
          </a:r>
          <a:r>
            <a:rPr lang="en-US" sz="1400" b="1" kern="1200" dirty="0"/>
            <a:t>, </a:t>
          </a:r>
          <a:r>
            <a:rPr lang="en-US" sz="1400" b="1" kern="1200" dirty="0" err="1"/>
            <a:t>certificatul</a:t>
          </a:r>
          <a:r>
            <a:rPr lang="en-US" sz="1400" b="1" kern="1200" dirty="0"/>
            <a:t> de </a:t>
          </a:r>
          <a:r>
            <a:rPr lang="en-US" sz="1400" b="1" kern="1200" dirty="0" err="1"/>
            <a:t>calificare</a:t>
          </a:r>
          <a:r>
            <a:rPr lang="en-US" sz="1400" b="1" kern="1200" dirty="0"/>
            <a:t> </a:t>
          </a:r>
          <a:r>
            <a:rPr lang="en-US" sz="1400" b="1" kern="1200" dirty="0" err="1"/>
            <a:t>ce</a:t>
          </a:r>
          <a:r>
            <a:rPr lang="en-US" sz="1400" b="1" kern="1200" dirty="0"/>
            <a:t> </a:t>
          </a:r>
          <a:r>
            <a:rPr lang="en-US" sz="1400" b="1" kern="1200" dirty="0" err="1"/>
            <a:t>confirmă</a:t>
          </a:r>
          <a:r>
            <a:rPr lang="en-US" sz="1400" b="1" kern="1200" dirty="0"/>
            <a:t> </a:t>
          </a:r>
          <a:r>
            <a:rPr lang="en-US" sz="1400" b="1" kern="1200" dirty="0" err="1"/>
            <a:t>pregătirea</a:t>
          </a:r>
          <a:r>
            <a:rPr lang="en-US" sz="1400" b="1" kern="1200" dirty="0"/>
            <a:t> </a:t>
          </a:r>
          <a:r>
            <a:rPr lang="en-US" sz="1400" b="1" kern="1200" dirty="0" err="1"/>
            <a:t>specială</a:t>
          </a:r>
          <a:r>
            <a:rPr lang="en-US" sz="1400" b="1" kern="1200" dirty="0"/>
            <a:t> – </a:t>
          </a:r>
          <a:r>
            <a:rPr lang="en-US" sz="1400" b="1" kern="1200" dirty="0" err="1"/>
            <a:t>pentru</a:t>
          </a:r>
          <a:r>
            <a:rPr lang="en-US" sz="1400" b="1" kern="1200" dirty="0"/>
            <a:t> </a:t>
          </a:r>
          <a:r>
            <a:rPr lang="en-US" sz="1400" b="1" kern="1200" dirty="0" err="1"/>
            <a:t>profesiile</a:t>
          </a:r>
          <a:r>
            <a:rPr lang="en-US" sz="1400" b="1" kern="1200" dirty="0"/>
            <a:t> care </a:t>
          </a:r>
          <a:r>
            <a:rPr lang="en-US" sz="1400" b="1" kern="1200" dirty="0" err="1"/>
            <a:t>cer</a:t>
          </a:r>
          <a:r>
            <a:rPr lang="en-US" sz="1400" b="1" kern="1200" dirty="0"/>
            <a:t> </a:t>
          </a:r>
          <a:r>
            <a:rPr lang="en-US" sz="1400" b="1" kern="1200" dirty="0" err="1"/>
            <a:t>cunoştinţe</a:t>
          </a:r>
          <a:r>
            <a:rPr lang="en-US" sz="1400" b="1" kern="1200" dirty="0"/>
            <a:t> </a:t>
          </a:r>
          <a:r>
            <a:rPr lang="en-US" sz="1400" b="1" kern="1200" dirty="0" err="1"/>
            <a:t>sau</a:t>
          </a:r>
          <a:r>
            <a:rPr lang="en-US" sz="1400" b="1" kern="1200" dirty="0"/>
            <a:t> </a:t>
          </a:r>
          <a:r>
            <a:rPr lang="en-US" sz="1400" b="1" kern="1200" dirty="0" err="1"/>
            <a:t>calităţi</a:t>
          </a:r>
          <a:r>
            <a:rPr lang="en-US" sz="1400" b="1" kern="1200" dirty="0"/>
            <a:t> </a:t>
          </a:r>
          <a:r>
            <a:rPr lang="en-US" sz="1400" b="1" kern="1200" dirty="0" err="1"/>
            <a:t>speciale</a:t>
          </a:r>
          <a:endParaRPr lang="ru-RU" sz="1400" b="1" kern="1200" dirty="0"/>
        </a:p>
      </dsp:txBody>
      <dsp:txXfrm>
        <a:off x="336150" y="941227"/>
        <a:ext cx="6408147" cy="452090"/>
      </dsp:txXfrm>
    </dsp:sp>
    <dsp:sp modelId="{8A14FF10-A65D-4FEA-AE25-FB7863A6C436}">
      <dsp:nvSpPr>
        <dsp:cNvPr id="0" name=""/>
        <dsp:cNvSpPr/>
      </dsp:nvSpPr>
      <dsp:spPr>
        <a:xfrm>
          <a:off x="311693" y="1480399"/>
          <a:ext cx="6457061" cy="5010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certificatul</a:t>
          </a:r>
          <a:r>
            <a:rPr lang="en-US" sz="1400" b="1" kern="1200" dirty="0"/>
            <a:t> medical, </a:t>
          </a:r>
          <a:r>
            <a:rPr lang="en-US" sz="1400" b="1" kern="1200" dirty="0" err="1"/>
            <a:t>în</a:t>
          </a:r>
          <a:r>
            <a:rPr lang="en-US" sz="1400" b="1" kern="1200" dirty="0"/>
            <a:t> </a:t>
          </a:r>
          <a:r>
            <a:rPr lang="en-US" sz="1400" b="1" kern="1200" dirty="0" err="1"/>
            <a:t>cazurile</a:t>
          </a:r>
          <a:r>
            <a:rPr lang="en-US" sz="1400" b="1" kern="1200" dirty="0"/>
            <a:t> </a:t>
          </a:r>
          <a:r>
            <a:rPr lang="en-US" sz="1400" b="1" kern="1200" dirty="0" err="1"/>
            <a:t>prevăzute</a:t>
          </a:r>
          <a:r>
            <a:rPr lang="en-US" sz="1400" b="1" kern="1200" dirty="0"/>
            <a:t> de </a:t>
          </a:r>
          <a:r>
            <a:rPr lang="en-US" sz="1400" b="1" kern="1200" dirty="0" err="1"/>
            <a:t>legislaţia</a:t>
          </a:r>
          <a:r>
            <a:rPr lang="en-US" sz="1400" b="1" kern="1200" dirty="0"/>
            <a:t> </a:t>
          </a:r>
          <a:r>
            <a:rPr lang="en-US" sz="1400" b="1" kern="1200" dirty="0" err="1"/>
            <a:t>în</a:t>
          </a:r>
          <a:r>
            <a:rPr lang="en-US" sz="1400" b="1" kern="1200" dirty="0"/>
            <a:t> </a:t>
          </a:r>
          <a:r>
            <a:rPr lang="en-US" sz="1400" b="1" kern="1200" dirty="0" err="1"/>
            <a:t>vigoare</a:t>
          </a:r>
          <a:r>
            <a:rPr lang="ro-MD" sz="1400" b="1" kern="1200" dirty="0"/>
            <a:t> (HG 1025/2016)</a:t>
          </a:r>
          <a:endParaRPr lang="ru-RU" sz="1400" kern="1200" dirty="0"/>
        </a:p>
      </dsp:txBody>
      <dsp:txXfrm>
        <a:off x="336150" y="1504856"/>
        <a:ext cx="6408147" cy="452090"/>
      </dsp:txXfrm>
    </dsp:sp>
    <dsp:sp modelId="{37FE1C10-C492-43F0-A04A-EA37C43DB589}">
      <dsp:nvSpPr>
        <dsp:cNvPr id="0" name=""/>
        <dsp:cNvSpPr/>
      </dsp:nvSpPr>
      <dsp:spPr>
        <a:xfrm>
          <a:off x="288036" y="2044029"/>
          <a:ext cx="6504375" cy="10685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t>declaraţia</a:t>
          </a:r>
          <a:r>
            <a:rPr lang="en-US" sz="1200" b="1" kern="1200" dirty="0"/>
            <a:t> pe propria </a:t>
          </a:r>
          <a:r>
            <a:rPr lang="en-US" sz="1200" b="1" kern="1200" dirty="0" err="1"/>
            <a:t>răspundere</a:t>
          </a:r>
          <a:r>
            <a:rPr lang="en-US" sz="1200" b="1" kern="1200" dirty="0"/>
            <a:t> cu </a:t>
          </a:r>
          <a:r>
            <a:rPr lang="en-US" sz="1200" b="1" kern="1200" dirty="0" err="1"/>
            <a:t>privire</a:t>
          </a:r>
          <a:r>
            <a:rPr lang="en-US" sz="1200" b="1" kern="1200" dirty="0"/>
            <a:t> la </a:t>
          </a:r>
          <a:r>
            <a:rPr lang="en-US" sz="1200" b="1" kern="1200" dirty="0" err="1"/>
            <a:t>faptul</a:t>
          </a:r>
          <a:r>
            <a:rPr lang="en-US" sz="1200" b="1" kern="1200" dirty="0"/>
            <a:t> </a:t>
          </a:r>
          <a:r>
            <a:rPr lang="en-US" sz="1200" b="1" kern="1200" dirty="0" err="1"/>
            <a:t>că</a:t>
          </a:r>
          <a:r>
            <a:rPr lang="en-US" sz="1200" b="1" kern="1200" dirty="0"/>
            <a:t>, pe </a:t>
          </a:r>
          <a:r>
            <a:rPr lang="en-US" sz="1200" b="1" kern="1200" dirty="0" err="1"/>
            <a:t>durata</a:t>
          </a:r>
          <a:r>
            <a:rPr lang="en-US" sz="1200" b="1" kern="1200" dirty="0"/>
            <a:t> </a:t>
          </a:r>
          <a:r>
            <a:rPr lang="en-US" sz="1200" b="1" kern="1200" dirty="0" err="1"/>
            <a:t>activităţii</a:t>
          </a:r>
          <a:r>
            <a:rPr lang="en-US" sz="1200" b="1" kern="1200" dirty="0"/>
            <a:t> la </a:t>
          </a:r>
          <a:r>
            <a:rPr lang="en-US" sz="1200" b="1" kern="1200" dirty="0" err="1"/>
            <a:t>locurile</a:t>
          </a:r>
          <a:r>
            <a:rPr lang="en-US" sz="1200" b="1" kern="1200" dirty="0"/>
            <a:t> de </a:t>
          </a:r>
          <a:r>
            <a:rPr lang="en-US" sz="1200" b="1" kern="1200" dirty="0" err="1"/>
            <a:t>muncă</a:t>
          </a:r>
          <a:r>
            <a:rPr lang="en-US" sz="1200" b="1" kern="1200" dirty="0"/>
            <a:t> </a:t>
          </a:r>
          <a:r>
            <a:rPr lang="en-US" sz="1200" b="1" kern="1200" dirty="0" err="1"/>
            <a:t>precedente</a:t>
          </a:r>
          <a:r>
            <a:rPr lang="en-US" sz="1200" b="1" kern="1200" dirty="0"/>
            <a:t>, nu a </a:t>
          </a:r>
          <a:r>
            <a:rPr lang="en-US" sz="1200" b="1" kern="1200" dirty="0" err="1"/>
            <a:t>încălcat</a:t>
          </a:r>
          <a:r>
            <a:rPr lang="en-US" sz="1200" b="1" kern="1200" dirty="0"/>
            <a:t> </a:t>
          </a:r>
          <a:r>
            <a:rPr lang="en-US" sz="1200" b="1" kern="1200" dirty="0" err="1"/>
            <a:t>prevederile</a:t>
          </a:r>
          <a:r>
            <a:rPr lang="en-US" sz="1200" b="1" kern="1200" dirty="0"/>
            <a:t> art. 6 </a:t>
          </a:r>
          <a:r>
            <a:rPr lang="en-US" sz="1200" b="1" kern="1200" dirty="0" err="1"/>
            <a:t>alin</a:t>
          </a:r>
          <a:r>
            <a:rPr lang="en-US" sz="1200" b="1" kern="1200" dirty="0"/>
            <a:t>. (2) din </a:t>
          </a:r>
          <a:r>
            <a:rPr lang="en-US" sz="1200" b="1" kern="1200" dirty="0" err="1"/>
            <a:t>Legea</a:t>
          </a:r>
          <a:r>
            <a:rPr lang="en-US" sz="1200" b="1" kern="1200" dirty="0"/>
            <a:t> nr. 325 din 23 </a:t>
          </a:r>
          <a:r>
            <a:rPr lang="en-US" sz="1200" b="1" kern="1200" dirty="0" err="1"/>
            <a:t>decembrie</a:t>
          </a:r>
          <a:r>
            <a:rPr lang="en-US" sz="1200" b="1" kern="1200" dirty="0"/>
            <a:t> 2013 </a:t>
          </a:r>
          <a:r>
            <a:rPr lang="en-US" sz="1200" b="1" kern="1200" dirty="0" err="1"/>
            <a:t>privind</a:t>
          </a:r>
          <a:r>
            <a:rPr lang="en-US" sz="1200" b="1" kern="1200" dirty="0"/>
            <a:t> </a:t>
          </a:r>
          <a:r>
            <a:rPr lang="en-US" sz="1200" b="1" kern="1200" dirty="0" err="1"/>
            <a:t>evaluarea</a:t>
          </a:r>
          <a:r>
            <a:rPr lang="en-US" sz="1200" b="1" kern="1200" dirty="0"/>
            <a:t> </a:t>
          </a:r>
          <a:r>
            <a:rPr lang="en-US" sz="1200" b="1" kern="1200" dirty="0" err="1"/>
            <a:t>integrităţii</a:t>
          </a:r>
          <a:r>
            <a:rPr lang="en-US" sz="1200" b="1" kern="1200" dirty="0"/>
            <a:t> </a:t>
          </a:r>
          <a:r>
            <a:rPr lang="en-US" sz="1200" b="1" kern="1200" dirty="0" err="1"/>
            <a:t>instituționale</a:t>
          </a:r>
          <a:r>
            <a:rPr lang="en-US" sz="1200" b="1" kern="1200" dirty="0"/>
            <a:t>, cu </a:t>
          </a:r>
          <a:r>
            <a:rPr lang="en-US" sz="1200" b="1" kern="1200" dirty="0" err="1"/>
            <a:t>excepţia</a:t>
          </a:r>
          <a:r>
            <a:rPr lang="en-US" sz="1200" b="1" kern="1200" dirty="0"/>
            <a:t> </a:t>
          </a:r>
          <a:r>
            <a:rPr lang="en-US" sz="1200" b="1" kern="1200" dirty="0" err="1"/>
            <a:t>cazurilor</a:t>
          </a:r>
          <a:r>
            <a:rPr lang="en-US" sz="1200" b="1" kern="1200" dirty="0"/>
            <a:t> </a:t>
          </a:r>
          <a:r>
            <a:rPr lang="en-US" sz="1200" b="1" kern="1200" dirty="0" err="1"/>
            <a:t>cînd</a:t>
          </a:r>
          <a:r>
            <a:rPr lang="en-US" sz="1200" b="1" kern="1200" dirty="0"/>
            <a:t> </a:t>
          </a:r>
          <a:r>
            <a:rPr lang="en-US" sz="1200" b="1" kern="1200" dirty="0" err="1"/>
            <a:t>persoana</a:t>
          </a:r>
          <a:r>
            <a:rPr lang="en-US" sz="1200" b="1" kern="1200" dirty="0"/>
            <a:t> se </a:t>
          </a:r>
          <a:r>
            <a:rPr lang="en-US" sz="1200" b="1" kern="1200" dirty="0" err="1"/>
            <a:t>încadrează</a:t>
          </a:r>
          <a:r>
            <a:rPr lang="en-US" sz="1200" b="1" kern="1200" dirty="0"/>
            <a:t> </a:t>
          </a:r>
          <a:r>
            <a:rPr lang="en-US" sz="1200" b="1" kern="1200" dirty="0" err="1"/>
            <a:t>în</a:t>
          </a:r>
          <a:r>
            <a:rPr lang="en-US" sz="1200" b="1" kern="1200" dirty="0"/>
            <a:t> </a:t>
          </a:r>
          <a:r>
            <a:rPr lang="en-US" sz="1200" b="1" kern="1200" dirty="0" err="1"/>
            <a:t>cîmpul</a:t>
          </a:r>
          <a:r>
            <a:rPr lang="en-US" sz="1200" b="1" kern="1200" dirty="0"/>
            <a:t> </a:t>
          </a:r>
          <a:r>
            <a:rPr lang="en-US" sz="1200" b="1" kern="1200" dirty="0" err="1"/>
            <a:t>muncii</a:t>
          </a:r>
          <a:r>
            <a:rPr lang="en-US" sz="1200" b="1" kern="1200" dirty="0"/>
            <a:t> </a:t>
          </a:r>
          <a:r>
            <a:rPr lang="en-US" sz="1200" b="1" kern="1200" dirty="0" err="1"/>
            <a:t>pentru</a:t>
          </a:r>
          <a:r>
            <a:rPr lang="en-US" sz="1200" b="1" kern="1200" dirty="0"/>
            <a:t> prima </a:t>
          </a:r>
          <a:r>
            <a:rPr lang="en-US" sz="1200" b="1" kern="1200" dirty="0" err="1"/>
            <a:t>dată</a:t>
          </a:r>
          <a:endParaRPr lang="ru-RU" sz="1200" b="1" kern="1200" dirty="0"/>
        </a:p>
      </dsp:txBody>
      <dsp:txXfrm>
        <a:off x="340201" y="2096194"/>
        <a:ext cx="6400045" cy="964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FC131-B0F0-456F-A992-C6A2D64E33B6}">
      <dsp:nvSpPr>
        <dsp:cNvPr id="0" name=""/>
        <dsp:cNvSpPr/>
      </dsp:nvSpPr>
      <dsp:spPr>
        <a:xfrm>
          <a:off x="1823875" y="159787"/>
          <a:ext cx="3317670" cy="12124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2240" tIns="53340" rIns="53340" bIns="53340" numCol="1" spcCol="1270" anchor="ctr" anchorCtr="0">
          <a:noAutofit/>
        </a:bodyPr>
        <a:lstStyle/>
        <a:p>
          <a:pPr marL="0" lvl="0" indent="0" algn="just" defTabSz="622300">
            <a:lnSpc>
              <a:spcPct val="90000"/>
            </a:lnSpc>
            <a:spcBef>
              <a:spcPct val="0"/>
            </a:spcBef>
            <a:spcAft>
              <a:spcPct val="35000"/>
            </a:spcAft>
            <a:buNone/>
          </a:pPr>
          <a:r>
            <a:rPr lang="ro-RO" sz="1400" b="0" i="0" kern="1200" dirty="0">
              <a:latin typeface="Arial" panose="020B0604020202020204" pitchFamily="34" charset="0"/>
              <a:cs typeface="Arial" panose="020B0604020202020204" pitchFamily="34" charset="0"/>
            </a:rPr>
            <a:t>Contractul individual de muncă poate fi încheiat şi pe o durată determinată, ce nu depăşeşte     </a:t>
          </a:r>
          <a:r>
            <a:rPr lang="ro-RO" sz="1400" b="1" i="0" kern="1200" dirty="0">
              <a:latin typeface="Arial" panose="020B0604020202020204" pitchFamily="34" charset="0"/>
              <a:cs typeface="Arial" panose="020B0604020202020204" pitchFamily="34" charset="0"/>
            </a:rPr>
            <a:t>5 ani</a:t>
          </a:r>
          <a:r>
            <a:rPr lang="ro-RO" sz="1400" b="0" i="0" kern="1200" dirty="0">
              <a:latin typeface="Arial" panose="020B0604020202020204" pitchFamily="34" charset="0"/>
              <a:cs typeface="Arial" panose="020B0604020202020204" pitchFamily="34" charset="0"/>
            </a:rPr>
            <a:t>, în condiţiile prevăzute de Codul muncii </a:t>
          </a:r>
          <a:endParaRPr lang="ro-RO" sz="1400" kern="1200" dirty="0">
            <a:latin typeface="Arial" panose="020B0604020202020204" pitchFamily="34" charset="0"/>
            <a:cs typeface="Arial" panose="020B0604020202020204" pitchFamily="34" charset="0"/>
          </a:endParaRPr>
        </a:p>
      </dsp:txBody>
      <dsp:txXfrm>
        <a:off x="1823875" y="159787"/>
        <a:ext cx="3317670" cy="1212473"/>
      </dsp:txXfrm>
    </dsp:sp>
    <dsp:sp modelId="{2CE60742-82D6-409A-992C-50C8675F5C71}">
      <dsp:nvSpPr>
        <dsp:cNvPr id="0" name=""/>
        <dsp:cNvSpPr/>
      </dsp:nvSpPr>
      <dsp:spPr>
        <a:xfrm>
          <a:off x="1656185" y="0"/>
          <a:ext cx="725740" cy="10886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2000" r="-8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14EA7-B122-4052-83DB-E3AA828FA5C6}">
      <dsp:nvSpPr>
        <dsp:cNvPr id="0" name=""/>
        <dsp:cNvSpPr/>
      </dsp:nvSpPr>
      <dsp:spPr>
        <a:xfrm>
          <a:off x="1806490" y="1632417"/>
          <a:ext cx="3317670" cy="10367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2240" tIns="53340" rIns="53340" bIns="53340" numCol="1" spcCol="1270" anchor="ctr" anchorCtr="0">
          <a:noAutofit/>
        </a:bodyPr>
        <a:lstStyle/>
        <a:p>
          <a:pPr marL="0" lvl="0" indent="0" algn="just" defTabSz="622300">
            <a:lnSpc>
              <a:spcPct val="90000"/>
            </a:lnSpc>
            <a:spcBef>
              <a:spcPct val="0"/>
            </a:spcBef>
            <a:spcAft>
              <a:spcPct val="35000"/>
            </a:spcAft>
            <a:buNone/>
          </a:pPr>
          <a:r>
            <a:rPr lang="ro-RO" sz="1400" b="0" i="0" kern="1200" dirty="0">
              <a:latin typeface="Arial" panose="020B0604020202020204" pitchFamily="34" charset="0"/>
              <a:cs typeface="Arial" panose="020B0604020202020204" pitchFamily="34" charset="0"/>
            </a:rPr>
            <a:t>Dacă în contractul individual de muncă nu este stipulată durata acestuia, contractul se consideră încheiat pe o durată nedeterminată</a:t>
          </a:r>
          <a:endParaRPr lang="ro-RO" sz="1400" kern="1200" dirty="0">
            <a:latin typeface="Arial" panose="020B0604020202020204" pitchFamily="34" charset="0"/>
            <a:cs typeface="Arial" panose="020B0604020202020204" pitchFamily="34" charset="0"/>
          </a:endParaRPr>
        </a:p>
      </dsp:txBody>
      <dsp:txXfrm>
        <a:off x="1806490" y="1632417"/>
        <a:ext cx="3317670" cy="1036772"/>
      </dsp:txXfrm>
    </dsp:sp>
    <dsp:sp modelId="{1BB8F0D3-705E-4A51-801C-54D3EF00B647}">
      <dsp:nvSpPr>
        <dsp:cNvPr id="0" name=""/>
        <dsp:cNvSpPr/>
      </dsp:nvSpPr>
      <dsp:spPr>
        <a:xfrm>
          <a:off x="1668254" y="1482661"/>
          <a:ext cx="725740" cy="108861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6000" r="-1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A7BAA-4D92-42CE-A78C-0CE2F9D7110A}">
      <dsp:nvSpPr>
        <dsp:cNvPr id="0" name=""/>
        <dsp:cNvSpPr/>
      </dsp:nvSpPr>
      <dsp:spPr>
        <a:xfrm>
          <a:off x="1806490" y="2937598"/>
          <a:ext cx="3317670" cy="10367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2240" tIns="53340" rIns="53340" bIns="53340" numCol="1" spcCol="1270" anchor="ctr" anchorCtr="0">
          <a:noAutofit/>
        </a:bodyPr>
        <a:lstStyle/>
        <a:p>
          <a:pPr marL="0" lvl="0" indent="0" algn="just" defTabSz="622300">
            <a:lnSpc>
              <a:spcPct val="90000"/>
            </a:lnSpc>
            <a:spcBef>
              <a:spcPct val="0"/>
            </a:spcBef>
            <a:spcAft>
              <a:spcPct val="35000"/>
            </a:spcAft>
            <a:buNone/>
          </a:pPr>
          <a:r>
            <a:rPr lang="ro-RO" sz="1400" b="0" i="0" kern="1200" dirty="0">
              <a:latin typeface="Arial" panose="020B0604020202020204" pitchFamily="34" charset="0"/>
              <a:cs typeface="Arial" panose="020B0604020202020204" pitchFamily="34" charset="0"/>
            </a:rPr>
            <a:t>Temeiul legal al încheierii contractului individual de muncă pe durată determinată se indică în contract.</a:t>
          </a:r>
          <a:endParaRPr lang="ro-RO" sz="1400" kern="1200" dirty="0">
            <a:latin typeface="Arial" panose="020B0604020202020204" pitchFamily="34" charset="0"/>
            <a:cs typeface="Arial" panose="020B0604020202020204" pitchFamily="34" charset="0"/>
          </a:endParaRPr>
        </a:p>
      </dsp:txBody>
      <dsp:txXfrm>
        <a:off x="1806490" y="2937598"/>
        <a:ext cx="3317670" cy="1036772"/>
      </dsp:txXfrm>
    </dsp:sp>
    <dsp:sp modelId="{AC205DEA-6A88-4E81-B1F4-D8943B1CEC59}">
      <dsp:nvSpPr>
        <dsp:cNvPr id="0" name=""/>
        <dsp:cNvSpPr/>
      </dsp:nvSpPr>
      <dsp:spPr>
        <a:xfrm>
          <a:off x="1668254" y="2787842"/>
          <a:ext cx="725740" cy="108861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EEF3A-3625-46EA-8951-AC6ACAFE35EA}" type="datetimeFigureOut">
              <a:rPr lang="ru-RU" smtClean="0"/>
              <a:pPr/>
              <a:t>29.01.2024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7B344-72C4-4B4B-B377-D95BDD5045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F4ED8C-F5BF-4EEA-BF9D-E30C27FD8E51}"/>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ED900F28-55FC-4775-83EB-317A3EF121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ADC9E01D-FED5-4007-82DC-CD83570BBB5C}"/>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5" name="Нижний колонтитул 4">
            <a:extLst>
              <a:ext uri="{FF2B5EF4-FFF2-40B4-BE49-F238E27FC236}">
                <a16:creationId xmlns:a16="http://schemas.microsoft.com/office/drawing/2014/main" id="{779F62B4-92E2-49A9-8DAF-17BA1B0A9E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94DAF4-145E-47AC-9461-8EC3D58B7429}"/>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307089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7383E-75B0-4180-9001-BAC10403B3B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2077C5-2461-4080-B840-598BABF2979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7E5B0A-00CD-44A4-AD06-AD91D3D186FE}"/>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5" name="Нижний колонтитул 4">
            <a:extLst>
              <a:ext uri="{FF2B5EF4-FFF2-40B4-BE49-F238E27FC236}">
                <a16:creationId xmlns:a16="http://schemas.microsoft.com/office/drawing/2014/main" id="{7247F447-BFCE-4C71-82AF-21C2322DA8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4F6147-B7E6-4394-8E4E-BDF094A19D2D}"/>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62423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44661BF-1CCF-4620-8CA5-30BEC51B4FD4}"/>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928FCF1-1E64-493F-8BD3-7C03E5B92F78}"/>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FA9F862-5E2F-4CCC-842D-A714EC3C6846}"/>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5" name="Нижний колонтитул 4">
            <a:extLst>
              <a:ext uri="{FF2B5EF4-FFF2-40B4-BE49-F238E27FC236}">
                <a16:creationId xmlns:a16="http://schemas.microsoft.com/office/drawing/2014/main" id="{8FF17133-1FFB-4344-93C7-8958A4009B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1CD85C-7B72-48F3-A3DF-393E4DCBDF5A}"/>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381691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1E7205-75AC-4347-93F3-58FD0823C9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9DCE41-6529-4E60-9251-FCEA01CCBF4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B457DB-5F17-4347-AC1C-11937B6C572D}"/>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5" name="Нижний колонтитул 4">
            <a:extLst>
              <a:ext uri="{FF2B5EF4-FFF2-40B4-BE49-F238E27FC236}">
                <a16:creationId xmlns:a16="http://schemas.microsoft.com/office/drawing/2014/main" id="{FEA6ABAA-1979-47AB-8669-BB0B6B709E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B49AED-5AB3-4124-8270-AE9D0B1C739A}"/>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401374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A0F575-2ADA-4A06-A0A2-94C906B940B0}"/>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F9E020F3-2826-43CF-84CE-D7F6A28A4F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AA30806-39F7-4FA1-B5E4-C0D9E45B616C}"/>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5" name="Нижний колонтитул 4">
            <a:extLst>
              <a:ext uri="{FF2B5EF4-FFF2-40B4-BE49-F238E27FC236}">
                <a16:creationId xmlns:a16="http://schemas.microsoft.com/office/drawing/2014/main" id="{04A003D2-27B4-4C2F-92E0-3F8E8927E6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4D5513-DB6C-49B8-82E5-D99DBAFAD883}"/>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197109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2D4FB2-2580-4E48-9CFE-AC43C0DED25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AF7DD5-8D43-43CA-BAA1-7BC06FF21ED1}"/>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B231B4C-58FE-4D17-B6BF-25C7FA60FDAE}"/>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851B77F-226D-4068-8117-89CFB5186BEE}"/>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6" name="Нижний колонтитул 5">
            <a:extLst>
              <a:ext uri="{FF2B5EF4-FFF2-40B4-BE49-F238E27FC236}">
                <a16:creationId xmlns:a16="http://schemas.microsoft.com/office/drawing/2014/main" id="{12849036-CF89-4885-A32F-AE397576799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E3B1466-766A-44C3-A9DF-3FF31E448501}"/>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409734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F3486A-9BBE-432B-8A56-CCC3D0056494}"/>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0DF68AE-A655-4F3A-AC50-52DDD7E62B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230CBC22-467E-4AB9-9958-9A249CFC9256}"/>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86F135E-AD3C-4A37-9E33-E522120689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F48C1393-1A46-4316-A87C-EFD9B57F7C29}"/>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5FEFA29-C4BC-4A6F-B36F-4616F04C69D0}"/>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8" name="Нижний колонтитул 7">
            <a:extLst>
              <a:ext uri="{FF2B5EF4-FFF2-40B4-BE49-F238E27FC236}">
                <a16:creationId xmlns:a16="http://schemas.microsoft.com/office/drawing/2014/main" id="{9A7B298F-9430-44C5-8DBC-DB6AA426DB0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5CB2B4C-8C88-4F4B-BB5A-10486A4AE827}"/>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400093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51F5AC-F59F-4DA2-9D47-503DDA5B530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B0C5DE1-65BD-4ED6-8DBB-E24C45BB93C7}"/>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4" name="Нижний колонтитул 3">
            <a:extLst>
              <a:ext uri="{FF2B5EF4-FFF2-40B4-BE49-F238E27FC236}">
                <a16:creationId xmlns:a16="http://schemas.microsoft.com/office/drawing/2014/main" id="{E6099ADA-7440-4D4A-B966-98E2A6B9232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4216109-53EE-4121-B006-DB757601F163}"/>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97644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AB106E2-EB73-451C-A34F-9E2BD155AAFC}"/>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3" name="Нижний колонтитул 2">
            <a:extLst>
              <a:ext uri="{FF2B5EF4-FFF2-40B4-BE49-F238E27FC236}">
                <a16:creationId xmlns:a16="http://schemas.microsoft.com/office/drawing/2014/main" id="{BF265B59-2505-403C-B892-305089ABE53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0FA85EB-7DB1-429E-B878-6799E0289261}"/>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100941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765362-AC45-4624-8CA4-FF1A4348916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52AF0C3A-A659-4CDB-9094-2E445E24C43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E0C4384-0D62-450D-88F6-AF5FD35BC8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7EFE758F-92F2-42D4-A63C-AE98709A23C3}"/>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6" name="Нижний колонтитул 5">
            <a:extLst>
              <a:ext uri="{FF2B5EF4-FFF2-40B4-BE49-F238E27FC236}">
                <a16:creationId xmlns:a16="http://schemas.microsoft.com/office/drawing/2014/main" id="{FC5F136B-AD72-472C-9A74-FBD0CDAA441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B27D15B-CF63-4774-B1B5-CCC7C14B6DE8}"/>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267653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2D022A-10F7-48CD-B8B1-88DA270F5A22}"/>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78430986-D538-4230-809E-07D8090315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42EDE6AA-93CA-473C-8A03-47BD02C718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2A34BBBD-484D-4A91-8DFF-42CF42CE8C4B}"/>
              </a:ext>
            </a:extLst>
          </p:cNvPr>
          <p:cNvSpPr>
            <a:spLocks noGrp="1"/>
          </p:cNvSpPr>
          <p:nvPr>
            <p:ph type="dt" sz="half" idx="10"/>
          </p:nvPr>
        </p:nvSpPr>
        <p:spPr/>
        <p:txBody>
          <a:bodyPr/>
          <a:lstStyle/>
          <a:p>
            <a:fld id="{DE263C33-45A5-4226-AA0F-91E6C161D786}" type="datetimeFigureOut">
              <a:rPr lang="ru-RU" smtClean="0"/>
              <a:pPr/>
              <a:t>29.01.2024</a:t>
            </a:fld>
            <a:endParaRPr lang="ru-RU"/>
          </a:p>
        </p:txBody>
      </p:sp>
      <p:sp>
        <p:nvSpPr>
          <p:cNvPr id="6" name="Нижний колонтитул 5">
            <a:extLst>
              <a:ext uri="{FF2B5EF4-FFF2-40B4-BE49-F238E27FC236}">
                <a16:creationId xmlns:a16="http://schemas.microsoft.com/office/drawing/2014/main" id="{A77CE2CA-E283-41D2-A450-F82C9FB0279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68DBA84-47CB-45F4-851E-5BEAB9B1212E}"/>
              </a:ext>
            </a:extLst>
          </p:cNvPr>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179815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CD491-4928-4672-8D8A-44A84F4EC8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C55F6A2-2C2F-4A60-A9BB-E2154605EC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D12327-FF98-4E41-BF96-5B6843183E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263C33-45A5-4226-AA0F-91E6C161D786}" type="datetimeFigureOut">
              <a:rPr lang="ru-RU" smtClean="0"/>
              <a:pPr/>
              <a:t>29.01.2024</a:t>
            </a:fld>
            <a:endParaRPr lang="ru-RU"/>
          </a:p>
        </p:txBody>
      </p:sp>
      <p:sp>
        <p:nvSpPr>
          <p:cNvPr id="5" name="Нижний колонтитул 4">
            <a:extLst>
              <a:ext uri="{FF2B5EF4-FFF2-40B4-BE49-F238E27FC236}">
                <a16:creationId xmlns:a16="http://schemas.microsoft.com/office/drawing/2014/main" id="{6E452B74-FED9-4436-BE14-763433C991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726865-3450-4377-B573-E5DB59844E7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DD277D-B8E7-4F34-8842-C86379ADB4C0}" type="slidenum">
              <a:rPr lang="ru-RU" smtClean="0"/>
              <a:pPr/>
              <a:t>‹#›</a:t>
            </a:fld>
            <a:endParaRPr lang="ru-RU"/>
          </a:p>
        </p:txBody>
      </p:sp>
    </p:spTree>
    <p:extLst>
      <p:ext uri="{BB962C8B-B14F-4D97-AF65-F5344CB8AC3E}">
        <p14:creationId xmlns:p14="http://schemas.microsoft.com/office/powerpoint/2010/main" val="216443426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sm.gov.md/ro/content/baza-legislativ&#25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hyperlink" Target="https://www.anofm.md/"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acces.cnas.md/ac/login"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8712968" cy="115212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br>
              <a:rPr lang="ru-RU" i="1" dirty="0"/>
            </a:br>
            <a:r>
              <a:rPr lang="ro-MO" sz="4000" b="1" i="1" dirty="0">
                <a:solidFill>
                  <a:schemeClr val="tx1"/>
                </a:solidFill>
                <a:latin typeface="Arial Black" panose="020B0A04020102020204" pitchFamily="34" charset="0"/>
              </a:rPr>
              <a:t>Reglamentări privind contractele individuale de muncă</a:t>
            </a:r>
            <a:endParaRPr lang="ru-RU" sz="4000" b="1" dirty="0">
              <a:solidFill>
                <a:schemeClr val="tx1"/>
              </a:solidFill>
              <a:latin typeface="Arial Black" panose="020B0A04020102020204" pitchFamily="34" charset="0"/>
            </a:endParaRPr>
          </a:p>
        </p:txBody>
      </p:sp>
      <p:sp>
        <p:nvSpPr>
          <p:cNvPr id="3" name="Подзаголовок 2"/>
          <p:cNvSpPr>
            <a:spLocks noGrp="1"/>
          </p:cNvSpPr>
          <p:nvPr>
            <p:ph type="subTitle" idx="1"/>
          </p:nvPr>
        </p:nvSpPr>
        <p:spPr>
          <a:xfrm>
            <a:off x="685800" y="2132856"/>
            <a:ext cx="8206680" cy="4104456"/>
          </a:xfrm>
        </p:spPr>
        <p:txBody>
          <a:bodyPr>
            <a:normAutofit/>
          </a:bodyPr>
          <a:lstStyle/>
          <a:p>
            <a:endParaRPr lang="ru-RU" dirty="0"/>
          </a:p>
        </p:txBody>
      </p:sp>
      <p:pic>
        <p:nvPicPr>
          <p:cNvPr id="6" name="Рисунок 5">
            <a:extLst>
              <a:ext uri="{FF2B5EF4-FFF2-40B4-BE49-F238E27FC236}">
                <a16:creationId xmlns:a16="http://schemas.microsoft.com/office/drawing/2014/main" id="{A5617BCD-C4F2-445E-A5ED-1C5BB41F9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54452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B9A20827-AAA7-41FB-AF80-E96F4DFAEBD5}"/>
              </a:ext>
            </a:extLst>
          </p:cNvPr>
          <p:cNvPicPr>
            <a:picLocks noGrp="1" noChangeAspect="1"/>
          </p:cNvPicPr>
          <p:nvPr>
            <p:ph idx="1"/>
          </p:nvPr>
        </p:nvPicPr>
        <p:blipFill>
          <a:blip r:embed="rId2"/>
          <a:stretch>
            <a:fillRect/>
          </a:stretch>
        </p:blipFill>
        <p:spPr>
          <a:xfrm>
            <a:off x="395536" y="404664"/>
            <a:ext cx="8136904" cy="6048672"/>
          </a:xfrm>
          <a:prstGeom prst="rect">
            <a:avLst/>
          </a:prstGeom>
        </p:spPr>
      </p:pic>
    </p:spTree>
    <p:extLst>
      <p:ext uri="{BB962C8B-B14F-4D97-AF65-F5344CB8AC3E}">
        <p14:creationId xmlns:p14="http://schemas.microsoft.com/office/powerpoint/2010/main" val="301199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A064F115-24CE-48A0-869D-BD9CC341C3C6}"/>
              </a:ext>
            </a:extLst>
          </p:cNvPr>
          <p:cNvGraphicFramePr>
            <a:graphicFrameLocks noGrp="1"/>
          </p:cNvGraphicFramePr>
          <p:nvPr>
            <p:ph idx="1"/>
            <p:extLst>
              <p:ext uri="{D42A27DB-BD31-4B8C-83A1-F6EECF244321}">
                <p14:modId xmlns:p14="http://schemas.microsoft.com/office/powerpoint/2010/main" val="2540612910"/>
              </p:ext>
            </p:extLst>
          </p:nvPr>
        </p:nvGraphicFramePr>
        <p:xfrm>
          <a:off x="215516" y="424206"/>
          <a:ext cx="8712968" cy="5813105"/>
        </p:xfrm>
        <a:graphic>
          <a:graphicData uri="http://schemas.openxmlformats.org/drawingml/2006/table">
            <a:tbl>
              <a:tblPr firstRow="1" firstCol="1" bandRow="1">
                <a:tableStyleId>{5C22544A-7EE6-4342-B048-85BDC9FD1C3A}</a:tableStyleId>
              </a:tblPr>
              <a:tblGrid>
                <a:gridCol w="2628292">
                  <a:extLst>
                    <a:ext uri="{9D8B030D-6E8A-4147-A177-3AD203B41FA5}">
                      <a16:colId xmlns:a16="http://schemas.microsoft.com/office/drawing/2014/main" val="255794123"/>
                    </a:ext>
                  </a:extLst>
                </a:gridCol>
                <a:gridCol w="6084676">
                  <a:extLst>
                    <a:ext uri="{9D8B030D-6E8A-4147-A177-3AD203B41FA5}">
                      <a16:colId xmlns:a16="http://schemas.microsoft.com/office/drawing/2014/main" val="4089217354"/>
                    </a:ext>
                  </a:extLst>
                </a:gridCol>
              </a:tblGrid>
              <a:tr h="362060">
                <a:tc>
                  <a:txBody>
                    <a:bodyPr/>
                    <a:lstStyle/>
                    <a:p>
                      <a:pPr algn="ctr">
                        <a:spcAft>
                          <a:spcPts val="0"/>
                        </a:spcAft>
                      </a:pPr>
                      <a:r>
                        <a:rPr lang="en-US" sz="1400">
                          <a:effectLst/>
                          <a:latin typeface="Arial" panose="020B0604020202020204" pitchFamily="34" charset="0"/>
                          <a:cs typeface="Arial" panose="020B0604020202020204" pitchFamily="34" charset="0"/>
                        </a:rPr>
                        <a:t>Cerintale Codului muncii</a:t>
                      </a:r>
                      <a:endParaRPr lang="ru-RU" sz="140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rgbClr val="FFC000"/>
                    </a:solidFill>
                  </a:tcPr>
                </a:tc>
                <a:tc>
                  <a:txBody>
                    <a:bodyPr/>
                    <a:lstStyle/>
                    <a:p>
                      <a:pPr algn="ctr">
                        <a:spcAft>
                          <a:spcPts val="0"/>
                        </a:spcAft>
                      </a:pP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Observații</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rgbClr val="FFC000"/>
                    </a:solidFill>
                  </a:tcPr>
                </a:tc>
                <a:extLst>
                  <a:ext uri="{0D108BD9-81ED-4DB2-BD59-A6C34878D82A}">
                    <a16:rowId xmlns:a16="http://schemas.microsoft.com/office/drawing/2014/main" val="543698382"/>
                  </a:ext>
                </a:extLst>
              </a:tr>
              <a:tr h="667023">
                <a:tc>
                  <a:txBody>
                    <a:bodyPr/>
                    <a:lstStyle/>
                    <a:p>
                      <a:r>
                        <a:rPr lang="ru-RU" sz="1400">
                          <a:solidFill>
                            <a:schemeClr val="tx1"/>
                          </a:solidFill>
                          <a:effectLst/>
                          <a:latin typeface="Arial" panose="020B0604020202020204" pitchFamily="34" charset="0"/>
                          <a:cs typeface="Arial" panose="020B0604020202020204" pitchFamily="34" charset="0"/>
                        </a:rPr>
                        <a:t>Durata  contractului</a:t>
                      </a:r>
                    </a:p>
                  </a:txBody>
                  <a:tcPr marL="23189" marR="23618" marT="23618" marB="23618">
                    <a:solidFill>
                      <a:srgbClr val="FFC000"/>
                    </a:solidFill>
                  </a:tcPr>
                </a:tc>
                <a:tc>
                  <a:txBody>
                    <a:bodyPr/>
                    <a:lstStyle/>
                    <a:p>
                      <a:pPr>
                        <a:spcAft>
                          <a:spcPts val="0"/>
                        </a:spcAft>
                      </a:pPr>
                      <a:r>
                        <a:rPr lang="en-US" sz="1400" dirty="0">
                          <a:effectLst/>
                          <a:latin typeface="Arial" panose="020B0604020202020204" pitchFamily="34" charset="0"/>
                          <a:cs typeface="Arial" panose="020B0604020202020204" pitchFamily="34" charset="0"/>
                        </a:rPr>
                        <a:t>a) pe </a:t>
                      </a:r>
                      <a:r>
                        <a:rPr lang="en-US" sz="1400" dirty="0" err="1">
                          <a:effectLst/>
                          <a:latin typeface="Arial" panose="020B0604020202020204" pitchFamily="34" charset="0"/>
                          <a:cs typeface="Arial" panose="020B0604020202020204" pitchFamily="34" charset="0"/>
                        </a:rPr>
                        <a:t>durată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nedererminată</a:t>
                      </a:r>
                      <a:endParaRPr lang="ru-RU" sz="1400" dirty="0">
                        <a:effectLst/>
                        <a:latin typeface="Arial" panose="020B0604020202020204" pitchFamily="34" charset="0"/>
                        <a:cs typeface="Arial" panose="020B0604020202020204" pitchFamily="34" charset="0"/>
                      </a:endParaRPr>
                    </a:p>
                    <a:p>
                      <a:pPr>
                        <a:spcAft>
                          <a:spcPts val="0"/>
                        </a:spcAft>
                      </a:pPr>
                      <a:r>
                        <a:rPr lang="en-US" sz="1400" dirty="0">
                          <a:effectLst/>
                          <a:latin typeface="Arial" panose="020B0604020202020204" pitchFamily="34" charset="0"/>
                          <a:cs typeface="Arial" panose="020B0604020202020204" pitchFamily="34" charset="0"/>
                        </a:rPr>
                        <a:t>b) pe </a:t>
                      </a:r>
                      <a:r>
                        <a:rPr lang="en-US" sz="1400" dirty="0" err="1">
                          <a:effectLst/>
                          <a:latin typeface="Arial" panose="020B0604020202020204" pitchFamily="34" charset="0"/>
                          <a:cs typeface="Arial" panose="020B0604020202020204" pitchFamily="34" charset="0"/>
                        </a:rPr>
                        <a:t>durată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determinata</a:t>
                      </a:r>
                      <a:r>
                        <a:rPr lang="en-US" sz="1400" dirty="0">
                          <a:effectLst/>
                          <a:latin typeface="Arial" panose="020B0604020202020204" pitchFamily="34" charset="0"/>
                          <a:cs typeface="Arial" panose="020B0604020202020204" pitchFamily="34" charset="0"/>
                        </a:rPr>
                        <a:t> (cu </a:t>
                      </a:r>
                      <a:r>
                        <a:rPr lang="en-US" sz="1400" dirty="0" err="1">
                          <a:effectLst/>
                          <a:latin typeface="Arial" panose="020B0604020202020204" pitchFamily="34" charset="0"/>
                          <a:cs typeface="Arial" panose="020B0604020202020204" pitchFamily="34" charset="0"/>
                        </a:rPr>
                        <a:t>specificarea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prevederitor</a:t>
                      </a:r>
                      <a:r>
                        <a:rPr lang="en-US" sz="1400" dirty="0">
                          <a:effectLst/>
                          <a:latin typeface="Arial" panose="020B0604020202020204" pitchFamily="34" charset="0"/>
                          <a:cs typeface="Arial" panose="020B0604020202020204" pitchFamily="34" charset="0"/>
                        </a:rPr>
                        <a:t> art. 55 din CM)</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2732075934"/>
                  </a:ext>
                </a:extLst>
              </a:tr>
              <a:tr h="722319">
                <a:tc>
                  <a:txBody>
                    <a:bodyPr/>
                    <a:lstStyle/>
                    <a:p>
                      <a:r>
                        <a:rPr lang="en-US" sz="1400" dirty="0">
                          <a:solidFill>
                            <a:schemeClr val="tx1"/>
                          </a:solidFill>
                          <a:effectLst/>
                          <a:latin typeface="Arial" panose="020B0604020202020204" pitchFamily="34" charset="0"/>
                          <a:cs typeface="Arial" panose="020B0604020202020204" pitchFamily="34" charset="0"/>
                        </a:rPr>
                        <a:t>Data  de la care </a:t>
                      </a:r>
                      <a:r>
                        <a:rPr lang="en-US" sz="1400" dirty="0" err="1">
                          <a:solidFill>
                            <a:schemeClr val="tx1"/>
                          </a:solidFill>
                          <a:effectLst/>
                          <a:latin typeface="Arial" panose="020B0604020202020204" pitchFamily="34" charset="0"/>
                          <a:cs typeface="Arial" panose="020B0604020202020204" pitchFamily="34" charset="0"/>
                        </a:rPr>
                        <a:t>contractul</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urmează</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să-şi</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producă</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efectele</a:t>
                      </a:r>
                      <a:endParaRPr lang="ru-RU" sz="1400" dirty="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a:spcAft>
                          <a:spcPts val="0"/>
                        </a:spcAft>
                      </a:pPr>
                      <a:r>
                        <a:rPr lang="en-US" sz="1400" dirty="0">
                          <a:effectLst/>
                          <a:latin typeface="Arial" panose="020B0604020202020204" pitchFamily="34" charset="0"/>
                          <a:cs typeface="Arial" panose="020B0604020202020204" pitchFamily="34" charset="0"/>
                        </a:rPr>
                        <a:t>a) din data </a:t>
                      </a:r>
                      <a:r>
                        <a:rPr lang="en-US" sz="1400" dirty="0" err="1">
                          <a:effectLst/>
                          <a:latin typeface="Arial" panose="020B0604020202020204" pitchFamily="34" charset="0"/>
                          <a:cs typeface="Arial" panose="020B0604020202020204" pitchFamily="34" charset="0"/>
                        </a:rPr>
                        <a:t>semnării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contractului</a:t>
                      </a:r>
                      <a:endParaRPr lang="ru-RU" sz="1400" dirty="0">
                        <a:effectLst/>
                        <a:latin typeface="Arial" panose="020B0604020202020204" pitchFamily="34" charset="0"/>
                        <a:cs typeface="Arial" panose="020B0604020202020204" pitchFamily="34" charset="0"/>
                      </a:endParaRPr>
                    </a:p>
                    <a:p>
                      <a:pPr>
                        <a:spcAft>
                          <a:spcPts val="0"/>
                        </a:spcAft>
                      </a:pPr>
                      <a:r>
                        <a:rPr lang="en-US" sz="1400" dirty="0">
                          <a:effectLst/>
                          <a:latin typeface="Arial" panose="020B0604020202020204" pitchFamily="34" charset="0"/>
                          <a:cs typeface="Arial" panose="020B0604020202020204" pitchFamily="34" charset="0"/>
                        </a:rPr>
                        <a:t>b) din data care </a:t>
                      </a:r>
                      <a:r>
                        <a:rPr lang="en-US" sz="1400" dirty="0" err="1">
                          <a:effectLst/>
                          <a:latin typeface="Arial" panose="020B0604020202020204" pitchFamily="34" charset="0"/>
                          <a:cs typeface="Arial" panose="020B0604020202020204" pitchFamily="34" charset="0"/>
                        </a:rPr>
                        <a:t>va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urma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să-şi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producă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efectele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diferită</a:t>
                      </a:r>
                      <a:r>
                        <a:rPr lang="en-US" sz="1400" dirty="0">
                          <a:effectLst/>
                          <a:latin typeface="Arial" panose="020B0604020202020204" pitchFamily="34" charset="0"/>
                          <a:cs typeface="Arial" panose="020B0604020202020204" pitchFamily="34" charset="0"/>
                        </a:rPr>
                        <a:t> de data </a:t>
                      </a:r>
                      <a:r>
                        <a:rPr lang="en-US" sz="1400" dirty="0" err="1">
                          <a:effectLst/>
                          <a:latin typeface="Arial" panose="020B0604020202020204" pitchFamily="34" charset="0"/>
                          <a:cs typeface="Arial" panose="020B0604020202020204" pitchFamily="34" charset="0"/>
                        </a:rPr>
                        <a:t>semnării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contarctului</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3588871746"/>
                  </a:ext>
                </a:extLst>
              </a:tr>
              <a:tr h="573798">
                <a:tc>
                  <a:txBody>
                    <a:bodyPr/>
                    <a:lstStyle/>
                    <a:p>
                      <a:r>
                        <a:rPr lang="ru-RU" sz="1400">
                          <a:solidFill>
                            <a:schemeClr val="tx1"/>
                          </a:solidFill>
                          <a:effectLst/>
                          <a:latin typeface="Arial" panose="020B0604020202020204" pitchFamily="34" charset="0"/>
                          <a:cs typeface="Arial" panose="020B0604020202020204" pitchFamily="34" charset="0"/>
                        </a:rPr>
                        <a:t>Specialitarea, profesia, calificare, funcția</a:t>
                      </a:r>
                    </a:p>
                  </a:txBody>
                  <a:tcPr marL="23189" marR="23618" marT="23618" marB="23618">
                    <a:solidFill>
                      <a:srgbClr val="FFC000"/>
                    </a:solidFill>
                  </a:tcPr>
                </a:tc>
                <a:tc>
                  <a:txBody>
                    <a:bodyPr/>
                    <a:lstStyle/>
                    <a:p>
                      <a:pPr>
                        <a:spcAft>
                          <a:spcPts val="0"/>
                        </a:spcAft>
                      </a:pPr>
                      <a:r>
                        <a:rPr lang="en-US" sz="1400" dirty="0" err="1">
                          <a:effectLst/>
                          <a:latin typeface="Arial" panose="020B0604020202020204" pitchFamily="34" charset="0"/>
                          <a:cs typeface="Arial" panose="020B0604020202020204" pitchFamily="34" charset="0"/>
                        </a:rPr>
                        <a:t>În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strictă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conformitate</a:t>
                      </a:r>
                      <a:r>
                        <a:rPr lang="en-US" sz="1400" dirty="0">
                          <a:effectLst/>
                          <a:latin typeface="Arial" panose="020B0604020202020204" pitchFamily="34" charset="0"/>
                          <a:cs typeface="Arial" panose="020B0604020202020204" pitchFamily="34" charset="0"/>
                        </a:rPr>
                        <a:t> cu </a:t>
                      </a:r>
                      <a:r>
                        <a:rPr lang="en-US" sz="1400" dirty="0" err="1">
                          <a:effectLst/>
                          <a:latin typeface="Arial" panose="020B0604020202020204" pitchFamily="34" charset="0"/>
                          <a:cs typeface="Arial" panose="020B0604020202020204" pitchFamily="34" charset="0"/>
                        </a:rPr>
                        <a:t>prevederile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Clasificatorului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ocupațiilor</a:t>
                      </a:r>
                      <a:r>
                        <a:rPr lang="en-US" sz="1400" dirty="0">
                          <a:effectLst/>
                          <a:latin typeface="Arial" panose="020B0604020202020204" pitchFamily="34" charset="0"/>
                          <a:cs typeface="Arial" panose="020B0604020202020204" pitchFamily="34" charset="0"/>
                        </a:rPr>
                        <a:t> CORM 006-2021</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4044067386"/>
                  </a:ext>
                </a:extLst>
              </a:tr>
              <a:tr h="466558">
                <a:tc>
                  <a:txBody>
                    <a:bodyPr/>
                    <a:lstStyle/>
                    <a:p>
                      <a:r>
                        <a:rPr lang="ru-RU" sz="1400">
                          <a:solidFill>
                            <a:schemeClr val="tx1"/>
                          </a:solidFill>
                          <a:effectLst/>
                          <a:latin typeface="Arial" panose="020B0604020202020204" pitchFamily="34" charset="0"/>
                          <a:cs typeface="Arial" panose="020B0604020202020204" pitchFamily="34" charset="0"/>
                        </a:rPr>
                        <a:t>Riscurile  specifice funcţiei</a:t>
                      </a:r>
                    </a:p>
                  </a:txBody>
                  <a:tcPr marL="23189" marR="23618" marT="23618" marB="23618">
                    <a:solidFill>
                      <a:srgbClr val="FFC000"/>
                    </a:solidFill>
                  </a:tcPr>
                </a:tc>
                <a:tc>
                  <a:txBody>
                    <a:bodyPr/>
                    <a:lstStyle/>
                    <a:p>
                      <a:pPr>
                        <a:spcAft>
                          <a:spcPts val="0"/>
                        </a:spcAft>
                      </a:pPr>
                      <a:r>
                        <a:rPr lang="en-US" sz="1400" dirty="0" err="1">
                          <a:effectLst/>
                          <a:latin typeface="Arial" panose="020B0604020202020204" pitchFamily="34" charset="0"/>
                          <a:cs typeface="Arial" panose="020B0604020202020204" pitchFamily="34" charset="0"/>
                        </a:rPr>
                        <a:t>Muncă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în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condiţii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grele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vătămătoare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şi</a:t>
                      </a:r>
                      <a:r>
                        <a:rPr lang="en-US" sz="1400" dirty="0">
                          <a:effectLst/>
                          <a:latin typeface="Arial" panose="020B0604020202020204" pitchFamily="34" charset="0"/>
                          <a:cs typeface="Arial" panose="020B0604020202020204" pitchFamily="34" charset="0"/>
                        </a:rPr>
                        <a:t>/</a:t>
                      </a:r>
                      <a:r>
                        <a:rPr lang="en-US" sz="1400" dirty="0" err="1">
                          <a:effectLst/>
                          <a:latin typeface="Arial" panose="020B0604020202020204" pitchFamily="34" charset="0"/>
                          <a:cs typeface="Arial" panose="020B0604020202020204" pitchFamily="34" charset="0"/>
                        </a:rPr>
                        <a:t>sau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periculoase</a:t>
                      </a:r>
                      <a:r>
                        <a:rPr lang="en-US" sz="1400" dirty="0">
                          <a:effectLst/>
                          <a:latin typeface="Arial" panose="020B0604020202020204" pitchFamily="34" charset="0"/>
                          <a:cs typeface="Arial" panose="020B0604020202020204" pitchFamily="34" charset="0"/>
                        </a:rPr>
                        <a:t> etc.</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2078671397"/>
                  </a:ext>
                </a:extLst>
              </a:tr>
              <a:tr h="498093">
                <a:tc>
                  <a:txBody>
                    <a:bodyPr/>
                    <a:lstStyle/>
                    <a:p>
                      <a:r>
                        <a:rPr lang="ru-RU" sz="1400">
                          <a:solidFill>
                            <a:schemeClr val="tx1"/>
                          </a:solidFill>
                          <a:effectLst/>
                          <a:latin typeface="Arial" panose="020B0604020202020204" pitchFamily="34" charset="0"/>
                          <a:cs typeface="Arial" panose="020B0604020202020204" pitchFamily="34" charset="0"/>
                        </a:rPr>
                        <a:t>Drepturile şi obligaţiile salariatului</a:t>
                      </a:r>
                    </a:p>
                  </a:txBody>
                  <a:tcPr marL="23189" marR="23618" marT="23618" marB="23618">
                    <a:solidFill>
                      <a:srgbClr val="FFC000"/>
                    </a:solidFill>
                  </a:tcPr>
                </a:tc>
                <a:tc>
                  <a:txBody>
                    <a:bodyPr/>
                    <a:lstStyle/>
                    <a:p>
                      <a:pPr>
                        <a:spcAft>
                          <a:spcPts val="0"/>
                        </a:spcAft>
                      </a:pPr>
                      <a:r>
                        <a:rPr lang="en-US" sz="1400" dirty="0">
                          <a:effectLst/>
                          <a:latin typeface="Arial" panose="020B0604020202020204" pitchFamily="34" charset="0"/>
                          <a:cs typeface="Arial" panose="020B0604020202020204" pitchFamily="34" charset="0"/>
                        </a:rPr>
                        <a:t>Conform </a:t>
                      </a:r>
                      <a:r>
                        <a:rPr lang="en-US" sz="1400" dirty="0" err="1">
                          <a:effectLst/>
                          <a:latin typeface="Arial" panose="020B0604020202020204" pitchFamily="34" charset="0"/>
                          <a:cs typeface="Arial" panose="020B0604020202020204" pitchFamily="34" charset="0"/>
                        </a:rPr>
                        <a:t>prevederilor</a:t>
                      </a:r>
                      <a:r>
                        <a:rPr lang="en-US" sz="1400" dirty="0">
                          <a:effectLst/>
                          <a:latin typeface="Arial" panose="020B0604020202020204" pitchFamily="34" charset="0"/>
                          <a:cs typeface="Arial" panose="020B0604020202020204" pitchFamily="34" charset="0"/>
                        </a:rPr>
                        <a:t> art. 9 din CM</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1779251740"/>
                  </a:ext>
                </a:extLst>
              </a:tr>
              <a:tr h="573798">
                <a:tc>
                  <a:txBody>
                    <a:bodyPr/>
                    <a:lstStyle/>
                    <a:p>
                      <a:r>
                        <a:rPr lang="ru-RU" sz="1400">
                          <a:solidFill>
                            <a:schemeClr val="tx1"/>
                          </a:solidFill>
                          <a:effectLst/>
                          <a:latin typeface="Arial" panose="020B0604020202020204" pitchFamily="34" charset="0"/>
                          <a:cs typeface="Arial" panose="020B0604020202020204" pitchFamily="34" charset="0"/>
                        </a:rPr>
                        <a:t>Drepturile  şi obligaţiile angajatorului</a:t>
                      </a:r>
                    </a:p>
                  </a:txBody>
                  <a:tcPr marL="23189" marR="23618" marT="23618" marB="23618">
                    <a:solidFill>
                      <a:srgbClr val="FFC000"/>
                    </a:solidFill>
                  </a:tcPr>
                </a:tc>
                <a:tc>
                  <a:txBody>
                    <a:bodyPr/>
                    <a:lstStyle/>
                    <a:p>
                      <a:pPr>
                        <a:spcAft>
                          <a:spcPts val="0"/>
                        </a:spcAft>
                      </a:pPr>
                      <a:r>
                        <a:rPr lang="en-US" sz="1400" dirty="0">
                          <a:effectLst/>
                          <a:latin typeface="Arial" panose="020B0604020202020204" pitchFamily="34" charset="0"/>
                          <a:cs typeface="Arial" panose="020B0604020202020204" pitchFamily="34" charset="0"/>
                        </a:rPr>
                        <a:t>Conform </a:t>
                      </a:r>
                      <a:r>
                        <a:rPr lang="en-US" sz="1400" dirty="0" err="1">
                          <a:effectLst/>
                          <a:latin typeface="Arial" panose="020B0604020202020204" pitchFamily="34" charset="0"/>
                          <a:cs typeface="Arial" panose="020B0604020202020204" pitchFamily="34" charset="0"/>
                        </a:rPr>
                        <a:t>prevederilor</a:t>
                      </a:r>
                      <a:r>
                        <a:rPr lang="en-US" sz="1400" dirty="0">
                          <a:effectLst/>
                          <a:latin typeface="Arial" panose="020B0604020202020204" pitchFamily="34" charset="0"/>
                          <a:cs typeface="Arial" panose="020B0604020202020204" pitchFamily="34" charset="0"/>
                        </a:rPr>
                        <a:t> art. 10 din CM</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255686994"/>
                  </a:ext>
                </a:extLst>
              </a:tr>
              <a:tr h="1081969">
                <a:tc>
                  <a:txBody>
                    <a:bodyPr/>
                    <a:lstStyle/>
                    <a:p>
                      <a:r>
                        <a:rPr lang="en-US" sz="1400" dirty="0" err="1">
                          <a:solidFill>
                            <a:schemeClr val="tx1"/>
                          </a:solidFill>
                          <a:effectLst/>
                          <a:latin typeface="Arial" panose="020B0604020202020204" pitchFamily="34" charset="0"/>
                          <a:cs typeface="Arial" panose="020B0604020202020204" pitchFamily="34" charset="0"/>
                        </a:rPr>
                        <a:t>Condiţiile</a:t>
                      </a:r>
                      <a:r>
                        <a:rPr lang="en-US" sz="1400" dirty="0">
                          <a:solidFill>
                            <a:schemeClr val="tx1"/>
                          </a:solidFill>
                          <a:effectLst/>
                          <a:latin typeface="Arial" panose="020B0604020202020204" pitchFamily="34" charset="0"/>
                          <a:cs typeface="Arial" panose="020B0604020202020204" pitchFamily="34" charset="0"/>
                        </a:rPr>
                        <a:t>  de </a:t>
                      </a:r>
                      <a:r>
                        <a:rPr lang="en-US" sz="1400" dirty="0" err="1">
                          <a:solidFill>
                            <a:schemeClr val="tx1"/>
                          </a:solidFill>
                          <a:effectLst/>
                          <a:latin typeface="Arial" panose="020B0604020202020204" pitchFamily="34" charset="0"/>
                          <a:cs typeface="Arial" panose="020B0604020202020204" pitchFamily="34" charset="0"/>
                        </a:rPr>
                        <a:t>retribuire</a:t>
                      </a:r>
                      <a:r>
                        <a:rPr lang="en-US" sz="1400" dirty="0">
                          <a:solidFill>
                            <a:schemeClr val="tx1"/>
                          </a:solidFill>
                          <a:effectLst/>
                          <a:latin typeface="Arial" panose="020B0604020202020204" pitchFamily="34" charset="0"/>
                          <a:cs typeface="Arial" panose="020B0604020202020204" pitchFamily="34" charset="0"/>
                        </a:rPr>
                        <a:t> a </a:t>
                      </a:r>
                      <a:r>
                        <a:rPr lang="en-US" sz="1400" dirty="0" err="1">
                          <a:solidFill>
                            <a:schemeClr val="tx1"/>
                          </a:solidFill>
                          <a:effectLst/>
                          <a:latin typeface="Arial" panose="020B0604020202020204" pitchFamily="34" charset="0"/>
                          <a:cs typeface="Arial" panose="020B0604020202020204" pitchFamily="34" charset="0"/>
                        </a:rPr>
                        <a:t>muncii</a:t>
                      </a:r>
                      <a:endParaRPr lang="ru-RU" sz="1400" dirty="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algn="just"/>
                      <a:r>
                        <a:rPr lang="ro-RO" sz="1400" b="0" i="0" kern="1200" dirty="0">
                          <a:solidFill>
                            <a:schemeClr val="dk1"/>
                          </a:solidFill>
                          <a:effectLst/>
                          <a:latin typeface="Arial" panose="020B0604020202020204" pitchFamily="34" charset="0"/>
                          <a:ea typeface="+mn-ea"/>
                          <a:cs typeface="Arial" panose="020B0604020202020204" pitchFamily="34" charset="0"/>
                        </a:rPr>
                        <a:t>Condiţiile de retribuire a muncii, inclusiv salariul funcţiei sau cel tarifar, suplimentele, premiile şi ajutoarele materiale (în cazul în care acestea fac parte din sistemul de salarizare al unităţii), </a:t>
                      </a:r>
                      <a:r>
                        <a:rPr lang="ro-RO" sz="1400" b="1" i="1" kern="1200" dirty="0">
                          <a:solidFill>
                            <a:schemeClr val="dk1"/>
                          </a:solidFill>
                          <a:effectLst/>
                          <a:latin typeface="Arial" panose="020B0604020202020204" pitchFamily="34" charset="0"/>
                          <a:ea typeface="+mn-ea"/>
                          <a:cs typeface="Arial" panose="020B0604020202020204" pitchFamily="34" charset="0"/>
                        </a:rPr>
                        <a:t>formele și modul de achitare a plăților salariale, precum şi periodicitatea acestei achitări</a:t>
                      </a:r>
                      <a:endParaRPr lang="ro-RO" sz="1400" b="0" i="0" kern="1200" dirty="0">
                        <a:solidFill>
                          <a:schemeClr val="dk1"/>
                        </a:solidFill>
                        <a:effectLst/>
                        <a:latin typeface="Arial" panose="020B0604020202020204" pitchFamily="34" charset="0"/>
                        <a:ea typeface="+mn-ea"/>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163060234"/>
                  </a:ext>
                </a:extLst>
              </a:tr>
              <a:tr h="867487">
                <a:tc>
                  <a:txBody>
                    <a:bodyPr/>
                    <a:lstStyle/>
                    <a:p>
                      <a:r>
                        <a:rPr lang="en-US" sz="1400">
                          <a:solidFill>
                            <a:schemeClr val="tx1"/>
                          </a:solidFill>
                          <a:effectLst/>
                          <a:latin typeface="Arial" panose="020B0604020202020204" pitchFamily="34" charset="0"/>
                          <a:cs typeface="Arial" panose="020B0604020202020204" pitchFamily="34" charset="0"/>
                        </a:rPr>
                        <a:t>Locul  de muncă. </a:t>
                      </a:r>
                      <a:endParaRPr lang="ru-RU" sz="140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a:spcAft>
                          <a:spcPts val="0"/>
                        </a:spcAft>
                      </a:pPr>
                      <a:r>
                        <a:rPr lang="en-US" sz="1400" dirty="0" err="1">
                          <a:effectLst/>
                          <a:latin typeface="Arial" panose="020B0604020202020204" pitchFamily="34" charset="0"/>
                          <a:cs typeface="Arial" panose="020B0604020202020204" pitchFamily="34" charset="0"/>
                        </a:rPr>
                        <a:t>Dacă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locul</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muncă</a:t>
                      </a:r>
                      <a:r>
                        <a:rPr lang="en-US" sz="1400" dirty="0">
                          <a:effectLst/>
                          <a:latin typeface="Arial" panose="020B0604020202020204" pitchFamily="34" charset="0"/>
                          <a:cs typeface="Arial" panose="020B0604020202020204" pitchFamily="34" charset="0"/>
                        </a:rPr>
                        <a:t> nu </a:t>
                      </a:r>
                      <a:r>
                        <a:rPr lang="en-US" sz="1400" dirty="0" err="1">
                          <a:effectLst/>
                          <a:latin typeface="Arial" panose="020B0604020202020204" pitchFamily="34" charset="0"/>
                          <a:cs typeface="Arial" panose="020B0604020202020204" pitchFamily="34" charset="0"/>
                        </a:rPr>
                        <a:t>este</a:t>
                      </a:r>
                      <a:r>
                        <a:rPr lang="en-US" sz="1400" dirty="0">
                          <a:effectLst/>
                          <a:latin typeface="Arial" panose="020B0604020202020204" pitchFamily="34" charset="0"/>
                          <a:cs typeface="Arial" panose="020B0604020202020204" pitchFamily="34" charset="0"/>
                        </a:rPr>
                        <a:t> fix, se </a:t>
                      </a:r>
                      <a:r>
                        <a:rPr lang="en-US" sz="1400" dirty="0" err="1">
                          <a:effectLst/>
                          <a:latin typeface="Arial" panose="020B0604020202020204" pitchFamily="34" charset="0"/>
                          <a:cs typeface="Arial" panose="020B0604020202020204" pitchFamily="34" charset="0"/>
                        </a:rPr>
                        <a:t>menţionează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salariatul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poate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avea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diferite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locuri</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muncă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şi</a:t>
                      </a:r>
                      <a:r>
                        <a:rPr lang="en-US" sz="1400" dirty="0">
                          <a:effectLst/>
                          <a:latin typeface="Arial" panose="020B0604020202020204" pitchFamily="34" charset="0"/>
                          <a:cs typeface="Arial" panose="020B0604020202020204" pitchFamily="34" charset="0"/>
                        </a:rPr>
                        <a:t> se </a:t>
                      </a:r>
                      <a:r>
                        <a:rPr lang="en-US" sz="1400" dirty="0" err="1">
                          <a:effectLst/>
                          <a:latin typeface="Arial" panose="020B0604020202020204" pitchFamily="34" charset="0"/>
                          <a:cs typeface="Arial" panose="020B0604020202020204" pitchFamily="34" charset="0"/>
                        </a:rPr>
                        <a:t>indică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adresa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juridică</a:t>
                      </a:r>
                      <a:r>
                        <a:rPr lang="en-US" sz="1400" dirty="0">
                          <a:effectLst/>
                          <a:latin typeface="Arial" panose="020B0604020202020204" pitchFamily="34" charset="0"/>
                          <a:cs typeface="Arial" panose="020B0604020202020204" pitchFamily="34" charset="0"/>
                        </a:rPr>
                        <a:t> a </a:t>
                      </a:r>
                      <a:r>
                        <a:rPr lang="en-US" sz="1400" dirty="0" err="1">
                          <a:effectLst/>
                          <a:latin typeface="Arial" panose="020B0604020202020204" pitchFamily="34" charset="0"/>
                          <a:cs typeface="Arial" panose="020B0604020202020204" pitchFamily="34" charset="0"/>
                        </a:rPr>
                        <a:t>unităţii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după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caz</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domiciliul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angajatorului</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2409925115"/>
                  </a:ext>
                </a:extLst>
              </a:tr>
            </a:tbl>
          </a:graphicData>
        </a:graphic>
      </p:graphicFrame>
      <p:sp>
        <p:nvSpPr>
          <p:cNvPr id="7" name="Rectangle 1">
            <a:extLst>
              <a:ext uri="{FF2B5EF4-FFF2-40B4-BE49-F238E27FC236}">
                <a16:creationId xmlns:a16="http://schemas.microsoft.com/office/drawing/2014/main" id="{243F196E-3C53-4704-B9BC-268992A10AED}"/>
              </a:ext>
            </a:extLst>
          </p:cNvPr>
          <p:cNvSpPr>
            <a:spLocks noChangeArrowheads="1"/>
          </p:cNvSpPr>
          <p:nvPr/>
        </p:nvSpPr>
        <p:spPr bwMode="auto">
          <a:xfrm>
            <a:off x="2198786" y="97795"/>
            <a:ext cx="47464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Examipu</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de</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înscriere</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clauzelor</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contractuale</a:t>
            </a:r>
            <a:r>
              <a:rPr kumimoji="0" lang="ru-RU" altLang="ru-RU" sz="1400" b="0" i="0" u="none" strike="noStrike" cap="none" normalizeH="0" baseline="0" dirty="0">
                <a:ln>
                  <a:noFill/>
                </a:ln>
                <a:solidFill>
                  <a:schemeClr val="tx1"/>
                </a:solidFill>
                <a:effectLst/>
                <a:latin typeface="Arial Black" panose="020B0A04020102020204" pitchFamily="34" charset="0"/>
              </a:rPr>
              <a:t> </a:t>
            </a:r>
          </a:p>
        </p:txBody>
      </p:sp>
    </p:spTree>
    <p:extLst>
      <p:ext uri="{BB962C8B-B14F-4D97-AF65-F5344CB8AC3E}">
        <p14:creationId xmlns:p14="http://schemas.microsoft.com/office/powerpoint/2010/main" val="29284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A064F115-24CE-48A0-869D-BD9CC341C3C6}"/>
              </a:ext>
            </a:extLst>
          </p:cNvPr>
          <p:cNvGraphicFramePr>
            <a:graphicFrameLocks noGrp="1"/>
          </p:cNvGraphicFramePr>
          <p:nvPr>
            <p:ph idx="1"/>
            <p:extLst>
              <p:ext uri="{D42A27DB-BD31-4B8C-83A1-F6EECF244321}">
                <p14:modId xmlns:p14="http://schemas.microsoft.com/office/powerpoint/2010/main" val="445172136"/>
              </p:ext>
            </p:extLst>
          </p:nvPr>
        </p:nvGraphicFramePr>
        <p:xfrm>
          <a:off x="323528" y="548680"/>
          <a:ext cx="8712968" cy="5769816"/>
        </p:xfrm>
        <a:graphic>
          <a:graphicData uri="http://schemas.openxmlformats.org/drawingml/2006/table">
            <a:tbl>
              <a:tblPr firstRow="1" firstCol="1" bandRow="1">
                <a:tableStyleId>{5C22544A-7EE6-4342-B048-85BDC9FD1C3A}</a:tableStyleId>
              </a:tblPr>
              <a:tblGrid>
                <a:gridCol w="2592288">
                  <a:extLst>
                    <a:ext uri="{9D8B030D-6E8A-4147-A177-3AD203B41FA5}">
                      <a16:colId xmlns:a16="http://schemas.microsoft.com/office/drawing/2014/main" val="255794123"/>
                    </a:ext>
                  </a:extLst>
                </a:gridCol>
                <a:gridCol w="6120680">
                  <a:extLst>
                    <a:ext uri="{9D8B030D-6E8A-4147-A177-3AD203B41FA5}">
                      <a16:colId xmlns:a16="http://schemas.microsoft.com/office/drawing/2014/main" val="4089217354"/>
                    </a:ext>
                  </a:extLst>
                </a:gridCol>
              </a:tblGrid>
              <a:tr h="191523">
                <a:tc>
                  <a:txBody>
                    <a:bodyPr/>
                    <a:lstStyle/>
                    <a:p>
                      <a:pPr algn="ctr">
                        <a:spcAft>
                          <a:spcPts val="0"/>
                        </a:spcAft>
                      </a:pPr>
                      <a:r>
                        <a:rPr lang="en-US" sz="1400">
                          <a:effectLst/>
                          <a:latin typeface="Arial" panose="020B0604020202020204" pitchFamily="34" charset="0"/>
                          <a:cs typeface="Arial" panose="020B0604020202020204" pitchFamily="34" charset="0"/>
                        </a:rPr>
                        <a:t>Cerintale Codului muncii</a:t>
                      </a:r>
                      <a:endParaRPr lang="ru-RU" sz="140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rgbClr val="FFC000"/>
                    </a:solidFill>
                  </a:tcPr>
                </a:tc>
                <a:tc>
                  <a:txBody>
                    <a:bodyPr/>
                    <a:lstStyle/>
                    <a:p>
                      <a:pPr algn="ctr">
                        <a:spcAft>
                          <a:spcPts val="0"/>
                        </a:spcAft>
                      </a:pP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Observații</a:t>
                      </a:r>
                      <a:endParaRPr lang="ru-RU" sz="1400" dirty="0">
                        <a:solidFill>
                          <a:srgbClr val="00000A"/>
                        </a:solidFill>
                        <a:effectLst/>
                        <a:latin typeface="Arial" panose="020B0604020202020204" pitchFamily="34" charset="0"/>
                        <a:ea typeface="WenQuanYi Micro Hei"/>
                        <a:cs typeface="Arial" panose="020B0604020202020204" pitchFamily="34" charset="0"/>
                      </a:endParaRPr>
                    </a:p>
                  </a:txBody>
                  <a:tcPr marL="23189" marR="23618" marT="23618" marB="23618">
                    <a:solidFill>
                      <a:srgbClr val="FFC000"/>
                    </a:solidFill>
                  </a:tcPr>
                </a:tc>
                <a:extLst>
                  <a:ext uri="{0D108BD9-81ED-4DB2-BD59-A6C34878D82A}">
                    <a16:rowId xmlns:a16="http://schemas.microsoft.com/office/drawing/2014/main" val="543698382"/>
                  </a:ext>
                </a:extLst>
              </a:tr>
              <a:tr h="768667">
                <a:tc>
                  <a:txBody>
                    <a:bodyPr/>
                    <a:lstStyle/>
                    <a:p>
                      <a:r>
                        <a:rPr lang="en-US" sz="1400" dirty="0" err="1">
                          <a:solidFill>
                            <a:schemeClr val="tx1"/>
                          </a:solidFill>
                          <a:effectLst/>
                          <a:latin typeface="Arial" panose="020B0604020202020204" pitchFamily="34" charset="0"/>
                          <a:cs typeface="Arial" panose="020B0604020202020204" pitchFamily="34" charset="0"/>
                        </a:rPr>
                        <a:t>Regimul</a:t>
                      </a:r>
                      <a:r>
                        <a:rPr lang="en-US" sz="1400" dirty="0">
                          <a:solidFill>
                            <a:schemeClr val="tx1"/>
                          </a:solidFill>
                          <a:effectLst/>
                          <a:latin typeface="Arial" panose="020B0604020202020204" pitchFamily="34" charset="0"/>
                          <a:cs typeface="Arial" panose="020B0604020202020204" pitchFamily="34" charset="0"/>
                        </a:rPr>
                        <a:t>  de </a:t>
                      </a:r>
                      <a:r>
                        <a:rPr lang="en-US" sz="1400" dirty="0" err="1">
                          <a:solidFill>
                            <a:schemeClr val="tx1"/>
                          </a:solidFill>
                          <a:effectLst/>
                          <a:latin typeface="Arial" panose="020B0604020202020204" pitchFamily="34" charset="0"/>
                          <a:cs typeface="Arial" panose="020B0604020202020204" pitchFamily="34" charset="0"/>
                        </a:rPr>
                        <a:t>muncă</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şi</a:t>
                      </a:r>
                      <a:r>
                        <a:rPr lang="en-US" sz="1400" dirty="0">
                          <a:solidFill>
                            <a:schemeClr val="tx1"/>
                          </a:solidFill>
                          <a:effectLst/>
                          <a:latin typeface="Arial" panose="020B0604020202020204" pitchFamily="34" charset="0"/>
                          <a:cs typeface="Arial" panose="020B0604020202020204" pitchFamily="34" charset="0"/>
                        </a:rPr>
                        <a:t> de </a:t>
                      </a:r>
                      <a:r>
                        <a:rPr lang="en-US" sz="1400" dirty="0" err="1">
                          <a:solidFill>
                            <a:schemeClr val="tx1"/>
                          </a:solidFill>
                          <a:effectLst/>
                          <a:latin typeface="Arial" panose="020B0604020202020204" pitchFamily="34" charset="0"/>
                          <a:cs typeface="Arial" panose="020B0604020202020204" pitchFamily="34" charset="0"/>
                        </a:rPr>
                        <a:t>odihnă</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inclusiv</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durata</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zilei</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şi</a:t>
                      </a:r>
                      <a:r>
                        <a:rPr lang="en-US" sz="1400" dirty="0">
                          <a:solidFill>
                            <a:schemeClr val="tx1"/>
                          </a:solidFill>
                          <a:effectLst/>
                          <a:latin typeface="Arial" panose="020B0604020202020204" pitchFamily="34" charset="0"/>
                          <a:cs typeface="Arial" panose="020B0604020202020204" pitchFamily="34" charset="0"/>
                        </a:rPr>
                        <a:t> a </a:t>
                      </a:r>
                      <a:r>
                        <a:rPr lang="en-US" sz="1400" dirty="0" err="1">
                          <a:solidFill>
                            <a:schemeClr val="tx1"/>
                          </a:solidFill>
                          <a:effectLst/>
                          <a:latin typeface="Arial" panose="020B0604020202020204" pitchFamily="34" charset="0"/>
                          <a:cs typeface="Arial" panose="020B0604020202020204" pitchFamily="34" charset="0"/>
                        </a:rPr>
                        <a:t>săptămînii</a:t>
                      </a:r>
                      <a:r>
                        <a:rPr lang="en-US" sz="1400" dirty="0">
                          <a:solidFill>
                            <a:schemeClr val="tx1"/>
                          </a:solidFill>
                          <a:effectLst/>
                          <a:latin typeface="Arial" panose="020B0604020202020204" pitchFamily="34" charset="0"/>
                          <a:cs typeface="Arial" panose="020B0604020202020204" pitchFamily="34" charset="0"/>
                        </a:rPr>
                        <a:t> de </a:t>
                      </a:r>
                      <a:r>
                        <a:rPr lang="en-US" sz="1400" dirty="0" err="1">
                          <a:solidFill>
                            <a:schemeClr val="tx1"/>
                          </a:solidFill>
                          <a:effectLst/>
                          <a:latin typeface="Arial" panose="020B0604020202020204" pitchFamily="34" charset="0"/>
                          <a:cs typeface="Arial" panose="020B0604020202020204" pitchFamily="34" charset="0"/>
                        </a:rPr>
                        <a:t>muncă</a:t>
                      </a:r>
                      <a:r>
                        <a:rPr lang="en-US" sz="1400" dirty="0">
                          <a:solidFill>
                            <a:schemeClr val="tx1"/>
                          </a:solidFill>
                          <a:effectLst/>
                          <a:latin typeface="Arial" panose="020B0604020202020204" pitchFamily="34" charset="0"/>
                          <a:cs typeface="Arial" panose="020B0604020202020204" pitchFamily="34" charset="0"/>
                        </a:rPr>
                        <a:t> a </a:t>
                      </a:r>
                      <a:r>
                        <a:rPr lang="en-US" sz="1400" dirty="0" err="1">
                          <a:solidFill>
                            <a:schemeClr val="tx1"/>
                          </a:solidFill>
                          <a:effectLst/>
                          <a:latin typeface="Arial" panose="020B0604020202020204" pitchFamily="34" charset="0"/>
                          <a:cs typeface="Arial" panose="020B0604020202020204" pitchFamily="34" charset="0"/>
                        </a:rPr>
                        <a:t>salariatului</a:t>
                      </a:r>
                      <a:endParaRPr lang="ru-RU" sz="1400" dirty="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a:spcAft>
                          <a:spcPts val="0"/>
                        </a:spcAft>
                      </a:pPr>
                      <a:r>
                        <a:rPr lang="en-US" sz="1400" dirty="0">
                          <a:effectLst/>
                          <a:latin typeface="Arial" panose="020B0604020202020204" pitchFamily="34" charset="0"/>
                          <a:cs typeface="Arial" panose="020B0604020202020204" pitchFamily="34" charset="0"/>
                        </a:rPr>
                        <a:t>a) </a:t>
                      </a:r>
                      <a:r>
                        <a:rPr lang="en-US" sz="1400" dirty="0" err="1">
                          <a:effectLst/>
                          <a:latin typeface="Arial" panose="020B0604020202020204" pitchFamily="34" charset="0"/>
                          <a:cs typeface="Arial" panose="020B0604020202020204" pitchFamily="34" charset="0"/>
                        </a:rPr>
                        <a:t>durata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normală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redusă</a:t>
                      </a:r>
                      <a:r>
                        <a:rPr lang="en-US" sz="1400" dirty="0">
                          <a:effectLst/>
                          <a:latin typeface="Arial" panose="020B0604020202020204" pitchFamily="34" charset="0"/>
                          <a:cs typeface="Arial" panose="020B0604020202020204" pitchFamily="34" charset="0"/>
                        </a:rPr>
                        <a:t> a </a:t>
                      </a:r>
                      <a:r>
                        <a:rPr lang="en-US" sz="1400" dirty="0" err="1">
                          <a:effectLst/>
                          <a:latin typeface="Arial" panose="020B0604020202020204" pitchFamily="34" charset="0"/>
                          <a:cs typeface="Arial" panose="020B0604020202020204" pitchFamily="34" charset="0"/>
                        </a:rPr>
                        <a:t>timpului</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muncă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tipul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săptămînii</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muncă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durata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zilnică</a:t>
                      </a:r>
                      <a:r>
                        <a:rPr lang="en-US" sz="1400" dirty="0">
                          <a:effectLst/>
                          <a:latin typeface="Arial" panose="020B0604020202020204" pitchFamily="34" charset="0"/>
                          <a:cs typeface="Arial" panose="020B0604020202020204" pitchFamily="34" charset="0"/>
                        </a:rPr>
                        <a:t> a </a:t>
                      </a:r>
                      <a:r>
                        <a:rPr lang="en-US" sz="1400" dirty="0" err="1">
                          <a:effectLst/>
                          <a:latin typeface="Arial" panose="020B0604020202020204" pitchFamily="34" charset="0"/>
                          <a:cs typeface="Arial" panose="020B0604020202020204" pitchFamily="34" charset="0"/>
                        </a:rPr>
                        <a:t>timpului</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muncă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timpul</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muncă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parţial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munca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în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schimburi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munca</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noapte</a:t>
                      </a:r>
                      <a:r>
                        <a:rPr lang="en-US" sz="1400" dirty="0">
                          <a:effectLst/>
                          <a:latin typeface="Arial" panose="020B0604020202020204" pitchFamily="34" charset="0"/>
                          <a:cs typeface="Arial" panose="020B0604020202020204" pitchFamily="34" charset="0"/>
                        </a:rPr>
                        <a:t> etc.</a:t>
                      </a:r>
                      <a:endParaRPr lang="ru-RU" sz="1400" dirty="0">
                        <a:effectLst/>
                        <a:latin typeface="Arial" panose="020B0604020202020204" pitchFamily="34" charset="0"/>
                        <a:cs typeface="Arial" panose="020B0604020202020204" pitchFamily="34" charset="0"/>
                      </a:endParaRPr>
                    </a:p>
                    <a:p>
                      <a:pPr>
                        <a:spcAft>
                          <a:spcPts val="0"/>
                        </a:spcAft>
                      </a:pPr>
                      <a:r>
                        <a:rPr lang="en-US" sz="1400" dirty="0">
                          <a:effectLst/>
                          <a:latin typeface="Arial" panose="020B0604020202020204" pitchFamily="34" charset="0"/>
                          <a:cs typeface="Arial" panose="020B0604020202020204" pitchFamily="34" charset="0"/>
                        </a:rPr>
                        <a:t>b) </a:t>
                      </a:r>
                      <a:r>
                        <a:rPr lang="en-US" sz="1400" dirty="0" err="1">
                          <a:effectLst/>
                          <a:latin typeface="Arial" panose="020B0604020202020204" pitchFamily="34" charset="0"/>
                          <a:cs typeface="Arial" panose="020B0604020202020204" pitchFamily="34" charset="0"/>
                        </a:rPr>
                        <a:t>repausul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zilnic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repausul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săptămînal</a:t>
                      </a:r>
                      <a:r>
                        <a:rPr lang="en-US" sz="1400" dirty="0">
                          <a:effectLst/>
                          <a:latin typeface="Arial" panose="020B0604020202020204" pitchFamily="34" charset="0"/>
                          <a:cs typeface="Arial" panose="020B0604020202020204" pitchFamily="34" charset="0"/>
                        </a:rPr>
                        <a:t> etc.</a:t>
                      </a:r>
                      <a:endParaRPr lang="ru-RU" sz="1400" dirty="0">
                        <a:solidFill>
                          <a:srgbClr val="00000A"/>
                        </a:solidFill>
                        <a:effectLst/>
                        <a:latin typeface="Arial" panose="020B0604020202020204" pitchFamily="34" charset="0"/>
                        <a:ea typeface="DejaVu Sans"/>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1676401247"/>
                  </a:ext>
                </a:extLst>
              </a:tr>
              <a:tr h="832966">
                <a:tc>
                  <a:txBody>
                    <a:bodyPr/>
                    <a:lstStyle/>
                    <a:p>
                      <a:r>
                        <a:rPr lang="en-US" sz="1400" dirty="0" err="1">
                          <a:solidFill>
                            <a:schemeClr val="tx1"/>
                          </a:solidFill>
                          <a:effectLst/>
                          <a:latin typeface="Arial" panose="020B0604020202020204" pitchFamily="34" charset="0"/>
                          <a:cs typeface="Arial" panose="020B0604020202020204" pitchFamily="34" charset="0"/>
                        </a:rPr>
                        <a:t>Perioada</a:t>
                      </a:r>
                      <a:r>
                        <a:rPr lang="en-US" sz="1400" dirty="0">
                          <a:solidFill>
                            <a:schemeClr val="tx1"/>
                          </a:solidFill>
                          <a:effectLst/>
                          <a:latin typeface="Arial" panose="020B0604020202020204" pitchFamily="34" charset="0"/>
                          <a:cs typeface="Arial" panose="020B0604020202020204" pitchFamily="34" charset="0"/>
                        </a:rPr>
                        <a:t>  de </a:t>
                      </a:r>
                      <a:r>
                        <a:rPr lang="en-US" sz="1400" dirty="0" err="1">
                          <a:solidFill>
                            <a:schemeClr val="tx1"/>
                          </a:solidFill>
                          <a:effectLst/>
                          <a:latin typeface="Arial" panose="020B0604020202020204" pitchFamily="34" charset="0"/>
                          <a:cs typeface="Arial" panose="020B0604020202020204" pitchFamily="34" charset="0"/>
                        </a:rPr>
                        <a:t>probă</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după</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caz</a:t>
                      </a:r>
                      <a:endParaRPr lang="ru-RU" sz="1400" dirty="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algn="just"/>
                      <a:r>
                        <a:rPr lang="ro-RO" sz="1400" b="0" i="0" kern="1200" dirty="0">
                          <a:solidFill>
                            <a:schemeClr val="dk1"/>
                          </a:solidFill>
                          <a:effectLst/>
                          <a:latin typeface="Arial" panose="020B0604020202020204" pitchFamily="34" charset="0"/>
                          <a:ea typeface="+mn-ea"/>
                          <a:cs typeface="Arial" panose="020B0604020202020204" pitchFamily="34" charset="0"/>
                        </a:rPr>
                        <a:t>Pentru verificarea aptitudinilor profesionale ale salariatului, la încheierea contractului individual de muncă, acestuia i se poate stabili o perioadă de probă </a:t>
                      </a:r>
                      <a:r>
                        <a:rPr lang="ro-RO" sz="1400" b="1" i="0" kern="1200" dirty="0">
                          <a:solidFill>
                            <a:schemeClr val="dk1"/>
                          </a:solidFill>
                          <a:effectLst/>
                          <a:latin typeface="Arial" panose="020B0604020202020204" pitchFamily="34" charset="0"/>
                          <a:ea typeface="+mn-ea"/>
                          <a:cs typeface="Arial" panose="020B0604020202020204" pitchFamily="34" charset="0"/>
                        </a:rPr>
                        <a:t>de cel mult 6 luni</a:t>
                      </a:r>
                      <a:r>
                        <a:rPr lang="ro-RO" sz="1400" b="0" i="0" kern="1200" dirty="0">
                          <a:solidFill>
                            <a:schemeClr val="dk1"/>
                          </a:solidFill>
                          <a:effectLst/>
                          <a:latin typeface="Arial" panose="020B0604020202020204" pitchFamily="34" charset="0"/>
                          <a:ea typeface="+mn-ea"/>
                          <a:cs typeface="Arial" panose="020B0604020202020204" pitchFamily="34" charset="0"/>
                        </a:rPr>
                        <a:t>.                   </a:t>
                      </a:r>
                    </a:p>
                    <a:p>
                      <a:pPr algn="just"/>
                      <a:r>
                        <a:rPr lang="ro-RO" sz="1400" b="0" i="0" kern="1200" dirty="0">
                          <a:solidFill>
                            <a:schemeClr val="dk1"/>
                          </a:solidFill>
                          <a:effectLst/>
                          <a:latin typeface="Arial" panose="020B0604020202020204" pitchFamily="34" charset="0"/>
                          <a:ea typeface="+mn-ea"/>
                          <a:cs typeface="Arial" panose="020B0604020202020204" pitchFamily="34" charset="0"/>
                        </a:rPr>
                        <a:t>În cazul angajării muncitorilor necalificaţi, perioada de probă se stabileşte ca excepţie şi nu poate depăşi </a:t>
                      </a:r>
                      <a:r>
                        <a:rPr lang="ro-RO" sz="1400" b="1" i="0" kern="1200" dirty="0">
                          <a:solidFill>
                            <a:schemeClr val="dk1"/>
                          </a:solidFill>
                          <a:effectLst/>
                          <a:latin typeface="Arial" panose="020B0604020202020204" pitchFamily="34" charset="0"/>
                          <a:ea typeface="+mn-ea"/>
                          <a:cs typeface="Arial" panose="020B0604020202020204" pitchFamily="34" charset="0"/>
                        </a:rPr>
                        <a:t>30 zile calendaristice</a:t>
                      </a:r>
                      <a:r>
                        <a:rPr lang="ro-RO" sz="1400" b="0" i="0" kern="1200" dirty="0">
                          <a:solidFill>
                            <a:schemeClr val="dk1"/>
                          </a:solidFill>
                          <a:effectLst/>
                          <a:latin typeface="Arial" panose="020B0604020202020204" pitchFamily="34" charset="0"/>
                          <a:ea typeface="+mn-ea"/>
                          <a:cs typeface="Arial" panose="020B0604020202020204" pitchFamily="34" charset="0"/>
                        </a:rPr>
                        <a:t>.</a:t>
                      </a:r>
                    </a:p>
                  </a:txBody>
                  <a:tcPr marL="23189" marR="23618" marT="23618" marB="23618">
                    <a:solidFill>
                      <a:schemeClr val="accent2">
                        <a:lumMod val="40000"/>
                        <a:lumOff val="60000"/>
                      </a:schemeClr>
                    </a:solidFill>
                  </a:tcPr>
                </a:tc>
                <a:extLst>
                  <a:ext uri="{0D108BD9-81ED-4DB2-BD59-A6C34878D82A}">
                    <a16:rowId xmlns:a16="http://schemas.microsoft.com/office/drawing/2014/main" val="2450050018"/>
                  </a:ext>
                </a:extLst>
              </a:tr>
              <a:tr h="335809">
                <a:tc>
                  <a:txBody>
                    <a:bodyPr/>
                    <a:lstStyle/>
                    <a:p>
                      <a:r>
                        <a:rPr lang="en-US" sz="1400" dirty="0" err="1">
                          <a:solidFill>
                            <a:schemeClr val="tx1"/>
                          </a:solidFill>
                          <a:effectLst/>
                          <a:latin typeface="Arial" panose="020B0604020202020204" pitchFamily="34" charset="0"/>
                          <a:cs typeface="Arial" panose="020B0604020202020204" pitchFamily="34" charset="0"/>
                        </a:rPr>
                        <a:t>Durata</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concediului</a:t>
                      </a:r>
                      <a:r>
                        <a:rPr lang="en-US" sz="1400" dirty="0">
                          <a:solidFill>
                            <a:schemeClr val="tx1"/>
                          </a:solidFill>
                          <a:effectLst/>
                          <a:latin typeface="Arial" panose="020B0604020202020204" pitchFamily="34" charset="0"/>
                          <a:cs typeface="Arial" panose="020B0604020202020204" pitchFamily="34" charset="0"/>
                        </a:rPr>
                        <a:t> de </a:t>
                      </a:r>
                      <a:r>
                        <a:rPr lang="en-US" sz="1400" dirty="0" err="1">
                          <a:solidFill>
                            <a:schemeClr val="tx1"/>
                          </a:solidFill>
                          <a:effectLst/>
                          <a:latin typeface="Arial" panose="020B0604020202020204" pitchFamily="34" charset="0"/>
                          <a:cs typeface="Arial" panose="020B0604020202020204" pitchFamily="34" charset="0"/>
                        </a:rPr>
                        <a:t>odihnă</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anual</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şi</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condiţiile</a:t>
                      </a:r>
                      <a:r>
                        <a:rPr lang="en-US" sz="1400" dirty="0">
                          <a:solidFill>
                            <a:schemeClr val="tx1"/>
                          </a:solidFill>
                          <a:effectLst/>
                          <a:latin typeface="Arial" panose="020B0604020202020204" pitchFamily="34" charset="0"/>
                          <a:cs typeface="Arial" panose="020B0604020202020204" pitchFamily="34" charset="0"/>
                        </a:rPr>
                        <a:t> de </a:t>
                      </a:r>
                      <a:r>
                        <a:rPr lang="en-US" sz="1400" dirty="0" err="1">
                          <a:solidFill>
                            <a:schemeClr val="tx1"/>
                          </a:solidFill>
                          <a:effectLst/>
                          <a:latin typeface="Arial" panose="020B0604020202020204" pitchFamily="34" charset="0"/>
                          <a:cs typeface="Arial" panose="020B0604020202020204" pitchFamily="34" charset="0"/>
                        </a:rPr>
                        <a:t>acordare</a:t>
                      </a:r>
                      <a:r>
                        <a:rPr lang="en-US" sz="1400" dirty="0">
                          <a:solidFill>
                            <a:schemeClr val="tx1"/>
                          </a:solidFill>
                          <a:effectLst/>
                          <a:latin typeface="Arial" panose="020B0604020202020204" pitchFamily="34" charset="0"/>
                          <a:cs typeface="Arial" panose="020B0604020202020204" pitchFamily="34" charset="0"/>
                        </a:rPr>
                        <a:t> a </a:t>
                      </a:r>
                      <a:r>
                        <a:rPr lang="en-US" sz="1400" dirty="0" err="1">
                          <a:solidFill>
                            <a:schemeClr val="tx1"/>
                          </a:solidFill>
                          <a:effectLst/>
                          <a:latin typeface="Arial" panose="020B0604020202020204" pitchFamily="34" charset="0"/>
                          <a:cs typeface="Arial" panose="020B0604020202020204" pitchFamily="34" charset="0"/>
                        </a:rPr>
                        <a:t>acestuia</a:t>
                      </a:r>
                      <a:endParaRPr lang="ru-RU" sz="1400" dirty="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a:spcAft>
                          <a:spcPts val="0"/>
                        </a:spcAft>
                      </a:pPr>
                      <a:r>
                        <a:rPr lang="en-US" sz="1400" dirty="0">
                          <a:effectLst/>
                          <a:latin typeface="Arial" panose="020B0604020202020204" pitchFamily="34" charset="0"/>
                          <a:cs typeface="Arial" panose="020B0604020202020204" pitchFamily="34" charset="0"/>
                        </a:rPr>
                        <a:t>a) </a:t>
                      </a:r>
                      <a:r>
                        <a:rPr lang="en-US" sz="1400" dirty="0" err="1">
                          <a:effectLst/>
                          <a:latin typeface="Arial" panose="020B0604020202020204" pitchFamily="34" charset="0"/>
                          <a:cs typeface="Arial" panose="020B0604020202020204" pitchFamily="34" charset="0"/>
                        </a:rPr>
                        <a:t>concediul</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odihnă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anual</a:t>
                      </a:r>
                      <a:endParaRPr lang="ru-RU" sz="1400" dirty="0">
                        <a:effectLst/>
                        <a:latin typeface="Arial" panose="020B0604020202020204" pitchFamily="34" charset="0"/>
                        <a:cs typeface="Arial" panose="020B0604020202020204" pitchFamily="34" charset="0"/>
                      </a:endParaRPr>
                    </a:p>
                    <a:p>
                      <a:pPr>
                        <a:spcAft>
                          <a:spcPts val="0"/>
                        </a:spcAft>
                      </a:pPr>
                      <a:r>
                        <a:rPr lang="en-US" sz="1400" dirty="0">
                          <a:effectLst/>
                          <a:latin typeface="Arial" panose="020B0604020202020204" pitchFamily="34" charset="0"/>
                          <a:cs typeface="Arial" panose="020B0604020202020204" pitchFamily="34" charset="0"/>
                        </a:rPr>
                        <a:t>b) </a:t>
                      </a:r>
                      <a:r>
                        <a:rPr lang="en-US" sz="1400" dirty="0" err="1">
                          <a:effectLst/>
                          <a:latin typeface="Arial" panose="020B0604020202020204" pitchFamily="34" charset="0"/>
                          <a:cs typeface="Arial" panose="020B0604020202020204" pitchFamily="34" charset="0"/>
                        </a:rPr>
                        <a:t>concediul</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odihnă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anual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suplimentar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după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caz</a:t>
                      </a:r>
                      <a:r>
                        <a:rPr lang="en-US" sz="1400" dirty="0">
                          <a:effectLst/>
                          <a:latin typeface="Arial" panose="020B0604020202020204" pitchFamily="34" charset="0"/>
                          <a:cs typeface="Arial" panose="020B0604020202020204" pitchFamily="34" charset="0"/>
                        </a:rPr>
                        <a:t>)</a:t>
                      </a:r>
                      <a:endParaRPr lang="ru-RU" sz="1400" dirty="0">
                        <a:solidFill>
                          <a:srgbClr val="00000A"/>
                        </a:solidFill>
                        <a:effectLst/>
                        <a:latin typeface="Arial" panose="020B0604020202020204" pitchFamily="34" charset="0"/>
                        <a:ea typeface="DejaVu Sans"/>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897130170"/>
                  </a:ext>
                </a:extLst>
              </a:tr>
              <a:tr h="289587">
                <a:tc>
                  <a:txBody>
                    <a:bodyPr/>
                    <a:lstStyle/>
                    <a:p>
                      <a:r>
                        <a:rPr lang="ro-RO" sz="1400" b="1" i="0" kern="1200" dirty="0">
                          <a:solidFill>
                            <a:schemeClr val="tx1"/>
                          </a:solidFill>
                          <a:effectLst/>
                          <a:latin typeface="Arial" panose="020B0604020202020204" pitchFamily="34" charset="0"/>
                          <a:ea typeface="+mn-ea"/>
                          <a:cs typeface="Arial" panose="020B0604020202020204" pitchFamily="34" charset="0"/>
                        </a:rPr>
                        <a:t>Procedurile necesare asigurării egalității între femei și bărbați</a:t>
                      </a:r>
                      <a:endParaRPr lang="ru-RU" sz="1400" b="1" dirty="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o-RO" sz="1400" b="0" i="0" kern="1200" dirty="0">
                          <a:solidFill>
                            <a:schemeClr val="dk1"/>
                          </a:solidFill>
                          <a:effectLst/>
                          <a:latin typeface="Arial" panose="020B0604020202020204" pitchFamily="34" charset="0"/>
                          <a:ea typeface="+mn-ea"/>
                          <a:cs typeface="Arial" panose="020B0604020202020204" pitchFamily="34" charset="0"/>
                        </a:rPr>
                        <a:t>Procedurile necesare asigurării egalității între femei și bărbați, precum și prevederile ce țin de prevenirea și combaterea hărțuirii sexuale la locul de muncă se includ în contractele individuale de muncă, în contractele colective de muncă și în convențiile colective drept obligații ale angajatorului și ale angajatului (Legea 5/2006 cu privire la asigurarea egalităţii de şanse între femei şi bărbaţi)</a:t>
                      </a:r>
                    </a:p>
                    <a:p>
                      <a:pPr algn="ctr">
                        <a:spcAft>
                          <a:spcPts val="0"/>
                        </a:spcAft>
                      </a:pPr>
                      <a:r>
                        <a:rPr lang="ro-RO" sz="1000" b="0" i="1" kern="1200" dirty="0">
                          <a:solidFill>
                            <a:srgbClr val="FF0000"/>
                          </a:solidFill>
                          <a:effectLst/>
                          <a:latin typeface="Arial" panose="020B0604020202020204" pitchFamily="34" charset="0"/>
                          <a:ea typeface="+mn-ea"/>
                          <a:cs typeface="Arial" panose="020B0604020202020204" pitchFamily="34" charset="0"/>
                        </a:rPr>
                        <a:t>[Art.10 al.(2) în redacție LP74 din 31.03.23, MO134-137/20.04.23; în vigoare 20.05.23]</a:t>
                      </a:r>
                      <a:endParaRPr lang="ru-RU" sz="1000" dirty="0">
                        <a:solidFill>
                          <a:srgbClr val="FF0000"/>
                        </a:solidFill>
                        <a:effectLst/>
                        <a:latin typeface="Arial" panose="020B0604020202020204" pitchFamily="34" charset="0"/>
                        <a:ea typeface="DejaVu Sans"/>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1933049286"/>
                  </a:ext>
                </a:extLst>
              </a:tr>
              <a:tr h="289587">
                <a:tc>
                  <a:txBody>
                    <a:bodyPr/>
                    <a:lstStyle/>
                    <a:p>
                      <a:r>
                        <a:rPr lang="ro-RO" sz="1400" b="1" i="0" kern="1200" dirty="0">
                          <a:solidFill>
                            <a:schemeClr val="tx1"/>
                          </a:solidFill>
                          <a:effectLst/>
                          <a:latin typeface="Arial" panose="020B0604020202020204" pitchFamily="34" charset="0"/>
                          <a:ea typeface="+mn-ea"/>
                          <a:cs typeface="Arial" panose="020B0604020202020204" pitchFamily="34" charset="0"/>
                        </a:rPr>
                        <a:t>Atribuțiile în domeniul securității și sănătății în muncă care îi revin angajatorului și cele care îi revin lucrătorului cu loc de muncă la distanță</a:t>
                      </a:r>
                      <a:endParaRPr lang="ru-RU" sz="1400" b="1" dirty="0">
                        <a:solidFill>
                          <a:schemeClr val="tx1"/>
                        </a:solidFill>
                        <a:effectLst/>
                        <a:latin typeface="Arial" panose="020B0604020202020204" pitchFamily="34" charset="0"/>
                        <a:cs typeface="Arial" panose="020B0604020202020204" pitchFamily="34" charset="0"/>
                      </a:endParaRPr>
                    </a:p>
                  </a:txBody>
                  <a:tcPr marL="23189" marR="23618" marT="23618" marB="23618">
                    <a:solidFill>
                      <a:srgbClr val="FFC000"/>
                    </a:solidFill>
                  </a:tcPr>
                </a:tc>
                <a:tc>
                  <a:txBody>
                    <a:bodyPr/>
                    <a:lstStyle/>
                    <a:p>
                      <a:pPr>
                        <a:spcAft>
                          <a:spcPts val="0"/>
                        </a:spcAft>
                      </a:pPr>
                      <a:r>
                        <a:rPr lang="ro-RO" sz="1400" b="0" i="0" kern="1200" dirty="0">
                          <a:solidFill>
                            <a:schemeClr val="dk1"/>
                          </a:solidFill>
                          <a:effectLst/>
                          <a:latin typeface="Arial" panose="020B0604020202020204" pitchFamily="34" charset="0"/>
                          <a:ea typeface="+mn-ea"/>
                          <a:cs typeface="Arial" panose="020B0604020202020204" pitchFamily="34" charset="0"/>
                        </a:rPr>
                        <a:t>La loc de muncă la distanță se stabilește, de comun acord cu lucrătorul care prestează munca la distanță, atribuțiile în domeniul securității și sănătății în muncă care îi revin angajatorului și cele care îi revin lucrătorului. (Legea 186/2008 privind securitatea și sănătatea muncii)</a:t>
                      </a:r>
                    </a:p>
                    <a:p>
                      <a:pPr algn="ctr">
                        <a:spcAft>
                          <a:spcPts val="0"/>
                        </a:spcAft>
                      </a:pPr>
                      <a:r>
                        <a:rPr lang="ro-RO" sz="1000" b="0" i="1" kern="1200" dirty="0">
                          <a:solidFill>
                            <a:srgbClr val="FF0000"/>
                          </a:solidFill>
                          <a:effectLst/>
                          <a:latin typeface="Arial" panose="020B0604020202020204" pitchFamily="34" charset="0"/>
                          <a:ea typeface="+mn-ea"/>
                          <a:cs typeface="Arial" panose="020B0604020202020204" pitchFamily="34" charset="0"/>
                        </a:rPr>
                        <a:t>[Art.13 lit.y) introdusă prin LP126 din 26.05.23, MO210-212/23.06.23; în vigoare 23.09.23]</a:t>
                      </a:r>
                      <a:endParaRPr lang="ro-RO" sz="1000" b="0" i="0" kern="1200" dirty="0">
                        <a:solidFill>
                          <a:srgbClr val="FF0000"/>
                        </a:solidFill>
                        <a:effectLst/>
                        <a:latin typeface="Arial" panose="020B0604020202020204" pitchFamily="34" charset="0"/>
                        <a:ea typeface="+mn-ea"/>
                        <a:cs typeface="Arial" panose="020B0604020202020204" pitchFamily="34" charset="0"/>
                      </a:endParaRPr>
                    </a:p>
                    <a:p>
                      <a:pPr>
                        <a:spcAft>
                          <a:spcPts val="0"/>
                        </a:spcAft>
                      </a:pPr>
                      <a:endParaRPr lang="ru-RU" sz="1400" dirty="0">
                        <a:solidFill>
                          <a:srgbClr val="00000A"/>
                        </a:solidFill>
                        <a:effectLst/>
                        <a:latin typeface="Arial" panose="020B0604020202020204" pitchFamily="34" charset="0"/>
                        <a:ea typeface="DejaVu Sans"/>
                        <a:cs typeface="Arial" panose="020B0604020202020204" pitchFamily="34" charset="0"/>
                      </a:endParaRPr>
                    </a:p>
                  </a:txBody>
                  <a:tcPr marL="23189" marR="23618" marT="23618" marB="23618">
                    <a:solidFill>
                      <a:schemeClr val="accent2">
                        <a:lumMod val="40000"/>
                        <a:lumOff val="60000"/>
                      </a:schemeClr>
                    </a:solidFill>
                  </a:tcPr>
                </a:tc>
                <a:extLst>
                  <a:ext uri="{0D108BD9-81ED-4DB2-BD59-A6C34878D82A}">
                    <a16:rowId xmlns:a16="http://schemas.microsoft.com/office/drawing/2014/main" val="189071794"/>
                  </a:ext>
                </a:extLst>
              </a:tr>
            </a:tbl>
          </a:graphicData>
        </a:graphic>
      </p:graphicFrame>
      <p:sp>
        <p:nvSpPr>
          <p:cNvPr id="7" name="Rectangle 1">
            <a:extLst>
              <a:ext uri="{FF2B5EF4-FFF2-40B4-BE49-F238E27FC236}">
                <a16:creationId xmlns:a16="http://schemas.microsoft.com/office/drawing/2014/main" id="{243F196E-3C53-4704-B9BC-268992A10AED}"/>
              </a:ext>
            </a:extLst>
          </p:cNvPr>
          <p:cNvSpPr>
            <a:spLocks noChangeArrowheads="1"/>
          </p:cNvSpPr>
          <p:nvPr/>
        </p:nvSpPr>
        <p:spPr bwMode="auto">
          <a:xfrm>
            <a:off x="2198786" y="97795"/>
            <a:ext cx="47464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Examipu</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de</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înscriere</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clauzelor</a:t>
            </a:r>
            <a:r>
              <a:rPr kumimoji="0" lang="ru-RU" altLang="ru-RU" sz="1400" b="1" i="0" u="none" strike="noStrike" cap="none" normalizeH="0" baseline="0" dirty="0">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a:ln>
                  <a:noFill/>
                </a:ln>
                <a:solidFill>
                  <a:srgbClr val="00000A"/>
                </a:solidFill>
                <a:effectLst/>
                <a:latin typeface="Arial Black" panose="020B0A04020102020204" pitchFamily="34" charset="0"/>
                <a:ea typeface="Times New Roman" panose="02020603050405020304" pitchFamily="18" charset="0"/>
                <a:cs typeface="Times New Roman" panose="02020603050405020304" pitchFamily="18" charset="0"/>
              </a:rPr>
              <a:t>contractuale</a:t>
            </a:r>
            <a:r>
              <a:rPr kumimoji="0" lang="ru-RU" altLang="ru-RU" sz="1400" b="0" i="0" u="none" strike="noStrike" cap="none" normalizeH="0" baseline="0" dirty="0">
                <a:ln>
                  <a:noFill/>
                </a:ln>
                <a:solidFill>
                  <a:schemeClr val="tx1"/>
                </a:solidFill>
                <a:effectLst/>
                <a:latin typeface="Arial Black" panose="020B0A04020102020204" pitchFamily="34" charset="0"/>
              </a:rPr>
              <a:t> </a:t>
            </a:r>
          </a:p>
        </p:txBody>
      </p:sp>
    </p:spTree>
    <p:extLst>
      <p:ext uri="{BB962C8B-B14F-4D97-AF65-F5344CB8AC3E}">
        <p14:creationId xmlns:p14="http://schemas.microsoft.com/office/powerpoint/2010/main" val="69381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85900" y="1063228"/>
            <a:ext cx="6172200" cy="745592"/>
          </a:xfrm>
        </p:spPr>
        <p:txBody>
          <a:bodyPr>
            <a:normAutofit/>
          </a:bodyPr>
          <a:lstStyle/>
          <a:p>
            <a:pPr algn="ctr"/>
            <a:br>
              <a:rPr lang="ro-MO" sz="2100" dirty="0"/>
            </a:br>
            <a:endParaRPr lang="ru-RU" sz="2100" dirty="0"/>
          </a:p>
        </p:txBody>
      </p:sp>
      <p:sp>
        <p:nvSpPr>
          <p:cNvPr id="2" name="Содержимое 1"/>
          <p:cNvSpPr>
            <a:spLocks noGrp="1"/>
          </p:cNvSpPr>
          <p:nvPr>
            <p:ph idx="1"/>
          </p:nvPr>
        </p:nvSpPr>
        <p:spPr>
          <a:xfrm>
            <a:off x="539552" y="404664"/>
            <a:ext cx="8208912" cy="6120680"/>
          </a:xfrm>
        </p:spPr>
        <p:txBody>
          <a:bodyPr>
            <a:normAutofit/>
          </a:bodyPr>
          <a:lstStyle/>
          <a:p>
            <a:pPr marL="0" indent="0" algn="just">
              <a:buNone/>
            </a:pPr>
            <a:r>
              <a:rPr lang="ro-MO" sz="1400" dirty="0">
                <a:latin typeface="Arial" panose="020B0604020202020204" pitchFamily="34" charset="0"/>
                <a:cs typeface="Arial" panose="020B0604020202020204" pitchFamily="34" charset="0"/>
              </a:rPr>
              <a:t>    </a:t>
            </a:r>
            <a:endParaRPr lang="ro-MD" sz="1400" dirty="0">
              <a:latin typeface="Arial" panose="020B0604020202020204" pitchFamily="34" charset="0"/>
              <a:cs typeface="Arial" panose="020B0604020202020204" pitchFamily="34" charset="0"/>
            </a:endParaRPr>
          </a:p>
          <a:p>
            <a:pPr marL="0" indent="0" algn="ctr">
              <a:buNone/>
            </a:pPr>
            <a:r>
              <a:rPr lang="ro-MO" sz="2200" dirty="0">
                <a:latin typeface="Arial Black" panose="020B0A04020102020204" pitchFamily="34" charset="0"/>
                <a:cs typeface="Arial" panose="020B0604020202020204" pitchFamily="34" charset="0"/>
              </a:rPr>
              <a:t> </a:t>
            </a:r>
            <a:r>
              <a:rPr lang="ro-MD" sz="2200" b="1" i="1" dirty="0">
                <a:latin typeface="Arial Black" panose="020B0A04020102020204" pitchFamily="34" charset="0"/>
              </a:rPr>
              <a:t>Contractul individual de muncă pe durată determinată</a:t>
            </a:r>
            <a:endParaRPr lang="ru-RU" sz="2200" dirty="0">
              <a:latin typeface="Arial Black" panose="020B0A04020102020204" pitchFamily="34" charset="0"/>
            </a:endParaRPr>
          </a:p>
          <a:p>
            <a:pPr marL="0" indent="0" algn="just">
              <a:buNone/>
            </a:pPr>
            <a:r>
              <a:rPr lang="ru-RU" sz="1500" dirty="0" err="1">
                <a:latin typeface="Arial" panose="020B0604020202020204" pitchFamily="34" charset="0"/>
                <a:cs typeface="Arial" panose="020B0604020202020204" pitchFamily="34" charset="0"/>
              </a:rPr>
              <a:t>Încheierea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unui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contract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individual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muncă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pentru</a:t>
            </a:r>
            <a:r>
              <a:rPr lang="ru-RU" sz="1500" dirty="0">
                <a:latin typeface="Arial" panose="020B0604020202020204" pitchFamily="34" charset="0"/>
                <a:cs typeface="Arial" panose="020B0604020202020204" pitchFamily="34" charset="0"/>
              </a:rPr>
              <a:t> o </a:t>
            </a:r>
            <a:r>
              <a:rPr lang="ru-RU" sz="1500" dirty="0" err="1">
                <a:latin typeface="Arial" panose="020B0604020202020204" pitchFamily="34" charset="0"/>
                <a:cs typeface="Arial" panose="020B0604020202020204" pitchFamily="34" charset="0"/>
              </a:rPr>
              <a:t>anumită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perioadă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este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destul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convenabilă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pentru</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angajator</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deoarece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la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încetarea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raportului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muncă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nu</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sunt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necesare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motive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speciale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pentru</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întreruperea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relațiilor</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muncă</a:t>
            </a:r>
            <a:r>
              <a:rPr lang="ru-RU" sz="1500" dirty="0">
                <a:latin typeface="Arial" panose="020B0604020202020204" pitchFamily="34" charset="0"/>
                <a:cs typeface="Arial" panose="020B0604020202020204" pitchFamily="34" charset="0"/>
              </a:rPr>
              <a:t>.</a:t>
            </a:r>
          </a:p>
          <a:p>
            <a:pPr marL="0" indent="0" algn="just">
              <a:buNone/>
            </a:pPr>
            <a:r>
              <a:rPr lang="en-US" sz="1500" dirty="0" err="1">
                <a:latin typeface="Arial" panose="020B0604020202020204" pitchFamily="34" charset="0"/>
                <a:cs typeface="Arial" panose="020B0604020202020204" pitchFamily="34" charset="0"/>
              </a:rPr>
              <a:t>Încheierea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unui</a:t>
            </a:r>
            <a:r>
              <a:rPr lang="en-US" sz="1500" dirty="0">
                <a:latin typeface="Arial" panose="020B0604020202020204" pitchFamily="34" charset="0"/>
                <a:cs typeface="Arial" panose="020B0604020202020204" pitchFamily="34" charset="0"/>
              </a:rPr>
              <a:t> contract individual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durată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determinată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necesită</a:t>
            </a:r>
            <a:r>
              <a:rPr lang="en-US" sz="1500" dirty="0">
                <a:latin typeface="Arial" panose="020B0604020202020204" pitchFamily="34" charset="0"/>
                <a:cs typeface="Arial" panose="020B0604020202020204" pitchFamily="34" charset="0"/>
              </a:rPr>
              <a:t> motive </a:t>
            </a:r>
            <a:r>
              <a:rPr lang="en-US" sz="1500" dirty="0" err="1">
                <a:latin typeface="Arial" panose="020B0604020202020204" pitchFamily="34" charset="0"/>
                <a:cs typeface="Arial" panose="020B0604020202020204" pitchFamily="34" charset="0"/>
              </a:rPr>
              <a:t>serioase</a:t>
            </a:r>
            <a:r>
              <a:rPr lang="en-US" sz="1500" dirty="0">
                <a:latin typeface="Arial" panose="020B0604020202020204" pitchFamily="34" charset="0"/>
                <a:cs typeface="Arial" panose="020B0604020202020204" pitchFamily="34" charset="0"/>
              </a:rPr>
              <a:t> din </a:t>
            </a:r>
            <a:r>
              <a:rPr lang="en-US" sz="1500" dirty="0" err="1">
                <a:latin typeface="Arial" panose="020B0604020202020204" pitchFamily="34" charset="0"/>
                <a:cs typeface="Arial" panose="020B0604020202020204" pitchFamily="34" charset="0"/>
              </a:rPr>
              <a:t>partea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angajatorului</a:t>
            </a:r>
            <a:r>
              <a:rPr lang="en-US"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Încălcarea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regulilor</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pregătire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și încheiere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acestuia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poate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duce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la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faptul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un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angajat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temporar</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va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trebui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să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fie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angajat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permanent</a:t>
            </a:r>
            <a:r>
              <a:rPr lang="ru-RU" sz="1500" dirty="0">
                <a:latin typeface="Arial" panose="020B0604020202020204" pitchFamily="34" charset="0"/>
                <a:cs typeface="Arial" panose="020B0604020202020204" pitchFamily="34" charset="0"/>
              </a:rPr>
              <a:t>.</a:t>
            </a:r>
            <a:endParaRPr lang="ro-MO" sz="1500" dirty="0">
              <a:latin typeface="Arial" panose="020B0604020202020204" pitchFamily="34" charset="0"/>
              <a:cs typeface="Arial" panose="020B0604020202020204" pitchFamily="34" charset="0"/>
            </a:endParaRPr>
          </a:p>
          <a:p>
            <a:pPr marL="0" indent="0" algn="just">
              <a:buNone/>
            </a:pPr>
            <a:endParaRPr lang="ro-MO" sz="1500" dirty="0">
              <a:latin typeface="Arial" panose="020B0604020202020204" pitchFamily="34" charset="0"/>
              <a:cs typeface="Arial" panose="020B0604020202020204" pitchFamily="34" charset="0"/>
            </a:endParaRPr>
          </a:p>
          <a:p>
            <a:pPr marL="0" indent="0" algn="just">
              <a:buNone/>
            </a:pPr>
            <a:endParaRPr lang="ru-RU" sz="1500" dirty="0">
              <a:latin typeface="Arial" panose="020B0604020202020204" pitchFamily="34" charset="0"/>
              <a:cs typeface="Arial" panose="020B0604020202020204" pitchFamily="34" charset="0"/>
            </a:endParaRPr>
          </a:p>
          <a:p>
            <a:pPr marL="0" indent="0" algn="just">
              <a:buNone/>
            </a:pPr>
            <a:endParaRPr lang="ro-MO" sz="1500" dirty="0">
              <a:latin typeface="Arial" panose="020B0604020202020204" pitchFamily="34" charset="0"/>
              <a:cs typeface="Arial" panose="020B0604020202020204" pitchFamily="34" charset="0"/>
            </a:endParaRPr>
          </a:p>
          <a:p>
            <a:pPr marL="0" indent="0" algn="just">
              <a:buNone/>
            </a:pPr>
            <a:endParaRPr lang="ro-MO" sz="1500" dirty="0">
              <a:latin typeface="Arial" panose="020B0604020202020204" pitchFamily="34" charset="0"/>
              <a:cs typeface="Arial" panose="020B0604020202020204" pitchFamily="34" charset="0"/>
            </a:endParaRPr>
          </a:p>
          <a:p>
            <a:pPr marL="0" indent="0" algn="just">
              <a:buNone/>
            </a:pPr>
            <a:endParaRPr lang="ro-MO" sz="1500" dirty="0">
              <a:latin typeface="Arial" panose="020B0604020202020204" pitchFamily="34" charset="0"/>
              <a:cs typeface="Arial" panose="020B0604020202020204" pitchFamily="34" charset="0"/>
            </a:endParaRPr>
          </a:p>
          <a:p>
            <a:pPr marL="0" indent="0" algn="just">
              <a:buNone/>
            </a:pPr>
            <a:r>
              <a:rPr lang="ro-MD"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Este </a:t>
            </a:r>
            <a:r>
              <a:rPr lang="en-US" sz="1500" dirty="0" err="1">
                <a:latin typeface="Arial" panose="020B0604020202020204" pitchFamily="34" charset="0"/>
                <a:cs typeface="Arial" panose="020B0604020202020204" pitchFamily="34" charset="0"/>
              </a:rPr>
              <a:t>interzisă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încheierea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unui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contracte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individuale</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 pe </a:t>
            </a:r>
            <a:r>
              <a:rPr lang="en-US" sz="1500" dirty="0" err="1">
                <a:latin typeface="Arial" panose="020B0604020202020204" pitchFamily="34" charset="0"/>
                <a:cs typeface="Arial" panose="020B0604020202020204" pitchFamily="34" charset="0"/>
              </a:rPr>
              <a:t>perioadă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determinată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pentru</a:t>
            </a:r>
            <a:r>
              <a:rPr lang="en-US" sz="1500" dirty="0">
                <a:latin typeface="Arial" panose="020B0604020202020204" pitchFamily="34" charset="0"/>
                <a:cs typeface="Arial" panose="020B0604020202020204" pitchFamily="34" charset="0"/>
              </a:rPr>
              <a:t> a se </a:t>
            </a:r>
            <a:r>
              <a:rPr lang="en-US" sz="1500" dirty="0" err="1">
                <a:latin typeface="Arial" panose="020B0604020202020204" pitchFamily="34" charset="0"/>
                <a:cs typeface="Arial" panose="020B0604020202020204" pitchFamily="34" charset="0"/>
              </a:rPr>
              <a:t>sustrage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acordărea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drepturilor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și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garanțiilor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acordate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angajaților</a:t>
            </a:r>
            <a:r>
              <a:rPr lang="en-US" sz="1500" dirty="0">
                <a:latin typeface="Arial" panose="020B0604020202020204" pitchFamily="34" charset="0"/>
                <a:cs typeface="Arial" panose="020B0604020202020204" pitchFamily="34" charset="0"/>
              </a:rPr>
              <a:t> cu care se </a:t>
            </a:r>
            <a:r>
              <a:rPr lang="en-US" sz="1500" dirty="0" err="1">
                <a:latin typeface="Arial" panose="020B0604020202020204" pitchFamily="34" charset="0"/>
                <a:cs typeface="Arial" panose="020B0604020202020204" pitchFamily="34" charset="0"/>
              </a:rPr>
              <a:t>încheie</a:t>
            </a:r>
            <a:r>
              <a:rPr lang="en-US" sz="1500" dirty="0">
                <a:latin typeface="Arial" panose="020B0604020202020204" pitchFamily="34" charset="0"/>
                <a:cs typeface="Arial" panose="020B0604020202020204" pitchFamily="34" charset="0"/>
              </a:rPr>
              <a:t> un contract individual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 pe o </a:t>
            </a:r>
            <a:r>
              <a:rPr lang="en-US" sz="1500" dirty="0" err="1">
                <a:latin typeface="Arial" panose="020B0604020202020204" pitchFamily="34" charset="0"/>
                <a:cs typeface="Arial" panose="020B0604020202020204" pitchFamily="34" charset="0"/>
              </a:rPr>
              <a:t>perioadă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nedeterminată</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just">
              <a:buNone/>
            </a:pPr>
            <a:r>
              <a:rPr lang="ro-MD"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Termenul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contractului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individual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muncă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trebuie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indicat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clar</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textul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acestuia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Durata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admisibilă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unui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contract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individual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muncă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durată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determinată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este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determinată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alin</a:t>
            </a:r>
            <a:r>
              <a:rPr lang="ru-RU" sz="1500" dirty="0">
                <a:latin typeface="Arial" panose="020B0604020202020204" pitchFamily="34" charset="0"/>
                <a:cs typeface="Arial" panose="020B0604020202020204" pitchFamily="34" charset="0"/>
              </a:rPr>
              <a:t>. (2) </a:t>
            </a:r>
            <a:r>
              <a:rPr lang="ru-RU" sz="1500" dirty="0" err="1">
                <a:latin typeface="Arial" panose="020B0604020202020204" pitchFamily="34" charset="0"/>
                <a:cs typeface="Arial" panose="020B0604020202020204" pitchFamily="34" charset="0"/>
              </a:rPr>
              <a:t>din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art</a:t>
            </a:r>
            <a:r>
              <a:rPr lang="ru-RU" sz="1500" dirty="0">
                <a:latin typeface="Arial" panose="020B0604020202020204" pitchFamily="34" charset="0"/>
                <a:cs typeface="Arial" panose="020B0604020202020204" pitchFamily="34" charset="0"/>
              </a:rPr>
              <a:t>. 54 </a:t>
            </a:r>
            <a:r>
              <a:rPr lang="ru-RU" sz="1500" dirty="0" err="1">
                <a:latin typeface="Arial" panose="020B0604020202020204" pitchFamily="34" charset="0"/>
                <a:cs typeface="Arial" panose="020B0604020202020204" pitchFamily="34" charset="0"/>
              </a:rPr>
              <a:t>al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Codul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muncii</a:t>
            </a:r>
            <a:r>
              <a:rPr lang="ru-RU" sz="1500" dirty="0">
                <a:latin typeface="Arial" panose="020B0604020202020204" pitchFamily="34" charset="0"/>
                <a:cs typeface="Arial" panose="020B0604020202020204" pitchFamily="34" charset="0"/>
              </a:rPr>
              <a:t>. </a:t>
            </a:r>
            <a:endParaRPr lang="ro-MD" sz="1500" dirty="0">
              <a:latin typeface="Arial" panose="020B0604020202020204" pitchFamily="34" charset="0"/>
              <a:cs typeface="Arial" panose="020B0604020202020204" pitchFamily="34" charset="0"/>
            </a:endParaRPr>
          </a:p>
          <a:p>
            <a:pPr marL="0" indent="0" algn="just">
              <a:buNone/>
            </a:pPr>
            <a:r>
              <a:rPr lang="ro-MD"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Conform</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acestei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perioada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maximă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valabilitate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pentru</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un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astfel</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contract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este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o-MD" sz="1500" dirty="0">
                <a:latin typeface="Arial" panose="020B0604020202020204" pitchFamily="34" charset="0"/>
                <a:cs typeface="Arial" panose="020B0604020202020204" pitchFamily="34" charset="0"/>
              </a:rPr>
              <a:t>           </a:t>
            </a:r>
            <a:r>
              <a:rPr lang="ru-RU" sz="1500" b="1" dirty="0" err="1">
                <a:solidFill>
                  <a:srgbClr val="FF0000"/>
                </a:solidFill>
                <a:latin typeface="Arial" panose="020B0604020202020204" pitchFamily="34" charset="0"/>
                <a:cs typeface="Arial" panose="020B0604020202020204" pitchFamily="34" charset="0"/>
              </a:rPr>
              <a:t>cinci</a:t>
            </a:r>
            <a:r>
              <a:rPr lang="ru-RU" sz="1500" b="1" dirty="0">
                <a:solidFill>
                  <a:srgbClr val="FF0000"/>
                </a:solidFill>
                <a:latin typeface="Arial" panose="020B0604020202020204" pitchFamily="34" charset="0"/>
                <a:cs typeface="Arial" panose="020B0604020202020204" pitchFamily="34" charset="0"/>
              </a:rPr>
              <a:t> </a:t>
            </a:r>
            <a:r>
              <a:rPr lang="ru-RU" sz="1500" b="1" dirty="0" err="1">
                <a:solidFill>
                  <a:srgbClr val="FF0000"/>
                </a:solidFill>
                <a:latin typeface="Arial" panose="020B0604020202020204" pitchFamily="34" charset="0"/>
                <a:cs typeface="Arial" panose="020B0604020202020204" pitchFamily="34" charset="0"/>
              </a:rPr>
              <a:t>ani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același timp</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comun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acord</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între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angajator</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și angajat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pot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fi</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încheiate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contracte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individuale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muncă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termen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determinat</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pentru</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orice</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perioadă</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în</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limita</a:t>
            </a:r>
            <a:r>
              <a:rPr lang="ru-RU" sz="1500" dirty="0">
                <a:latin typeface="Arial" panose="020B0604020202020204" pitchFamily="34" charset="0"/>
                <a:cs typeface="Arial" panose="020B0604020202020204" pitchFamily="34" charset="0"/>
              </a:rPr>
              <a:t> </a:t>
            </a:r>
            <a:r>
              <a:rPr lang="ru-RU" sz="1500" dirty="0" err="1">
                <a:latin typeface="Arial" panose="020B0604020202020204" pitchFamily="34" charset="0"/>
                <a:cs typeface="Arial" panose="020B0604020202020204" pitchFamily="34" charset="0"/>
              </a:rPr>
              <a:t>specificată</a:t>
            </a:r>
            <a:r>
              <a:rPr lang="ru-RU" sz="1500" dirty="0">
                <a:latin typeface="Arial" panose="020B0604020202020204" pitchFamily="34" charset="0"/>
                <a:cs typeface="Arial" panose="020B0604020202020204" pitchFamily="34" charset="0"/>
              </a:rPr>
              <a:t>.</a:t>
            </a:r>
          </a:p>
          <a:p>
            <a:pPr>
              <a:buNone/>
            </a:pPr>
            <a:endParaRPr lang="ru-RU" sz="3000" dirty="0"/>
          </a:p>
        </p:txBody>
      </p:sp>
      <p:sp>
        <p:nvSpPr>
          <p:cNvPr id="5" name="Прямоугольник с двумя скругленными противолежащими углами 4"/>
          <p:cNvSpPr/>
          <p:nvPr/>
        </p:nvSpPr>
        <p:spPr>
          <a:xfrm>
            <a:off x="611560" y="2834934"/>
            <a:ext cx="8136904" cy="1314146"/>
          </a:xfrm>
          <a:prstGeom prst="round2DiagRect">
            <a:avLst>
              <a:gd name="adj1" fmla="val 16667"/>
              <a:gd name="adj2"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O" sz="1200" dirty="0"/>
          </a:p>
          <a:p>
            <a:pPr algn="just"/>
            <a:r>
              <a:rPr lang="ru-RU" sz="1600" b="1" dirty="0" err="1">
                <a:solidFill>
                  <a:schemeClr val="tx1"/>
                </a:solidFill>
                <a:latin typeface="Arial Black" panose="020B0A04020102020204" pitchFamily="34" charset="0"/>
              </a:rPr>
              <a:t>Un</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contract</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individual</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de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muncă</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pe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durată</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determinată</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este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nuanță, care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poate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fi</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de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interes</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pentru</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angajatori</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dacă</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toate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clauzele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sunt</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documentate</a:t>
            </a:r>
            <a:r>
              <a:rPr lang="ru-RU" sz="1600" b="1" dirty="0">
                <a:solidFill>
                  <a:schemeClr val="tx1"/>
                </a:solidFill>
                <a:latin typeface="Arial Black" panose="020B0A04020102020204" pitchFamily="34" charset="0"/>
              </a:rPr>
              <a:t> </a:t>
            </a:r>
            <a:r>
              <a:rPr lang="ru-RU" sz="1600" b="1" dirty="0" err="1">
                <a:solidFill>
                  <a:schemeClr val="tx1"/>
                </a:solidFill>
                <a:latin typeface="Arial Black" panose="020B0A04020102020204" pitchFamily="34" charset="0"/>
              </a:rPr>
              <a:t>corect</a:t>
            </a:r>
            <a:r>
              <a:rPr lang="ru-RU" sz="1600" b="1" dirty="0">
                <a:solidFill>
                  <a:schemeClr val="tx1"/>
                </a:solidFill>
                <a:latin typeface="Arial Black" panose="020B0A04020102020204" pitchFamily="34" charset="0"/>
              </a:rPr>
              <a:t>: </a:t>
            </a:r>
            <a:r>
              <a:rPr lang="ru-RU" sz="1600" b="1" dirty="0">
                <a:solidFill>
                  <a:srgbClr val="FF0000"/>
                </a:solidFill>
                <a:latin typeface="Arial Black" panose="020B0A04020102020204" pitchFamily="34" charset="0"/>
              </a:rPr>
              <a:t>„</a:t>
            </a:r>
            <a:r>
              <a:rPr lang="ru-RU" sz="1600" b="1" dirty="0" err="1">
                <a:solidFill>
                  <a:srgbClr val="FF0000"/>
                </a:solidFill>
                <a:latin typeface="Arial Black" panose="020B0A04020102020204" pitchFamily="34" charset="0"/>
              </a:rPr>
              <a:t>În</a:t>
            </a:r>
            <a:r>
              <a:rPr lang="ru-RU" sz="1600" b="1" dirty="0">
                <a:solidFill>
                  <a:srgbClr val="FF0000"/>
                </a:solidFill>
                <a:latin typeface="Arial Black" panose="020B0A04020102020204" pitchFamily="34" charset="0"/>
              </a:rPr>
              <a:t> CIM </a:t>
            </a:r>
            <a:r>
              <a:rPr lang="ru-RU" sz="1600" b="1" dirty="0" err="1">
                <a:solidFill>
                  <a:srgbClr val="FF0000"/>
                </a:solidFill>
                <a:latin typeface="Arial Black" panose="020B0A04020102020204" pitchFamily="34" charset="0"/>
              </a:rPr>
              <a:t>este</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necesar</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să</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se</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formuleze</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condițiile pentru</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încheierea</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unui</a:t>
            </a:r>
            <a:r>
              <a:rPr lang="ru-RU" sz="1600" b="1" dirty="0">
                <a:solidFill>
                  <a:srgbClr val="FF0000"/>
                </a:solidFill>
                <a:latin typeface="Arial Black" panose="020B0A04020102020204" pitchFamily="34" charset="0"/>
              </a:rPr>
              <a:t> CIM </a:t>
            </a:r>
            <a:r>
              <a:rPr lang="ru-RU" sz="1600" b="1" dirty="0" err="1">
                <a:solidFill>
                  <a:srgbClr val="FF0000"/>
                </a:solidFill>
                <a:latin typeface="Arial Black" panose="020B0A04020102020204" pitchFamily="34" charset="0"/>
              </a:rPr>
              <a:t>pe</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perioadă</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determinată</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și perioada</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de</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valabilitate</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a</a:t>
            </a:r>
            <a:r>
              <a:rPr lang="ru-RU" sz="1600" b="1" dirty="0">
                <a:solidFill>
                  <a:srgbClr val="FF0000"/>
                </a:solidFill>
                <a:latin typeface="Arial Black" panose="020B0A04020102020204" pitchFamily="34" charset="0"/>
              </a:rPr>
              <a:t> </a:t>
            </a:r>
            <a:r>
              <a:rPr lang="ru-RU" sz="1600" b="1" dirty="0" err="1">
                <a:solidFill>
                  <a:srgbClr val="FF0000"/>
                </a:solidFill>
                <a:latin typeface="Arial Black" panose="020B0A04020102020204" pitchFamily="34" charset="0"/>
              </a:rPr>
              <a:t>acestuia</a:t>
            </a:r>
            <a:r>
              <a:rPr lang="ru-RU" sz="1600" b="1" dirty="0">
                <a:solidFill>
                  <a:srgbClr val="FF0000"/>
                </a:solidFill>
                <a:latin typeface="Arial Black" panose="020B0A04020102020204" pitchFamily="34" charset="0"/>
              </a:rPr>
              <a:t> ”.</a:t>
            </a:r>
          </a:p>
          <a:p>
            <a:pPr algn="ctr"/>
            <a:endParaRPr lang="ru-RU" sz="13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6C6386-E968-4C5E-A0DF-A2AB51D550FE}"/>
              </a:ext>
            </a:extLst>
          </p:cNvPr>
          <p:cNvSpPr>
            <a:spLocks noGrp="1"/>
          </p:cNvSpPr>
          <p:nvPr>
            <p:ph idx="1"/>
          </p:nvPr>
        </p:nvSpPr>
        <p:spPr>
          <a:xfrm>
            <a:off x="395536" y="332656"/>
            <a:ext cx="8119814" cy="5844307"/>
          </a:xfrm>
        </p:spPr>
        <p:txBody>
          <a:bodyPr/>
          <a:lstStyle/>
          <a:p>
            <a:pPr marL="0" indent="0" algn="ctr">
              <a:buNone/>
            </a:pPr>
            <a:r>
              <a:rPr lang="ro-MO" dirty="0">
                <a:latin typeface="Arial Black" panose="020B0A04020102020204" pitchFamily="34" charset="0"/>
                <a:cs typeface="Arial" panose="020B0604020202020204" pitchFamily="34" charset="0"/>
              </a:rPr>
              <a:t> </a:t>
            </a:r>
            <a:r>
              <a:rPr lang="ro-MD" b="1" i="1" dirty="0">
                <a:latin typeface="Arial Black" panose="020B0A04020102020204" pitchFamily="34" charset="0"/>
              </a:rPr>
              <a:t>Contractul individual de muncă pe durată determinată</a:t>
            </a:r>
            <a:endParaRPr lang="ru-RU" dirty="0">
              <a:latin typeface="Arial Black" panose="020B0A04020102020204" pitchFamily="34" charset="0"/>
            </a:endParaRPr>
          </a:p>
          <a:p>
            <a:pPr marL="0" indent="0">
              <a:buNone/>
            </a:pPr>
            <a:endParaRPr lang="ru-RU" dirty="0"/>
          </a:p>
        </p:txBody>
      </p:sp>
      <p:graphicFrame>
        <p:nvGraphicFramePr>
          <p:cNvPr id="4" name="Схема 3">
            <a:extLst>
              <a:ext uri="{FF2B5EF4-FFF2-40B4-BE49-F238E27FC236}">
                <a16:creationId xmlns:a16="http://schemas.microsoft.com/office/drawing/2014/main" id="{97A98935-3F31-451D-A339-C52D7B05B171}"/>
              </a:ext>
            </a:extLst>
          </p:cNvPr>
          <p:cNvGraphicFramePr/>
          <p:nvPr>
            <p:extLst>
              <p:ext uri="{D42A27DB-BD31-4B8C-83A1-F6EECF244321}">
                <p14:modId xmlns:p14="http://schemas.microsoft.com/office/powerpoint/2010/main" val="1181296105"/>
              </p:ext>
            </p:extLst>
          </p:nvPr>
        </p:nvGraphicFramePr>
        <p:xfrm>
          <a:off x="2699792" y="1508670"/>
          <a:ext cx="67924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id="{CA294678-204F-4D77-B98F-8D005366F9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285330"/>
            <a:ext cx="4104456" cy="4176464"/>
          </a:xfrm>
          <a:prstGeom prst="rect">
            <a:avLst/>
          </a:prstGeom>
        </p:spPr>
      </p:pic>
    </p:spTree>
    <p:extLst>
      <p:ext uri="{BB962C8B-B14F-4D97-AF65-F5344CB8AC3E}">
        <p14:creationId xmlns:p14="http://schemas.microsoft.com/office/powerpoint/2010/main" val="279249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8D8F2A-F2E7-472A-9CFB-839E773E9746}"/>
              </a:ext>
            </a:extLst>
          </p:cNvPr>
          <p:cNvSpPr>
            <a:spLocks noGrp="1"/>
          </p:cNvSpPr>
          <p:nvPr>
            <p:ph type="title"/>
          </p:nvPr>
        </p:nvSpPr>
        <p:spPr>
          <a:xfrm>
            <a:off x="467544" y="365127"/>
            <a:ext cx="8136904" cy="975642"/>
          </a:xfrm>
        </p:spPr>
        <p:txBody>
          <a:bodyPr>
            <a:noAutofit/>
          </a:bodyPr>
          <a:lstStyle/>
          <a:p>
            <a:pPr algn="ctr"/>
            <a:r>
              <a:rPr lang="en-US" sz="2400" b="1" i="1" dirty="0" err="1">
                <a:latin typeface="Arial" panose="020B0604020202020204" pitchFamily="34" charset="0"/>
                <a:cs typeface="Arial" panose="020B0604020202020204" pitchFamily="34" charset="0"/>
              </a:rPr>
              <a:t>Contractul</a:t>
            </a:r>
            <a:r>
              <a:rPr lang="en-US" sz="2400" b="1" i="1" dirty="0">
                <a:latin typeface="Arial" panose="020B0604020202020204" pitchFamily="34" charset="0"/>
                <a:cs typeface="Arial" panose="020B0604020202020204" pitchFamily="34" charset="0"/>
              </a:rPr>
              <a:t> individual de </a:t>
            </a:r>
            <a:r>
              <a:rPr lang="en-US" sz="2400" b="1" i="1" dirty="0" err="1">
                <a:latin typeface="Arial" panose="020B0604020202020204" pitchFamily="34" charset="0"/>
                <a:cs typeface="Arial" panose="020B0604020202020204" pitchFamily="34" charset="0"/>
              </a:rPr>
              <a:t>muncă</a:t>
            </a:r>
            <a:r>
              <a:rPr lang="en-US" sz="2400" b="1" i="1" dirty="0">
                <a:latin typeface="Arial" panose="020B0604020202020204" pitchFamily="34" charset="0"/>
                <a:cs typeface="Arial" panose="020B0604020202020204" pitchFamily="34" charset="0"/>
              </a:rPr>
              <a:t> pe </a:t>
            </a:r>
            <a:r>
              <a:rPr lang="en-US" sz="2400" b="1" i="1" dirty="0" err="1">
                <a:latin typeface="Arial" panose="020B0604020202020204" pitchFamily="34" charset="0"/>
                <a:cs typeface="Arial" panose="020B0604020202020204" pitchFamily="34" charset="0"/>
              </a:rPr>
              <a:t>durată</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determinată</a:t>
            </a:r>
            <a:br>
              <a:rPr lang="ro-MD" sz="2400" dirty="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E4EBBC20-A357-43EE-8BB4-6CEA744909DB}"/>
              </a:ext>
            </a:extLst>
          </p:cNvPr>
          <p:cNvSpPr>
            <a:spLocks noGrp="1"/>
          </p:cNvSpPr>
          <p:nvPr>
            <p:ph idx="1"/>
          </p:nvPr>
        </p:nvSpPr>
        <p:spPr>
          <a:xfrm>
            <a:off x="323528" y="908720"/>
            <a:ext cx="8496944" cy="5584153"/>
          </a:xfrm>
        </p:spPr>
        <p:txBody>
          <a:bodyPr>
            <a:noAutofit/>
          </a:bodyPr>
          <a:lstStyle/>
          <a:p>
            <a:pPr marL="0" indent="0" algn="just">
              <a:buNone/>
            </a:pPr>
            <a:r>
              <a:rPr lang="ro-RO" sz="1400" dirty="0">
                <a:latin typeface="Arial" panose="020B0604020202020204" pitchFamily="34" charset="0"/>
                <a:cs typeface="Arial" panose="020B0604020202020204" pitchFamily="34" charset="0"/>
              </a:rPr>
              <a:t>   </a:t>
            </a:r>
            <a:r>
              <a:rPr lang="ro-RO" sz="1400" b="1" i="1" dirty="0">
                <a:latin typeface="Arial" panose="020B0604020202020204" pitchFamily="34" charset="0"/>
                <a:cs typeface="Arial" panose="020B0604020202020204" pitchFamily="34" charset="0"/>
              </a:rPr>
              <a:t>Contractul individual de muncă poate fi încheiat pe durată determinată, în următoarele cazuri (art. 55 CM):</a:t>
            </a:r>
          </a:p>
          <a:p>
            <a:pPr marL="0" indent="0" algn="just">
              <a:buNone/>
            </a:pPr>
            <a:r>
              <a:rPr lang="ro-RO" sz="1400" dirty="0">
                <a:latin typeface="Arial" panose="020B0604020202020204" pitchFamily="34" charset="0"/>
                <a:cs typeface="Arial" panose="020B0604020202020204" pitchFamily="34" charset="0"/>
              </a:rPr>
              <a:t>a) pentru perioada îndeplinirii obligaţiilor de muncă ale salariatului al cărui contract individual de muncă este suspendat (cu excepţia cazurilor de aflare a acestuia în grevă), sau pentru perioada în care el se află în unul din concediile prevăzute la art.112, 120, 123, 124, 126, 178, 299 şi 300 ori pentru perioada în care el absentează din alte motive;</a:t>
            </a:r>
          </a:p>
          <a:p>
            <a:pPr marL="0" indent="0" algn="just">
              <a:buNone/>
            </a:pPr>
            <a:r>
              <a:rPr lang="ro-RO" sz="1400" dirty="0">
                <a:latin typeface="Arial" panose="020B0604020202020204" pitchFamily="34" charset="0"/>
                <a:cs typeface="Arial" panose="020B0604020202020204" pitchFamily="34" charset="0"/>
              </a:rPr>
              <a:t>b) pentru perioada îndeplinirii unor lucrări temporare cu o durată de pînă la 2 luni;</a:t>
            </a:r>
          </a:p>
          <a:p>
            <a:pPr marL="0" indent="0" algn="just">
              <a:buNone/>
            </a:pPr>
            <a:r>
              <a:rPr lang="ro-RO" sz="1400" dirty="0">
                <a:latin typeface="Arial" panose="020B0604020202020204" pitchFamily="34" charset="0"/>
                <a:cs typeface="Arial" panose="020B0604020202020204" pitchFamily="34" charset="0"/>
              </a:rPr>
              <a:t>b</a:t>
            </a:r>
            <a:r>
              <a:rPr lang="ro-RO" sz="1400" baseline="30000" dirty="0">
                <a:latin typeface="Arial" panose="020B0604020202020204" pitchFamily="34" charset="0"/>
                <a:cs typeface="Arial" panose="020B0604020202020204" pitchFamily="34" charset="0"/>
              </a:rPr>
              <a:t>1</a:t>
            </a:r>
            <a:r>
              <a:rPr lang="ro-RO" sz="1400" dirty="0">
                <a:latin typeface="Arial" panose="020B0604020202020204" pitchFamily="34" charset="0"/>
                <a:cs typeface="Arial" panose="020B0604020202020204" pitchFamily="34" charset="0"/>
              </a:rPr>
              <a:t>) pentru perioada îndeplinirii unor lucrări sezoniere care, în virtutea condiţiilor climaterice, se pot desfăşura numai într-o perioadă anumită a anului;</a:t>
            </a:r>
          </a:p>
          <a:p>
            <a:pPr marL="0" indent="0" algn="just">
              <a:buNone/>
            </a:pPr>
            <a:r>
              <a:rPr lang="ro-RO" sz="1400" dirty="0">
                <a:latin typeface="Arial" panose="020B0604020202020204" pitchFamily="34" charset="0"/>
                <a:cs typeface="Arial" panose="020B0604020202020204" pitchFamily="34" charset="0"/>
              </a:rPr>
              <a:t>c) cu persoanele detaşate la lucru peste hotarele Republicii Moldova;</a:t>
            </a:r>
          </a:p>
          <a:p>
            <a:pPr marL="0" indent="0" algn="just">
              <a:buNone/>
            </a:pPr>
            <a:r>
              <a:rPr lang="ro-RO" sz="1400" dirty="0">
                <a:latin typeface="Arial" panose="020B0604020202020204" pitchFamily="34" charset="0"/>
                <a:cs typeface="Arial" panose="020B0604020202020204" pitchFamily="34" charset="0"/>
              </a:rPr>
              <a:t>c</a:t>
            </a:r>
            <a:r>
              <a:rPr lang="ro-RO" sz="1400" baseline="30000" dirty="0">
                <a:latin typeface="Arial" panose="020B0604020202020204" pitchFamily="34" charset="0"/>
                <a:cs typeface="Arial" panose="020B0604020202020204" pitchFamily="34" charset="0"/>
              </a:rPr>
              <a:t>1</a:t>
            </a:r>
            <a:r>
              <a:rPr lang="ro-RO" sz="1400" dirty="0">
                <a:latin typeface="Arial" panose="020B0604020202020204" pitchFamily="34" charset="0"/>
                <a:cs typeface="Arial" panose="020B0604020202020204" pitchFamily="34" charset="0"/>
              </a:rPr>
              <a:t>) cu cetățenii străini care se angajează în cîmpul muncii pe teritoriul Republicii Moldova, cu excepția străinilor cu drept de  ședere permanentă sau provizorie pentru reîntregirea familiei;</a:t>
            </a:r>
          </a:p>
          <a:p>
            <a:pPr marL="0" indent="0" algn="just">
              <a:buNone/>
            </a:pPr>
            <a:r>
              <a:rPr lang="ro-RO" sz="1400" dirty="0">
                <a:latin typeface="Arial" panose="020B0604020202020204" pitchFamily="34" charset="0"/>
                <a:cs typeface="Arial" panose="020B0604020202020204" pitchFamily="34" charset="0"/>
              </a:rPr>
              <a:t>d) pentru perioada stagierii şi instruirii profesionale a salariatului la o altă unitate;</a:t>
            </a:r>
          </a:p>
          <a:p>
            <a:pPr marL="0" indent="0" algn="just">
              <a:buNone/>
            </a:pPr>
            <a:r>
              <a:rPr lang="ro-RO" sz="1400" dirty="0">
                <a:latin typeface="Arial" panose="020B0604020202020204" pitchFamily="34" charset="0"/>
                <a:cs typeface="Arial" panose="020B0604020202020204" pitchFamily="34" charset="0"/>
              </a:rPr>
              <a:t>e) cu persoane care îşi fac studiile la instituţiile de învăţămînt la cursurile de zi;</a:t>
            </a:r>
          </a:p>
          <a:p>
            <a:pPr marL="0" indent="0" algn="just">
              <a:buNone/>
            </a:pPr>
            <a:r>
              <a:rPr lang="ro-RO" sz="1400" dirty="0">
                <a:latin typeface="Arial" panose="020B0604020202020204" pitchFamily="34" charset="0"/>
                <a:cs typeface="Arial" panose="020B0604020202020204" pitchFamily="34" charset="0"/>
              </a:rPr>
              <a:t>f) cu persoanele pensionate, conform legislaţiei în vigoare, pentru limită de vîrstă ori vechime în muncă (sau care au obţinut dreptul la pensie pentru limită de vîrstă ori vechime în muncă) şi nu sînt încadrate în cîmpul muncii - pe o perioadă de pînă la 2 ani, care, la expirare, poate fi prelungită de părţi în condiţiile art.54 alin.(2) şi ale art.68 alin.(1) şi alin.(2) lit.a);</a:t>
            </a:r>
          </a:p>
          <a:p>
            <a:pPr marL="0" indent="0">
              <a:buNone/>
            </a:pPr>
            <a:endParaRPr lang="ro-RO" sz="1800" dirty="0">
              <a:latin typeface="Arial" panose="020B0604020202020204" pitchFamily="34" charset="0"/>
              <a:cs typeface="Arial" panose="020B0604020202020204" pitchFamily="34" charset="0"/>
            </a:endParaRPr>
          </a:p>
          <a:p>
            <a:pPr marL="0" indent="0">
              <a:buNone/>
            </a:pPr>
            <a:endParaRPr lang="ro-RO" sz="18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3E3E6F67-B6E1-4896-B264-3251FC388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172" y="5085184"/>
            <a:ext cx="3672408" cy="1925153"/>
          </a:xfrm>
          <a:prstGeom prst="rect">
            <a:avLst/>
          </a:prstGeom>
        </p:spPr>
      </p:pic>
    </p:spTree>
    <p:extLst>
      <p:ext uri="{BB962C8B-B14F-4D97-AF65-F5344CB8AC3E}">
        <p14:creationId xmlns:p14="http://schemas.microsoft.com/office/powerpoint/2010/main" val="66864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772816"/>
            <a:ext cx="8424936" cy="4608512"/>
          </a:xfrm>
        </p:spPr>
        <p:txBody>
          <a:bodyPr>
            <a:noAutofit/>
          </a:bodyPr>
          <a:lstStyle/>
          <a:p>
            <a:pPr marL="0" indent="0">
              <a:buNone/>
            </a:pPr>
            <a:r>
              <a:rPr lang="ro-RO" sz="1600" dirty="0">
                <a:latin typeface="Arial" panose="020B0604020202020204" pitchFamily="34" charset="0"/>
                <a:cs typeface="Arial" panose="020B0604020202020204" pitchFamily="34" charset="0"/>
              </a:rPr>
              <a:t>h) la alegerea, pe o perioadă determinată a salariaţilor, în funcţii elective în autorităţile publice centrale şi locale, precum şi în organele sindicale, patronale, ale altor organizaţii necomerciale şi ale societăţilor comerciale;</a:t>
            </a:r>
          </a:p>
          <a:p>
            <a:pPr marL="0" indent="0">
              <a:buNone/>
            </a:pPr>
            <a:r>
              <a:rPr lang="ro-RO" sz="1600" dirty="0">
                <a:latin typeface="Arial" panose="020B0604020202020204" pitchFamily="34" charset="0"/>
                <a:cs typeface="Arial" panose="020B0604020202020204" pitchFamily="34" charset="0"/>
              </a:rPr>
              <a:t>i) cu conducătorii unităţilor, adjuncţii lor şi contabilii-şefi ai unităţilor;</a:t>
            </a:r>
          </a:p>
          <a:p>
            <a:pPr marL="0" indent="0">
              <a:buNone/>
            </a:pPr>
            <a:r>
              <a:rPr lang="ro-RO" sz="1600" dirty="0">
                <a:latin typeface="Arial" panose="020B0604020202020204" pitchFamily="34" charset="0"/>
                <a:cs typeface="Arial" panose="020B0604020202020204" pitchFamily="34" charset="0"/>
              </a:rPr>
              <a:t>k) pentru perioada îndeplinirii unei anumite lucrări;</a:t>
            </a:r>
          </a:p>
          <a:p>
            <a:pPr marL="0" indent="0">
              <a:buNone/>
            </a:pPr>
            <a:r>
              <a:rPr lang="ro-RO" sz="1600" dirty="0">
                <a:latin typeface="Arial" panose="020B0604020202020204" pitchFamily="34" charset="0"/>
                <a:cs typeface="Arial" panose="020B0604020202020204" pitchFamily="34" charset="0"/>
              </a:rPr>
              <a:t>k</a:t>
            </a:r>
            <a:r>
              <a:rPr lang="ro-RO" sz="1600" baseline="30000" dirty="0">
                <a:latin typeface="Arial" panose="020B0604020202020204" pitchFamily="34" charset="0"/>
                <a:cs typeface="Arial" panose="020B0604020202020204" pitchFamily="34" charset="0"/>
              </a:rPr>
              <a:t>1</a:t>
            </a:r>
            <a:r>
              <a:rPr lang="ro-RO" sz="1600" dirty="0">
                <a:latin typeface="Arial" panose="020B0604020202020204" pitchFamily="34" charset="0"/>
                <a:cs typeface="Arial" panose="020B0604020202020204" pitchFamily="34" charset="0"/>
              </a:rPr>
              <a:t>) pentru perioada implementării unui proiect investiţional sau a unui program de asistenţă tehnică şi financiară;</a:t>
            </a:r>
          </a:p>
          <a:p>
            <a:pPr marL="0" indent="0">
              <a:buNone/>
            </a:pPr>
            <a:r>
              <a:rPr lang="ro-RO" sz="1600" dirty="0">
                <a:latin typeface="Arial" panose="020B0604020202020204" pitchFamily="34" charset="0"/>
                <a:cs typeface="Arial" panose="020B0604020202020204" pitchFamily="34" charset="0"/>
              </a:rPr>
              <a:t>k</a:t>
            </a:r>
            <a:r>
              <a:rPr lang="ro-RO" sz="1600" baseline="30000" dirty="0">
                <a:latin typeface="Arial" panose="020B0604020202020204" pitchFamily="34" charset="0"/>
                <a:cs typeface="Arial" panose="020B0604020202020204" pitchFamily="34" charset="0"/>
              </a:rPr>
              <a:t>2</a:t>
            </a:r>
            <a:r>
              <a:rPr lang="ro-RO" sz="1600" dirty="0">
                <a:latin typeface="Arial" panose="020B0604020202020204" pitchFamily="34" charset="0"/>
                <a:cs typeface="Arial" panose="020B0604020202020204" pitchFamily="34" charset="0"/>
              </a:rPr>
              <a:t>) pentru efectuarea unor lucrări legate de majorarea volumului de producţie sau de servicii prestate, al căror caracter temporar (pînă la un an) poate fi argumentat de angajator;</a:t>
            </a:r>
          </a:p>
          <a:p>
            <a:pPr marL="0" indent="0">
              <a:buNone/>
            </a:pPr>
            <a:r>
              <a:rPr lang="ro-RO" sz="1600" dirty="0">
                <a:latin typeface="Arial" panose="020B0604020202020204" pitchFamily="34" charset="0"/>
                <a:cs typeface="Arial" panose="020B0604020202020204" pitchFamily="34" charset="0"/>
              </a:rPr>
              <a:t>k</a:t>
            </a:r>
            <a:r>
              <a:rPr lang="ro-RO" sz="1600" baseline="30000" dirty="0">
                <a:latin typeface="Arial" panose="020B0604020202020204" pitchFamily="34" charset="0"/>
                <a:cs typeface="Arial" panose="020B0604020202020204" pitchFamily="34" charset="0"/>
              </a:rPr>
              <a:t>3</a:t>
            </a:r>
            <a:r>
              <a:rPr lang="ro-RO" sz="1600" dirty="0">
                <a:latin typeface="Arial" panose="020B0604020202020204" pitchFamily="34" charset="0"/>
                <a:cs typeface="Arial" panose="020B0604020202020204" pitchFamily="34" charset="0"/>
              </a:rPr>
              <a:t>) cu persoanele care se angajează la unităţile create pentru o perioada determinată;</a:t>
            </a:r>
          </a:p>
          <a:p>
            <a:pPr marL="0" indent="0">
              <a:buNone/>
            </a:pPr>
            <a:r>
              <a:rPr lang="ro-RO" sz="1600" dirty="0">
                <a:latin typeface="Arial" panose="020B0604020202020204" pitchFamily="34" charset="0"/>
                <a:cs typeface="Arial" panose="020B0604020202020204" pitchFamily="34" charset="0"/>
              </a:rPr>
              <a:t>l) cu lucrătorii de creaţie din artă şi cultură;</a:t>
            </a:r>
          </a:p>
          <a:p>
            <a:pPr marL="0" indent="0">
              <a:buNone/>
            </a:pPr>
            <a:r>
              <a:rPr lang="ro-RO" sz="1600" dirty="0">
                <a:latin typeface="Arial" panose="020B0604020202020204" pitchFamily="34" charset="0"/>
                <a:cs typeface="Arial" panose="020B0604020202020204" pitchFamily="34" charset="0"/>
              </a:rPr>
              <a:t>m) cu salariații asociațiilor religioase;</a:t>
            </a:r>
          </a:p>
          <a:p>
            <a:pPr marL="0" indent="0">
              <a:buNone/>
            </a:pPr>
            <a:r>
              <a:rPr lang="ro-RO" sz="1600" b="1" i="1" dirty="0">
                <a:latin typeface="Arial" panose="020B0604020202020204" pitchFamily="34" charset="0"/>
                <a:cs typeface="Arial" panose="020B0604020202020204" pitchFamily="34" charset="0"/>
              </a:rPr>
              <a:t>m</a:t>
            </a:r>
            <a:r>
              <a:rPr lang="ro-RO" sz="1600" b="1" i="1" baseline="30000" dirty="0">
                <a:latin typeface="Arial" panose="020B0604020202020204" pitchFamily="34" charset="0"/>
                <a:cs typeface="Arial" panose="020B0604020202020204" pitchFamily="34" charset="0"/>
              </a:rPr>
              <a:t>1</a:t>
            </a:r>
            <a:r>
              <a:rPr lang="ro-RO" sz="1600" b="1" i="1" dirty="0">
                <a:latin typeface="Arial" panose="020B0604020202020204" pitchFamily="34" charset="0"/>
                <a:cs typeface="Arial" panose="020B0604020202020204" pitchFamily="34" charset="0"/>
              </a:rPr>
              <a:t>) cu salariații care activează în domeniul tehnologiei informației și comunicațiilor;</a:t>
            </a:r>
          </a:p>
          <a:p>
            <a:pPr marL="0" indent="0">
              <a:buNone/>
            </a:pPr>
            <a:r>
              <a:rPr lang="ro-RO" sz="1600" dirty="0">
                <a:latin typeface="Arial" panose="020B0604020202020204" pitchFamily="34" charset="0"/>
                <a:cs typeface="Arial" panose="020B0604020202020204" pitchFamily="34" charset="0"/>
              </a:rPr>
              <a:t>n) în alte cazuri prevăzute de legislaţia în vigoare.</a:t>
            </a:r>
          </a:p>
        </p:txBody>
      </p:sp>
      <p:pic>
        <p:nvPicPr>
          <p:cNvPr id="4" name="Рисунок 3">
            <a:extLst>
              <a:ext uri="{FF2B5EF4-FFF2-40B4-BE49-F238E27FC236}">
                <a16:creationId xmlns:a16="http://schemas.microsoft.com/office/drawing/2014/main" id="{A989A786-CC7A-4473-9D2F-0F25091C7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32656"/>
            <a:ext cx="4826000" cy="1440160"/>
          </a:xfrm>
          <a:prstGeom prst="rect">
            <a:avLst/>
          </a:prstGeom>
        </p:spPr>
      </p:pic>
    </p:spTree>
    <p:extLst>
      <p:ext uri="{BB962C8B-B14F-4D97-AF65-F5344CB8AC3E}">
        <p14:creationId xmlns:p14="http://schemas.microsoft.com/office/powerpoint/2010/main" val="90229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37A9C46E-3877-4213-B347-4D98F5A97E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456831"/>
            <a:ext cx="5400600" cy="3401169"/>
          </a:xfrm>
        </p:spPr>
      </p:pic>
      <p:sp>
        <p:nvSpPr>
          <p:cNvPr id="4" name="Прямоугольник: скругленные углы 3">
            <a:extLst>
              <a:ext uri="{FF2B5EF4-FFF2-40B4-BE49-F238E27FC236}">
                <a16:creationId xmlns:a16="http://schemas.microsoft.com/office/drawing/2014/main" id="{2FB929BE-2ED1-434E-BB10-2043E12392F7}"/>
              </a:ext>
            </a:extLst>
          </p:cNvPr>
          <p:cNvSpPr/>
          <p:nvPr/>
        </p:nvSpPr>
        <p:spPr>
          <a:xfrm>
            <a:off x="539552" y="360487"/>
            <a:ext cx="8280920" cy="30963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indent="342900" algn="just">
              <a:spcAft>
                <a:spcPts val="0"/>
              </a:spcAft>
            </a:pPr>
            <a:r>
              <a:rPr lang="ro-RO" b="1" dirty="0">
                <a:solidFill>
                  <a:srgbClr val="333333"/>
                </a:solidFill>
                <a:latin typeface="PT Serif"/>
              </a:rPr>
              <a:t>Articolul 55.</a:t>
            </a:r>
            <a:r>
              <a:rPr lang="ro-RO" dirty="0">
                <a:solidFill>
                  <a:srgbClr val="333333"/>
                </a:solidFill>
                <a:latin typeface="PT Serif"/>
              </a:rPr>
              <a:t> Contractul individual de muncă pe durată determinată </a:t>
            </a:r>
          </a:p>
          <a:p>
            <a:pPr indent="342900" algn="ctr">
              <a:spcAft>
                <a:spcPts val="0"/>
              </a:spcAft>
            </a:pPr>
            <a:r>
              <a:rPr lang="ro-RO" b="1" dirty="0">
                <a:solidFill>
                  <a:srgbClr val="FF0000"/>
                </a:solidFill>
                <a:latin typeface="PT Serif"/>
              </a:rPr>
              <a:t>(aplicate din 26.08.2022)</a:t>
            </a:r>
          </a:p>
          <a:p>
            <a:pPr indent="342900" algn="just">
              <a:spcAft>
                <a:spcPts val="0"/>
              </a:spcAft>
            </a:pPr>
            <a:endParaRPr lang="ro-RO" dirty="0">
              <a:solidFill>
                <a:srgbClr val="333333"/>
              </a:solidFill>
              <a:latin typeface="PT Serif"/>
            </a:endParaRPr>
          </a:p>
          <a:p>
            <a:pPr algn="just"/>
            <a:r>
              <a:rPr lang="ro-RO" sz="1400" b="1" dirty="0">
                <a:solidFill>
                  <a:schemeClr val="tx1"/>
                </a:solidFill>
                <a:latin typeface="Arial" panose="020B0604020202020204" pitchFamily="34" charset="0"/>
                <a:cs typeface="Arial" panose="020B0604020202020204" pitchFamily="34" charset="0"/>
              </a:rPr>
              <a:t>(3) Între aceleași părți se pot încheia succesiv, pe o durată determinată, cel mult 3 contracte individuale de muncă, cu excepția cazurilor prevăzute la alin. (1) lit. a), b), c</a:t>
            </a:r>
            <a:r>
              <a:rPr lang="ro-RO" sz="1400" b="1" baseline="30000" dirty="0">
                <a:solidFill>
                  <a:schemeClr val="tx1"/>
                </a:solidFill>
                <a:latin typeface="Arial" panose="020B0604020202020204" pitchFamily="34" charset="0"/>
                <a:cs typeface="Arial" panose="020B0604020202020204" pitchFamily="34" charset="0"/>
              </a:rPr>
              <a:t>1</a:t>
            </a:r>
            <a:r>
              <a:rPr lang="ro-RO" sz="1400" b="1" dirty="0">
                <a:solidFill>
                  <a:schemeClr val="tx1"/>
                </a:solidFill>
                <a:latin typeface="Arial" panose="020B0604020202020204" pitchFamily="34" charset="0"/>
                <a:cs typeface="Arial" panose="020B0604020202020204" pitchFamily="34" charset="0"/>
              </a:rPr>
              <a:t>) și h), care cumulativ nu vor depăși 60 de luni.</a:t>
            </a:r>
          </a:p>
          <a:p>
            <a:endParaRPr lang="ro-RO" sz="1400" dirty="0">
              <a:solidFill>
                <a:srgbClr val="FF0000"/>
              </a:solidFill>
              <a:latin typeface="Arial" panose="020B0604020202020204" pitchFamily="34" charset="0"/>
              <a:cs typeface="Arial" panose="020B0604020202020204" pitchFamily="34" charset="0"/>
            </a:endParaRPr>
          </a:p>
          <a:p>
            <a:pPr algn="just"/>
            <a:r>
              <a:rPr lang="ro-RO" sz="1400" b="1" dirty="0">
                <a:solidFill>
                  <a:schemeClr val="tx1"/>
                </a:solidFill>
                <a:latin typeface="Arial" panose="020B0604020202020204" pitchFamily="34" charset="0"/>
                <a:cs typeface="Arial" panose="020B0604020202020204" pitchFamily="34" charset="0"/>
              </a:rPr>
              <a:t>(4) Contractele individuale de muncă cu o durată determinată se vor considera a fi încheiate succesiv dacă între acestea există un interval de timp mai mic de 3 luni.</a:t>
            </a:r>
          </a:p>
          <a:p>
            <a:pPr indent="342900" algn="just">
              <a:spcAft>
                <a:spcPts val="0"/>
              </a:spcAft>
            </a:pPr>
            <a:endParaRPr lang="ro-RO" dirty="0">
              <a:solidFill>
                <a:srgbClr val="333333"/>
              </a:solidFill>
              <a:latin typeface="PT Serif"/>
            </a:endParaRPr>
          </a:p>
        </p:txBody>
      </p:sp>
    </p:spTree>
    <p:extLst>
      <p:ext uri="{BB962C8B-B14F-4D97-AF65-F5344CB8AC3E}">
        <p14:creationId xmlns:p14="http://schemas.microsoft.com/office/powerpoint/2010/main" val="212980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FE099F3-D5B4-4816-8962-73EE08203D6F}"/>
              </a:ext>
            </a:extLst>
          </p:cNvPr>
          <p:cNvSpPr>
            <a:spLocks noGrp="1"/>
          </p:cNvSpPr>
          <p:nvPr>
            <p:ph idx="1"/>
          </p:nvPr>
        </p:nvSpPr>
        <p:spPr>
          <a:xfrm>
            <a:off x="539552" y="404664"/>
            <a:ext cx="7975798" cy="5772299"/>
          </a:xfrm>
        </p:spPr>
        <p:txBody>
          <a:bodyPr>
            <a:normAutofit/>
          </a:bodyPr>
          <a:lstStyle/>
          <a:p>
            <a:pPr marL="0" indent="0" algn="ctr">
              <a:buNone/>
            </a:pPr>
            <a:r>
              <a:rPr lang="ro-RO" sz="1800" dirty="0">
                <a:latin typeface="Arial Black" panose="020B0A04020102020204" pitchFamily="34" charset="0"/>
              </a:rPr>
              <a:t>Perioada de probă a salariaţilor angajaţi în baza contractului individual de muncă pe durată determinată (art. 61 din Codul muncii)</a:t>
            </a:r>
          </a:p>
          <a:p>
            <a:pPr marL="0" indent="0" algn="ctr">
              <a:buNone/>
            </a:pPr>
            <a:endParaRPr lang="ro-RO" sz="1800" dirty="0">
              <a:latin typeface="Arial Black" panose="020B0A04020102020204" pitchFamily="34" charset="0"/>
            </a:endParaRPr>
          </a:p>
          <a:p>
            <a:pPr marL="0" indent="0" algn="ctr">
              <a:buNone/>
            </a:pPr>
            <a:endParaRPr lang="ro-RO" sz="1800" dirty="0">
              <a:latin typeface="Arial Black" panose="020B0A04020102020204" pitchFamily="34" charset="0"/>
            </a:endParaRPr>
          </a:p>
        </p:txBody>
      </p:sp>
      <p:sp>
        <p:nvSpPr>
          <p:cNvPr id="4" name="Прямоугольник: скругленные углы 3">
            <a:extLst>
              <a:ext uri="{FF2B5EF4-FFF2-40B4-BE49-F238E27FC236}">
                <a16:creationId xmlns:a16="http://schemas.microsoft.com/office/drawing/2014/main" id="{4986B9BE-803C-45B7-8AAB-521D85E80BE6}"/>
              </a:ext>
            </a:extLst>
          </p:cNvPr>
          <p:cNvSpPr/>
          <p:nvPr/>
        </p:nvSpPr>
        <p:spPr>
          <a:xfrm>
            <a:off x="628650" y="1340768"/>
            <a:ext cx="7759774" cy="20882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342900" algn="just">
              <a:spcAft>
                <a:spcPts val="0"/>
              </a:spcAft>
            </a:pPr>
            <a:r>
              <a:rPr lang="ro-RO" dirty="0">
                <a:solidFill>
                  <a:srgbClr val="333333"/>
                </a:solidFill>
                <a:latin typeface="PT Serif"/>
              </a:rPr>
              <a:t>Salariaţii angajaţi în baza contractului individual de muncă pe durată determinată pot fi supuşi unei perioade de probă care nu va depăşi:</a:t>
            </a:r>
          </a:p>
          <a:p>
            <a:pPr indent="342900" algn="just">
              <a:spcAft>
                <a:spcPts val="0"/>
              </a:spcAft>
            </a:pPr>
            <a:r>
              <a:rPr lang="ro-RO" dirty="0">
                <a:solidFill>
                  <a:srgbClr val="333333"/>
                </a:solidFill>
                <a:latin typeface="PT Serif"/>
              </a:rPr>
              <a:t>a) 15 zile calendaristice pentru o durată a contractului individual de muncă cuprinsă între 3 şi 6 luni;</a:t>
            </a:r>
          </a:p>
          <a:p>
            <a:pPr indent="342900" algn="just">
              <a:spcAft>
                <a:spcPts val="0"/>
              </a:spcAft>
            </a:pPr>
            <a:r>
              <a:rPr lang="ro-RO" dirty="0">
                <a:solidFill>
                  <a:srgbClr val="333333"/>
                </a:solidFill>
                <a:latin typeface="PT Serif"/>
              </a:rPr>
              <a:t>b) 30 de zile calendaristice pentru o durată a contractului individual de muncă mai mare de 6 luni.</a:t>
            </a:r>
          </a:p>
        </p:txBody>
      </p:sp>
      <p:pic>
        <p:nvPicPr>
          <p:cNvPr id="6" name="Рисунок 5">
            <a:extLst>
              <a:ext uri="{FF2B5EF4-FFF2-40B4-BE49-F238E27FC236}">
                <a16:creationId xmlns:a16="http://schemas.microsoft.com/office/drawing/2014/main" id="{F83F1AA3-6F21-482F-A911-8E51E648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7" y="3429000"/>
            <a:ext cx="9144000" cy="3429000"/>
          </a:xfrm>
          <a:prstGeom prst="rect">
            <a:avLst/>
          </a:prstGeom>
        </p:spPr>
      </p:pic>
    </p:spTree>
    <p:extLst>
      <p:ext uri="{BB962C8B-B14F-4D97-AF65-F5344CB8AC3E}">
        <p14:creationId xmlns:p14="http://schemas.microsoft.com/office/powerpoint/2010/main" val="136653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ADB1139E-FD17-4BC5-9447-1F74435BC41F}"/>
              </a:ext>
            </a:extLst>
          </p:cNvPr>
          <p:cNvGraphicFramePr>
            <a:graphicFrameLocks noGrp="1"/>
          </p:cNvGraphicFramePr>
          <p:nvPr>
            <p:ph idx="1"/>
            <p:extLst>
              <p:ext uri="{D42A27DB-BD31-4B8C-83A1-F6EECF244321}">
                <p14:modId xmlns:p14="http://schemas.microsoft.com/office/powerpoint/2010/main" val="2181210327"/>
              </p:ext>
            </p:extLst>
          </p:nvPr>
        </p:nvGraphicFramePr>
        <p:xfrm>
          <a:off x="179512" y="692696"/>
          <a:ext cx="8784976" cy="5804480"/>
        </p:xfrm>
        <a:graphic>
          <a:graphicData uri="http://schemas.openxmlformats.org/drawingml/2006/table">
            <a:tbl>
              <a:tblPr firstRow="1" firstCol="1" bandRow="1">
                <a:tableStyleId>{5C22544A-7EE6-4342-B048-85BDC9FD1C3A}</a:tableStyleId>
              </a:tblPr>
              <a:tblGrid>
                <a:gridCol w="2736304">
                  <a:extLst>
                    <a:ext uri="{9D8B030D-6E8A-4147-A177-3AD203B41FA5}">
                      <a16:colId xmlns:a16="http://schemas.microsoft.com/office/drawing/2014/main" val="2536676954"/>
                    </a:ext>
                  </a:extLst>
                </a:gridCol>
                <a:gridCol w="3312368">
                  <a:extLst>
                    <a:ext uri="{9D8B030D-6E8A-4147-A177-3AD203B41FA5}">
                      <a16:colId xmlns:a16="http://schemas.microsoft.com/office/drawing/2014/main" val="4287441728"/>
                    </a:ext>
                  </a:extLst>
                </a:gridCol>
                <a:gridCol w="2736304">
                  <a:extLst>
                    <a:ext uri="{9D8B030D-6E8A-4147-A177-3AD203B41FA5}">
                      <a16:colId xmlns:a16="http://schemas.microsoft.com/office/drawing/2014/main" val="4225355884"/>
                    </a:ext>
                  </a:extLst>
                </a:gridCol>
              </a:tblGrid>
              <a:tr h="420964">
                <a:tc>
                  <a:txBody>
                    <a:bodyPr/>
                    <a:lstStyle/>
                    <a:p>
                      <a:pPr>
                        <a:spcAft>
                          <a:spcPts val="0"/>
                        </a:spcAft>
                      </a:pPr>
                      <a:r>
                        <a:rPr lang="en-US" sz="1200" dirty="0" err="1">
                          <a:effectLst/>
                          <a:latin typeface="Arial" panose="020B0604020202020204" pitchFamily="34" charset="0"/>
                          <a:cs typeface="Arial" panose="020B0604020202020204" pitchFamily="34" charset="0"/>
                        </a:rPr>
                        <a:t>Temeiul</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incheierii</a:t>
                      </a:r>
                      <a:r>
                        <a:rPr lang="en-US" sz="1200" dirty="0">
                          <a:effectLst/>
                          <a:latin typeface="Arial" panose="020B0604020202020204" pitchFamily="34" charset="0"/>
                          <a:cs typeface="Arial" panose="020B0604020202020204" pitchFamily="34" charset="0"/>
                        </a:rPr>
                        <a:t> CIM pe </a:t>
                      </a:r>
                      <a:r>
                        <a:rPr lang="en-US" sz="1200" dirty="0" err="1">
                          <a:effectLst/>
                          <a:latin typeface="Arial" panose="020B0604020202020204" pitchFamily="34" charset="0"/>
                          <a:cs typeface="Arial" panose="020B0604020202020204" pitchFamily="34" charset="0"/>
                        </a:rPr>
                        <a:t>perioada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solidFill>
                      <a:srgbClr val="FFC000"/>
                    </a:solidFill>
                  </a:tcPr>
                </a:tc>
                <a:tc>
                  <a:txBody>
                    <a:bodyPr/>
                    <a:lstStyle/>
                    <a:p>
                      <a:pPr>
                        <a:spcAft>
                          <a:spcPts val="0"/>
                        </a:spcAft>
                      </a:pPr>
                      <a:r>
                        <a:rPr lang="en-US" sz="1200" dirty="0" err="1">
                          <a:effectLst/>
                          <a:latin typeface="Arial" panose="020B0604020202020204" pitchFamily="34" charset="0"/>
                          <a:cs typeface="Arial" panose="020B0604020202020204" pitchFamily="34" charset="0"/>
                        </a:rPr>
                        <a:t>Specificul</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incheierii</a:t>
                      </a:r>
                      <a:r>
                        <a:rPr lang="en-US" sz="1200" dirty="0">
                          <a:effectLst/>
                          <a:latin typeface="Arial" panose="020B0604020202020204" pitchFamily="34" charset="0"/>
                          <a:cs typeface="Arial" panose="020B0604020202020204" pitchFamily="34" charset="0"/>
                        </a:rPr>
                        <a:t> CIM pe </a:t>
                      </a:r>
                      <a:r>
                        <a:rPr lang="en-US" sz="1200" dirty="0" err="1">
                          <a:effectLst/>
                          <a:latin typeface="Arial" panose="020B0604020202020204" pitchFamily="34" charset="0"/>
                          <a:cs typeface="Arial" panose="020B0604020202020204" pitchFamily="34" charset="0"/>
                        </a:rPr>
                        <a:t>perioadă</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solidFill>
                      <a:srgbClr val="FFC000"/>
                    </a:solidFill>
                  </a:tcPr>
                </a:tc>
                <a:tc>
                  <a:txBody>
                    <a:bodyPr/>
                    <a:lstStyle/>
                    <a:p>
                      <a:pPr>
                        <a:spcAft>
                          <a:spcPts val="0"/>
                        </a:spcAft>
                      </a:pPr>
                      <a:r>
                        <a:rPr lang="en-US" sz="1200" dirty="0" err="1">
                          <a:effectLst/>
                          <a:latin typeface="Arial" panose="020B0604020202020204" pitchFamily="34" charset="0"/>
                          <a:cs typeface="Arial" panose="020B0604020202020204" pitchFamily="34" charset="0"/>
                        </a:rPr>
                        <a:t>Exemplu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înscrierii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CIM a </a:t>
                      </a:r>
                      <a:r>
                        <a:rPr lang="en-US" sz="1200" dirty="0" err="1">
                          <a:effectLst/>
                          <a:latin typeface="Arial" panose="020B0604020202020204" pitchFamily="34" charset="0"/>
                          <a:cs typeface="Arial" panose="020B0604020202020204" pitchFamily="34" charset="0"/>
                        </a:rPr>
                        <a:t>temeiului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incheierii</a:t>
                      </a:r>
                      <a:r>
                        <a:rPr lang="en-US" sz="1200" dirty="0">
                          <a:effectLst/>
                          <a:latin typeface="Arial" panose="020B0604020202020204" pitchFamily="34" charset="0"/>
                          <a:cs typeface="Arial" panose="020B0604020202020204" pitchFamily="34" charset="0"/>
                        </a:rPr>
                        <a:t> CIM pe </a:t>
                      </a:r>
                      <a:r>
                        <a:rPr lang="en-US" sz="1200" dirty="0" err="1">
                          <a:effectLst/>
                          <a:latin typeface="Arial" panose="020B0604020202020204" pitchFamily="34" charset="0"/>
                          <a:cs typeface="Arial" panose="020B0604020202020204" pitchFamily="34" charset="0"/>
                        </a:rPr>
                        <a:t>termen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a:t>
                      </a:r>
                      <a:r>
                        <a:rPr lang="en-US" sz="1200" dirty="0">
                          <a:effectLst/>
                          <a:latin typeface="Arial" panose="020B0604020202020204" pitchFamily="34" charset="0"/>
                          <a:cs typeface="Arial" panose="020B0604020202020204" pitchFamily="34" charset="0"/>
                        </a:rPr>
                        <a:t> </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solidFill>
                      <a:srgbClr val="FFC000"/>
                    </a:solidFill>
                  </a:tcPr>
                </a:tc>
                <a:extLst>
                  <a:ext uri="{0D108BD9-81ED-4DB2-BD59-A6C34878D82A}">
                    <a16:rowId xmlns:a16="http://schemas.microsoft.com/office/drawing/2014/main" val="1229673189"/>
                  </a:ext>
                </a:extLst>
              </a:tr>
              <a:tr h="1883292">
                <a:tc>
                  <a:txBody>
                    <a:bodyPr/>
                    <a:lstStyle/>
                    <a:p>
                      <a:pPr>
                        <a:spcAft>
                          <a:spcPts val="0"/>
                        </a:spcAft>
                      </a:pPr>
                      <a:r>
                        <a:rPr lang="ro-MD" sz="1200" dirty="0">
                          <a:solidFill>
                            <a:schemeClr val="tx1"/>
                          </a:solidFill>
                          <a:effectLst/>
                          <a:latin typeface="Arial" panose="020B0604020202020204" pitchFamily="34" charset="0"/>
                          <a:cs typeface="Arial" panose="020B0604020202020204" pitchFamily="34" charset="0"/>
                        </a:rPr>
                        <a:t>Pentru  perioada îndeplinirii obligaţiilor de muncă ale salariatului al cărui contract individual de muncă este suspendat (cu excepţia cazurilor de aflare a acestuia în grevă), sau pentru perioada în care el se află în unul din concediile prevăzute la art.112, 120, 123, 124, 126, 178, 299 şi 300 ori pentru perioada în care el absentează din alte motive </a:t>
                      </a:r>
                      <a:endParaRPr lang="ru-RU" sz="1200" dirty="0">
                        <a:solidFill>
                          <a:schemeClr val="tx1"/>
                        </a:solidFill>
                        <a:effectLst/>
                        <a:latin typeface="Arial" panose="020B0604020202020204" pitchFamily="34" charset="0"/>
                        <a:ea typeface="WenQuanYi Micro Hei"/>
                        <a:cs typeface="Arial" panose="020B0604020202020204" pitchFamily="34" charset="0"/>
                      </a:endParaRPr>
                    </a:p>
                  </a:txBody>
                  <a:tcPr marL="9908" marR="10480" marT="10480" marB="10480">
                    <a:solidFill>
                      <a:schemeClr val="accent2">
                        <a:lumMod val="60000"/>
                        <a:lumOff val="40000"/>
                      </a:schemeClr>
                    </a:solidFill>
                  </a:tcPr>
                </a:tc>
                <a:tc>
                  <a:txBody>
                    <a:bodyPr/>
                    <a:lstStyle/>
                    <a:p>
                      <a:pPr algn="just">
                        <a:spcAft>
                          <a:spcPts val="0"/>
                        </a:spcAft>
                      </a:pPr>
                      <a:r>
                        <a:rPr lang="ro-MD" sz="1200" dirty="0">
                          <a:effectLst/>
                          <a:latin typeface="Arial" panose="020B0604020202020204" pitchFamily="34" charset="0"/>
                          <a:cs typeface="Arial" panose="020B0604020202020204" pitchFamily="34" charset="0"/>
                        </a:rPr>
                        <a:t>Se incheie  pentru perioada îndeplinirii obligaţiilor de muncă ale salariatului al cărui contract individual de muncă este suspendat sau care se află în concediul respectiv (art.55 lit.a)) și încetează în ziua reîntoarcerii acestui salariat la lucru.</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lgn="just">
                        <a:spcAft>
                          <a:spcPts val="0"/>
                        </a:spcAft>
                      </a:pPr>
                      <a:r>
                        <a:rPr lang="en-US" sz="1200" dirty="0">
                          <a:effectLst/>
                          <a:latin typeface="Arial" panose="020B0604020202020204" pitchFamily="34" charset="0"/>
                          <a:cs typeface="Arial" panose="020B0604020202020204" pitchFamily="34" charset="0"/>
                        </a:rPr>
                        <a:t>«</a:t>
                      </a:r>
                      <a:r>
                        <a:rPr lang="ro-MD" sz="1200" dirty="0">
                          <a:effectLst/>
                          <a:latin typeface="Arial" panose="020B0604020202020204" pitchFamily="34" charset="0"/>
                          <a:cs typeface="Arial" panose="020B0604020202020204" pitchFamily="34" charset="0"/>
                        </a:rPr>
                        <a:t>Durata Contractului este determinată: pe perioada concediului pentru îngrijirea copilului pînă la vîrsta de 3 ani al dnei Cojocaru Cristina, manager în vînzări</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3372930630"/>
                  </a:ext>
                </a:extLst>
              </a:tr>
              <a:tr h="936104">
                <a:tc>
                  <a:txBody>
                    <a:bodyPr/>
                    <a:lstStyle/>
                    <a:p>
                      <a:pPr algn="just">
                        <a:spcAft>
                          <a:spcPts val="700"/>
                        </a:spcAft>
                      </a:pPr>
                      <a:r>
                        <a:rPr lang="en-US" sz="1200" dirty="0" err="1">
                          <a:solidFill>
                            <a:schemeClr val="tx1"/>
                          </a:solidFill>
                          <a:effectLst/>
                          <a:latin typeface="Arial" panose="020B0604020202020204" pitchFamily="34" charset="0"/>
                          <a:cs typeface="Arial" panose="020B0604020202020204" pitchFamily="34" charset="0"/>
                        </a:rPr>
                        <a:t>Pentru</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perioada</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îndeplinirii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unor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lucrări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temporare</a:t>
                      </a:r>
                      <a:r>
                        <a:rPr lang="en-US" sz="1200" dirty="0">
                          <a:solidFill>
                            <a:schemeClr val="tx1"/>
                          </a:solidFill>
                          <a:effectLst/>
                          <a:latin typeface="Arial" panose="020B0604020202020204" pitchFamily="34" charset="0"/>
                          <a:cs typeface="Arial" panose="020B0604020202020204" pitchFamily="34" charset="0"/>
                        </a:rPr>
                        <a:t> cu o </a:t>
                      </a:r>
                      <a:r>
                        <a:rPr lang="en-US" sz="1200" dirty="0" err="1">
                          <a:solidFill>
                            <a:schemeClr val="tx1"/>
                          </a:solidFill>
                          <a:effectLst/>
                          <a:latin typeface="Arial" panose="020B0604020202020204" pitchFamily="34" charset="0"/>
                          <a:cs typeface="Arial" panose="020B0604020202020204" pitchFamily="34" charset="0"/>
                        </a:rPr>
                        <a:t>durată</a:t>
                      </a:r>
                      <a:r>
                        <a:rPr lang="en-US" sz="1200" dirty="0">
                          <a:solidFill>
                            <a:schemeClr val="tx1"/>
                          </a:solidFill>
                          <a:effectLst/>
                          <a:latin typeface="Arial" panose="020B0604020202020204" pitchFamily="34" charset="0"/>
                          <a:cs typeface="Arial" panose="020B0604020202020204" pitchFamily="34" charset="0"/>
                        </a:rPr>
                        <a:t> de </a:t>
                      </a:r>
                      <a:r>
                        <a:rPr lang="en-US" sz="1200" dirty="0" err="1">
                          <a:solidFill>
                            <a:schemeClr val="tx1"/>
                          </a:solidFill>
                          <a:effectLst/>
                          <a:latin typeface="Arial" panose="020B0604020202020204" pitchFamily="34" charset="0"/>
                          <a:cs typeface="Arial" panose="020B0604020202020204" pitchFamily="34" charset="0"/>
                        </a:rPr>
                        <a:t>pînă</a:t>
                      </a:r>
                      <a:r>
                        <a:rPr lang="en-US" sz="1200" dirty="0">
                          <a:solidFill>
                            <a:schemeClr val="tx1"/>
                          </a:solidFill>
                          <a:effectLst/>
                          <a:latin typeface="Arial" panose="020B0604020202020204" pitchFamily="34" charset="0"/>
                          <a:cs typeface="Arial" panose="020B0604020202020204" pitchFamily="34" charset="0"/>
                        </a:rPr>
                        <a:t> la 2 </a:t>
                      </a:r>
                      <a:r>
                        <a:rPr lang="en-US" sz="1200" dirty="0" err="1">
                          <a:solidFill>
                            <a:schemeClr val="tx1"/>
                          </a:solidFill>
                          <a:effectLst/>
                          <a:latin typeface="Arial" panose="020B0604020202020204" pitchFamily="34" charset="0"/>
                          <a:cs typeface="Arial" panose="020B0604020202020204" pitchFamily="34" charset="0"/>
                        </a:rPr>
                        <a:t>luni</a:t>
                      </a:r>
                      <a:endParaRPr lang="ru-R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lgn="just">
                        <a:spcAft>
                          <a:spcPts val="0"/>
                        </a:spcAft>
                      </a:pPr>
                      <a:r>
                        <a:rPr lang="en-US" sz="1200">
                          <a:effectLst/>
                          <a:latin typeface="Arial" panose="020B0604020202020204" pitchFamily="34" charset="0"/>
                          <a:cs typeface="Arial" panose="020B0604020202020204" pitchFamily="34" charset="0"/>
                        </a:rPr>
                        <a:t>Se incheie  pentru îndeplinirea unor lucrari temporare cu o durată de pînă la două luni fara interzicții </a:t>
                      </a:r>
                      <a:endParaRPr lang="ru-RU" sz="120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lgn="just">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pe </a:t>
                      </a:r>
                      <a:r>
                        <a:rPr lang="en-US" sz="1200" dirty="0" err="1">
                          <a:effectLst/>
                          <a:latin typeface="Arial" panose="020B0604020202020204" pitchFamily="34" charset="0"/>
                          <a:cs typeface="Arial" panose="020B0604020202020204" pitchFamily="34" charset="0"/>
                        </a:rPr>
                        <a:t>perioada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îndeplinirii</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unei lucrări cu durata de                      2 luni (01.02.2023 – 31.03.2023) conform art. 55 alin. (1) lit. b)</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3842117476"/>
                  </a:ext>
                </a:extLst>
              </a:tr>
              <a:tr h="1080120">
                <a:tc>
                  <a:txBody>
                    <a:bodyPr/>
                    <a:lstStyle/>
                    <a:p>
                      <a:pPr algn="just">
                        <a:spcAft>
                          <a:spcPts val="700"/>
                        </a:spcAft>
                      </a:pPr>
                      <a:r>
                        <a:rPr lang="en-US" sz="1200" dirty="0" err="1">
                          <a:solidFill>
                            <a:schemeClr val="tx1"/>
                          </a:solidFill>
                          <a:effectLst/>
                          <a:latin typeface="Arial" panose="020B0604020202020204" pitchFamily="34" charset="0"/>
                          <a:cs typeface="Arial" panose="020B0604020202020204" pitchFamily="34" charset="0"/>
                        </a:rPr>
                        <a:t>Pentru</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perioada</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îndeplinirii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unor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lucrări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sezoniere</a:t>
                      </a:r>
                      <a:r>
                        <a:rPr lang="en-US" sz="1200" dirty="0">
                          <a:solidFill>
                            <a:schemeClr val="tx1"/>
                          </a:solidFill>
                          <a:effectLst/>
                          <a:latin typeface="Arial" panose="020B0604020202020204" pitchFamily="34" charset="0"/>
                          <a:cs typeface="Arial" panose="020B0604020202020204" pitchFamily="34" charset="0"/>
                        </a:rPr>
                        <a:t> care, </a:t>
                      </a:r>
                      <a:r>
                        <a:rPr lang="en-US" sz="1200" dirty="0" err="1">
                          <a:solidFill>
                            <a:schemeClr val="tx1"/>
                          </a:solidFill>
                          <a:effectLst/>
                          <a:latin typeface="Arial" panose="020B0604020202020204" pitchFamily="34" charset="0"/>
                          <a:cs typeface="Arial" panose="020B0604020202020204" pitchFamily="34" charset="0"/>
                        </a:rPr>
                        <a:t>în</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virtutea</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condiţiilor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climaterice</a:t>
                      </a:r>
                      <a:r>
                        <a:rPr lang="en-US" sz="1200" dirty="0">
                          <a:solidFill>
                            <a:schemeClr val="tx1"/>
                          </a:solidFill>
                          <a:effectLst/>
                          <a:latin typeface="Arial" panose="020B0604020202020204" pitchFamily="34" charset="0"/>
                          <a:cs typeface="Arial" panose="020B0604020202020204" pitchFamily="34" charset="0"/>
                        </a:rPr>
                        <a:t>, se pot </a:t>
                      </a:r>
                      <a:r>
                        <a:rPr lang="en-US" sz="1200" dirty="0" err="1">
                          <a:solidFill>
                            <a:schemeClr val="tx1"/>
                          </a:solidFill>
                          <a:effectLst/>
                          <a:latin typeface="Arial" panose="020B0604020202020204" pitchFamily="34" charset="0"/>
                          <a:cs typeface="Arial" panose="020B0604020202020204" pitchFamily="34" charset="0"/>
                        </a:rPr>
                        <a:t>desfăşura</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numai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într</a:t>
                      </a:r>
                      <a:r>
                        <a:rPr lang="en-US" sz="1200" dirty="0">
                          <a:solidFill>
                            <a:schemeClr val="tx1"/>
                          </a:solidFill>
                          <a:effectLst/>
                          <a:latin typeface="Arial" panose="020B0604020202020204" pitchFamily="34" charset="0"/>
                          <a:cs typeface="Arial" panose="020B0604020202020204" pitchFamily="34" charset="0"/>
                        </a:rPr>
                        <a:t>-o </a:t>
                      </a:r>
                      <a:r>
                        <a:rPr lang="en-US" sz="1200" dirty="0" err="1">
                          <a:solidFill>
                            <a:schemeClr val="tx1"/>
                          </a:solidFill>
                          <a:effectLst/>
                          <a:latin typeface="Arial" panose="020B0604020202020204" pitchFamily="34" charset="0"/>
                          <a:cs typeface="Arial" panose="020B0604020202020204" pitchFamily="34" charset="0"/>
                        </a:rPr>
                        <a:t>perioadă</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anumită</a:t>
                      </a:r>
                      <a:r>
                        <a:rPr lang="en-US" sz="1200" dirty="0">
                          <a:solidFill>
                            <a:schemeClr val="tx1"/>
                          </a:solidFill>
                          <a:effectLst/>
                          <a:latin typeface="Arial" panose="020B0604020202020204" pitchFamily="34" charset="0"/>
                          <a:cs typeface="Arial" panose="020B0604020202020204" pitchFamily="34" charset="0"/>
                        </a:rPr>
                        <a:t> a </a:t>
                      </a:r>
                      <a:r>
                        <a:rPr lang="en-US" sz="1200" dirty="0" err="1">
                          <a:solidFill>
                            <a:schemeClr val="tx1"/>
                          </a:solidFill>
                          <a:effectLst/>
                          <a:latin typeface="Arial" panose="020B0604020202020204" pitchFamily="34" charset="0"/>
                          <a:cs typeface="Arial" panose="020B0604020202020204" pitchFamily="34" charset="0"/>
                        </a:rPr>
                        <a:t>anului</a:t>
                      </a:r>
                      <a:endParaRPr lang="ru-R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lgn="just">
                        <a:spcAft>
                          <a:spcPts val="0"/>
                        </a:spcAft>
                      </a:pPr>
                      <a:r>
                        <a:rPr lang="en-US" sz="1200" dirty="0">
                          <a:effectLst/>
                          <a:latin typeface="Arial" panose="020B0604020202020204" pitchFamily="34" charset="0"/>
                          <a:cs typeface="Arial" panose="020B0604020202020204" pitchFamily="34" charset="0"/>
                        </a:rPr>
                        <a:t>Se </a:t>
                      </a:r>
                      <a:r>
                        <a:rPr lang="en-US" sz="1200" dirty="0" err="1">
                          <a:effectLst/>
                          <a:latin typeface="Arial" panose="020B0604020202020204" pitchFamily="34" charset="0"/>
                          <a:cs typeface="Arial" panose="020B0604020202020204" pitchFamily="34" charset="0"/>
                        </a:rPr>
                        <a:t>încheie</a:t>
                      </a:r>
                      <a:r>
                        <a:rPr lang="en-US" sz="1200" dirty="0">
                          <a:effectLst/>
                          <a:latin typeface="Arial" panose="020B0604020202020204" pitchFamily="34" charset="0"/>
                          <a:cs typeface="Arial" panose="020B0604020202020204" pitchFamily="34" charset="0"/>
                        </a:rPr>
                        <a:t> pe </a:t>
                      </a:r>
                      <a:r>
                        <a:rPr lang="en-US" sz="1200" dirty="0" err="1">
                          <a:effectLst/>
                          <a:latin typeface="Arial" panose="020B0604020202020204" pitchFamily="34" charset="0"/>
                          <a:cs typeface="Arial" panose="020B0604020202020204" pitchFamily="34" charset="0"/>
                        </a:rPr>
                        <a:t>perioadă</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pînă</a:t>
                      </a:r>
                      <a:r>
                        <a:rPr lang="en-US" sz="1200" dirty="0">
                          <a:effectLst/>
                          <a:latin typeface="Arial" panose="020B0604020202020204" pitchFamily="34" charset="0"/>
                          <a:cs typeface="Arial" panose="020B0604020202020204" pitchFamily="34" charset="0"/>
                        </a:rPr>
                        <a:t> la 6 </a:t>
                      </a:r>
                      <a:r>
                        <a:rPr lang="en-US" sz="1200" dirty="0" err="1">
                          <a:effectLst/>
                          <a:latin typeface="Arial" panose="020B0604020202020204" pitchFamily="34" charset="0"/>
                          <a:cs typeface="Arial" panose="020B0604020202020204" pitchFamily="34" charset="0"/>
                        </a:rPr>
                        <a:t>luni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îndeplinirea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lucrărilor</a:t>
                      </a:r>
                      <a:r>
                        <a:rPr lang="en-US" sz="1200" dirty="0">
                          <a:effectLst/>
                          <a:latin typeface="Arial" panose="020B0604020202020204" pitchFamily="34" charset="0"/>
                          <a:cs typeface="Arial" panose="020B0604020202020204" pitchFamily="34" charset="0"/>
                        </a:rPr>
                        <a:t>  conform </a:t>
                      </a:r>
                      <a:r>
                        <a:rPr lang="en-US" sz="1200" dirty="0" err="1">
                          <a:effectLst/>
                          <a:latin typeface="Arial" panose="020B0604020202020204" pitchFamily="34" charset="0"/>
                          <a:cs typeface="Arial" panose="020B0604020202020204" pitchFamily="34" charset="0"/>
                        </a:rPr>
                        <a:t>prevederilor</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                        </a:t>
                      </a:r>
                      <a:r>
                        <a:rPr lang="en-US" sz="1200" b="1" i="1" dirty="0">
                          <a:effectLst/>
                          <a:latin typeface="Arial" panose="020B0604020202020204" pitchFamily="34" charset="0"/>
                          <a:cs typeface="Arial" panose="020B0604020202020204" pitchFamily="34" charset="0"/>
                        </a:rPr>
                        <a:t>HG Nr. 1273/2004 </a:t>
                      </a:r>
                      <a:r>
                        <a:rPr lang="en-US" sz="1200" dirty="0">
                          <a:effectLst/>
                          <a:latin typeface="Arial" panose="020B0604020202020204" pitchFamily="34" charset="0"/>
                          <a:cs typeface="Arial" panose="020B0604020202020204" pitchFamily="34" charset="0"/>
                        </a:rPr>
                        <a:t>cu </a:t>
                      </a:r>
                      <a:r>
                        <a:rPr lang="en-US" sz="1200" dirty="0" err="1">
                          <a:effectLst/>
                          <a:latin typeface="Arial" panose="020B0604020202020204" pitchFamily="34" charset="0"/>
                          <a:cs typeface="Arial" panose="020B0604020202020204" pitchFamily="34" charset="0"/>
                        </a:rPr>
                        <a:t>privire</a:t>
                      </a:r>
                      <a:r>
                        <a:rPr lang="en-US" sz="1200" dirty="0">
                          <a:effectLst/>
                          <a:latin typeface="Arial" panose="020B0604020202020204" pitchFamily="34" charset="0"/>
                          <a:cs typeface="Arial" panose="020B0604020202020204" pitchFamily="34" charset="0"/>
                        </a:rPr>
                        <a:t> la </a:t>
                      </a:r>
                      <a:r>
                        <a:rPr lang="en-US" sz="1200" dirty="0" err="1">
                          <a:effectLst/>
                          <a:latin typeface="Arial" panose="020B0604020202020204" pitchFamily="34" charset="0"/>
                          <a:cs typeface="Arial" panose="020B0604020202020204" pitchFamily="34" charset="0"/>
                        </a:rPr>
                        <a:t>aprobarea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Nomenclatorului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lucrărilor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sezoniere</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lgn="just">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pe </a:t>
                      </a:r>
                      <a:r>
                        <a:rPr lang="en-US" sz="1200" dirty="0" err="1">
                          <a:effectLst/>
                          <a:latin typeface="Arial" panose="020B0604020202020204" pitchFamily="34" charset="0"/>
                          <a:cs typeface="Arial" panose="020B0604020202020204" pitchFamily="34" charset="0"/>
                        </a:rPr>
                        <a:t>perioada</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recoltării legumelor cu durata de 6 luni (01.04.2023 – 30.09.2023) conform art. 55 alin. (1) lit. b</a:t>
                      </a:r>
                      <a:r>
                        <a:rPr lang="ro-MD" sz="1200" baseline="30000" dirty="0">
                          <a:effectLst/>
                          <a:latin typeface="Arial" panose="020B0604020202020204" pitchFamily="34" charset="0"/>
                          <a:cs typeface="Arial" panose="020B0604020202020204" pitchFamily="34" charset="0"/>
                        </a:rPr>
                        <a:t>1</a:t>
                      </a:r>
                      <a:r>
                        <a:rPr lang="ro-MD"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4022123327"/>
                  </a:ext>
                </a:extLst>
              </a:tr>
              <a:tr h="1217259">
                <a:tc>
                  <a:txBody>
                    <a:bodyPr/>
                    <a:lstStyle/>
                    <a:p>
                      <a:pPr algn="just">
                        <a:spcAft>
                          <a:spcPts val="700"/>
                        </a:spcAft>
                      </a:pPr>
                      <a:r>
                        <a:rPr lang="en-US" sz="1200" dirty="0">
                          <a:solidFill>
                            <a:schemeClr val="tx1"/>
                          </a:solidFill>
                          <a:effectLst/>
                          <a:latin typeface="Arial" panose="020B0604020202020204" pitchFamily="34" charset="0"/>
                          <a:cs typeface="Arial" panose="020B0604020202020204" pitchFamily="34" charset="0"/>
                        </a:rPr>
                        <a:t>Cu  </a:t>
                      </a:r>
                      <a:r>
                        <a:rPr lang="en-US" sz="1200" dirty="0" err="1">
                          <a:solidFill>
                            <a:schemeClr val="tx1"/>
                          </a:solidFill>
                          <a:effectLst/>
                          <a:latin typeface="Arial" panose="020B0604020202020204" pitchFamily="34" charset="0"/>
                          <a:cs typeface="Arial" panose="020B0604020202020204" pitchFamily="34" charset="0"/>
                        </a:rPr>
                        <a:t>cetățenii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străini</a:t>
                      </a:r>
                      <a:r>
                        <a:rPr lang="en-US" sz="1200" dirty="0">
                          <a:solidFill>
                            <a:schemeClr val="tx1"/>
                          </a:solidFill>
                          <a:effectLst/>
                          <a:latin typeface="Arial" panose="020B0604020202020204" pitchFamily="34" charset="0"/>
                          <a:cs typeface="Arial" panose="020B0604020202020204" pitchFamily="34" charset="0"/>
                        </a:rPr>
                        <a:t> care se </a:t>
                      </a:r>
                      <a:r>
                        <a:rPr lang="en-US" sz="1200" dirty="0" err="1">
                          <a:solidFill>
                            <a:schemeClr val="tx1"/>
                          </a:solidFill>
                          <a:effectLst/>
                          <a:latin typeface="Arial" panose="020B0604020202020204" pitchFamily="34" charset="0"/>
                          <a:cs typeface="Arial" panose="020B0604020202020204" pitchFamily="34" charset="0"/>
                        </a:rPr>
                        <a:t>angajează</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în</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cîmpul</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muncii</a:t>
                      </a:r>
                      <a:r>
                        <a:rPr lang="en-US" sz="1200" dirty="0">
                          <a:solidFill>
                            <a:schemeClr val="tx1"/>
                          </a:solidFill>
                          <a:effectLst/>
                          <a:latin typeface="Arial" panose="020B0604020202020204" pitchFamily="34" charset="0"/>
                          <a:cs typeface="Arial" panose="020B0604020202020204" pitchFamily="34" charset="0"/>
                        </a:rPr>
                        <a:t> pe </a:t>
                      </a:r>
                      <a:r>
                        <a:rPr lang="en-US" sz="1200" dirty="0" err="1">
                          <a:solidFill>
                            <a:schemeClr val="tx1"/>
                          </a:solidFill>
                          <a:effectLst/>
                          <a:latin typeface="Arial" panose="020B0604020202020204" pitchFamily="34" charset="0"/>
                          <a:cs typeface="Arial" panose="020B0604020202020204" pitchFamily="34" charset="0"/>
                        </a:rPr>
                        <a:t>teritoriul</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Republicii</a:t>
                      </a:r>
                      <a:r>
                        <a:rPr lang="en-US" sz="1200" dirty="0">
                          <a:solidFill>
                            <a:schemeClr val="tx1"/>
                          </a:solidFill>
                          <a:effectLst/>
                          <a:latin typeface="Arial" panose="020B0604020202020204" pitchFamily="34" charset="0"/>
                          <a:cs typeface="Arial" panose="020B0604020202020204" pitchFamily="34" charset="0"/>
                        </a:rPr>
                        <a:t> Moldova</a:t>
                      </a:r>
                      <a:endParaRPr lang="ru-R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lgn="just"/>
                      <a:r>
                        <a:rPr lang="ro-RO" sz="1200" b="0" i="0" kern="1200" dirty="0">
                          <a:solidFill>
                            <a:schemeClr val="dk1"/>
                          </a:solidFill>
                          <a:effectLst/>
                          <a:latin typeface="Arial" panose="020B0604020202020204" pitchFamily="34" charset="0"/>
                          <a:ea typeface="+mn-ea"/>
                          <a:cs typeface="Arial" panose="020B0604020202020204" pitchFamily="34" charset="0"/>
                        </a:rPr>
                        <a:t>Cu cetățenii străini care se angajează în cîmpul muncii pe teritoriul Republicii Moldova,                                </a:t>
                      </a:r>
                      <a:r>
                        <a:rPr lang="ro-RO" sz="1200" b="1" i="0" kern="1200" dirty="0">
                          <a:solidFill>
                            <a:srgbClr val="FF0000"/>
                          </a:solidFill>
                          <a:effectLst/>
                          <a:latin typeface="Arial" panose="020B0604020202020204" pitchFamily="34" charset="0"/>
                          <a:ea typeface="+mn-ea"/>
                          <a:cs typeface="Arial" panose="020B0604020202020204" pitchFamily="34" charset="0"/>
                        </a:rPr>
                        <a:t>cu excepția străinilor cu drept de  ședere permanentă sau provizorie pentru reîntregirea familiei;</a:t>
                      </a:r>
                    </a:p>
                    <a:p>
                      <a:pPr algn="just"/>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Legea</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200</a:t>
                      </a:r>
                      <a:r>
                        <a:rPr lang="en-US" sz="1200" dirty="0">
                          <a:effectLst/>
                          <a:latin typeface="Arial" panose="020B0604020202020204" pitchFamily="34" charset="0"/>
                          <a:cs typeface="Arial" panose="020B0604020202020204" pitchFamily="34" charset="0"/>
                        </a:rPr>
                        <a:t>/20</a:t>
                      </a:r>
                      <a:r>
                        <a:rPr lang="ro-MD" sz="1200" dirty="0">
                          <a:effectLst/>
                          <a:latin typeface="Arial" panose="020B0604020202020204" pitchFamily="34" charset="0"/>
                          <a:cs typeface="Arial" panose="020B0604020202020204" pitchFamily="34" charset="0"/>
                        </a:rPr>
                        <a:t>10</a:t>
                      </a:r>
                      <a:r>
                        <a:rPr lang="en-US" sz="1200" dirty="0">
                          <a:effectLst/>
                          <a:latin typeface="Arial" panose="020B0604020202020204" pitchFamily="34" charset="0"/>
                          <a:cs typeface="Arial" panose="020B0604020202020204" pitchFamily="34" charset="0"/>
                        </a:rPr>
                        <a:t> </a:t>
                      </a:r>
                      <a:r>
                        <a:rPr lang="ro-RO" sz="1200" b="0" i="0" kern="1200" dirty="0">
                          <a:solidFill>
                            <a:schemeClr val="dk1"/>
                          </a:solidFill>
                          <a:effectLst/>
                          <a:latin typeface="Arial" panose="020B0604020202020204" pitchFamily="34" charset="0"/>
                          <a:ea typeface="+mn-ea"/>
                          <a:cs typeface="Arial" panose="020B0604020202020204" pitchFamily="34" charset="0"/>
                        </a:rPr>
                        <a:t>privind regimul străinilor în Republica Moldova</a:t>
                      </a:r>
                      <a:r>
                        <a:rPr lang="en-US" sz="1200" dirty="0">
                          <a:effectLst/>
                          <a:latin typeface="Arial" panose="020B0604020202020204" pitchFamily="34" charset="0"/>
                          <a:cs typeface="Arial" panose="020B0604020202020204" pitchFamily="34" charset="0"/>
                        </a:rPr>
                        <a:t>)</a:t>
                      </a:r>
                      <a:endParaRPr lang="ru-RU" sz="1200" dirty="0">
                        <a:effectLst/>
                        <a:latin typeface="Arial" panose="020B0604020202020204" pitchFamily="34" charset="0"/>
                        <a:cs typeface="Arial" panose="020B0604020202020204" pitchFamily="34" charset="0"/>
                      </a:endParaRPr>
                    </a:p>
                    <a:p>
                      <a:pPr>
                        <a:spcAft>
                          <a:spcPts val="0"/>
                        </a:spcAft>
                      </a:pPr>
                      <a:r>
                        <a:rPr lang="en-US" sz="1200" dirty="0">
                          <a:effectLst/>
                          <a:latin typeface="Arial" panose="020B0604020202020204" pitchFamily="34" charset="0"/>
                          <a:cs typeface="Arial" panose="020B0604020202020204" pitchFamily="34" charset="0"/>
                        </a:rPr>
                        <a:t> </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lgn="just">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pe </a:t>
                      </a:r>
                      <a:r>
                        <a:rPr lang="en-US" sz="1200" dirty="0" err="1">
                          <a:effectLst/>
                          <a:latin typeface="Arial" panose="020B0604020202020204" pitchFamily="34" charset="0"/>
                          <a:cs typeface="Arial" panose="020B0604020202020204" pitchFamily="34" charset="0"/>
                        </a:rPr>
                        <a:t>perioada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valabilității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buletinului</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identitate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provizoriu</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 conform art. 55 alin. (1) lit. c</a:t>
                      </a:r>
                      <a:r>
                        <a:rPr lang="ro-MD" sz="1200" baseline="30000" dirty="0">
                          <a:effectLst/>
                          <a:latin typeface="Arial" panose="020B0604020202020204" pitchFamily="34" charset="0"/>
                          <a:cs typeface="Arial" panose="020B0604020202020204" pitchFamily="34" charset="0"/>
                        </a:rPr>
                        <a:t>1</a:t>
                      </a:r>
                      <a:r>
                        <a:rPr lang="ro-MD"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4206609356"/>
                  </a:ext>
                </a:extLst>
              </a:tr>
            </a:tbl>
          </a:graphicData>
        </a:graphic>
      </p:graphicFrame>
      <p:sp>
        <p:nvSpPr>
          <p:cNvPr id="6" name="Rectangle 1">
            <a:extLst>
              <a:ext uri="{FF2B5EF4-FFF2-40B4-BE49-F238E27FC236}">
                <a16:creationId xmlns:a16="http://schemas.microsoft.com/office/drawing/2014/main" id="{842C0AA3-C3F2-4491-B4DD-9B037C1E9C75}"/>
              </a:ext>
            </a:extLst>
          </p:cNvPr>
          <p:cNvSpPr>
            <a:spLocks noChangeArrowheads="1"/>
          </p:cNvSpPr>
          <p:nvPr/>
        </p:nvSpPr>
        <p:spPr bwMode="auto">
          <a:xfrm>
            <a:off x="0" y="-386952"/>
            <a:ext cx="896448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o-MD"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o-MD" altLang="ru-RU" sz="1400" b="1" dirty="0">
              <a:latin typeface="Arial Black" panose="020B0A040201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o-MD"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Exemplu</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condiții</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speciale</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la</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încheierea</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contractuli</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de</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muncă</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pe</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perioadă</a:t>
            </a:r>
            <a:r>
              <a:rPr kumimoji="0" lang="ru-RU" altLang="ru-RU" sz="14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r>
              <a:rPr kumimoji="0" lang="ru-RU" altLang="ru-RU" sz="1400" b="1"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determinată</a:t>
            </a:r>
            <a:endParaRPr kumimoji="0" lang="ru-RU" altLang="ru-RU" sz="14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234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C2F75EB-9FCA-485F-9165-725CCB7D3728}"/>
              </a:ext>
            </a:extLst>
          </p:cNvPr>
          <p:cNvSpPr>
            <a:spLocks noGrp="1"/>
          </p:cNvSpPr>
          <p:nvPr>
            <p:ph idx="1"/>
          </p:nvPr>
        </p:nvSpPr>
        <p:spPr>
          <a:xfrm>
            <a:off x="467544" y="332656"/>
            <a:ext cx="8208912" cy="6264696"/>
          </a:xfrm>
        </p:spPr>
        <p:txBody>
          <a:bodyPr>
            <a:normAutofit/>
          </a:bodyPr>
          <a:lstStyle/>
          <a:p>
            <a:pPr marL="0" indent="0" algn="ctr">
              <a:buNone/>
            </a:pPr>
            <a:r>
              <a:rPr lang="ro-MD" b="1" dirty="0">
                <a:latin typeface="Arial Black" panose="020B0A04020102020204" pitchFamily="34" charset="0"/>
              </a:rPr>
              <a:t>Înregistrarea relațiilor de muncă</a:t>
            </a:r>
            <a:endParaRPr lang="ru-RU" dirty="0">
              <a:latin typeface="Arial Black" panose="020B0A04020102020204" pitchFamily="34" charset="0"/>
            </a:endParaRPr>
          </a:p>
          <a:p>
            <a:pPr marL="0" indent="0" algn="just">
              <a:buNone/>
            </a:pPr>
            <a:r>
              <a:rPr lang="ro-MD" sz="1600" dirty="0">
                <a:latin typeface="Arial" panose="020B0604020202020204" pitchFamily="34" charset="0"/>
                <a:cs typeface="Arial" panose="020B0604020202020204" pitchFamily="34" charset="0"/>
              </a:rPr>
              <a:t>   </a:t>
            </a:r>
          </a:p>
          <a:p>
            <a:pPr marL="0" indent="0" algn="just">
              <a:buNone/>
            </a:pPr>
            <a:r>
              <a:rPr lang="ro-MD"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Libertatea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muncii</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este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garantată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de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Constituția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Republicii</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Moldova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Fiecare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persoană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în</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conformitate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cu</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partea</a:t>
            </a:r>
            <a:r>
              <a:rPr lang="ru-RU" sz="1600" dirty="0">
                <a:latin typeface="Arial" panose="020B0604020202020204" pitchFamily="34" charset="0"/>
                <a:cs typeface="Arial" panose="020B0604020202020204" pitchFamily="34" charset="0"/>
              </a:rPr>
              <a:t> (1) </a:t>
            </a:r>
            <a:r>
              <a:rPr lang="ru-RU" sz="1600" dirty="0" err="1">
                <a:latin typeface="Arial" panose="020B0604020202020204" pitchFamily="34" charset="0"/>
                <a:cs typeface="Arial" panose="020B0604020202020204" pitchFamily="34" charset="0"/>
              </a:rPr>
              <a:t>din</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art</a:t>
            </a:r>
            <a:r>
              <a:rPr lang="ru-RU" sz="1600" dirty="0">
                <a:latin typeface="Arial" panose="020B0604020202020204" pitchFamily="34" charset="0"/>
                <a:cs typeface="Arial" panose="020B0604020202020204" pitchFamily="34" charset="0"/>
              </a:rPr>
              <a:t>. 43 </a:t>
            </a:r>
            <a:r>
              <a:rPr lang="ru-RU" sz="1600" dirty="0" err="1">
                <a:latin typeface="Arial" panose="020B0604020202020204" pitchFamily="34" charset="0"/>
                <a:cs typeface="Arial" panose="020B0604020202020204" pitchFamily="34" charset="0"/>
              </a:rPr>
              <a:t>din</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Constituție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are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dreptul</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la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muncă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libera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alegere</a:t>
            </a:r>
            <a:r>
              <a:rPr lang="ru-RU" sz="1600" dirty="0">
                <a:latin typeface="Arial" panose="020B0604020202020204" pitchFamily="34" charset="0"/>
                <a:cs typeface="Arial" panose="020B0604020202020204" pitchFamily="34" charset="0"/>
              </a:rPr>
              <a:t> a </a:t>
            </a:r>
            <a:r>
              <a:rPr lang="ru-RU" sz="1600" dirty="0" err="1">
                <a:latin typeface="Arial" panose="020B0604020202020204" pitchFamily="34" charset="0"/>
                <a:cs typeface="Arial" panose="020B0604020202020204" pitchFamily="34" charset="0"/>
              </a:rPr>
              <a:t>muncii</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condiții</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de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muncă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corecte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și</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satisfăcătoare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precum</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și</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dreptul</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la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protecție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împotriva</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șomajului</a:t>
            </a:r>
            <a:r>
              <a:rPr lang="ru-RU" sz="1600" dirty="0">
                <a:latin typeface="Arial" panose="020B0604020202020204" pitchFamily="34" charset="0"/>
                <a:cs typeface="Arial" panose="020B0604020202020204" pitchFamily="34" charset="0"/>
              </a:rPr>
              <a:t>.</a:t>
            </a:r>
            <a:endParaRPr lang="ro-MD" sz="1600"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Codul muncii reglamentează înregistrarea relațiilor de muncă în conformitate cu legile organice și alte reglemente în domeniu. În caz că tratatele internaționale, acordurile, convențiile sau alte acte internaționale, la care Republica Moldova este una dintre părți, prevăd alte dispoziții decât cele</a:t>
            </a:r>
            <a:r>
              <a:rPr lang="ro-MD" sz="1600" b="1" dirty="0">
                <a:latin typeface="Arial" panose="020B0604020202020204" pitchFamily="34" charset="0"/>
                <a:cs typeface="Arial" panose="020B0604020202020204" pitchFamily="34" charset="0"/>
              </a:rPr>
              <a:t> </a:t>
            </a:r>
            <a:r>
              <a:rPr lang="ro-MD" sz="1600" dirty="0">
                <a:latin typeface="Arial" panose="020B0604020202020204" pitchFamily="34" charset="0"/>
                <a:cs typeface="Arial" panose="020B0604020202020204" pitchFamily="34" charset="0"/>
              </a:rPr>
              <a:t>cuprinse în Codul muncii, normele internaționale au prioritate.</a:t>
            </a:r>
            <a:endParaRPr lang="ru-RU" sz="1600" dirty="0">
              <a:latin typeface="Arial" panose="020B0604020202020204" pitchFamily="34" charset="0"/>
              <a:cs typeface="Arial" panose="020B0604020202020204" pitchFamily="34" charset="0"/>
            </a:endParaRPr>
          </a:p>
          <a:p>
            <a:pPr marL="0" indent="0" algn="just">
              <a:buNone/>
            </a:pPr>
            <a:r>
              <a:rPr lang="ro-MD" sz="1600" b="1" dirty="0">
                <a:solidFill>
                  <a:srgbClr val="C00000"/>
                </a:solidFill>
                <a:latin typeface="Arial" panose="020B0604020202020204" pitchFamily="34" charset="0"/>
                <a:cs typeface="Arial" panose="020B0604020202020204" pitchFamily="34" charset="0"/>
              </a:rPr>
              <a:t>      Încheierea contractului individual  de muncă reprezintă realizarea voinței dintre angajator și salariat cu privire la condițiile reportul de muncă.</a:t>
            </a:r>
            <a:endParaRPr lang="ru-RU" sz="1600" b="1" dirty="0">
              <a:solidFill>
                <a:srgbClr val="C00000"/>
              </a:solidFill>
              <a:latin typeface="Arial" panose="020B0604020202020204" pitchFamily="34" charset="0"/>
              <a:cs typeface="Arial" panose="020B06040202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D1BB239E-9A7D-4B1F-82A6-28305E4F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1" y="4293096"/>
            <a:ext cx="4608512" cy="2448272"/>
          </a:xfrm>
          <a:prstGeom prst="rect">
            <a:avLst/>
          </a:prstGeom>
        </p:spPr>
      </p:pic>
    </p:spTree>
    <p:extLst>
      <p:ext uri="{BB962C8B-B14F-4D97-AF65-F5344CB8AC3E}">
        <p14:creationId xmlns:p14="http://schemas.microsoft.com/office/powerpoint/2010/main" val="113234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D22FBC34-5DF0-4CE3-A395-F20E8A922EC5}"/>
              </a:ext>
            </a:extLst>
          </p:cNvPr>
          <p:cNvGraphicFramePr>
            <a:graphicFrameLocks noGrp="1"/>
          </p:cNvGraphicFramePr>
          <p:nvPr>
            <p:ph idx="1"/>
            <p:extLst>
              <p:ext uri="{D42A27DB-BD31-4B8C-83A1-F6EECF244321}">
                <p14:modId xmlns:p14="http://schemas.microsoft.com/office/powerpoint/2010/main" val="622850569"/>
              </p:ext>
            </p:extLst>
          </p:nvPr>
        </p:nvGraphicFramePr>
        <p:xfrm>
          <a:off x="251520" y="260648"/>
          <a:ext cx="8568953" cy="6120680"/>
        </p:xfrm>
        <a:graphic>
          <a:graphicData uri="http://schemas.openxmlformats.org/drawingml/2006/table">
            <a:tbl>
              <a:tblPr firstRow="1" firstCol="1" bandRow="1">
                <a:tableStyleId>{5C22544A-7EE6-4342-B048-85BDC9FD1C3A}</a:tableStyleId>
              </a:tblPr>
              <a:tblGrid>
                <a:gridCol w="2736304">
                  <a:extLst>
                    <a:ext uri="{9D8B030D-6E8A-4147-A177-3AD203B41FA5}">
                      <a16:colId xmlns:a16="http://schemas.microsoft.com/office/drawing/2014/main" val="153168098"/>
                    </a:ext>
                  </a:extLst>
                </a:gridCol>
                <a:gridCol w="2520280">
                  <a:extLst>
                    <a:ext uri="{9D8B030D-6E8A-4147-A177-3AD203B41FA5}">
                      <a16:colId xmlns:a16="http://schemas.microsoft.com/office/drawing/2014/main" val="2424169392"/>
                    </a:ext>
                  </a:extLst>
                </a:gridCol>
                <a:gridCol w="3312369">
                  <a:extLst>
                    <a:ext uri="{9D8B030D-6E8A-4147-A177-3AD203B41FA5}">
                      <a16:colId xmlns:a16="http://schemas.microsoft.com/office/drawing/2014/main" val="4097081567"/>
                    </a:ext>
                  </a:extLst>
                </a:gridCol>
              </a:tblGrid>
              <a:tr h="419818">
                <a:tc>
                  <a:txBody>
                    <a:bodyPr/>
                    <a:lstStyle/>
                    <a:p>
                      <a:pPr>
                        <a:spcAft>
                          <a:spcPts val="0"/>
                        </a:spcAft>
                      </a:pPr>
                      <a:r>
                        <a:rPr lang="en-US" sz="1200">
                          <a:effectLst/>
                          <a:latin typeface="Arial" panose="020B0604020202020204" pitchFamily="34" charset="0"/>
                          <a:cs typeface="Arial" panose="020B0604020202020204" pitchFamily="34" charset="0"/>
                        </a:rPr>
                        <a:t>Temeiul incheierii CIM pe perioada determinată</a:t>
                      </a:r>
                      <a:endParaRPr lang="ru-RU" sz="120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solidFill>
                      <a:srgbClr val="FFC000"/>
                    </a:solidFill>
                  </a:tcPr>
                </a:tc>
                <a:tc>
                  <a:txBody>
                    <a:bodyPr/>
                    <a:lstStyle/>
                    <a:p>
                      <a:pPr>
                        <a:spcAft>
                          <a:spcPts val="0"/>
                        </a:spcAft>
                      </a:pPr>
                      <a:r>
                        <a:rPr lang="en-US" sz="1200">
                          <a:effectLst/>
                          <a:latin typeface="Arial" panose="020B0604020202020204" pitchFamily="34" charset="0"/>
                          <a:cs typeface="Arial" panose="020B0604020202020204" pitchFamily="34" charset="0"/>
                        </a:rPr>
                        <a:t>Specificul incheierii CIM pe perioadă determinată</a:t>
                      </a:r>
                      <a:endParaRPr lang="ru-RU" sz="120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solidFill>
                      <a:srgbClr val="FFC000"/>
                    </a:solidFill>
                  </a:tcPr>
                </a:tc>
                <a:tc>
                  <a:txBody>
                    <a:bodyPr/>
                    <a:lstStyle/>
                    <a:p>
                      <a:pPr>
                        <a:spcAft>
                          <a:spcPts val="0"/>
                        </a:spcAft>
                      </a:pPr>
                      <a:r>
                        <a:rPr lang="en-US" sz="1200" dirty="0" err="1">
                          <a:effectLst/>
                          <a:latin typeface="Arial" panose="020B0604020202020204" pitchFamily="34" charset="0"/>
                          <a:cs typeface="Arial" panose="020B0604020202020204" pitchFamily="34" charset="0"/>
                        </a:rPr>
                        <a:t>Exemplu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înscrierii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CIM a </a:t>
                      </a:r>
                      <a:r>
                        <a:rPr lang="en-US" sz="1200" dirty="0" err="1">
                          <a:effectLst/>
                          <a:latin typeface="Arial" panose="020B0604020202020204" pitchFamily="34" charset="0"/>
                          <a:cs typeface="Arial" panose="020B0604020202020204" pitchFamily="34" charset="0"/>
                        </a:rPr>
                        <a:t>temeiului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incheierii</a:t>
                      </a:r>
                      <a:r>
                        <a:rPr lang="en-US" sz="1200" dirty="0">
                          <a:effectLst/>
                          <a:latin typeface="Arial" panose="020B0604020202020204" pitchFamily="34" charset="0"/>
                          <a:cs typeface="Arial" panose="020B0604020202020204" pitchFamily="34" charset="0"/>
                        </a:rPr>
                        <a:t> CIM pe </a:t>
                      </a:r>
                      <a:r>
                        <a:rPr lang="en-US" sz="1200" dirty="0" err="1">
                          <a:effectLst/>
                          <a:latin typeface="Arial" panose="020B0604020202020204" pitchFamily="34" charset="0"/>
                          <a:cs typeface="Arial" panose="020B0604020202020204" pitchFamily="34" charset="0"/>
                        </a:rPr>
                        <a:t>termen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a:t>
                      </a:r>
                      <a:r>
                        <a:rPr lang="en-US" sz="1200" dirty="0">
                          <a:effectLst/>
                          <a:latin typeface="Arial" panose="020B0604020202020204" pitchFamily="34" charset="0"/>
                          <a:cs typeface="Arial" panose="020B0604020202020204" pitchFamily="34" charset="0"/>
                        </a:rPr>
                        <a:t> </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solidFill>
                      <a:srgbClr val="FFC000"/>
                    </a:solidFill>
                  </a:tcPr>
                </a:tc>
                <a:extLst>
                  <a:ext uri="{0D108BD9-81ED-4DB2-BD59-A6C34878D82A}">
                    <a16:rowId xmlns:a16="http://schemas.microsoft.com/office/drawing/2014/main" val="2810984932"/>
                  </a:ext>
                </a:extLst>
              </a:tr>
              <a:tr h="1432057">
                <a:tc>
                  <a:txBody>
                    <a:bodyPr/>
                    <a:lstStyle/>
                    <a:p>
                      <a:pPr algn="just">
                        <a:spcAft>
                          <a:spcPts val="700"/>
                        </a:spcAft>
                      </a:pPr>
                      <a:r>
                        <a:rPr lang="ru-RU" sz="1200" dirty="0" err="1">
                          <a:solidFill>
                            <a:schemeClr val="tx1"/>
                          </a:solidFill>
                          <a:effectLst/>
                          <a:latin typeface="Arial" panose="020B0604020202020204" pitchFamily="34" charset="0"/>
                          <a:cs typeface="Arial" panose="020B0604020202020204" pitchFamily="34" charset="0"/>
                        </a:rPr>
                        <a:t>Cu</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persoanele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pensionate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conform</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legislaţiei</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în</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vigoare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pentru</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limită</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de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vîrstă</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ori</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vechime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în</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muncă</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sau</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care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au</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obţinut</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dreptul</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la</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pensie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pentru</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limită</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de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vîrstă</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ori</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vechime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în</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muncă</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şi</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nu</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sînt</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încadrate</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în</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cîmpul</a:t>
                      </a:r>
                      <a:r>
                        <a:rPr lang="ru-RU" sz="1200" dirty="0">
                          <a:solidFill>
                            <a:schemeClr val="tx1"/>
                          </a:solidFill>
                          <a:effectLst/>
                          <a:latin typeface="Arial" panose="020B0604020202020204" pitchFamily="34" charset="0"/>
                          <a:cs typeface="Arial" panose="020B0604020202020204" pitchFamily="34" charset="0"/>
                        </a:rPr>
                        <a:t> </a:t>
                      </a:r>
                      <a:r>
                        <a:rPr lang="ru-RU" sz="1200" dirty="0" err="1">
                          <a:solidFill>
                            <a:schemeClr val="tx1"/>
                          </a:solidFill>
                          <a:effectLst/>
                          <a:latin typeface="Arial" panose="020B0604020202020204" pitchFamily="34" charset="0"/>
                          <a:cs typeface="Arial" panose="020B0604020202020204" pitchFamily="34" charset="0"/>
                        </a:rPr>
                        <a:t>muncii</a:t>
                      </a:r>
                      <a:endParaRPr lang="ru-R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spcAft>
                          <a:spcPts val="0"/>
                        </a:spcAft>
                      </a:pPr>
                      <a:r>
                        <a:rPr lang="ru-RU" sz="1200" dirty="0" err="1">
                          <a:effectLst/>
                          <a:latin typeface="Arial" panose="020B0604020202020204" pitchFamily="34" charset="0"/>
                          <a:cs typeface="Arial" panose="020B0604020202020204" pitchFamily="34" charset="0"/>
                        </a:rPr>
                        <a:t>Se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încheie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cu</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persoanele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pensionate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care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nu</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sînt</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încadrate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în</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cîmpul</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muncii</a:t>
                      </a:r>
                      <a:r>
                        <a:rPr lang="ru-RU" sz="1200" dirty="0">
                          <a:effectLst/>
                          <a:latin typeface="Arial" panose="020B0604020202020204" pitchFamily="34" charset="0"/>
                          <a:cs typeface="Arial" panose="020B0604020202020204" pitchFamily="34" charset="0"/>
                        </a:rPr>
                        <a:t> - </a:t>
                      </a:r>
                      <a:r>
                        <a:rPr lang="ru-RU" sz="1200" dirty="0" err="1">
                          <a:effectLst/>
                          <a:latin typeface="Arial" panose="020B0604020202020204" pitchFamily="34" charset="0"/>
                          <a:cs typeface="Arial" panose="020B0604020202020204" pitchFamily="34" charset="0"/>
                        </a:rPr>
                        <a:t>pe</a:t>
                      </a:r>
                      <a:r>
                        <a:rPr lang="ru-RU" sz="1200" dirty="0">
                          <a:effectLst/>
                          <a:latin typeface="Arial" panose="020B0604020202020204" pitchFamily="34" charset="0"/>
                          <a:cs typeface="Arial" panose="020B0604020202020204" pitchFamily="34" charset="0"/>
                        </a:rPr>
                        <a:t> o </a:t>
                      </a:r>
                      <a:r>
                        <a:rPr lang="ru-RU" sz="1200" dirty="0" err="1">
                          <a:effectLst/>
                          <a:latin typeface="Arial" panose="020B0604020202020204" pitchFamily="34" charset="0"/>
                          <a:cs typeface="Arial" panose="020B0604020202020204" pitchFamily="34" charset="0"/>
                        </a:rPr>
                        <a:t>perioadă</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de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pînă</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la</a:t>
                      </a:r>
                      <a:r>
                        <a:rPr lang="ru-RU" sz="1200" dirty="0">
                          <a:effectLst/>
                          <a:latin typeface="Arial" panose="020B0604020202020204" pitchFamily="34" charset="0"/>
                          <a:cs typeface="Arial" panose="020B0604020202020204" pitchFamily="34" charset="0"/>
                        </a:rPr>
                        <a:t> 2 </a:t>
                      </a:r>
                      <a:r>
                        <a:rPr lang="ru-RU" sz="1200" dirty="0" err="1">
                          <a:effectLst/>
                          <a:latin typeface="Arial" panose="020B0604020202020204" pitchFamily="34" charset="0"/>
                          <a:cs typeface="Arial" panose="020B0604020202020204" pitchFamily="34" charset="0"/>
                        </a:rPr>
                        <a:t>ani</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care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la</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expirare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poate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fi</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prelungită</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de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părţi</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pe</a:t>
                      </a:r>
                      <a:r>
                        <a:rPr lang="ru-RU" sz="1200" dirty="0">
                          <a:effectLst/>
                          <a:latin typeface="Arial" panose="020B0604020202020204" pitchFamily="34" charset="0"/>
                          <a:cs typeface="Arial" panose="020B0604020202020204" pitchFamily="34" charset="0"/>
                        </a:rPr>
                        <a:t> o </a:t>
                      </a:r>
                      <a:r>
                        <a:rPr lang="ru-RU" sz="1200" dirty="0" err="1">
                          <a:effectLst/>
                          <a:latin typeface="Arial" panose="020B0604020202020204" pitchFamily="34" charset="0"/>
                          <a:cs typeface="Arial" panose="020B0604020202020204" pitchFamily="34" charset="0"/>
                        </a:rPr>
                        <a:t>perioadă</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de</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pînă</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la</a:t>
                      </a:r>
                      <a:r>
                        <a:rPr lang="ru-RU" sz="1200" dirty="0">
                          <a:effectLst/>
                          <a:latin typeface="Arial" panose="020B0604020202020204" pitchFamily="34" charset="0"/>
                          <a:cs typeface="Arial" panose="020B0604020202020204" pitchFamily="34" charset="0"/>
                        </a:rPr>
                        <a:t> 3 </a:t>
                      </a:r>
                      <a:r>
                        <a:rPr lang="ru-RU" sz="1200" dirty="0" err="1">
                          <a:effectLst/>
                          <a:latin typeface="Arial" panose="020B0604020202020204" pitchFamily="34" charset="0"/>
                          <a:cs typeface="Arial" panose="020B0604020202020204" pitchFamily="34" charset="0"/>
                        </a:rPr>
                        <a:t>ani</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Termenul</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total</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maxim</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admisibil</a:t>
                      </a:r>
                      <a:r>
                        <a:rPr lang="ru-RU" sz="1200" dirty="0">
                          <a:effectLst/>
                          <a:latin typeface="Arial" panose="020B0604020202020204" pitchFamily="34" charset="0"/>
                          <a:cs typeface="Arial" panose="020B0604020202020204" pitchFamily="34" charset="0"/>
                        </a:rPr>
                        <a:t> — 5 </a:t>
                      </a:r>
                      <a:r>
                        <a:rPr lang="ru-RU" sz="1200" dirty="0" err="1">
                          <a:effectLst/>
                          <a:latin typeface="Arial" panose="020B0604020202020204" pitchFamily="34" charset="0"/>
                          <a:cs typeface="Arial" panose="020B0604020202020204" pitchFamily="34" charset="0"/>
                        </a:rPr>
                        <a:t>ani</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cu </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 2 ani (1.04.2022 – 31.03.2024) </a:t>
                      </a:r>
                      <a:r>
                        <a:rPr lang="ro-MD" sz="1200" dirty="0">
                          <a:effectLst/>
                          <a:latin typeface="Arial" panose="020B0604020202020204" pitchFamily="34" charset="0"/>
                          <a:cs typeface="Arial" panose="020B0604020202020204" pitchFamily="34" charset="0"/>
                        </a:rPr>
                        <a:t> conform art. 55 alin. (1) lit. f)</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83821724"/>
                  </a:ext>
                </a:extLst>
              </a:tr>
              <a:tr h="731408">
                <a:tc>
                  <a:txBody>
                    <a:bodyPr/>
                    <a:lstStyle/>
                    <a:p>
                      <a:pPr algn="just">
                        <a:spcAft>
                          <a:spcPts val="700"/>
                        </a:spcAft>
                      </a:pPr>
                      <a:r>
                        <a:rPr lang="en-US" sz="1200" dirty="0">
                          <a:solidFill>
                            <a:schemeClr val="tx1"/>
                          </a:solidFill>
                          <a:effectLst/>
                          <a:latin typeface="Arial" panose="020B0604020202020204" pitchFamily="34" charset="0"/>
                          <a:cs typeface="Arial" panose="020B0604020202020204" pitchFamily="34" charset="0"/>
                        </a:rPr>
                        <a:t>Cu </a:t>
                      </a:r>
                      <a:r>
                        <a:rPr lang="en-US" sz="1200" dirty="0" err="1">
                          <a:solidFill>
                            <a:schemeClr val="tx1"/>
                          </a:solidFill>
                          <a:effectLst/>
                          <a:latin typeface="Arial" panose="020B0604020202020204" pitchFamily="34" charset="0"/>
                          <a:cs typeface="Arial" panose="020B0604020202020204" pitchFamily="34" charset="0"/>
                        </a:rPr>
                        <a:t>conducătorii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unităţilor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adjuncţii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lor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şi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contabilii-şefi</a:t>
                      </a:r>
                      <a:r>
                        <a:rPr lang="en-US" sz="1200" dirty="0">
                          <a:solidFill>
                            <a:schemeClr val="tx1"/>
                          </a:solidFill>
                          <a:effectLst/>
                          <a:latin typeface="Arial" panose="020B0604020202020204" pitchFamily="34" charset="0"/>
                          <a:cs typeface="Arial" panose="020B0604020202020204" pitchFamily="34" charset="0"/>
                        </a:rPr>
                        <a:t> ai </a:t>
                      </a:r>
                      <a:r>
                        <a:rPr lang="en-US" sz="1200" dirty="0" err="1">
                          <a:solidFill>
                            <a:schemeClr val="tx1"/>
                          </a:solidFill>
                          <a:effectLst/>
                          <a:latin typeface="Arial" panose="020B0604020202020204" pitchFamily="34" charset="0"/>
                          <a:cs typeface="Arial" panose="020B0604020202020204" pitchFamily="34" charset="0"/>
                        </a:rPr>
                        <a:t>unităţilor</a:t>
                      </a:r>
                      <a:endParaRPr lang="ru-R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spcAft>
                          <a:spcPts val="0"/>
                        </a:spcAft>
                      </a:pPr>
                      <a:r>
                        <a:rPr lang="en-US" sz="1200">
                          <a:effectLst/>
                          <a:latin typeface="Arial" panose="020B0604020202020204" pitchFamily="34" charset="0"/>
                          <a:cs typeface="Arial" panose="020B0604020202020204" pitchFamily="34" charset="0"/>
                        </a:rPr>
                        <a:t>Se cu termen de pînă la 5 ani cu drept de prelungire  </a:t>
                      </a:r>
                      <a:endParaRPr lang="ru-RU" sz="120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cu </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 2 ani (1.02.202</a:t>
                      </a:r>
                      <a:r>
                        <a:rPr lang="ro-MD"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 – 31.01.202</a:t>
                      </a:r>
                      <a:r>
                        <a:rPr lang="ro-MD" sz="1200" dirty="0">
                          <a:effectLst/>
                          <a:latin typeface="Arial" panose="020B0604020202020204" pitchFamily="34" charset="0"/>
                          <a:cs typeface="Arial" panose="020B0604020202020204" pitchFamily="34" charset="0"/>
                        </a:rPr>
                        <a:t>5</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 conform art. 55 alin. (1) lit. </a:t>
                      </a:r>
                      <a:r>
                        <a:rPr lang="en-US" sz="1200" dirty="0" err="1">
                          <a:effectLst/>
                          <a:latin typeface="Arial" panose="020B0604020202020204" pitchFamily="34" charset="0"/>
                          <a:cs typeface="Arial" panose="020B0604020202020204" pitchFamily="34" charset="0"/>
                        </a:rPr>
                        <a:t>i</a:t>
                      </a:r>
                      <a:r>
                        <a:rPr lang="ro-MD"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1657840960"/>
                  </a:ext>
                </a:extLst>
              </a:tr>
              <a:tr h="950831">
                <a:tc>
                  <a:txBody>
                    <a:bodyPr/>
                    <a:lstStyle/>
                    <a:p>
                      <a:pPr algn="just">
                        <a:spcAft>
                          <a:spcPts val="700"/>
                        </a:spcAft>
                      </a:pPr>
                      <a:r>
                        <a:rPr lang="en-US" sz="1200" dirty="0" err="1">
                          <a:solidFill>
                            <a:schemeClr val="tx1"/>
                          </a:solidFill>
                          <a:effectLst/>
                          <a:latin typeface="Arial" panose="020B0604020202020204" pitchFamily="34" charset="0"/>
                          <a:cs typeface="Arial" panose="020B0604020202020204" pitchFamily="34" charset="0"/>
                        </a:rPr>
                        <a:t>Pentru</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perioada</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îndeplinirii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unei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anumite</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lucrări</a:t>
                      </a:r>
                      <a:endParaRPr lang="ru-R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Se </a:t>
                      </a:r>
                      <a:r>
                        <a:rPr lang="en-US" sz="1200" dirty="0" err="1">
                          <a:effectLst/>
                          <a:latin typeface="Arial" panose="020B0604020202020204" pitchFamily="34" charset="0"/>
                          <a:cs typeface="Arial" panose="020B0604020202020204" pitchFamily="34" charset="0"/>
                        </a:rPr>
                        <a:t>incheie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îndeplinirea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unor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anumite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lucrări</a:t>
                      </a:r>
                      <a:r>
                        <a:rPr lang="en-US" sz="1200" dirty="0">
                          <a:effectLst/>
                          <a:latin typeface="Arial" panose="020B0604020202020204" pitchFamily="34" charset="0"/>
                          <a:cs typeface="Arial" panose="020B0604020202020204" pitchFamily="34" charset="0"/>
                        </a:rPr>
                        <a:t>  cu </a:t>
                      </a:r>
                      <a:r>
                        <a:rPr lang="en-US" sz="1200" dirty="0" err="1">
                          <a:effectLst/>
                          <a:latin typeface="Arial" panose="020B0604020202020204" pitchFamily="34" charset="0"/>
                          <a:cs typeface="Arial" panose="020B0604020202020204" pitchFamily="34" charset="0"/>
                        </a:rPr>
                        <a:t>termen</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pînă</a:t>
                      </a:r>
                      <a:r>
                        <a:rPr lang="en-US" sz="1200" dirty="0">
                          <a:effectLst/>
                          <a:latin typeface="Arial" panose="020B0604020202020204" pitchFamily="34" charset="0"/>
                          <a:cs typeface="Arial" panose="020B0604020202020204" pitchFamily="34" charset="0"/>
                        </a:rPr>
                        <a:t> la 5 ani </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a:t>
                      </a:r>
                      <a:r>
                        <a:rPr lang="ro-RO" sz="1200" dirty="0">
                          <a:effectLst/>
                          <a:latin typeface="Arial" panose="020B0604020202020204" pitchFamily="34" charset="0"/>
                          <a:cs typeface="Arial" panose="020B0604020202020204" pitchFamily="34" charset="0"/>
                        </a:rPr>
                        <a:t>termenul general de executare a lucrării</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evaluarea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riscurilor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managmentului</a:t>
                      </a:r>
                      <a:r>
                        <a:rPr lang="en-US" sz="1200" dirty="0">
                          <a:effectLst/>
                          <a:latin typeface="Arial" panose="020B0604020202020204" pitchFamily="34" charset="0"/>
                          <a:cs typeface="Arial" panose="020B0604020202020204" pitchFamily="34" charset="0"/>
                        </a:rPr>
                        <a:t>  - 3 </a:t>
                      </a:r>
                      <a:r>
                        <a:rPr lang="en-US" sz="1200" dirty="0" err="1">
                          <a:effectLst/>
                          <a:latin typeface="Arial" panose="020B0604020202020204" pitchFamily="34" charset="0"/>
                          <a:cs typeface="Arial" panose="020B0604020202020204" pitchFamily="34" charset="0"/>
                        </a:rPr>
                        <a:t>luni</a:t>
                      </a:r>
                      <a:r>
                        <a:rPr lang="en-US" sz="1200" dirty="0">
                          <a:effectLst/>
                          <a:latin typeface="Arial" panose="020B0604020202020204" pitchFamily="34" charset="0"/>
                          <a:cs typeface="Arial" panose="020B0604020202020204" pitchFamily="34" charset="0"/>
                        </a:rPr>
                        <a:t> (01.0</a:t>
                      </a:r>
                      <a:r>
                        <a:rPr lang="ro-MD"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.202</a:t>
                      </a:r>
                      <a:r>
                        <a:rPr lang="ro-MD"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 – </a:t>
                      </a:r>
                      <a:r>
                        <a:rPr lang="ro-MD" sz="1200" dirty="0">
                          <a:effectLst/>
                          <a:latin typeface="Arial" panose="020B0604020202020204" pitchFamily="34" charset="0"/>
                          <a:cs typeface="Arial" panose="020B0604020202020204" pitchFamily="34" charset="0"/>
                        </a:rPr>
                        <a:t>30.04</a:t>
                      </a:r>
                      <a:r>
                        <a:rPr lang="en-US" sz="1200" dirty="0">
                          <a:effectLst/>
                          <a:latin typeface="Arial" panose="020B0604020202020204" pitchFamily="34" charset="0"/>
                          <a:cs typeface="Arial" panose="020B0604020202020204" pitchFamily="34" charset="0"/>
                        </a:rPr>
                        <a:t>.202</a:t>
                      </a:r>
                      <a:r>
                        <a:rPr lang="ro-MD"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conform art. 55 alin. (1) lit. </a:t>
                      </a:r>
                      <a:r>
                        <a:rPr lang="en-US" sz="1200" dirty="0">
                          <a:effectLst/>
                          <a:latin typeface="Arial" panose="020B0604020202020204" pitchFamily="34" charset="0"/>
                          <a:cs typeface="Arial" panose="020B0604020202020204" pitchFamily="34" charset="0"/>
                        </a:rPr>
                        <a:t>k</a:t>
                      </a:r>
                      <a:r>
                        <a:rPr lang="ro-MD"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1653832855"/>
                  </a:ext>
                </a:extLst>
              </a:tr>
              <a:tr h="877689">
                <a:tc>
                  <a:txBody>
                    <a:bodyPr/>
                    <a:lstStyle/>
                    <a:p>
                      <a:pPr algn="just">
                        <a:spcAft>
                          <a:spcPts val="700"/>
                        </a:spcAft>
                      </a:pPr>
                      <a:r>
                        <a:rPr lang="en-US" sz="1200">
                          <a:solidFill>
                            <a:schemeClr val="tx1"/>
                          </a:solidFill>
                          <a:effectLst/>
                          <a:latin typeface="Arial" panose="020B0604020202020204" pitchFamily="34" charset="0"/>
                          <a:cs typeface="Arial" panose="020B0604020202020204" pitchFamily="34" charset="0"/>
                        </a:rPr>
                        <a:t>Pentru  perioada implementării unui proiect investiţional sau a unui program de asistenţă tehnică şi financiară</a:t>
                      </a:r>
                      <a:endParaRPr lang="ru-RU"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spcAft>
                          <a:spcPts val="0"/>
                        </a:spcAft>
                      </a:pPr>
                      <a:r>
                        <a:rPr lang="en-US" sz="1200">
                          <a:effectLst/>
                          <a:latin typeface="Arial" panose="020B0604020202020204" pitchFamily="34" charset="0"/>
                          <a:cs typeface="Arial" panose="020B0604020202020204" pitchFamily="34" charset="0"/>
                        </a:rPr>
                        <a:t>Se incheie  în conformitate cu proiectele sau programele existente la unitate</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 </a:t>
                      </a:r>
                      <a:endParaRPr lang="ru-RU" sz="120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cu </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 1 an (1.0</a:t>
                      </a:r>
                      <a:r>
                        <a:rPr lang="ro-MD"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.202</a:t>
                      </a:r>
                      <a:r>
                        <a:rPr lang="ro-MD"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 – </a:t>
                      </a:r>
                      <a:r>
                        <a:rPr lang="ro-MD" sz="1200" dirty="0">
                          <a:effectLst/>
                          <a:latin typeface="Arial" panose="020B0604020202020204" pitchFamily="34" charset="0"/>
                          <a:cs typeface="Arial" panose="020B0604020202020204" pitchFamily="34" charset="0"/>
                        </a:rPr>
                        <a:t>31.01</a:t>
                      </a:r>
                      <a:r>
                        <a:rPr lang="en-US" sz="1200" dirty="0">
                          <a:effectLst/>
                          <a:latin typeface="Arial" panose="020B0604020202020204" pitchFamily="34" charset="0"/>
                          <a:cs typeface="Arial" panose="020B0604020202020204" pitchFamily="34" charset="0"/>
                        </a:rPr>
                        <a:t>.202</a:t>
                      </a:r>
                      <a:r>
                        <a:rPr lang="ro-MD" sz="1200" dirty="0">
                          <a:effectLst/>
                          <a:latin typeface="Arial" panose="020B0604020202020204" pitchFamily="34" charset="0"/>
                          <a:cs typeface="Arial" panose="020B0604020202020204" pitchFamily="34" charset="0"/>
                        </a:rPr>
                        <a:t>4</a:t>
                      </a:r>
                      <a:r>
                        <a:rPr lang="en-US" sz="1200" dirty="0">
                          <a:effectLst/>
                          <a:latin typeface="Arial" panose="020B0604020202020204" pitchFamily="34" charset="0"/>
                          <a:cs typeface="Arial" panose="020B0604020202020204" pitchFamily="34" charset="0"/>
                        </a:rPr>
                        <a:t>) pe </a:t>
                      </a:r>
                      <a:r>
                        <a:rPr lang="en-US" sz="1200" dirty="0" err="1">
                          <a:effectLst/>
                          <a:latin typeface="Arial" panose="020B0604020202020204" pitchFamily="34" charset="0"/>
                          <a:cs typeface="Arial" panose="020B0604020202020204" pitchFamily="34" charset="0"/>
                        </a:rPr>
                        <a:t>perioada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implimentării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Proiectului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investițional</a:t>
                      </a:r>
                      <a:r>
                        <a:rPr lang="en-US" sz="1200" dirty="0">
                          <a:effectLst/>
                          <a:latin typeface="Arial" panose="020B0604020202020204" pitchFamily="34" charset="0"/>
                          <a:cs typeface="Arial" panose="020B0604020202020204" pitchFamily="34" charset="0"/>
                        </a:rPr>
                        <a:t>  </a:t>
                      </a:r>
                      <a:r>
                        <a:rPr lang="ro-MD" sz="1200" dirty="0">
                          <a:effectLst/>
                          <a:latin typeface="Arial" panose="020B0604020202020204" pitchFamily="34" charset="0"/>
                          <a:cs typeface="Arial" panose="020B0604020202020204" pitchFamily="34" charset="0"/>
                        </a:rPr>
                        <a:t> Nr. 25 din 10.01.2023, conform art. 55 alin. (1) lit. k</a:t>
                      </a:r>
                      <a:r>
                        <a:rPr lang="ro-MD" sz="1200" baseline="30000" dirty="0">
                          <a:effectLst/>
                          <a:latin typeface="Arial" panose="020B0604020202020204" pitchFamily="34" charset="0"/>
                          <a:cs typeface="Arial" panose="020B0604020202020204" pitchFamily="34" charset="0"/>
                        </a:rPr>
                        <a:t>1</a:t>
                      </a:r>
                      <a:r>
                        <a:rPr lang="ro-MD"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2472941534"/>
                  </a:ext>
                </a:extLst>
              </a:tr>
              <a:tr h="1708877">
                <a:tc>
                  <a:txBody>
                    <a:bodyPr/>
                    <a:lstStyle/>
                    <a:p>
                      <a:pPr algn="just">
                        <a:spcAft>
                          <a:spcPts val="700"/>
                        </a:spcAft>
                      </a:pPr>
                      <a:r>
                        <a:rPr lang="en-US" sz="1200" dirty="0" err="1">
                          <a:solidFill>
                            <a:schemeClr val="tx1"/>
                          </a:solidFill>
                          <a:effectLst/>
                          <a:latin typeface="Arial" panose="020B0604020202020204" pitchFamily="34" charset="0"/>
                          <a:cs typeface="Arial" panose="020B0604020202020204" pitchFamily="34" charset="0"/>
                        </a:rPr>
                        <a:t>Pentru</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efectuarea</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unor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lucrări</a:t>
                      </a:r>
                      <a:r>
                        <a:rPr lang="en-US" sz="1200" dirty="0">
                          <a:solidFill>
                            <a:schemeClr val="tx1"/>
                          </a:solidFill>
                          <a:effectLst/>
                          <a:latin typeface="Arial" panose="020B0604020202020204" pitchFamily="34" charset="0"/>
                          <a:cs typeface="Arial" panose="020B0604020202020204" pitchFamily="34" charset="0"/>
                        </a:rPr>
                        <a:t> legate de </a:t>
                      </a:r>
                      <a:r>
                        <a:rPr lang="en-US" sz="1200" dirty="0" err="1">
                          <a:solidFill>
                            <a:schemeClr val="tx1"/>
                          </a:solidFill>
                          <a:effectLst/>
                          <a:latin typeface="Arial" panose="020B0604020202020204" pitchFamily="34" charset="0"/>
                          <a:cs typeface="Arial" panose="020B0604020202020204" pitchFamily="34" charset="0"/>
                        </a:rPr>
                        <a:t>majorarea</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volumului</a:t>
                      </a:r>
                      <a:r>
                        <a:rPr lang="en-US" sz="1200" dirty="0">
                          <a:solidFill>
                            <a:schemeClr val="tx1"/>
                          </a:solidFill>
                          <a:effectLst/>
                          <a:latin typeface="Arial" panose="020B0604020202020204" pitchFamily="34" charset="0"/>
                          <a:cs typeface="Arial" panose="020B0604020202020204" pitchFamily="34" charset="0"/>
                        </a:rPr>
                        <a:t> de </a:t>
                      </a:r>
                      <a:r>
                        <a:rPr lang="en-US" sz="1200" dirty="0" err="1">
                          <a:solidFill>
                            <a:schemeClr val="tx1"/>
                          </a:solidFill>
                          <a:effectLst/>
                          <a:latin typeface="Arial" panose="020B0604020202020204" pitchFamily="34" charset="0"/>
                          <a:cs typeface="Arial" panose="020B0604020202020204" pitchFamily="34" charset="0"/>
                        </a:rPr>
                        <a:t>producţie</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sau</a:t>
                      </a:r>
                      <a:r>
                        <a:rPr lang="en-US" sz="1200" dirty="0">
                          <a:solidFill>
                            <a:schemeClr val="tx1"/>
                          </a:solidFill>
                          <a:effectLst/>
                          <a:latin typeface="Arial" panose="020B0604020202020204" pitchFamily="34" charset="0"/>
                          <a:cs typeface="Arial" panose="020B0604020202020204" pitchFamily="34" charset="0"/>
                        </a:rPr>
                        <a:t> de </a:t>
                      </a:r>
                      <a:r>
                        <a:rPr lang="en-US" sz="1200" dirty="0" err="1">
                          <a:solidFill>
                            <a:schemeClr val="tx1"/>
                          </a:solidFill>
                          <a:effectLst/>
                          <a:latin typeface="Arial" panose="020B0604020202020204" pitchFamily="34" charset="0"/>
                          <a:cs typeface="Arial" panose="020B0604020202020204" pitchFamily="34" charset="0"/>
                        </a:rPr>
                        <a:t>servicii</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prestate</a:t>
                      </a:r>
                      <a:r>
                        <a:rPr lang="en-US" sz="1200" dirty="0">
                          <a:solidFill>
                            <a:schemeClr val="tx1"/>
                          </a:solidFill>
                          <a:effectLst/>
                          <a:latin typeface="Arial" panose="020B0604020202020204" pitchFamily="34" charset="0"/>
                          <a:cs typeface="Arial" panose="020B0604020202020204" pitchFamily="34" charset="0"/>
                        </a:rPr>
                        <a:t>, al </a:t>
                      </a:r>
                      <a:r>
                        <a:rPr lang="en-US" sz="1200" dirty="0" err="1">
                          <a:solidFill>
                            <a:schemeClr val="tx1"/>
                          </a:solidFill>
                          <a:effectLst/>
                          <a:latin typeface="Arial" panose="020B0604020202020204" pitchFamily="34" charset="0"/>
                          <a:cs typeface="Arial" panose="020B0604020202020204" pitchFamily="34" charset="0"/>
                        </a:rPr>
                        <a:t>căror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caracter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temporar</a:t>
                      </a:r>
                      <a:r>
                        <a:rPr lang="en-US" sz="1200" dirty="0">
                          <a:solidFill>
                            <a:schemeClr val="tx1"/>
                          </a:solidFill>
                          <a:effectLst/>
                          <a:latin typeface="Arial" panose="020B0604020202020204" pitchFamily="34" charset="0"/>
                          <a:cs typeface="Arial" panose="020B0604020202020204" pitchFamily="34" charset="0"/>
                        </a:rPr>
                        <a:t> (</a:t>
                      </a:r>
                      <a:r>
                        <a:rPr lang="en-US" sz="1200" dirty="0" err="1">
                          <a:solidFill>
                            <a:schemeClr val="tx1"/>
                          </a:solidFill>
                          <a:effectLst/>
                          <a:latin typeface="Arial" panose="020B0604020202020204" pitchFamily="34" charset="0"/>
                          <a:cs typeface="Arial" panose="020B0604020202020204" pitchFamily="34" charset="0"/>
                        </a:rPr>
                        <a:t>pînă</a:t>
                      </a:r>
                      <a:r>
                        <a:rPr lang="en-US" sz="1200" dirty="0">
                          <a:solidFill>
                            <a:schemeClr val="tx1"/>
                          </a:solidFill>
                          <a:effectLst/>
                          <a:latin typeface="Arial" panose="020B0604020202020204" pitchFamily="34" charset="0"/>
                          <a:cs typeface="Arial" panose="020B0604020202020204" pitchFamily="34" charset="0"/>
                        </a:rPr>
                        <a:t> la un an) </a:t>
                      </a:r>
                      <a:r>
                        <a:rPr lang="en-US" sz="1200" dirty="0" err="1">
                          <a:solidFill>
                            <a:schemeClr val="tx1"/>
                          </a:solidFill>
                          <a:effectLst/>
                          <a:latin typeface="Arial" panose="020B0604020202020204" pitchFamily="34" charset="0"/>
                          <a:cs typeface="Arial" panose="020B0604020202020204" pitchFamily="34" charset="0"/>
                        </a:rPr>
                        <a:t>poate</a:t>
                      </a:r>
                      <a:r>
                        <a:rPr lang="en-US" sz="1200" dirty="0">
                          <a:solidFill>
                            <a:schemeClr val="tx1"/>
                          </a:solidFill>
                          <a:effectLst/>
                          <a:latin typeface="Arial" panose="020B0604020202020204" pitchFamily="34" charset="0"/>
                          <a:cs typeface="Arial" panose="020B0604020202020204" pitchFamily="34" charset="0"/>
                        </a:rPr>
                        <a:t> fi </a:t>
                      </a:r>
                      <a:r>
                        <a:rPr lang="en-US" sz="1200" dirty="0" err="1">
                          <a:solidFill>
                            <a:schemeClr val="tx1"/>
                          </a:solidFill>
                          <a:effectLst/>
                          <a:latin typeface="Arial" panose="020B0604020202020204" pitchFamily="34" charset="0"/>
                          <a:cs typeface="Arial" panose="020B0604020202020204" pitchFamily="34" charset="0"/>
                        </a:rPr>
                        <a:t>argumentat</a:t>
                      </a:r>
                      <a:r>
                        <a:rPr lang="en-US" sz="1200" dirty="0">
                          <a:solidFill>
                            <a:schemeClr val="tx1"/>
                          </a:solidFill>
                          <a:effectLst/>
                          <a:latin typeface="Arial" panose="020B0604020202020204" pitchFamily="34" charset="0"/>
                          <a:cs typeface="Arial" panose="020B0604020202020204" pitchFamily="34" charset="0"/>
                        </a:rPr>
                        <a:t> de </a:t>
                      </a:r>
                      <a:r>
                        <a:rPr lang="en-US" sz="1200" dirty="0" err="1">
                          <a:solidFill>
                            <a:schemeClr val="tx1"/>
                          </a:solidFill>
                          <a:effectLst/>
                          <a:latin typeface="Arial" panose="020B0604020202020204" pitchFamily="34" charset="0"/>
                          <a:cs typeface="Arial" panose="020B0604020202020204" pitchFamily="34" charset="0"/>
                        </a:rPr>
                        <a:t>angajator</a:t>
                      </a:r>
                      <a:endParaRPr lang="ru-R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908" marR="10480" marT="10480" marB="10480">
                    <a:solidFill>
                      <a:schemeClr val="accent2">
                        <a:lumMod val="60000"/>
                        <a:lumOff val="40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Se </a:t>
                      </a:r>
                      <a:r>
                        <a:rPr lang="en-US" sz="1200" dirty="0" err="1">
                          <a:effectLst/>
                          <a:latin typeface="Arial" panose="020B0604020202020204" pitchFamily="34" charset="0"/>
                          <a:cs typeface="Arial" panose="020B0604020202020204" pitchFamily="34" charset="0"/>
                        </a:rPr>
                        <a:t>incheie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îndeplinirea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unor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lucrări</a:t>
                      </a:r>
                      <a:r>
                        <a:rPr lang="en-US" sz="1200" dirty="0">
                          <a:effectLst/>
                          <a:latin typeface="Arial" panose="020B0604020202020204" pitchFamily="34" charset="0"/>
                          <a:cs typeface="Arial" panose="020B0604020202020204" pitchFamily="34" charset="0"/>
                        </a:rPr>
                        <a:t> legate de  </a:t>
                      </a:r>
                      <a:r>
                        <a:rPr lang="en-US" sz="1200" dirty="0" err="1">
                          <a:effectLst/>
                          <a:latin typeface="Arial" panose="020B0604020202020204" pitchFamily="34" charset="0"/>
                          <a:cs typeface="Arial" panose="020B0604020202020204" pitchFamily="34" charset="0"/>
                        </a:rPr>
                        <a:t>mărirea</a:t>
                      </a:r>
                      <a:r>
                        <a:rPr lang="en-US" sz="1200" dirty="0">
                          <a:effectLst/>
                          <a:latin typeface="Arial" panose="020B0604020202020204" pitchFamily="34" charset="0"/>
                          <a:cs typeface="Arial" panose="020B0604020202020204" pitchFamily="34" charset="0"/>
                        </a:rPr>
                        <a:t> pe o </a:t>
                      </a:r>
                      <a:r>
                        <a:rPr lang="en-US" sz="1200" dirty="0" err="1">
                          <a:effectLst/>
                          <a:latin typeface="Arial" panose="020B0604020202020204" pitchFamily="34" charset="0"/>
                          <a:cs typeface="Arial" panose="020B0604020202020204" pitchFamily="34" charset="0"/>
                        </a:rPr>
                        <a:t>perioadă</a:t>
                      </a:r>
                      <a:r>
                        <a:rPr lang="en-US" sz="1200" dirty="0">
                          <a:effectLst/>
                          <a:latin typeface="Arial" panose="020B0604020202020204" pitchFamily="34" charset="0"/>
                          <a:cs typeface="Arial" panose="020B0604020202020204" pitchFamily="34" charset="0"/>
                        </a:rPr>
                        <a:t> determinate a </a:t>
                      </a:r>
                      <a:r>
                        <a:rPr lang="en-US" sz="1200" dirty="0" err="1">
                          <a:effectLst/>
                          <a:latin typeface="Arial" panose="020B0604020202020204" pitchFamily="34" charset="0"/>
                          <a:cs typeface="Arial" panose="020B0604020202020204" pitchFamily="34" charset="0"/>
                        </a:rPr>
                        <a:t>volumului</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producţie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sau</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servicii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prestate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care </a:t>
                      </a:r>
                      <a:r>
                        <a:rPr lang="en-US" sz="1200" dirty="0" err="1">
                          <a:effectLst/>
                          <a:latin typeface="Arial" panose="020B0604020202020204" pitchFamily="34" charset="0"/>
                          <a:cs typeface="Arial" panose="020B0604020202020204" pitchFamily="34" charset="0"/>
                        </a:rPr>
                        <a:t>angajatorul</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detine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argumente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întemeiate</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tc>
                  <a:txBody>
                    <a:bodyPr/>
                    <a:lstStyle/>
                    <a:p>
                      <a:pPr>
                        <a:spcAft>
                          <a:spcPts val="0"/>
                        </a:spcAft>
                      </a:pP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Contractului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este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determinată</a:t>
                      </a:r>
                      <a:r>
                        <a:rPr lang="en-US" sz="1200" dirty="0">
                          <a:effectLst/>
                          <a:latin typeface="Arial" panose="020B0604020202020204" pitchFamily="34" charset="0"/>
                          <a:cs typeface="Arial" panose="020B0604020202020204" pitchFamily="34" charset="0"/>
                        </a:rPr>
                        <a:t>: cu </a:t>
                      </a:r>
                      <a:r>
                        <a:rPr lang="en-US" sz="1200" dirty="0" err="1">
                          <a:effectLst/>
                          <a:latin typeface="Arial" panose="020B0604020202020204" pitchFamily="34" charset="0"/>
                          <a:cs typeface="Arial" panose="020B0604020202020204" pitchFamily="34" charset="0"/>
                        </a:rPr>
                        <a:t>durata</a:t>
                      </a:r>
                      <a:r>
                        <a:rPr lang="en-US" sz="1200" dirty="0">
                          <a:effectLst/>
                          <a:latin typeface="Arial" panose="020B0604020202020204" pitchFamily="34" charset="0"/>
                          <a:cs typeface="Arial" panose="020B0604020202020204" pitchFamily="34" charset="0"/>
                        </a:rPr>
                        <a:t> – </a:t>
                      </a:r>
                      <a:r>
                        <a:rPr lang="ro-MD" sz="1200" dirty="0">
                          <a:effectLst/>
                          <a:latin typeface="Arial" panose="020B0604020202020204" pitchFamily="34" charset="0"/>
                          <a:cs typeface="Arial" panose="020B0604020202020204" pitchFamily="34" charset="0"/>
                        </a:rPr>
                        <a:t>5</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luni</a:t>
                      </a:r>
                      <a:r>
                        <a:rPr lang="en-US" sz="1200" dirty="0">
                          <a:effectLst/>
                          <a:latin typeface="Arial" panose="020B0604020202020204" pitchFamily="34" charset="0"/>
                          <a:cs typeface="Arial" panose="020B0604020202020204" pitchFamily="34" charset="0"/>
                        </a:rPr>
                        <a:t> (1.0</a:t>
                      </a:r>
                      <a:r>
                        <a:rPr lang="ro-MD" sz="1200" dirty="0">
                          <a:effectLst/>
                          <a:latin typeface="Arial" panose="020B0604020202020204" pitchFamily="34" charset="0"/>
                          <a:cs typeface="Arial" panose="020B0604020202020204" pitchFamily="34" charset="0"/>
                        </a:rPr>
                        <a:t>4</a:t>
                      </a:r>
                      <a:r>
                        <a:rPr lang="en-US" sz="1200" dirty="0">
                          <a:effectLst/>
                          <a:latin typeface="Arial" panose="020B0604020202020204" pitchFamily="34" charset="0"/>
                          <a:cs typeface="Arial" panose="020B0604020202020204" pitchFamily="34" charset="0"/>
                        </a:rPr>
                        <a:t>.202</a:t>
                      </a:r>
                      <a:r>
                        <a:rPr lang="ro-MD"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 – 31.08.202</a:t>
                      </a:r>
                      <a:r>
                        <a:rPr lang="ro-MD"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 pe </a:t>
                      </a:r>
                      <a:r>
                        <a:rPr lang="en-US" sz="1200" dirty="0" err="1">
                          <a:effectLst/>
                          <a:latin typeface="Arial" panose="020B0604020202020204" pitchFamily="34" charset="0"/>
                          <a:cs typeface="Arial" panose="020B0604020202020204" pitchFamily="34" charset="0"/>
                        </a:rPr>
                        <a:t>perioada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deschiderii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terenului</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agriment</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Clopoțelul</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aur</a:t>
                      </a:r>
                      <a:r>
                        <a:rPr lang="en-US" sz="1200" dirty="0">
                          <a:effectLst/>
                          <a:latin typeface="Arial" panose="020B0604020202020204" pitchFamily="34" charset="0"/>
                          <a:cs typeface="Arial" panose="020B0604020202020204" pitchFamily="34" charset="0"/>
                        </a:rPr>
                        <a:t>”</a:t>
                      </a:r>
                      <a:r>
                        <a:rPr lang="ro-MD" sz="1200" dirty="0">
                          <a:effectLst/>
                          <a:latin typeface="Arial" panose="020B0604020202020204" pitchFamily="34" charset="0"/>
                          <a:cs typeface="Arial" panose="020B0604020202020204" pitchFamily="34" charset="0"/>
                        </a:rPr>
                        <a:t>, conform art. 55 alin. (1) lit. k</a:t>
                      </a:r>
                      <a:r>
                        <a:rPr lang="ro-MD" sz="1200" baseline="30000" dirty="0">
                          <a:effectLst/>
                          <a:latin typeface="Arial" panose="020B0604020202020204" pitchFamily="34" charset="0"/>
                          <a:cs typeface="Arial" panose="020B0604020202020204" pitchFamily="34" charset="0"/>
                        </a:rPr>
                        <a:t>2</a:t>
                      </a:r>
                      <a:r>
                        <a:rPr lang="ro-MD"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a:t>
                      </a:r>
                      <a:endParaRPr lang="ru-RU" sz="1200" dirty="0">
                        <a:solidFill>
                          <a:srgbClr val="00000A"/>
                        </a:solidFill>
                        <a:effectLst/>
                        <a:latin typeface="Arial" panose="020B0604020202020204" pitchFamily="34" charset="0"/>
                        <a:ea typeface="WenQuanYi Micro Hei"/>
                        <a:cs typeface="Arial" panose="020B0604020202020204" pitchFamily="34" charset="0"/>
                      </a:endParaRPr>
                    </a:p>
                  </a:txBody>
                  <a:tcPr marL="9908" marR="10480" marT="10480" marB="10480"/>
                </a:tc>
                <a:extLst>
                  <a:ext uri="{0D108BD9-81ED-4DB2-BD59-A6C34878D82A}">
                    <a16:rowId xmlns:a16="http://schemas.microsoft.com/office/drawing/2014/main" val="3770946691"/>
                  </a:ext>
                </a:extLst>
              </a:tr>
            </a:tbl>
          </a:graphicData>
        </a:graphic>
      </p:graphicFrame>
    </p:spTree>
    <p:extLst>
      <p:ext uri="{BB962C8B-B14F-4D97-AF65-F5344CB8AC3E}">
        <p14:creationId xmlns:p14="http://schemas.microsoft.com/office/powerpoint/2010/main" val="3242213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3212976"/>
            <a:ext cx="8568952" cy="4464496"/>
          </a:xfrm>
        </p:spPr>
        <p:txBody>
          <a:bodyPr>
            <a:normAutofit/>
          </a:bodyPr>
          <a:lstStyle/>
          <a:p>
            <a:pPr algn="ctr">
              <a:buNone/>
            </a:pPr>
            <a:r>
              <a:rPr lang="ro-MD" dirty="0"/>
              <a:t>  </a:t>
            </a:r>
            <a:r>
              <a:rPr lang="ro-MD" sz="2000" dirty="0">
                <a:latin typeface="Arial Black" panose="020B0A04020102020204" pitchFamily="34" charset="0"/>
              </a:rPr>
              <a:t>Condiții speciale la încheierea contractuli de muncă pe perioadă determinată</a:t>
            </a:r>
          </a:p>
          <a:p>
            <a:pPr algn="just">
              <a:buNone/>
            </a:pPr>
            <a:r>
              <a:rPr lang="ro-MD" sz="1600" b="1" i="1" dirty="0">
                <a:latin typeface="Arial" panose="020B0604020202020204" pitchFamily="34" charset="0"/>
                <a:cs typeface="Arial" panose="020B0604020202020204" pitchFamily="34" charset="0"/>
              </a:rPr>
              <a:t>        Încheierea  unui contract individual de muncă pe durată determinată sau prelungirea, pe durată determinată, a unui contract existent este permisă doar atunci cînd stabilirea unui raport de muncă permanent nu este posibilă din motive obiective (cum ar fi disponibilitatea persoanelor care îşi fac studiile la secţia de zi doar în perioada vacanţelor, existenţa unor legi organice care permit sau prescriu angajarea anumitor salariaţi pe durată determinată etc.). Motivele respective, de rînd cu temeiurile legale ale limitării duratei raportului de muncă, urmează a fi indicate în contract sau în acordul suplimentar la acesta.</a:t>
            </a:r>
            <a:endParaRPr lang="ru-RU" sz="1600" dirty="0">
              <a:latin typeface="Arial" panose="020B0604020202020204" pitchFamily="34" charset="0"/>
              <a:cs typeface="Arial" panose="020B06040202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o-MD" sz="2000" dirty="0">
              <a:latin typeface="Arial Black" panose="020B0A04020102020204" pitchFamily="34" charset="0"/>
            </a:endParaRPr>
          </a:p>
          <a:p>
            <a:pPr>
              <a:buNone/>
            </a:pPr>
            <a:endParaRPr lang="ru-RU" sz="2000" dirty="0">
              <a:latin typeface="Arial Black" panose="020B0A04020102020204" pitchFamily="34" charset="0"/>
            </a:endParaRPr>
          </a:p>
        </p:txBody>
      </p:sp>
      <p:pic>
        <p:nvPicPr>
          <p:cNvPr id="6" name="Рисунок 5">
            <a:extLst>
              <a:ext uri="{FF2B5EF4-FFF2-40B4-BE49-F238E27FC236}">
                <a16:creationId xmlns:a16="http://schemas.microsoft.com/office/drawing/2014/main" id="{B830AFC0-92FC-44EF-B3B0-50CFDBF3A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32656"/>
            <a:ext cx="4762500" cy="24482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5933D2-98AB-4B61-AA1D-AD837049FEE7}"/>
              </a:ext>
            </a:extLst>
          </p:cNvPr>
          <p:cNvSpPr>
            <a:spLocks noGrp="1"/>
          </p:cNvSpPr>
          <p:nvPr>
            <p:ph type="title"/>
          </p:nvPr>
        </p:nvSpPr>
        <p:spPr>
          <a:xfrm>
            <a:off x="628650" y="365126"/>
            <a:ext cx="7759774" cy="1325563"/>
          </a:xfrm>
        </p:spPr>
        <p:txBody>
          <a:bodyPr>
            <a:normAutofit/>
          </a:bodyPr>
          <a:lstStyle/>
          <a:p>
            <a:pPr indent="540385" algn="ctr"/>
            <a:r>
              <a:rPr lang="ro-RO" sz="2000" b="1" dirty="0">
                <a:solidFill>
                  <a:srgbClr val="000000"/>
                </a:solidFill>
                <a:latin typeface="Arial Black" panose="020B0A04020102020204" pitchFamily="34" charset="0"/>
              </a:rPr>
              <a:t>MUNCA SALARIAŢILOR ANGAJAŢI ÎN BAZA</a:t>
            </a:r>
            <a:br>
              <a:rPr lang="ro-RO" sz="2000" dirty="0">
                <a:solidFill>
                  <a:srgbClr val="333333"/>
                </a:solidFill>
                <a:latin typeface="Arial Black" panose="020B0A04020102020204" pitchFamily="34" charset="0"/>
              </a:rPr>
            </a:br>
            <a:r>
              <a:rPr lang="ro-RO" sz="2000" b="1" dirty="0">
                <a:solidFill>
                  <a:srgbClr val="000000"/>
                </a:solidFill>
                <a:latin typeface="Arial Black" panose="020B0A04020102020204" pitchFamily="34" charset="0"/>
              </a:rPr>
              <a:t>UNUI CONTRACT INDIVIDUAL DE MUNCĂ PENTRU</a:t>
            </a:r>
            <a:br>
              <a:rPr lang="ro-RO" sz="2000" dirty="0">
                <a:solidFill>
                  <a:srgbClr val="333333"/>
                </a:solidFill>
                <a:latin typeface="Arial Black" panose="020B0A04020102020204" pitchFamily="34" charset="0"/>
              </a:rPr>
            </a:br>
            <a:r>
              <a:rPr lang="ro-RO" sz="2000" b="1" dirty="0">
                <a:solidFill>
                  <a:srgbClr val="000000"/>
                </a:solidFill>
                <a:latin typeface="Arial Black" panose="020B0A04020102020204" pitchFamily="34" charset="0"/>
              </a:rPr>
              <a:t>PERIOADA ÎNDEPLINIRII UNEI ANUMITE LUCRĂRI</a:t>
            </a:r>
            <a:br>
              <a:rPr lang="ro-RO" sz="2000" dirty="0">
                <a:solidFill>
                  <a:srgbClr val="333333"/>
                </a:solidFill>
                <a:latin typeface="Arial Black" panose="020B0A04020102020204" pitchFamily="34" charset="0"/>
              </a:rPr>
            </a:br>
            <a:endParaRPr lang="ru-RU" sz="2000" dirty="0">
              <a:latin typeface="Arial Black" panose="020B0A04020102020204" pitchFamily="34" charset="0"/>
            </a:endParaRPr>
          </a:p>
        </p:txBody>
      </p:sp>
      <p:sp>
        <p:nvSpPr>
          <p:cNvPr id="3" name="Объект 2">
            <a:extLst>
              <a:ext uri="{FF2B5EF4-FFF2-40B4-BE49-F238E27FC236}">
                <a16:creationId xmlns:a16="http://schemas.microsoft.com/office/drawing/2014/main" id="{1F9116B6-5DF9-4DF4-8E03-76E350062CA2}"/>
              </a:ext>
            </a:extLst>
          </p:cNvPr>
          <p:cNvSpPr>
            <a:spLocks noGrp="1"/>
          </p:cNvSpPr>
          <p:nvPr>
            <p:ph idx="1"/>
          </p:nvPr>
        </p:nvSpPr>
        <p:spPr>
          <a:xfrm>
            <a:off x="323528" y="1772815"/>
            <a:ext cx="8496944" cy="4536505"/>
          </a:xfrm>
        </p:spPr>
        <p:txBody>
          <a:bodyPr>
            <a:normAutofit fontScale="40000" lnSpcReduction="20000"/>
          </a:bodyPr>
          <a:lstStyle/>
          <a:p>
            <a:pPr indent="0" algn="just">
              <a:buNone/>
            </a:pPr>
            <a:r>
              <a:rPr lang="ro-RO" sz="3500" b="1" dirty="0">
                <a:solidFill>
                  <a:srgbClr val="000000"/>
                </a:solidFill>
                <a:latin typeface="Arial" panose="020B0604020202020204" pitchFamily="34" charset="0"/>
                <a:cs typeface="Arial" panose="020B0604020202020204" pitchFamily="34" charset="0"/>
              </a:rPr>
              <a:t>Articolul 312. </a:t>
            </a:r>
            <a:r>
              <a:rPr lang="ro-RO" sz="3500" dirty="0">
                <a:solidFill>
                  <a:srgbClr val="000000"/>
                </a:solidFill>
                <a:latin typeface="Arial" panose="020B0604020202020204" pitchFamily="34" charset="0"/>
                <a:cs typeface="Arial" panose="020B0604020202020204" pitchFamily="34" charset="0"/>
              </a:rPr>
              <a:t>Contractul individual de muncă pentru perioada îndeplinirii unei anumite lucrări</a:t>
            </a:r>
            <a:endParaRPr lang="ro-RO" sz="3500" dirty="0">
              <a:solidFill>
                <a:srgbClr val="333333"/>
              </a:solidFill>
              <a:latin typeface="Arial" panose="020B0604020202020204" pitchFamily="34" charset="0"/>
              <a:cs typeface="Arial" panose="020B0604020202020204" pitchFamily="34" charset="0"/>
            </a:endParaRPr>
          </a:p>
          <a:p>
            <a:pPr indent="0" algn="just">
              <a:buNone/>
            </a:pPr>
            <a:r>
              <a:rPr lang="ro-RO" sz="3500" dirty="0">
                <a:solidFill>
                  <a:srgbClr val="000000"/>
                </a:solidFill>
                <a:latin typeface="Arial" panose="020B0604020202020204" pitchFamily="34" charset="0"/>
                <a:cs typeface="Arial" panose="020B0604020202020204" pitchFamily="34" charset="0"/>
              </a:rPr>
              <a:t>(1) Încheind contractul individual de muncă pentru perioada îndeplinirii unei anumite lucrări, salariatul se obligă să efectueze pentru angajator lucrarea stipulată în contract, conform unei anumite profesii, specialităţi, calificări, primind pe parcursul perioadei de efectuare a lucrării respective o recompensă lunară sub formă de salariu.</a:t>
            </a:r>
            <a:endParaRPr lang="ro-RO" sz="3500" dirty="0">
              <a:solidFill>
                <a:srgbClr val="333333"/>
              </a:solidFill>
              <a:latin typeface="Arial" panose="020B0604020202020204" pitchFamily="34" charset="0"/>
              <a:cs typeface="Arial" panose="020B0604020202020204" pitchFamily="34" charset="0"/>
            </a:endParaRPr>
          </a:p>
          <a:p>
            <a:pPr indent="0" algn="just">
              <a:buNone/>
            </a:pPr>
            <a:r>
              <a:rPr lang="ro-RO" sz="3500" dirty="0">
                <a:solidFill>
                  <a:srgbClr val="000000"/>
                </a:solidFill>
                <a:latin typeface="Arial" panose="020B0604020202020204" pitchFamily="34" charset="0"/>
                <a:cs typeface="Arial" panose="020B0604020202020204" pitchFamily="34" charset="0"/>
              </a:rPr>
              <a:t>(2) Contractul individual de muncă pentru perioada îndeplinirii unei anumite lucrări se încheie în cazul cînd stabilirea unui termen exact pentru finalizarea acesteia nu este posibilă. Părţile contractului pot conveni asupra unui termen general de executare, precum şi asupra termenelor de executare a unor părţi din lucrare.</a:t>
            </a:r>
            <a:endParaRPr lang="ro-RO" sz="3500" dirty="0">
              <a:solidFill>
                <a:srgbClr val="333333"/>
              </a:solidFill>
              <a:latin typeface="Arial" panose="020B0604020202020204" pitchFamily="34" charset="0"/>
              <a:cs typeface="Arial" panose="020B0604020202020204" pitchFamily="34" charset="0"/>
            </a:endParaRPr>
          </a:p>
          <a:p>
            <a:pPr indent="0" algn="just">
              <a:buNone/>
            </a:pPr>
            <a:r>
              <a:rPr lang="ro-RO" sz="3500" dirty="0">
                <a:solidFill>
                  <a:srgbClr val="000000"/>
                </a:solidFill>
                <a:latin typeface="Arial" panose="020B0604020202020204" pitchFamily="34" charset="0"/>
                <a:cs typeface="Arial" panose="020B0604020202020204" pitchFamily="34" charset="0"/>
              </a:rPr>
              <a:t>(3) În cazul în care timpul necesar efectuării unei anumite lucrări depăşeşte perioada de 5 ani, contractul individual de muncă se va considera încheiat pe durată nedeterminată.</a:t>
            </a:r>
            <a:endParaRPr lang="ro-RO" sz="3500" dirty="0">
              <a:solidFill>
                <a:srgbClr val="333333"/>
              </a:solidFill>
              <a:latin typeface="Arial" panose="020B0604020202020204" pitchFamily="34" charset="0"/>
              <a:cs typeface="Arial" panose="020B0604020202020204" pitchFamily="34" charset="0"/>
            </a:endParaRPr>
          </a:p>
          <a:p>
            <a:pPr indent="0" algn="just">
              <a:buNone/>
            </a:pPr>
            <a:r>
              <a:rPr lang="ro-RO" sz="3500" b="1" dirty="0">
                <a:solidFill>
                  <a:srgbClr val="000000"/>
                </a:solidFill>
                <a:latin typeface="Arial" panose="020B0604020202020204" pitchFamily="34" charset="0"/>
                <a:cs typeface="Arial" panose="020B0604020202020204" pitchFamily="34" charset="0"/>
              </a:rPr>
              <a:t>Articolul 313. Conţinutul contractului individual de muncă pentru perioada îndeplinirii unei anumite lucrări</a:t>
            </a:r>
            <a:endParaRPr lang="ro-RO" sz="3500" b="1" dirty="0">
              <a:solidFill>
                <a:srgbClr val="333333"/>
              </a:solidFill>
              <a:latin typeface="Arial" panose="020B0604020202020204" pitchFamily="34" charset="0"/>
              <a:cs typeface="Arial" panose="020B0604020202020204" pitchFamily="34" charset="0"/>
            </a:endParaRPr>
          </a:p>
          <a:p>
            <a:pPr indent="0" algn="just">
              <a:buNone/>
            </a:pPr>
            <a:r>
              <a:rPr lang="ro-RO" sz="3500" dirty="0">
                <a:solidFill>
                  <a:srgbClr val="000000"/>
                </a:solidFill>
                <a:latin typeface="Arial" panose="020B0604020202020204" pitchFamily="34" charset="0"/>
                <a:cs typeface="Arial" panose="020B0604020202020204" pitchFamily="34" charset="0"/>
              </a:rPr>
              <a:t>(1) Conţinutul contractului individual de muncă pentru perioada îndeplinirii unei anumite lucrări este determinat de părţi, cu respectarea prevederilor art.49 alin.(1).</a:t>
            </a:r>
            <a:endParaRPr lang="ro-RO" sz="3500" dirty="0">
              <a:solidFill>
                <a:srgbClr val="333333"/>
              </a:solidFill>
              <a:latin typeface="Arial" panose="020B0604020202020204" pitchFamily="34" charset="0"/>
              <a:cs typeface="Arial" panose="020B0604020202020204" pitchFamily="34" charset="0"/>
            </a:endParaRPr>
          </a:p>
          <a:p>
            <a:pPr indent="0" algn="just">
              <a:buNone/>
            </a:pPr>
            <a:r>
              <a:rPr lang="ro-RO" sz="3500" b="1" i="1" dirty="0">
                <a:solidFill>
                  <a:srgbClr val="C00000"/>
                </a:solidFill>
                <a:latin typeface="Arial" panose="020B0604020202020204" pitchFamily="34" charset="0"/>
                <a:cs typeface="Arial" panose="020B0604020202020204" pitchFamily="34" charset="0"/>
              </a:rPr>
              <a:t>(2) Pe lîngă clauzele prevăzute la art.49 alin.(1), contractul va stipula, de asemenea, modul şi locul recepţionării de către angajator a lucrării finalizate.</a:t>
            </a:r>
          </a:p>
          <a:p>
            <a:pPr indent="0" algn="just">
              <a:buNone/>
            </a:pPr>
            <a:r>
              <a:rPr lang="ro-RO" sz="3500" b="1" dirty="0">
                <a:solidFill>
                  <a:srgbClr val="000000"/>
                </a:solidFill>
                <a:latin typeface="Arial" panose="020B0604020202020204" pitchFamily="34" charset="0"/>
                <a:cs typeface="Arial" panose="020B0604020202020204" pitchFamily="34" charset="0"/>
              </a:rPr>
              <a:t>Articolul 314. </a:t>
            </a:r>
            <a:r>
              <a:rPr lang="ro-RO" sz="3500" dirty="0">
                <a:solidFill>
                  <a:srgbClr val="000000"/>
                </a:solidFill>
                <a:latin typeface="Arial" panose="020B0604020202020204" pitchFamily="34" charset="0"/>
                <a:cs typeface="Arial" panose="020B0604020202020204" pitchFamily="34" charset="0"/>
              </a:rPr>
              <a:t>Timpul de muncă şi timpul de odihnă</a:t>
            </a:r>
            <a:endParaRPr lang="ro-RO" sz="3500" dirty="0">
              <a:solidFill>
                <a:srgbClr val="333333"/>
              </a:solidFill>
              <a:latin typeface="Arial" panose="020B0604020202020204" pitchFamily="34" charset="0"/>
              <a:cs typeface="Arial" panose="020B0604020202020204" pitchFamily="34" charset="0"/>
            </a:endParaRPr>
          </a:p>
          <a:p>
            <a:pPr indent="0" algn="just">
              <a:buNone/>
            </a:pPr>
            <a:r>
              <a:rPr lang="ro-RO" sz="3500" dirty="0">
                <a:solidFill>
                  <a:srgbClr val="000000"/>
                </a:solidFill>
                <a:latin typeface="Arial" panose="020B0604020202020204" pitchFamily="34" charset="0"/>
                <a:cs typeface="Arial" panose="020B0604020202020204" pitchFamily="34" charset="0"/>
              </a:rPr>
              <a:t>Timpul de muncă şi timpul de odihnă ale salariatului angajat în baza unui contract individual de muncă pentru perioada îndeplinirii unei anumite lucrări se stabilesc de părţile contractului. Totodată, durata timpului de muncă al salariatului respectiv nu poate fi mai mare, iar a timpului de odihnă – mai mică decît cele stabilite de prezentul cod.</a:t>
            </a:r>
            <a:endParaRPr lang="ro-RO" sz="3500" dirty="0">
              <a:solidFill>
                <a:srgbClr val="333333"/>
              </a:solidFill>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18739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D920DE-0424-48D8-BA41-C025E3DAF52F}"/>
              </a:ext>
            </a:extLst>
          </p:cNvPr>
          <p:cNvSpPr>
            <a:spLocks noGrp="1"/>
          </p:cNvSpPr>
          <p:nvPr>
            <p:ph idx="1"/>
          </p:nvPr>
        </p:nvSpPr>
        <p:spPr>
          <a:xfrm>
            <a:off x="323528" y="1825624"/>
            <a:ext cx="8568952" cy="4483695"/>
          </a:xfrm>
        </p:spPr>
        <p:txBody>
          <a:bodyPr>
            <a:normAutofit fontScale="47500" lnSpcReduction="20000"/>
          </a:bodyPr>
          <a:lstStyle/>
          <a:p>
            <a:pPr indent="0" algn="just">
              <a:buNone/>
            </a:pPr>
            <a:r>
              <a:rPr lang="ro-RO" sz="2900" b="1" dirty="0">
                <a:solidFill>
                  <a:srgbClr val="000000"/>
                </a:solidFill>
                <a:latin typeface="Arial" panose="020B0604020202020204" pitchFamily="34" charset="0"/>
                <a:cs typeface="Arial" panose="020B0604020202020204" pitchFamily="34" charset="0"/>
              </a:rPr>
              <a:t>Articolul 315.</a:t>
            </a:r>
            <a:r>
              <a:rPr lang="ro-RO" sz="2900" dirty="0">
                <a:solidFill>
                  <a:srgbClr val="000000"/>
                </a:solidFill>
                <a:latin typeface="Arial" panose="020B0604020202020204" pitchFamily="34" charset="0"/>
                <a:cs typeface="Arial" panose="020B0604020202020204" pitchFamily="34" charset="0"/>
              </a:rPr>
              <a:t> </a:t>
            </a:r>
            <a:r>
              <a:rPr lang="ro-RO" sz="2900" b="1" dirty="0">
                <a:solidFill>
                  <a:srgbClr val="000000"/>
                </a:solidFill>
                <a:latin typeface="Arial" panose="020B0604020202020204" pitchFamily="34" charset="0"/>
                <a:cs typeface="Arial" panose="020B0604020202020204" pitchFamily="34" charset="0"/>
              </a:rPr>
              <a:t>Recepţionarea lucrării şi încetarea contractului individual de muncă pentru perioada îndeplinirii  unei anumite lucrări</a:t>
            </a:r>
            <a:endParaRPr lang="ro-RO" sz="2900" b="1" dirty="0">
              <a:solidFill>
                <a:srgbClr val="333333"/>
              </a:solidFill>
              <a:latin typeface="Arial" panose="020B0604020202020204" pitchFamily="34" charset="0"/>
              <a:cs typeface="Arial" panose="020B0604020202020204" pitchFamily="34" charset="0"/>
            </a:endParaRPr>
          </a:p>
          <a:p>
            <a:pPr indent="0" algn="just">
              <a:buNone/>
            </a:pPr>
            <a:r>
              <a:rPr lang="ro-RO" sz="2900" dirty="0">
                <a:solidFill>
                  <a:srgbClr val="000000"/>
                </a:solidFill>
                <a:latin typeface="Arial" panose="020B0604020202020204" pitchFamily="34" charset="0"/>
                <a:cs typeface="Arial" panose="020B0604020202020204" pitchFamily="34" charset="0"/>
              </a:rPr>
              <a:t>(1) Salariatul este obligat să înştiinţeze în scris angajatorul despre finalizarea lucrării nu mai tîrziu decît în ziua imediat următoare celei în care lucrarea a fost finalizată.</a:t>
            </a:r>
            <a:endParaRPr lang="ro-RO" sz="2900" dirty="0">
              <a:solidFill>
                <a:srgbClr val="333333"/>
              </a:solidFill>
              <a:latin typeface="Arial" panose="020B0604020202020204" pitchFamily="34" charset="0"/>
              <a:cs typeface="Arial" panose="020B0604020202020204" pitchFamily="34" charset="0"/>
            </a:endParaRPr>
          </a:p>
          <a:p>
            <a:pPr indent="0" algn="just">
              <a:buNone/>
            </a:pPr>
            <a:r>
              <a:rPr lang="ro-RO" sz="2900" dirty="0">
                <a:latin typeface="Arial" panose="020B0604020202020204" pitchFamily="34" charset="0"/>
                <a:cs typeface="Arial" panose="020B0604020202020204" pitchFamily="34" charset="0"/>
              </a:rPr>
              <a:t>(2) La primirea înştiinţării, angajatorul este obligat să stabilească şi să comunice salariatului, prin aviz, data recepţionării lucrării.</a:t>
            </a:r>
          </a:p>
          <a:p>
            <a:pPr indent="0" algn="just">
              <a:buNone/>
            </a:pPr>
            <a:r>
              <a:rPr lang="ro-RO" sz="2900" b="1" i="1" dirty="0">
                <a:solidFill>
                  <a:srgbClr val="000000"/>
                </a:solidFill>
                <a:latin typeface="Arial" panose="020B0604020202020204" pitchFamily="34" charset="0"/>
                <a:cs typeface="Arial" panose="020B0604020202020204" pitchFamily="34" charset="0"/>
              </a:rPr>
              <a:t>(3) Lucrarea finalizată este recepţionată de angajator (sau de reprezentantul acestuia) la locul şi în modul stipulate în contract. Faptul recepţionării lucrării se fixează în actul de recepţionare întocmit de angajator şi semnat de părţi, o copie de pe acesta înmînîndu-se în mod obligatoriu salariatului.</a:t>
            </a:r>
            <a:endParaRPr lang="ro-RO" sz="2900" b="1" i="1" dirty="0">
              <a:solidFill>
                <a:srgbClr val="333333"/>
              </a:solidFill>
              <a:latin typeface="Arial" panose="020B0604020202020204" pitchFamily="34" charset="0"/>
              <a:cs typeface="Arial" panose="020B0604020202020204" pitchFamily="34" charset="0"/>
            </a:endParaRPr>
          </a:p>
          <a:p>
            <a:pPr indent="0" algn="just">
              <a:buNone/>
            </a:pPr>
            <a:r>
              <a:rPr lang="ro-RO" sz="2900" dirty="0">
                <a:solidFill>
                  <a:srgbClr val="000000"/>
                </a:solidFill>
                <a:latin typeface="Arial" panose="020B0604020202020204" pitchFamily="34" charset="0"/>
                <a:cs typeface="Arial" panose="020B0604020202020204" pitchFamily="34" charset="0"/>
              </a:rPr>
              <a:t>(4) Lucrarea va fi considerată recepţionată şi în situaţia în care angajatorul (sau reprezentantul acestuia) nu se prezintă, fără vreun motiv întemeiat, la data stabilită pentru recepţionare.</a:t>
            </a:r>
            <a:endParaRPr lang="ro-RO" sz="2900" dirty="0">
              <a:solidFill>
                <a:srgbClr val="333333"/>
              </a:solidFill>
              <a:latin typeface="Arial" panose="020B0604020202020204" pitchFamily="34" charset="0"/>
              <a:cs typeface="Arial" panose="020B0604020202020204" pitchFamily="34" charset="0"/>
            </a:endParaRPr>
          </a:p>
          <a:p>
            <a:pPr indent="0" algn="just">
              <a:buNone/>
            </a:pPr>
            <a:r>
              <a:rPr lang="ro-RO" sz="2900" dirty="0">
                <a:solidFill>
                  <a:srgbClr val="000000"/>
                </a:solidFill>
                <a:latin typeface="Arial" panose="020B0604020202020204" pitchFamily="34" charset="0"/>
                <a:cs typeface="Arial" panose="020B0604020202020204" pitchFamily="34" charset="0"/>
              </a:rPr>
              <a:t>(5) În cazul în care recepţionarea lucrării la data stabilită nu este posibilă din motive obiective (caz de forţă majoră, concediu medical etc.), angajatorul va stabili un nou termen de recepţionare, comunicîndu-l salariatului în modul prevăzut la alin.(2).</a:t>
            </a:r>
            <a:endParaRPr lang="ro-RO" sz="2900" dirty="0">
              <a:solidFill>
                <a:srgbClr val="333333"/>
              </a:solidFill>
              <a:latin typeface="Arial" panose="020B0604020202020204" pitchFamily="34" charset="0"/>
              <a:cs typeface="Arial" panose="020B0604020202020204" pitchFamily="34" charset="0"/>
            </a:endParaRPr>
          </a:p>
          <a:p>
            <a:pPr indent="0" algn="just">
              <a:buNone/>
            </a:pPr>
            <a:r>
              <a:rPr lang="ro-RO" sz="2900" dirty="0">
                <a:solidFill>
                  <a:srgbClr val="000000"/>
                </a:solidFill>
                <a:latin typeface="Arial" panose="020B0604020202020204" pitchFamily="34" charset="0"/>
                <a:cs typeface="Arial" panose="020B0604020202020204" pitchFamily="34" charset="0"/>
              </a:rPr>
              <a:t>(6) Ziua recepţionării lucrării se consideră ultima zi de muncă a salariatului, dacă părţile nu au încheiat un nou contract individual de muncă conform prezentului cod.</a:t>
            </a:r>
            <a:endParaRPr lang="ro-RO" sz="2900" dirty="0">
              <a:solidFill>
                <a:srgbClr val="333333"/>
              </a:solidFill>
              <a:latin typeface="Arial" panose="020B0604020202020204" pitchFamily="34" charset="0"/>
              <a:cs typeface="Arial" panose="020B0604020202020204" pitchFamily="34" charset="0"/>
            </a:endParaRPr>
          </a:p>
          <a:p>
            <a:pPr indent="0" algn="just">
              <a:buNone/>
            </a:pPr>
            <a:r>
              <a:rPr lang="ro-RO" sz="2900" b="1" dirty="0">
                <a:solidFill>
                  <a:srgbClr val="000000"/>
                </a:solidFill>
                <a:latin typeface="Arial" panose="020B0604020202020204" pitchFamily="34" charset="0"/>
                <a:cs typeface="Arial" panose="020B0604020202020204" pitchFamily="34" charset="0"/>
              </a:rPr>
              <a:t>Articolul 316.</a:t>
            </a:r>
            <a:r>
              <a:rPr lang="ro-RO" sz="2900" dirty="0">
                <a:solidFill>
                  <a:srgbClr val="000000"/>
                </a:solidFill>
                <a:latin typeface="Arial" panose="020B0604020202020204" pitchFamily="34" charset="0"/>
                <a:cs typeface="Arial" panose="020B0604020202020204" pitchFamily="34" charset="0"/>
              </a:rPr>
              <a:t> Încetarea înainte de termen a contractului individual de muncă pentru perioada îndeplinirii unei anumite lucrări</a:t>
            </a:r>
            <a:endParaRPr lang="ro-RO" sz="2900" dirty="0">
              <a:solidFill>
                <a:srgbClr val="333333"/>
              </a:solidFill>
              <a:latin typeface="Arial" panose="020B0604020202020204" pitchFamily="34" charset="0"/>
              <a:cs typeface="Arial" panose="020B0604020202020204" pitchFamily="34" charset="0"/>
            </a:endParaRPr>
          </a:p>
          <a:p>
            <a:pPr indent="0" algn="just">
              <a:buNone/>
            </a:pPr>
            <a:r>
              <a:rPr lang="ro-RO" sz="2900" dirty="0">
                <a:solidFill>
                  <a:srgbClr val="000000"/>
                </a:solidFill>
                <a:latin typeface="Arial" panose="020B0604020202020204" pitchFamily="34" charset="0"/>
                <a:cs typeface="Arial" panose="020B0604020202020204" pitchFamily="34" charset="0"/>
              </a:rPr>
              <a:t>Încetarea înainte de termen a contractului individual de muncă pentru perioada îndeplinirii unei anumite lucrări are loc în cazurile şi în modul prevăzute de prezentul cod pentru încetarea înainte de termen a contractului individual de muncă pe durată determinată (art.83).</a:t>
            </a:r>
            <a:endParaRPr lang="ro-RO" sz="2900" dirty="0">
              <a:solidFill>
                <a:srgbClr val="333333"/>
              </a:solidFill>
              <a:latin typeface="Arial" panose="020B0604020202020204" pitchFamily="34" charset="0"/>
              <a:cs typeface="Arial" panose="020B0604020202020204" pitchFamily="34" charset="0"/>
            </a:endParaRPr>
          </a:p>
          <a:p>
            <a:endParaRPr lang="ru-RU" dirty="0"/>
          </a:p>
        </p:txBody>
      </p:sp>
      <p:pic>
        <p:nvPicPr>
          <p:cNvPr id="5" name="Рисунок 4">
            <a:extLst>
              <a:ext uri="{FF2B5EF4-FFF2-40B4-BE49-F238E27FC236}">
                <a16:creationId xmlns:a16="http://schemas.microsoft.com/office/drawing/2014/main" id="{4CE3D12E-DD4E-446E-B6EE-A58952D3A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2657"/>
            <a:ext cx="6096000" cy="1368152"/>
          </a:xfrm>
          <a:prstGeom prst="rect">
            <a:avLst/>
          </a:prstGeom>
        </p:spPr>
      </p:pic>
    </p:spTree>
    <p:extLst>
      <p:ext uri="{BB962C8B-B14F-4D97-AF65-F5344CB8AC3E}">
        <p14:creationId xmlns:p14="http://schemas.microsoft.com/office/powerpoint/2010/main" val="50104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D49874D2-B1BC-46AA-A7DF-B0022D753AF9}"/>
              </a:ext>
            </a:extLst>
          </p:cNvPr>
          <p:cNvSpPr/>
          <p:nvPr/>
        </p:nvSpPr>
        <p:spPr>
          <a:xfrm>
            <a:off x="467544" y="2276872"/>
            <a:ext cx="8208912" cy="41490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MD" sz="1600" b="1" i="1" dirty="0">
                <a:ln w="12700" cmpd="sng">
                  <a:solidFill>
                    <a:schemeClr val="accent4"/>
                  </a:solidFill>
                  <a:prstDash val="solid"/>
                </a:ln>
                <a:solidFill>
                  <a:schemeClr val="tx1"/>
                </a:solidFill>
                <a:latin typeface="Arial Black" panose="020B0A04020102020204" pitchFamily="34" charset="0"/>
              </a:rPr>
              <a:t>IMPORTANT!!!</a:t>
            </a:r>
            <a:r>
              <a:rPr lang="ro-MD" sz="1600" b="1" dirty="0">
                <a:ln w="12700" cmpd="sng">
                  <a:solidFill>
                    <a:schemeClr val="accent4"/>
                  </a:solidFill>
                  <a:prstDash val="solid"/>
                </a:ln>
                <a:solidFill>
                  <a:schemeClr val="tx1"/>
                </a:solidFill>
                <a:latin typeface="Arial Black" panose="020B0A04020102020204" pitchFamily="34" charset="0"/>
              </a:rPr>
              <a:t> </a:t>
            </a:r>
            <a:endParaRPr lang="ru-RU" sz="1600" b="1" dirty="0">
              <a:ln w="12700" cmpd="sng">
                <a:solidFill>
                  <a:schemeClr val="accent4"/>
                </a:solidFill>
                <a:prstDash val="solid"/>
              </a:ln>
              <a:solidFill>
                <a:schemeClr val="tx1"/>
              </a:solidFill>
              <a:latin typeface="Arial Black" panose="020B0A04020102020204" pitchFamily="34" charset="0"/>
            </a:endParaRPr>
          </a:p>
          <a:p>
            <a:pPr algn="just"/>
            <a:r>
              <a:rPr lang="ro-MD" sz="1600" b="1" dirty="0">
                <a:ln w="12700" cmpd="sng">
                  <a:solidFill>
                    <a:schemeClr val="accent4"/>
                  </a:solidFill>
                  <a:prstDash val="solid"/>
                </a:ln>
                <a:solidFill>
                  <a:schemeClr val="tx1"/>
                </a:solidFill>
                <a:latin typeface="Arial Black" panose="020B0A04020102020204" pitchFamily="34" charset="0"/>
              </a:rPr>
              <a:t>1) Este ilegal să încheiem un CIM pe termen determinat, atunci când un angajat este angajat „</a:t>
            </a:r>
            <a:r>
              <a:rPr lang="ro-MD" sz="1600" b="1" i="1" dirty="0">
                <a:ln w="12700" cmpd="sng">
                  <a:solidFill>
                    <a:schemeClr val="accent4"/>
                  </a:solidFill>
                  <a:prstDash val="solid"/>
                </a:ln>
                <a:solidFill>
                  <a:srgbClr val="FF0000"/>
                </a:solidFill>
                <a:latin typeface="Arial Black" panose="020B0A04020102020204" pitchFamily="34" charset="0"/>
              </a:rPr>
              <a:t>pe durata atribuțiilor unei persoane absente</a:t>
            </a:r>
            <a:r>
              <a:rPr lang="ro-MD" sz="1600" b="1" dirty="0">
                <a:ln w="12700" cmpd="sng">
                  <a:solidFill>
                    <a:schemeClr val="accent4"/>
                  </a:solidFill>
                  <a:prstDash val="solid"/>
                </a:ln>
                <a:solidFill>
                  <a:schemeClr val="tx1"/>
                </a:solidFill>
                <a:latin typeface="Arial Black" panose="020B0A04020102020204" pitchFamily="34" charset="0"/>
              </a:rPr>
              <a:t>”, dar de fapt funcția este vacantă.</a:t>
            </a:r>
            <a:endParaRPr lang="ru-RU" sz="1600" b="1" dirty="0">
              <a:ln w="12700" cmpd="sng">
                <a:solidFill>
                  <a:schemeClr val="accent4"/>
                </a:solidFill>
                <a:prstDash val="solid"/>
              </a:ln>
              <a:solidFill>
                <a:schemeClr val="tx1"/>
              </a:solidFill>
              <a:latin typeface="Arial Black" panose="020B0A04020102020204" pitchFamily="34" charset="0"/>
            </a:endParaRPr>
          </a:p>
          <a:p>
            <a:pPr algn="just"/>
            <a:r>
              <a:rPr lang="ro-MD" sz="1600" b="1" dirty="0">
                <a:ln w="12700" cmpd="sng">
                  <a:solidFill>
                    <a:schemeClr val="accent4"/>
                  </a:solidFill>
                  <a:prstDash val="solid"/>
                </a:ln>
                <a:solidFill>
                  <a:schemeClr val="tx1"/>
                </a:solidFill>
                <a:latin typeface="Arial Black" panose="020B0A04020102020204" pitchFamily="34" charset="0"/>
              </a:rPr>
              <a:t>2) Un contract individual de muncă pe durată determinată se încheie pentru o perioadă de maximum cinci ani.</a:t>
            </a:r>
            <a:endParaRPr lang="ru-RU" sz="1600" b="1" dirty="0">
              <a:ln w="12700" cmpd="sng">
                <a:solidFill>
                  <a:schemeClr val="accent4"/>
                </a:solidFill>
                <a:prstDash val="solid"/>
              </a:ln>
              <a:solidFill>
                <a:schemeClr val="tx1"/>
              </a:solidFill>
              <a:latin typeface="Arial Black" panose="020B0A04020102020204" pitchFamily="34" charset="0"/>
            </a:endParaRPr>
          </a:p>
          <a:p>
            <a:pPr algn="just"/>
            <a:r>
              <a:rPr lang="ro-MD" sz="1600" b="1" dirty="0">
                <a:ln w="12700" cmpd="sng">
                  <a:solidFill>
                    <a:schemeClr val="accent4"/>
                  </a:solidFill>
                  <a:prstDash val="solid"/>
                </a:ln>
                <a:solidFill>
                  <a:schemeClr val="tx1"/>
                </a:solidFill>
                <a:latin typeface="Arial Black" panose="020B0A04020102020204" pitchFamily="34" charset="0"/>
              </a:rPr>
              <a:t>3) La încheierea unui CIM pe termen determinat pentru munca sezonieră, trebuie avut în vedere faptul că lucrătorii implicați într-un număr de muncă sezonieră, a căror durată depășește 6 (șase) luni, precum și lucrătorii angajați pe o perioadă nedeterminată, nu pot fi considerați lucrători sezonieri.</a:t>
            </a:r>
            <a:endParaRPr lang="ru-RU" sz="1600" b="1" dirty="0">
              <a:ln w="12700" cmpd="sng">
                <a:solidFill>
                  <a:schemeClr val="accent4"/>
                </a:solidFill>
                <a:prstDash val="solid"/>
              </a:ln>
              <a:solidFill>
                <a:schemeClr val="tx1"/>
              </a:solidFill>
              <a:latin typeface="Arial Black" panose="020B0A04020102020204" pitchFamily="34" charset="0"/>
            </a:endParaRPr>
          </a:p>
          <a:p>
            <a:pPr algn="just"/>
            <a:r>
              <a:rPr lang="ro-MD" sz="1600" b="1" dirty="0">
                <a:ln w="12700" cmpd="sng">
                  <a:solidFill>
                    <a:schemeClr val="accent4"/>
                  </a:solidFill>
                  <a:prstDash val="solid"/>
                </a:ln>
                <a:solidFill>
                  <a:schemeClr val="tx1"/>
                </a:solidFill>
                <a:latin typeface="Arial Black" panose="020B0A04020102020204" pitchFamily="34" charset="0"/>
              </a:rPr>
              <a:t>4) Este interzisă stabilirea unei perioade de probă la încheierea CIM pe termen determinat pentru o perioadă de până la 3 luni.</a:t>
            </a:r>
            <a:endParaRPr lang="ru-RU" sz="1600" b="1" dirty="0">
              <a:ln w="12700" cmpd="sng">
                <a:solidFill>
                  <a:schemeClr val="accent4"/>
                </a:solidFill>
                <a:prstDash val="solid"/>
              </a:ln>
              <a:solidFill>
                <a:schemeClr val="tx1"/>
              </a:solidFill>
              <a:latin typeface="Arial Black" panose="020B0A04020102020204" pitchFamily="34" charset="0"/>
            </a:endParaRPr>
          </a:p>
          <a:p>
            <a:pPr algn="just"/>
            <a:r>
              <a:rPr lang="ro-MD" sz="1600" b="1" dirty="0">
                <a:ln w="12700" cmpd="sng">
                  <a:solidFill>
                    <a:schemeClr val="accent4"/>
                  </a:solidFill>
                  <a:prstDash val="solid"/>
                </a:ln>
                <a:solidFill>
                  <a:schemeClr val="tx1"/>
                </a:solidFill>
                <a:latin typeface="Arial Black" panose="020B0A04020102020204" pitchFamily="34" charset="0"/>
              </a:rPr>
              <a:t>5) Angajații recrutați pentru a lucra pe un CIM pe termen determinat au drepturi egale cu angajații cu CIM pe termen de muncă nedeterminat.</a:t>
            </a:r>
            <a:endParaRPr lang="ru-RU" sz="1600" b="1" dirty="0">
              <a:ln w="12700" cmpd="sng">
                <a:solidFill>
                  <a:schemeClr val="accent4"/>
                </a:solidFill>
                <a:prstDash val="solid"/>
              </a:ln>
              <a:solidFill>
                <a:schemeClr val="tx1"/>
              </a:solidFill>
              <a:latin typeface="Arial Black" panose="020B0A04020102020204" pitchFamily="34" charset="0"/>
            </a:endParaRPr>
          </a:p>
        </p:txBody>
      </p:sp>
      <p:pic>
        <p:nvPicPr>
          <p:cNvPr id="4" name="Рисунок 3">
            <a:extLst>
              <a:ext uri="{FF2B5EF4-FFF2-40B4-BE49-F238E27FC236}">
                <a16:creationId xmlns:a16="http://schemas.microsoft.com/office/drawing/2014/main" id="{D9DBBBBD-EE04-46FC-BBD0-AE0976192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37236"/>
            <a:ext cx="2952750" cy="1905000"/>
          </a:xfrm>
          <a:prstGeom prst="rect">
            <a:avLst/>
          </a:prstGeom>
        </p:spPr>
      </p:pic>
    </p:spTree>
    <p:extLst>
      <p:ext uri="{BB962C8B-B14F-4D97-AF65-F5344CB8AC3E}">
        <p14:creationId xmlns:p14="http://schemas.microsoft.com/office/powerpoint/2010/main" val="3591052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332656"/>
            <a:ext cx="8280920" cy="5112568"/>
          </a:xfrm>
        </p:spPr>
        <p:txBody>
          <a:bodyPr>
            <a:normAutofit fontScale="62500" lnSpcReduction="20000"/>
          </a:bodyPr>
          <a:lstStyle/>
          <a:p>
            <a:pPr marL="0" indent="0" algn="ctr">
              <a:buNone/>
            </a:pPr>
            <a:r>
              <a:rPr lang="en-US" sz="2600" b="1" i="1" dirty="0">
                <a:latin typeface="Arial Black" panose="020B0A04020102020204" pitchFamily="34" charset="0"/>
              </a:rPr>
              <a:t>Forma </a:t>
            </a:r>
            <a:r>
              <a:rPr lang="en-US" sz="2600" b="1" i="1" dirty="0" err="1">
                <a:latin typeface="Arial Black" panose="020B0A04020102020204" pitchFamily="34" charset="0"/>
              </a:rPr>
              <a:t>şi</a:t>
            </a:r>
            <a:r>
              <a:rPr lang="en-US" sz="2600" b="1" i="1" dirty="0">
                <a:latin typeface="Arial Black" panose="020B0A04020102020204" pitchFamily="34" charset="0"/>
              </a:rPr>
              <a:t> </a:t>
            </a:r>
            <a:r>
              <a:rPr lang="en-US" sz="2600" b="1" i="1" dirty="0" err="1">
                <a:latin typeface="Arial Black" panose="020B0A04020102020204" pitchFamily="34" charset="0"/>
              </a:rPr>
              <a:t>începutul</a:t>
            </a:r>
            <a:r>
              <a:rPr lang="en-US" sz="2600" b="1" i="1" dirty="0">
                <a:latin typeface="Arial Black" panose="020B0A04020102020204" pitchFamily="34" charset="0"/>
              </a:rPr>
              <a:t> </a:t>
            </a:r>
            <a:r>
              <a:rPr lang="en-US" sz="2600" b="1" i="1" dirty="0" err="1">
                <a:latin typeface="Arial Black" panose="020B0A04020102020204" pitchFamily="34" charset="0"/>
              </a:rPr>
              <a:t>acţiunii</a:t>
            </a:r>
            <a:r>
              <a:rPr lang="en-US" sz="2600" dirty="0">
                <a:latin typeface="Arial Black" panose="020B0A04020102020204" pitchFamily="34" charset="0"/>
              </a:rPr>
              <a:t> </a:t>
            </a:r>
            <a:endParaRPr lang="ro-MD" sz="2600" dirty="0">
              <a:latin typeface="Arial Black" panose="020B0A04020102020204" pitchFamily="34" charset="0"/>
            </a:endParaRPr>
          </a:p>
          <a:p>
            <a:pPr marL="0" indent="0" algn="ctr">
              <a:buNone/>
            </a:pPr>
            <a:r>
              <a:rPr lang="ro-MD" sz="2600" b="1" i="1" dirty="0">
                <a:latin typeface="Arial Black" panose="020B0A04020102020204" pitchFamily="34" charset="0"/>
              </a:rPr>
              <a:t>Contractului individual de muncă</a:t>
            </a:r>
            <a:r>
              <a:rPr lang="ro-MD" sz="2600" i="1" dirty="0">
                <a:latin typeface="Arial Black" panose="020B0A04020102020204" pitchFamily="34" charset="0"/>
              </a:rPr>
              <a:t>   </a:t>
            </a:r>
            <a:endParaRPr lang="ro-MD" sz="2600" dirty="0">
              <a:latin typeface="Arial Black" panose="020B0A04020102020204" pitchFamily="34" charset="0"/>
            </a:endParaRPr>
          </a:p>
          <a:p>
            <a:pPr marL="0" indent="0">
              <a:buNone/>
            </a:pPr>
            <a:r>
              <a:rPr lang="ro-MD" dirty="0"/>
              <a:t>    </a:t>
            </a:r>
            <a:r>
              <a:rPr lang="en-US" sz="2600" dirty="0" err="1">
                <a:latin typeface="Arial" panose="020B0604020202020204" pitchFamily="34" charset="0"/>
                <a:cs typeface="Arial" panose="020B0604020202020204" pitchFamily="34" charset="0"/>
              </a:rPr>
              <a:t>Contractul</a:t>
            </a:r>
            <a:r>
              <a:rPr lang="en-US" sz="2600" dirty="0">
                <a:latin typeface="Arial" panose="020B0604020202020204" pitchFamily="34" charset="0"/>
                <a:cs typeface="Arial" panose="020B0604020202020204" pitchFamily="34" charset="0"/>
              </a:rPr>
              <a:t> individual de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se </a:t>
            </a:r>
            <a:r>
              <a:rPr lang="en-US" sz="2600" dirty="0" err="1">
                <a:latin typeface="Arial" panose="020B0604020202020204" pitchFamily="34" charset="0"/>
                <a:cs typeface="Arial" panose="020B0604020202020204" pitchFamily="34" charset="0"/>
              </a:rPr>
              <a:t>încheie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formă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scrisă</a:t>
            </a:r>
            <a:r>
              <a:rPr lang="en-US" sz="2600" dirty="0">
                <a:latin typeface="Arial" panose="020B0604020202020204" pitchFamily="34" charset="0"/>
                <a:cs typeface="Arial" panose="020B0604020202020204" pitchFamily="34" charset="0"/>
              </a:rPr>
              <a:t>. </a:t>
            </a:r>
            <a:endParaRPr lang="ro-MD" sz="2600" dirty="0">
              <a:latin typeface="Arial" panose="020B0604020202020204" pitchFamily="34" charset="0"/>
              <a:cs typeface="Arial" panose="020B0604020202020204" pitchFamily="34" charset="0"/>
            </a:endParaRPr>
          </a:p>
          <a:p>
            <a:pPr marL="0" indent="0">
              <a:buNone/>
            </a:pPr>
            <a:endParaRPr lang="ro-MD" sz="2600" dirty="0">
              <a:latin typeface="Arial" panose="020B0604020202020204" pitchFamily="34" charset="0"/>
              <a:cs typeface="Arial" panose="020B0604020202020204" pitchFamily="34" charset="0"/>
            </a:endParaRPr>
          </a:p>
          <a:p>
            <a:pPr marL="0" indent="0">
              <a:buNone/>
            </a:pPr>
            <a:endParaRPr lang="ro-MD" sz="2600" dirty="0">
              <a:latin typeface="Arial" panose="020B0604020202020204" pitchFamily="34" charset="0"/>
              <a:cs typeface="Arial" panose="020B0604020202020204" pitchFamily="34" charset="0"/>
            </a:endParaRPr>
          </a:p>
          <a:p>
            <a:pPr marL="0" indent="0">
              <a:buNone/>
            </a:pPr>
            <a:endParaRPr lang="ro-MD" sz="2600" dirty="0">
              <a:latin typeface="Arial" panose="020B0604020202020204" pitchFamily="34" charset="0"/>
              <a:cs typeface="Arial" panose="020B0604020202020204" pitchFamily="34" charset="0"/>
            </a:endParaRPr>
          </a:p>
          <a:p>
            <a:pPr marL="0" indent="0">
              <a:buNone/>
            </a:pPr>
            <a:endParaRPr lang="ro-MD" sz="2600" dirty="0">
              <a:latin typeface="Arial" panose="020B0604020202020204" pitchFamily="34" charset="0"/>
              <a:cs typeface="Arial" panose="020B0604020202020204" pitchFamily="34" charset="0"/>
            </a:endParaRPr>
          </a:p>
          <a:p>
            <a:pPr marL="0" indent="0">
              <a:buNone/>
            </a:pPr>
            <a:endParaRPr lang="ru-RU" sz="2600" dirty="0">
              <a:latin typeface="Arial" panose="020B0604020202020204" pitchFamily="34" charset="0"/>
              <a:cs typeface="Arial" panose="020B0604020202020204" pitchFamily="34" charset="0"/>
            </a:endParaRPr>
          </a:p>
          <a:p>
            <a:pPr marL="0" indent="0">
              <a:buNone/>
            </a:pPr>
            <a:endParaRPr lang="ro-MD" sz="2600" dirty="0">
              <a:latin typeface="Arial" panose="020B0604020202020204" pitchFamily="34" charset="0"/>
              <a:cs typeface="Arial" panose="020B0604020202020204" pitchFamily="34" charset="0"/>
            </a:endParaRPr>
          </a:p>
          <a:p>
            <a:pPr marL="0" indent="0">
              <a:buNone/>
            </a:pPr>
            <a:endParaRPr lang="ro-MD" sz="2600" dirty="0">
              <a:latin typeface="Arial" panose="020B0604020202020204" pitchFamily="34" charset="0"/>
              <a:cs typeface="Arial" panose="020B0604020202020204" pitchFamily="34" charset="0"/>
            </a:endParaRPr>
          </a:p>
          <a:p>
            <a:pPr marL="0" indent="0">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r>
              <a:rPr lang="ro-MD" sz="2600" b="1" i="1" dirty="0">
                <a:latin typeface="Arial" panose="020B0604020202020204" pitchFamily="34" charset="0"/>
                <a:cs typeface="Arial" panose="020B0604020202020204" pitchFamily="34" charset="0"/>
              </a:rPr>
              <a:t>  </a:t>
            </a:r>
          </a:p>
          <a:p>
            <a:pPr marL="0" indent="0" algn="just">
              <a:buNone/>
            </a:pPr>
            <a:r>
              <a:rPr lang="ro-MD"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cazul</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care </a:t>
            </a:r>
            <a:r>
              <a:rPr lang="en-US" sz="2600" b="1" i="1" dirty="0" err="1">
                <a:latin typeface="Arial" panose="020B0604020202020204" pitchFamily="34" charset="0"/>
                <a:cs typeface="Arial" panose="020B0604020202020204" pitchFamily="34" charset="0"/>
              </a:rPr>
              <a:t>contractul</a:t>
            </a:r>
            <a:r>
              <a:rPr lang="en-US" sz="2600" b="1" i="1" dirty="0">
                <a:latin typeface="Arial" panose="020B0604020202020204" pitchFamily="34" charset="0"/>
                <a:cs typeface="Arial" panose="020B0604020202020204" pitchFamily="34" charset="0"/>
              </a:rPr>
              <a:t> individual de </a:t>
            </a:r>
            <a:r>
              <a:rPr lang="en-US" sz="2600" b="1" i="1" dirty="0" err="1">
                <a:latin typeface="Arial" panose="020B0604020202020204" pitchFamily="34" charset="0"/>
                <a:cs typeface="Arial" panose="020B0604020202020204" pitchFamily="34" charset="0"/>
              </a:rPr>
              <a:t>muncă</a:t>
            </a:r>
            <a:r>
              <a:rPr lang="en-US" sz="2600" b="1" i="1" dirty="0">
                <a:latin typeface="Arial" panose="020B0604020202020204" pitchFamily="34" charset="0"/>
                <a:cs typeface="Arial" panose="020B0604020202020204" pitchFamily="34" charset="0"/>
              </a:rPr>
              <a:t> nu a </a:t>
            </a:r>
            <a:r>
              <a:rPr lang="en-US" sz="2600" b="1" i="1" dirty="0" err="1">
                <a:latin typeface="Arial" panose="020B0604020202020204" pitchFamily="34" charset="0"/>
                <a:cs typeface="Arial" panose="020B0604020202020204" pitchFamily="34" charset="0"/>
              </a:rPr>
              <a:t>fost</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perfectat</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formă</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scrisă</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acesta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este</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considerat</a:t>
            </a:r>
            <a:r>
              <a:rPr lang="en-US" sz="2600" b="1" i="1" dirty="0">
                <a:latin typeface="Arial" panose="020B0604020202020204" pitchFamily="34" charset="0"/>
                <a:cs typeface="Arial" panose="020B0604020202020204" pitchFamily="34" charset="0"/>
              </a:rPr>
              <a:t> a fi </a:t>
            </a:r>
            <a:r>
              <a:rPr lang="en-US" sz="2600" b="1" i="1" dirty="0" err="1">
                <a:latin typeface="Arial" panose="020B0604020202020204" pitchFamily="34" charset="0"/>
                <a:cs typeface="Arial" panose="020B0604020202020204" pitchFamily="34" charset="0"/>
              </a:rPr>
              <a:t>încheiat</a:t>
            </a:r>
            <a:r>
              <a:rPr lang="en-US" sz="2600" b="1" i="1" dirty="0">
                <a:latin typeface="Arial" panose="020B0604020202020204" pitchFamily="34" charset="0"/>
                <a:cs typeface="Arial" panose="020B0604020202020204" pitchFamily="34" charset="0"/>
              </a:rPr>
              <a:t> pe o </a:t>
            </a:r>
            <a:r>
              <a:rPr lang="en-US" sz="2600" b="1" i="1" dirty="0" err="1">
                <a:latin typeface="Arial" panose="020B0604020202020204" pitchFamily="34" charset="0"/>
                <a:cs typeface="Arial" panose="020B0604020202020204" pitchFamily="34" charset="0"/>
              </a:rPr>
              <a:t>durată</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nedeterminată</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şi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îşi</a:t>
            </a:r>
            <a:r>
              <a:rPr lang="en-US" sz="2600" b="1" i="1" dirty="0">
                <a:latin typeface="Arial" panose="020B0604020202020204" pitchFamily="34" charset="0"/>
                <a:cs typeface="Arial" panose="020B0604020202020204" pitchFamily="34" charset="0"/>
              </a:rPr>
              <a:t> produce </a:t>
            </a:r>
            <a:r>
              <a:rPr lang="en-US" sz="2600" b="1" i="1" dirty="0" err="1">
                <a:latin typeface="Arial" panose="020B0604020202020204" pitchFamily="34" charset="0"/>
                <a:cs typeface="Arial" panose="020B0604020202020204" pitchFamily="34" charset="0"/>
              </a:rPr>
              <a:t>efectele</a:t>
            </a:r>
            <a:r>
              <a:rPr lang="en-US" sz="2600" b="1" i="1" dirty="0">
                <a:latin typeface="Arial" panose="020B0604020202020204" pitchFamily="34" charset="0"/>
                <a:cs typeface="Arial" panose="020B0604020202020204" pitchFamily="34" charset="0"/>
              </a:rPr>
              <a:t> din </a:t>
            </a:r>
            <a:r>
              <a:rPr lang="en-US" sz="2600" b="1" i="1" dirty="0" err="1">
                <a:latin typeface="Arial" panose="020B0604020202020204" pitchFamily="34" charset="0"/>
                <a:cs typeface="Arial" panose="020B0604020202020204" pitchFamily="34" charset="0"/>
              </a:rPr>
              <a:t>ziua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care </a:t>
            </a:r>
            <a:r>
              <a:rPr lang="en-US" sz="2600" b="1" i="1" dirty="0" err="1">
                <a:latin typeface="Arial" panose="020B0604020202020204" pitchFamily="34" charset="0"/>
                <a:cs typeface="Arial" panose="020B0604020202020204" pitchFamily="34" charset="0"/>
              </a:rPr>
              <a:t>salariatul</a:t>
            </a:r>
            <a:r>
              <a:rPr lang="en-US" sz="2600" b="1" i="1" dirty="0">
                <a:latin typeface="Arial" panose="020B0604020202020204" pitchFamily="34" charset="0"/>
                <a:cs typeface="Arial" panose="020B0604020202020204" pitchFamily="34" charset="0"/>
              </a:rPr>
              <a:t> a </a:t>
            </a:r>
            <a:r>
              <a:rPr lang="en-US" sz="2600" b="1" i="1" dirty="0" err="1">
                <a:latin typeface="Arial" panose="020B0604020202020204" pitchFamily="34" charset="0"/>
                <a:cs typeface="Arial" panose="020B0604020202020204" pitchFamily="34" charset="0"/>
              </a:rPr>
              <a:t>fost</a:t>
            </a:r>
            <a:r>
              <a:rPr lang="en-US" sz="2600" b="1" i="1" dirty="0">
                <a:latin typeface="Arial" panose="020B0604020202020204" pitchFamily="34" charset="0"/>
                <a:cs typeface="Arial" panose="020B0604020202020204" pitchFamily="34" charset="0"/>
              </a:rPr>
              <a:t> admis la </a:t>
            </a:r>
            <a:r>
              <a:rPr lang="en-US" sz="2600" b="1" i="1" dirty="0" err="1">
                <a:latin typeface="Arial" panose="020B0604020202020204" pitchFamily="34" charset="0"/>
                <a:cs typeface="Arial" panose="020B0604020202020204" pitchFamily="34" charset="0"/>
              </a:rPr>
              <a:t>muncă</a:t>
            </a:r>
            <a:r>
              <a:rPr lang="en-US" sz="2600" b="1" i="1" dirty="0">
                <a:latin typeface="Arial" panose="020B0604020202020204" pitchFamily="34" charset="0"/>
                <a:cs typeface="Arial" panose="020B0604020202020204" pitchFamily="34" charset="0"/>
              </a:rPr>
              <a:t> de </a:t>
            </a:r>
            <a:r>
              <a:rPr lang="en-US" sz="2600" b="1" i="1" dirty="0" err="1">
                <a:latin typeface="Arial" panose="020B0604020202020204" pitchFamily="34" charset="0"/>
                <a:cs typeface="Arial" panose="020B0604020202020204" pitchFamily="34" charset="0"/>
              </a:rPr>
              <a:t>către</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angajator</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sau</a:t>
            </a:r>
            <a:r>
              <a:rPr lang="en-US" sz="2600" b="1" i="1" dirty="0">
                <a:latin typeface="Arial" panose="020B0604020202020204" pitchFamily="34" charset="0"/>
                <a:cs typeface="Arial" panose="020B0604020202020204" pitchFamily="34" charset="0"/>
              </a:rPr>
              <a:t> de </a:t>
            </a:r>
            <a:r>
              <a:rPr lang="en-US" sz="2600" b="1" i="1" dirty="0" err="1">
                <a:latin typeface="Arial" panose="020B0604020202020204" pitchFamily="34" charset="0"/>
                <a:cs typeface="Arial" panose="020B0604020202020204" pitchFamily="34" charset="0"/>
              </a:rPr>
              <a:t>către</a:t>
            </a:r>
            <a:r>
              <a:rPr lang="en-US" sz="2600" b="1" i="1" dirty="0">
                <a:latin typeface="Arial" panose="020B0604020202020204" pitchFamily="34" charset="0"/>
                <a:cs typeface="Arial" panose="020B0604020202020204" pitchFamily="34" charset="0"/>
              </a:rPr>
              <a:t> o </a:t>
            </a:r>
            <a:r>
              <a:rPr lang="en-US" sz="2600" b="1" i="1" dirty="0" err="1">
                <a:latin typeface="Arial" panose="020B0604020202020204" pitchFamily="34" charset="0"/>
                <a:cs typeface="Arial" panose="020B0604020202020204" pitchFamily="34" charset="0"/>
              </a:rPr>
              <a:t>altă</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persoană</a:t>
            </a:r>
            <a:r>
              <a:rPr lang="en-US" sz="2600" b="1" i="1" dirty="0">
                <a:latin typeface="Arial" panose="020B0604020202020204" pitchFamily="34" charset="0"/>
                <a:cs typeface="Arial" panose="020B0604020202020204" pitchFamily="34" charset="0"/>
              </a:rPr>
              <a:t> cu </a:t>
            </a:r>
            <a:r>
              <a:rPr lang="en-US" sz="2600" b="1" i="1" dirty="0" err="1">
                <a:latin typeface="Arial" panose="020B0604020202020204" pitchFamily="34" charset="0"/>
                <a:cs typeface="Arial" panose="020B0604020202020204" pitchFamily="34" charset="0"/>
              </a:rPr>
              <a:t>funcţie</a:t>
            </a:r>
            <a:r>
              <a:rPr lang="en-US" sz="2600" b="1" i="1" dirty="0">
                <a:latin typeface="Arial" panose="020B0604020202020204" pitchFamily="34" charset="0"/>
                <a:cs typeface="Arial" panose="020B0604020202020204" pitchFamily="34" charset="0"/>
              </a:rPr>
              <a:t> de </a:t>
            </a:r>
            <a:r>
              <a:rPr lang="en-US" sz="2600" b="1" i="1" dirty="0" err="1">
                <a:latin typeface="Arial" panose="020B0604020202020204" pitchFamily="34" charset="0"/>
                <a:cs typeface="Arial" panose="020B0604020202020204" pitchFamily="34" charset="0"/>
              </a:rPr>
              <a:t>răspundere</a:t>
            </a:r>
            <a:r>
              <a:rPr lang="en-US" sz="2600" b="1" i="1" dirty="0">
                <a:latin typeface="Arial" panose="020B0604020202020204" pitchFamily="34" charset="0"/>
                <a:cs typeface="Arial" panose="020B0604020202020204" pitchFamily="34" charset="0"/>
              </a:rPr>
              <a:t> din </a:t>
            </a:r>
            <a:r>
              <a:rPr lang="en-US" sz="2600" b="1" i="1" dirty="0" err="1">
                <a:latin typeface="Arial" panose="020B0604020202020204" pitchFamily="34" charset="0"/>
                <a:cs typeface="Arial" panose="020B0604020202020204" pitchFamily="34" charset="0"/>
              </a:rPr>
              <a:t>unitate</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abilitată</a:t>
            </a:r>
            <a:r>
              <a:rPr lang="en-US" sz="2600" b="1" i="1" dirty="0">
                <a:latin typeface="Arial" panose="020B0604020202020204" pitchFamily="34" charset="0"/>
                <a:cs typeface="Arial" panose="020B0604020202020204" pitchFamily="34" charset="0"/>
              </a:rPr>
              <a:t> cu </a:t>
            </a:r>
            <a:r>
              <a:rPr lang="en-US" sz="2600" b="1" i="1" dirty="0" err="1">
                <a:latin typeface="Arial" panose="020B0604020202020204" pitchFamily="34" charset="0"/>
                <a:cs typeface="Arial" panose="020B0604020202020204" pitchFamily="34" charset="0"/>
              </a:rPr>
              <a:t>angajarea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personalului</a:t>
            </a:r>
            <a:r>
              <a:rPr lang="en-US" sz="2600" b="1" i="1" dirty="0">
                <a:latin typeface="Arial" panose="020B0604020202020204" pitchFamily="34" charset="0"/>
                <a:cs typeface="Arial" panose="020B0604020202020204" pitchFamily="34" charset="0"/>
              </a:rPr>
              <a:t>. </a:t>
            </a:r>
            <a:endParaRPr lang="ro-MD" sz="2600" b="1" i="1" dirty="0">
              <a:latin typeface="Arial" panose="020B0604020202020204" pitchFamily="34" charset="0"/>
              <a:cs typeface="Arial" panose="020B0604020202020204" pitchFamily="34" charset="0"/>
            </a:endParaRPr>
          </a:p>
          <a:p>
            <a:pPr marL="0" indent="0" algn="just">
              <a:buNone/>
            </a:pPr>
            <a:r>
              <a:rPr lang="ro-MD"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Dacă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salariatul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dovedeşte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faptul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admiterii</a:t>
            </a:r>
            <a:r>
              <a:rPr lang="en-US" sz="2600" dirty="0">
                <a:latin typeface="Arial" panose="020B0604020202020204" pitchFamily="34" charset="0"/>
                <a:cs typeface="Arial" panose="020B0604020202020204" pitchFamily="34" charset="0"/>
              </a:rPr>
              <a:t> la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perfectarea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contractului</a:t>
            </a:r>
            <a:r>
              <a:rPr lang="en-US" sz="2600" dirty="0">
                <a:latin typeface="Arial" panose="020B0604020202020204" pitchFamily="34" charset="0"/>
                <a:cs typeface="Arial" panose="020B0604020202020204" pitchFamily="34" charset="0"/>
              </a:rPr>
              <a:t> individual de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forma </a:t>
            </a:r>
            <a:r>
              <a:rPr lang="en-US" sz="2600" dirty="0" err="1">
                <a:latin typeface="Arial" panose="020B0604020202020204" pitchFamily="34" charset="0"/>
                <a:cs typeface="Arial" panose="020B0604020202020204" pitchFamily="34" charset="0"/>
              </a:rPr>
              <a:t>scrisă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a:t>
            </a:r>
            <a:r>
              <a:rPr lang="en-US" sz="2600" dirty="0">
                <a:latin typeface="Arial" panose="020B0604020202020204" pitchFamily="34" charset="0"/>
                <a:cs typeface="Arial" panose="020B0604020202020204" pitchFamily="34" charset="0"/>
              </a:rPr>
              <a:t> fi </a:t>
            </a:r>
            <a:r>
              <a:rPr lang="en-US" sz="2600" dirty="0" err="1">
                <a:latin typeface="Arial" panose="020B0604020202020204" pitchFamily="34" charset="0"/>
                <a:cs typeface="Arial" panose="020B0604020202020204" pitchFamily="34" charset="0"/>
              </a:rPr>
              <a:t>efectuată</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angajator</a:t>
            </a:r>
            <a:r>
              <a:rPr lang="en-US" sz="2600" dirty="0">
                <a:latin typeface="Arial" panose="020B0604020202020204" pitchFamily="34" charset="0"/>
                <a:cs typeface="Arial" panose="020B0604020202020204" pitchFamily="34" charset="0"/>
              </a:rPr>
              <a:t> ulterior,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mod </a:t>
            </a:r>
            <a:r>
              <a:rPr lang="en-US" sz="2600" dirty="0" err="1">
                <a:latin typeface="Arial" panose="020B0604020202020204" pitchFamily="34" charset="0"/>
                <a:cs typeface="Arial" panose="020B0604020202020204" pitchFamily="34" charset="0"/>
              </a:rPr>
              <a:t>obligatoriu</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0" indent="0">
              <a:buNone/>
            </a:pPr>
            <a:endParaRPr lang="ru-RU" dirty="0"/>
          </a:p>
        </p:txBody>
      </p:sp>
      <p:sp>
        <p:nvSpPr>
          <p:cNvPr id="3" name="Прямоугольник: скругленные углы 2">
            <a:extLst>
              <a:ext uri="{FF2B5EF4-FFF2-40B4-BE49-F238E27FC236}">
                <a16:creationId xmlns:a16="http://schemas.microsoft.com/office/drawing/2014/main" id="{A5BAC8F7-D77E-4F6F-962B-FB0760D315CB}"/>
              </a:ext>
            </a:extLst>
          </p:cNvPr>
          <p:cNvSpPr/>
          <p:nvPr/>
        </p:nvSpPr>
        <p:spPr>
          <a:xfrm>
            <a:off x="386748" y="1196752"/>
            <a:ext cx="8280920" cy="23762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just"/>
            <a:r>
              <a:rPr lang="en-US" sz="1600" b="1" dirty="0" err="1">
                <a:ln/>
                <a:solidFill>
                  <a:schemeClr val="tx1"/>
                </a:solidFill>
                <a:latin typeface="Arial Black" panose="020B0A04020102020204" pitchFamily="34" charset="0"/>
              </a:rPr>
              <a:t>Contractul</a:t>
            </a:r>
            <a:r>
              <a:rPr lang="en-US" sz="1600" b="1" dirty="0">
                <a:ln/>
                <a:solidFill>
                  <a:schemeClr val="tx1"/>
                </a:solidFill>
                <a:latin typeface="Arial Black" panose="020B0A04020102020204" pitchFamily="34" charset="0"/>
              </a:rPr>
              <a:t> individual de </a:t>
            </a:r>
            <a:r>
              <a:rPr lang="en-US" sz="1600" b="1" dirty="0" err="1">
                <a:ln/>
                <a:solidFill>
                  <a:schemeClr val="tx1"/>
                </a:solidFill>
                <a:latin typeface="Arial Black" panose="020B0A04020102020204" pitchFamily="34" charset="0"/>
              </a:rPr>
              <a:t>munca</a:t>
            </a:r>
            <a:r>
              <a:rPr lang="en-US" sz="1600" b="1" dirty="0">
                <a:ln/>
                <a:solidFill>
                  <a:schemeClr val="tx1"/>
                </a:solidFill>
                <a:latin typeface="Arial Black" panose="020B0A04020102020204" pitchFamily="34" charset="0"/>
              </a:rPr>
              <a:t>̆ se </a:t>
            </a:r>
            <a:r>
              <a:rPr lang="en-US" sz="1600" b="1" dirty="0" err="1">
                <a:ln/>
                <a:solidFill>
                  <a:schemeClr val="tx1"/>
                </a:solidFill>
                <a:latin typeface="Arial Black" panose="020B0A04020102020204" pitchFamily="34" charset="0"/>
              </a:rPr>
              <a:t>semnează</a:t>
            </a:r>
            <a:r>
              <a:rPr lang="en-US" sz="1600" b="1" dirty="0">
                <a:ln/>
                <a:solidFill>
                  <a:schemeClr val="tx1"/>
                </a:solidFill>
                <a:latin typeface="Arial Black" panose="020B0A04020102020204" pitchFamily="34" charset="0"/>
              </a:rPr>
              <a:t> de </a:t>
            </a:r>
            <a:r>
              <a:rPr lang="en-US" sz="1600" b="1" dirty="0" err="1">
                <a:ln/>
                <a:solidFill>
                  <a:schemeClr val="tx1"/>
                </a:solidFill>
                <a:latin typeface="Arial Black" panose="020B0A04020102020204" pitchFamily="34" charset="0"/>
              </a:rPr>
              <a:t>către</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părți</a:t>
            </a:r>
            <a:r>
              <a:rPr lang="en-US" sz="1600" b="1" dirty="0">
                <a:ln/>
                <a:solidFill>
                  <a:schemeClr val="tx1"/>
                </a:solidFill>
                <a:latin typeface="Arial Black" panose="020B0A04020102020204" pitchFamily="34" charset="0"/>
              </a:rPr>
              <a:t> conform </a:t>
            </a:r>
            <a:r>
              <a:rPr lang="en-US" sz="1600" b="1" dirty="0" err="1">
                <a:ln/>
                <a:solidFill>
                  <a:schemeClr val="tx1"/>
                </a:solidFill>
                <a:latin typeface="Arial Black" panose="020B0A04020102020204" pitchFamily="34" charset="0"/>
              </a:rPr>
              <a:t>prevedilor</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alin</a:t>
            </a:r>
            <a:r>
              <a:rPr lang="en-US" sz="1600" b="1" dirty="0">
                <a:ln/>
                <a:solidFill>
                  <a:schemeClr val="tx1"/>
                </a:solidFill>
                <a:latin typeface="Arial Black" panose="020B0A04020102020204" pitchFamily="34" charset="0"/>
              </a:rPr>
              <a:t>. (3) art. 56 din </a:t>
            </a:r>
            <a:r>
              <a:rPr lang="en-US" sz="1600" b="1" dirty="0" err="1">
                <a:ln/>
                <a:solidFill>
                  <a:schemeClr val="tx1"/>
                </a:solidFill>
                <a:latin typeface="Arial Black" panose="020B0A04020102020204" pitchFamily="34" charset="0"/>
              </a:rPr>
              <a:t>Codul</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muncii</a:t>
            </a:r>
            <a:r>
              <a:rPr lang="en-US" sz="1600" b="1" dirty="0">
                <a:ln/>
                <a:solidFill>
                  <a:schemeClr val="tx1"/>
                </a:solidFill>
                <a:latin typeface="Arial Black" panose="020B0A04020102020204" pitchFamily="34" charset="0"/>
              </a:rPr>
              <a:t>:</a:t>
            </a:r>
            <a:endParaRPr lang="ru-RU" sz="1600" b="1" dirty="0">
              <a:ln/>
              <a:solidFill>
                <a:schemeClr val="tx1"/>
              </a:solidFill>
              <a:latin typeface="Arial Black" panose="020B0A04020102020204" pitchFamily="34" charset="0"/>
            </a:endParaRPr>
          </a:p>
          <a:p>
            <a:pPr algn="just"/>
            <a:r>
              <a:rPr lang="en-US" sz="1600" b="1" dirty="0">
                <a:ln/>
                <a:solidFill>
                  <a:schemeClr val="tx1"/>
                </a:solidFill>
                <a:latin typeface="Arial Black" panose="020B0A04020102020204" pitchFamily="34" charset="0"/>
              </a:rPr>
              <a:t>a) </a:t>
            </a:r>
            <a:r>
              <a:rPr lang="en-US" sz="1600" b="1" i="1" dirty="0">
                <a:ln/>
                <a:solidFill>
                  <a:srgbClr val="C00000"/>
                </a:solidFill>
                <a:latin typeface="Arial Black" panose="020B0A04020102020204" pitchFamily="34" charset="0"/>
              </a:rPr>
              <a:t>fie cu </a:t>
            </a:r>
            <a:r>
              <a:rPr lang="en-US" sz="1600" b="1" i="1" dirty="0" err="1">
                <a:ln/>
                <a:solidFill>
                  <a:srgbClr val="C00000"/>
                </a:solidFill>
                <a:latin typeface="Arial Black" panose="020B0A04020102020204" pitchFamily="34" charset="0"/>
              </a:rPr>
              <a:t>semnătură</a:t>
            </a:r>
            <a:r>
              <a:rPr lang="en-US" sz="1600" b="1" i="1" dirty="0">
                <a:ln/>
                <a:solidFill>
                  <a:srgbClr val="C00000"/>
                </a:solidFill>
                <a:latin typeface="Arial Black" panose="020B0A04020102020204" pitchFamily="34" charset="0"/>
              </a:rPr>
              <a:t> </a:t>
            </a:r>
            <a:r>
              <a:rPr lang="en-US" sz="1600" b="1" i="1" dirty="0" err="1">
                <a:ln/>
                <a:solidFill>
                  <a:srgbClr val="C00000"/>
                </a:solidFill>
                <a:latin typeface="Arial Black" panose="020B0A04020102020204" pitchFamily="34" charset="0"/>
              </a:rPr>
              <a:t>olografă</a:t>
            </a:r>
            <a:r>
              <a:rPr lang="en-US" sz="1600" b="1" i="1" dirty="0">
                <a:ln/>
                <a:solidFill>
                  <a:srgbClr val="C00000"/>
                </a:solidFill>
                <a:latin typeface="Arial Black" panose="020B0A04020102020204" pitchFamily="34" charset="0"/>
              </a:rPr>
              <a:t> </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în</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două</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exemplare</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dintre</a:t>
            </a:r>
            <a:r>
              <a:rPr lang="en-US" sz="1600" b="1" dirty="0">
                <a:ln/>
                <a:solidFill>
                  <a:schemeClr val="tx1"/>
                </a:solidFill>
                <a:latin typeface="Arial Black" panose="020B0A04020102020204" pitchFamily="34" charset="0"/>
              </a:rPr>
              <a:t> care un exemplar se </a:t>
            </a:r>
            <a:r>
              <a:rPr lang="en-US" sz="1600" b="1" dirty="0" err="1">
                <a:ln/>
                <a:solidFill>
                  <a:schemeClr val="tx1"/>
                </a:solidFill>
                <a:latin typeface="Arial Black" panose="020B0A04020102020204" pitchFamily="34" charset="0"/>
              </a:rPr>
              <a:t>înmânează</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salariatului</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iar</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celălalt</a:t>
            </a:r>
            <a:r>
              <a:rPr lang="en-US" sz="1600" b="1" dirty="0">
                <a:ln/>
                <a:solidFill>
                  <a:schemeClr val="tx1"/>
                </a:solidFill>
                <a:latin typeface="Arial Black" panose="020B0A04020102020204" pitchFamily="34" charset="0"/>
              </a:rPr>
              <a:t> se </a:t>
            </a:r>
            <a:r>
              <a:rPr lang="en-US" sz="1600" b="1" dirty="0" err="1">
                <a:ln/>
                <a:solidFill>
                  <a:schemeClr val="tx1"/>
                </a:solidFill>
                <a:latin typeface="Arial Black" panose="020B0A04020102020204" pitchFamily="34" charset="0"/>
              </a:rPr>
              <a:t>păstrează</a:t>
            </a:r>
            <a:r>
              <a:rPr lang="en-US" sz="1600" b="1" dirty="0">
                <a:ln/>
                <a:solidFill>
                  <a:schemeClr val="tx1"/>
                </a:solidFill>
                <a:latin typeface="Arial Black" panose="020B0A04020102020204" pitchFamily="34" charset="0"/>
              </a:rPr>
              <a:t> la </a:t>
            </a:r>
            <a:r>
              <a:rPr lang="en-US" sz="1600" b="1" dirty="0" err="1">
                <a:ln/>
                <a:solidFill>
                  <a:schemeClr val="tx1"/>
                </a:solidFill>
                <a:latin typeface="Arial Black" panose="020B0A04020102020204" pitchFamily="34" charset="0"/>
              </a:rPr>
              <a:t>angajator</a:t>
            </a:r>
            <a:r>
              <a:rPr lang="en-US" sz="1600" b="1" dirty="0">
                <a:ln/>
                <a:solidFill>
                  <a:schemeClr val="tx1"/>
                </a:solidFill>
                <a:latin typeface="Arial Black" panose="020B0A04020102020204" pitchFamily="34" charset="0"/>
              </a:rPr>
              <a:t>;</a:t>
            </a:r>
            <a:endParaRPr lang="ru-RU" sz="1600" b="1" dirty="0">
              <a:ln/>
              <a:solidFill>
                <a:schemeClr val="tx1"/>
              </a:solidFill>
              <a:latin typeface="Arial Black" panose="020B0A04020102020204" pitchFamily="34" charset="0"/>
            </a:endParaRPr>
          </a:p>
          <a:p>
            <a:pPr algn="just"/>
            <a:r>
              <a:rPr lang="en-US" sz="1600" b="1" dirty="0">
                <a:ln/>
                <a:solidFill>
                  <a:schemeClr val="tx1"/>
                </a:solidFill>
                <a:latin typeface="Arial Black" panose="020B0A04020102020204" pitchFamily="34" charset="0"/>
              </a:rPr>
              <a:t>b) </a:t>
            </a:r>
            <a:r>
              <a:rPr lang="en-US" sz="1600" b="1" i="1" dirty="0">
                <a:ln/>
                <a:solidFill>
                  <a:srgbClr val="C00000"/>
                </a:solidFill>
                <a:latin typeface="Arial Black" panose="020B0A04020102020204" pitchFamily="34" charset="0"/>
              </a:rPr>
              <a:t>fie cu </a:t>
            </a:r>
            <a:r>
              <a:rPr lang="en-US" sz="1600" b="1" i="1" dirty="0" err="1">
                <a:ln/>
                <a:solidFill>
                  <a:srgbClr val="C00000"/>
                </a:solidFill>
                <a:latin typeface="Arial Black" panose="020B0A04020102020204" pitchFamily="34" charset="0"/>
              </a:rPr>
              <a:t>semnătură</a:t>
            </a:r>
            <a:r>
              <a:rPr lang="en-US" sz="1600" b="1" i="1" dirty="0">
                <a:ln/>
                <a:solidFill>
                  <a:srgbClr val="C00000"/>
                </a:solidFill>
                <a:latin typeface="Arial Black" panose="020B0A04020102020204" pitchFamily="34" charset="0"/>
              </a:rPr>
              <a:t> electronică </a:t>
            </a:r>
            <a:r>
              <a:rPr lang="en-US" sz="1600" b="1" i="1" dirty="0" err="1">
                <a:ln/>
                <a:solidFill>
                  <a:srgbClr val="C00000"/>
                </a:solidFill>
                <a:latin typeface="Arial Black" panose="020B0A04020102020204" pitchFamily="34" charset="0"/>
              </a:rPr>
              <a:t>avansata</a:t>
            </a:r>
            <a:r>
              <a:rPr lang="en-US" sz="1600" b="1" i="1" dirty="0">
                <a:ln/>
                <a:solidFill>
                  <a:srgbClr val="C00000"/>
                </a:solidFill>
                <a:latin typeface="Arial Black" panose="020B0A04020102020204" pitchFamily="34" charset="0"/>
              </a:rPr>
              <a:t>̆ </a:t>
            </a:r>
            <a:r>
              <a:rPr lang="en-US" sz="1600" b="1" i="1" dirty="0" err="1">
                <a:ln/>
                <a:solidFill>
                  <a:srgbClr val="C00000"/>
                </a:solidFill>
                <a:latin typeface="Arial Black" panose="020B0A04020102020204" pitchFamily="34" charset="0"/>
              </a:rPr>
              <a:t>calificata</a:t>
            </a:r>
            <a:r>
              <a:rPr lang="en-US" sz="1600" b="1" dirty="0">
                <a:ln/>
                <a:solidFill>
                  <a:schemeClr val="tx1"/>
                </a:solidFill>
                <a:latin typeface="Arial Black" panose="020B0A04020102020204" pitchFamily="34" charset="0"/>
              </a:rPr>
              <a:t>̆ – </a:t>
            </a:r>
            <a:r>
              <a:rPr lang="en-US" sz="1600" b="1" dirty="0" err="1">
                <a:ln/>
                <a:solidFill>
                  <a:schemeClr val="tx1"/>
                </a:solidFill>
                <a:latin typeface="Arial Black" panose="020B0A04020102020204" pitchFamily="34" charset="0"/>
              </a:rPr>
              <a:t>în</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cazul</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în</a:t>
            </a:r>
            <a:r>
              <a:rPr lang="en-US" sz="1600" b="1" dirty="0">
                <a:ln/>
                <a:solidFill>
                  <a:schemeClr val="tx1"/>
                </a:solidFill>
                <a:latin typeface="Arial Black" panose="020B0A04020102020204" pitchFamily="34" charset="0"/>
              </a:rPr>
              <a:t> care </a:t>
            </a:r>
            <a:r>
              <a:rPr lang="en-US" sz="1600" b="1" dirty="0" err="1">
                <a:ln/>
                <a:solidFill>
                  <a:schemeClr val="tx1"/>
                </a:solidFill>
                <a:latin typeface="Arial Black" panose="020B0A04020102020204" pitchFamily="34" charset="0"/>
              </a:rPr>
              <a:t>părţile</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contractului</a:t>
            </a:r>
            <a:r>
              <a:rPr lang="en-US" sz="1600" b="1" dirty="0">
                <a:ln/>
                <a:solidFill>
                  <a:schemeClr val="tx1"/>
                </a:solidFill>
                <a:latin typeface="Arial Black" panose="020B0A04020102020204" pitchFamily="34" charset="0"/>
              </a:rPr>
              <a:t> individual de </a:t>
            </a:r>
            <a:r>
              <a:rPr lang="en-US" sz="1600" b="1" dirty="0" err="1">
                <a:ln/>
                <a:solidFill>
                  <a:schemeClr val="tx1"/>
                </a:solidFill>
                <a:latin typeface="Arial Black" panose="020B0A04020102020204" pitchFamily="34" charset="0"/>
              </a:rPr>
              <a:t>munca</a:t>
            </a:r>
            <a:r>
              <a:rPr lang="en-US" sz="1600" b="1" dirty="0">
                <a:ln/>
                <a:solidFill>
                  <a:schemeClr val="tx1"/>
                </a:solidFill>
                <a:latin typeface="Arial Black" panose="020B0A04020102020204" pitchFamily="34" charset="0"/>
              </a:rPr>
              <a:t>̆ au </a:t>
            </a:r>
            <a:r>
              <a:rPr lang="en-US" sz="1600" b="1" dirty="0" err="1">
                <a:ln/>
                <a:solidFill>
                  <a:schemeClr val="tx1"/>
                </a:solidFill>
                <a:latin typeface="Arial Black" panose="020B0A04020102020204" pitchFamily="34" charset="0"/>
              </a:rPr>
              <a:t>convenit</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încheierea</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acestuia</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prin</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schimb</a:t>
            </a:r>
            <a:r>
              <a:rPr lang="en-US" sz="1600" b="1" dirty="0">
                <a:ln/>
                <a:solidFill>
                  <a:schemeClr val="tx1"/>
                </a:solidFill>
                <a:latin typeface="Arial Black" panose="020B0A04020102020204" pitchFamily="34" charset="0"/>
              </a:rPr>
              <a:t> de </a:t>
            </a:r>
            <a:r>
              <a:rPr lang="en-US" sz="1600" b="1" dirty="0" err="1">
                <a:ln/>
                <a:solidFill>
                  <a:schemeClr val="tx1"/>
                </a:solidFill>
                <a:latin typeface="Arial Black" panose="020B0A04020102020204" pitchFamily="34" charset="0"/>
              </a:rPr>
              <a:t>documente</a:t>
            </a:r>
            <a:r>
              <a:rPr lang="en-US" sz="1600" b="1" dirty="0">
                <a:ln/>
                <a:solidFill>
                  <a:schemeClr val="tx1"/>
                </a:solidFill>
                <a:latin typeface="Arial Black" panose="020B0A04020102020204" pitchFamily="34" charset="0"/>
              </a:rPr>
              <a:t> </a:t>
            </a:r>
            <a:r>
              <a:rPr lang="en-US" sz="1600" b="1" dirty="0" err="1">
                <a:ln/>
                <a:solidFill>
                  <a:schemeClr val="tx1"/>
                </a:solidFill>
                <a:latin typeface="Arial Black" panose="020B0A04020102020204" pitchFamily="34" charset="0"/>
              </a:rPr>
              <a:t>electronice</a:t>
            </a:r>
            <a:r>
              <a:rPr lang="en-US" sz="1600" b="1" dirty="0">
                <a:ln/>
                <a:solidFill>
                  <a:schemeClr val="tx1"/>
                </a:solidFill>
                <a:latin typeface="Arial Black" panose="020B0A04020102020204" pitchFamily="34" charset="0"/>
              </a:rPr>
              <a:t>.</a:t>
            </a:r>
            <a:endParaRPr lang="ru-RU" sz="1600" b="1" dirty="0">
              <a:ln/>
              <a:solidFill>
                <a:schemeClr val="tx1"/>
              </a:solidFill>
              <a:latin typeface="Arial Black" panose="020B0A04020102020204" pitchFamily="34" charset="0"/>
            </a:endParaRPr>
          </a:p>
        </p:txBody>
      </p:sp>
      <p:pic>
        <p:nvPicPr>
          <p:cNvPr id="5" name="Рисунок 4">
            <a:extLst>
              <a:ext uri="{FF2B5EF4-FFF2-40B4-BE49-F238E27FC236}">
                <a16:creationId xmlns:a16="http://schemas.microsoft.com/office/drawing/2014/main" id="{D41DE283-7EDF-4BC9-A6CB-5F39A60A2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5445224"/>
            <a:ext cx="2736304" cy="13680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6256F41-7EAD-4043-8B22-303679BDE556}"/>
              </a:ext>
            </a:extLst>
          </p:cNvPr>
          <p:cNvSpPr>
            <a:spLocks noGrp="1"/>
          </p:cNvSpPr>
          <p:nvPr>
            <p:ph idx="1"/>
          </p:nvPr>
        </p:nvSpPr>
        <p:spPr>
          <a:xfrm>
            <a:off x="377456" y="260648"/>
            <a:ext cx="7975798" cy="5916315"/>
          </a:xfrm>
        </p:spPr>
        <p:txBody>
          <a:bodyPr/>
          <a:lstStyle/>
          <a:p>
            <a:pPr marL="0" indent="0" algn="ctr">
              <a:buNone/>
            </a:pPr>
            <a:r>
              <a:rPr lang="en-US" sz="1800" dirty="0" err="1">
                <a:latin typeface="Arial Black" panose="020B0A04020102020204" pitchFamily="34" charset="0"/>
                <a:cs typeface="Arial" panose="020B0604020202020204" pitchFamily="34" charset="0"/>
              </a:rPr>
              <a:t>Ordinul</a:t>
            </a:r>
            <a:r>
              <a:rPr lang="en-US" sz="1800" dirty="0">
                <a:latin typeface="Arial Black" panose="020B0A04020102020204" pitchFamily="34" charset="0"/>
                <a:cs typeface="Arial" panose="020B0604020202020204" pitchFamily="34" charset="0"/>
              </a:rPr>
              <a:t> de </a:t>
            </a:r>
            <a:r>
              <a:rPr lang="en-US" sz="1800" dirty="0" err="1">
                <a:latin typeface="Arial Black" panose="020B0A04020102020204" pitchFamily="34" charset="0"/>
                <a:cs typeface="Arial" panose="020B0604020202020204" pitchFamily="34" charset="0"/>
              </a:rPr>
              <a:t>angajare</a:t>
            </a:r>
            <a:endParaRPr lang="ru-RU" sz="1800" b="1" dirty="0">
              <a:latin typeface="Arial Black" panose="020B0A04020102020204" pitchFamily="34" charset="0"/>
              <a:cs typeface="Arial" panose="020B0604020202020204" pitchFamily="34" charset="0"/>
            </a:endParaRPr>
          </a:p>
          <a:p>
            <a:pPr marL="0" indent="0" algn="just">
              <a:buNone/>
            </a:pP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baza</a:t>
            </a:r>
            <a:r>
              <a:rPr lang="en-US" sz="1800" dirty="0">
                <a:latin typeface="Arial" panose="020B0604020202020204" pitchFamily="34" charset="0"/>
                <a:cs typeface="Arial" panose="020B0604020202020204" pitchFamily="34" charset="0"/>
              </a:rPr>
              <a:t> CIM </a:t>
            </a:r>
            <a:r>
              <a:rPr lang="en-US" sz="1800" dirty="0" err="1">
                <a:latin typeface="Arial" panose="020B0604020202020204" pitchFamily="34" charset="0"/>
                <a:cs typeface="Arial" panose="020B0604020202020204" pitchFamily="34" charset="0"/>
              </a:rPr>
              <a:t>negociat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semnat</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părţi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angajatorul</a:t>
            </a:r>
            <a:r>
              <a:rPr lang="en-US" sz="1800" dirty="0">
                <a:latin typeface="Arial" panose="020B0604020202020204" pitchFamily="34" charset="0"/>
                <a:cs typeface="Arial" panose="020B0604020202020204" pitchFamily="34" charset="0"/>
              </a:rPr>
              <a:t> </a:t>
            </a:r>
            <a:r>
              <a:rPr lang="en-US" sz="1800" b="1" dirty="0" err="1">
                <a:solidFill>
                  <a:srgbClr val="FF0000"/>
                </a:solidFill>
                <a:latin typeface="Arial" panose="020B0604020202020204" pitchFamily="34" charset="0"/>
                <a:cs typeface="Arial" panose="020B0604020202020204" pitchFamily="34" charset="0"/>
              </a:rPr>
              <a:t>poate</a:t>
            </a:r>
            <a:r>
              <a:rPr lang="en-US" sz="1800" b="1" dirty="0">
                <a:solidFill>
                  <a:srgbClr val="FF0000"/>
                </a:solidFill>
                <a:latin typeface="Arial" panose="020B0604020202020204" pitchFamily="34" charset="0"/>
                <a:cs typeface="Arial" panose="020B0604020202020204" pitchFamily="34" charset="0"/>
              </a:rPr>
              <a:t> </a:t>
            </a:r>
            <a:r>
              <a:rPr lang="en-US" sz="1800" b="1" dirty="0" err="1">
                <a:solidFill>
                  <a:srgbClr val="FF0000"/>
                </a:solidFill>
                <a:latin typeface="Arial" panose="020B0604020202020204" pitchFamily="34" charset="0"/>
                <a:cs typeface="Arial" panose="020B0604020202020204" pitchFamily="34" charset="0"/>
              </a:rPr>
              <a:t>emite</a:t>
            </a:r>
            <a:r>
              <a:rPr lang="en-US" sz="1800" b="1" dirty="0">
                <a:solidFill>
                  <a:srgbClr val="FF0000"/>
                </a:solidFill>
                <a:latin typeface="Arial" panose="020B0604020202020204" pitchFamily="34" charset="0"/>
                <a:cs typeface="Arial" panose="020B0604020202020204" pitchFamily="34" charset="0"/>
              </a:rPr>
              <a:t> un </a:t>
            </a:r>
            <a:r>
              <a:rPr lang="en-US" sz="1800" b="1" dirty="0" err="1">
                <a:solidFill>
                  <a:srgbClr val="FF0000"/>
                </a:solidFill>
                <a:latin typeface="Arial" panose="020B0604020202020204" pitchFamily="34" charset="0"/>
                <a:cs typeface="Arial" panose="020B0604020202020204" pitchFamily="34" charset="0"/>
              </a:rPr>
              <a:t>ordin</a:t>
            </a:r>
            <a:r>
              <a:rPr lang="en-US" sz="1800" b="1"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dispoziţie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decizie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hotărîre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angajare</a:t>
            </a:r>
            <a:r>
              <a:rPr lang="en-US" sz="1800" dirty="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marL="0" indent="0" algn="just">
              <a:buNone/>
            </a:pPr>
            <a:r>
              <a:rPr lang="en-US" sz="1800" dirty="0" err="1">
                <a:latin typeface="Arial" panose="020B0604020202020204" pitchFamily="34" charset="0"/>
                <a:cs typeface="Arial" panose="020B0604020202020204" pitchFamily="34" charset="0"/>
              </a:rPr>
              <a:t>Acastă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modificare</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intervenit</a:t>
            </a:r>
            <a:r>
              <a:rPr lang="en-US" sz="1800" dirty="0">
                <a:latin typeface="Arial" panose="020B0604020202020204" pitchFamily="34" charset="0"/>
                <a:cs typeface="Arial" panose="020B0604020202020204" pitchFamily="34" charset="0"/>
              </a:rPr>
              <a:t> din 20 </a:t>
            </a:r>
            <a:r>
              <a:rPr lang="en-US" sz="1800" dirty="0" err="1">
                <a:latin typeface="Arial" panose="020B0604020202020204" pitchFamily="34" charset="0"/>
                <a:cs typeface="Arial" panose="020B0604020202020204" pitchFamily="34" charset="0"/>
              </a:rPr>
              <a:t>octombrie</a:t>
            </a:r>
            <a:r>
              <a:rPr lang="en-US" sz="1800" dirty="0">
                <a:latin typeface="Arial" panose="020B0604020202020204" pitchFamily="34" charset="0"/>
                <a:cs typeface="Arial" panose="020B0604020202020204" pitchFamily="34" charset="0"/>
              </a:rPr>
              <a:t> 2017 </a:t>
            </a:r>
            <a:r>
              <a:rPr lang="en-US" sz="1800" dirty="0" err="1">
                <a:latin typeface="Arial" panose="020B0604020202020204" pitchFamily="34" charset="0"/>
                <a:cs typeface="Arial" panose="020B0604020202020204" pitchFamily="34" charset="0"/>
              </a:rPr>
              <a:t>prin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Legea</a:t>
            </a:r>
            <a:r>
              <a:rPr lang="en-US" sz="1800" dirty="0">
                <a:latin typeface="Arial" panose="020B0604020202020204" pitchFamily="34" charset="0"/>
                <a:cs typeface="Arial" panose="020B0604020202020204" pitchFamily="34" charset="0"/>
              </a:rPr>
              <a:t> 188/2017.</a:t>
            </a:r>
            <a:endParaRPr lang="ru-RU" sz="1800" dirty="0">
              <a:latin typeface="Arial" panose="020B0604020202020204" pitchFamily="34" charset="0"/>
              <a:cs typeface="Arial" panose="020B0604020202020204" pitchFamily="34" charset="0"/>
            </a:endParaRPr>
          </a:p>
          <a:p>
            <a:pPr marL="0" indent="0" algn="just">
              <a:buNone/>
            </a:pPr>
            <a:r>
              <a:rPr lang="en-US" sz="1800" dirty="0" err="1">
                <a:latin typeface="Arial" panose="020B0604020202020204" pitchFamily="34" charset="0"/>
                <a:cs typeface="Arial" panose="020B0604020202020204" pitchFamily="34" charset="0"/>
              </a:rPr>
              <a:t>Emiterea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ordinului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dispoziţie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decizie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hotărîre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angajare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un document </a:t>
            </a:r>
            <a:r>
              <a:rPr lang="en-US" sz="1800" dirty="0" err="1">
                <a:latin typeface="Arial" panose="020B0604020202020204" pitchFamily="34" charset="0"/>
                <a:cs typeface="Arial" panose="020B0604020202020204" pitchFamily="34" charset="0"/>
              </a:rPr>
              <a:t>obțional</a:t>
            </a:r>
            <a:r>
              <a:rPr lang="en-US" sz="1800" dirty="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marL="0" indent="0" algn="just">
              <a:buNone/>
            </a:pP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cazul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care </a:t>
            </a:r>
            <a:r>
              <a:rPr lang="en-US" sz="1800" dirty="0" err="1">
                <a:latin typeface="Arial" panose="020B0604020202020204" pitchFamily="34" charset="0"/>
                <a:cs typeface="Arial" panose="020B0604020202020204" pitchFamily="34" charset="0"/>
              </a:rPr>
              <a:t>angajatorul</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emis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ordin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dispoziţie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decizie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hotărîre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angajare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acesta</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aduce</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cunoştinţă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salariatului</a:t>
            </a:r>
            <a:r>
              <a:rPr lang="en-US" sz="1800" dirty="0">
                <a:latin typeface="Arial" panose="020B0604020202020204" pitchFamily="34" charset="0"/>
                <a:cs typeface="Arial" panose="020B0604020202020204" pitchFamily="34" charset="0"/>
              </a:rPr>
              <a:t>, sub </a:t>
            </a:r>
            <a:r>
              <a:rPr lang="en-US" sz="1800" dirty="0" err="1">
                <a:latin typeface="Arial" panose="020B0604020202020204" pitchFamily="34" charset="0"/>
                <a:cs typeface="Arial" panose="020B0604020202020204" pitchFamily="34" charset="0"/>
              </a:rPr>
              <a:t>semnătură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termen</a:t>
            </a:r>
            <a:r>
              <a:rPr lang="en-US" sz="1800" dirty="0">
                <a:latin typeface="Arial" panose="020B0604020202020204" pitchFamily="34" charset="0"/>
                <a:cs typeface="Arial" panose="020B0604020202020204" pitchFamily="34" charset="0"/>
              </a:rPr>
              <a:t> de 3 </a:t>
            </a:r>
            <a:r>
              <a:rPr lang="en-US" sz="1800" dirty="0" err="1">
                <a:latin typeface="Arial" panose="020B0604020202020204" pitchFamily="34" charset="0"/>
                <a:cs typeface="Arial" panose="020B0604020202020204" pitchFamily="34" charset="0"/>
              </a:rPr>
              <a:t>zile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lucrătoare</a:t>
            </a:r>
            <a:r>
              <a:rPr lang="en-US" sz="1800" dirty="0">
                <a:latin typeface="Arial" panose="020B0604020202020204" pitchFamily="34" charset="0"/>
                <a:cs typeface="Arial" panose="020B0604020202020204" pitchFamily="34" charset="0"/>
              </a:rPr>
              <a:t> de la data </a:t>
            </a:r>
            <a:r>
              <a:rPr lang="en-US" sz="1800" dirty="0" err="1">
                <a:latin typeface="Arial" panose="020B0604020202020204" pitchFamily="34" charset="0"/>
                <a:cs typeface="Arial" panose="020B0604020202020204" pitchFamily="34" charset="0"/>
              </a:rPr>
              <a:t>semnării</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către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părţi</a:t>
            </a:r>
            <a:r>
              <a:rPr lang="en-US" sz="1800" dirty="0">
                <a:latin typeface="Arial" panose="020B0604020202020204" pitchFamily="34" charset="0"/>
                <a:cs typeface="Arial" panose="020B0604020202020204" pitchFamily="34" charset="0"/>
              </a:rPr>
              <a:t> a CIM. La </a:t>
            </a:r>
            <a:r>
              <a:rPr lang="en-US" sz="1800" dirty="0" err="1">
                <a:latin typeface="Arial" panose="020B0604020202020204" pitchFamily="34" charset="0"/>
                <a:cs typeface="Arial" panose="020B0604020202020204" pitchFamily="34" charset="0"/>
              </a:rPr>
              <a:t>cererea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scrisă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salariatului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angajatorul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obligat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să-i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elibereze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acestuia</a:t>
            </a:r>
            <a:r>
              <a:rPr lang="en-US" sz="1800" dirty="0">
                <a:latin typeface="Arial" panose="020B0604020202020204" pitchFamily="34" charset="0"/>
                <a:cs typeface="Arial" panose="020B0604020202020204" pitchFamily="34" charset="0"/>
              </a:rPr>
              <a:t> o </a:t>
            </a:r>
            <a:r>
              <a:rPr lang="en-US" sz="1800" dirty="0" err="1">
                <a:latin typeface="Arial" panose="020B0604020202020204" pitchFamily="34" charset="0"/>
                <a:cs typeface="Arial" panose="020B0604020202020204" pitchFamily="34" charset="0"/>
              </a:rPr>
              <a:t>copie</a:t>
            </a:r>
            <a:r>
              <a:rPr lang="en-US" sz="1800" dirty="0">
                <a:latin typeface="Arial" panose="020B0604020202020204" pitchFamily="34" charset="0"/>
                <a:cs typeface="Arial" panose="020B0604020202020204" pitchFamily="34" charset="0"/>
              </a:rPr>
              <a:t> de pe </a:t>
            </a:r>
            <a:r>
              <a:rPr lang="en-US" sz="1800" dirty="0" err="1">
                <a:latin typeface="Arial" panose="020B0604020202020204" pitchFamily="34" charset="0"/>
                <a:cs typeface="Arial" panose="020B0604020202020204" pitchFamily="34" charset="0"/>
              </a:rPr>
              <a:t>ordin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dispoziţie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decizie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hotărîre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legalizată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modul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stabilit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termen</a:t>
            </a:r>
            <a:r>
              <a:rPr lang="en-US" sz="1800" dirty="0">
                <a:latin typeface="Arial" panose="020B0604020202020204" pitchFamily="34" charset="0"/>
                <a:cs typeface="Arial" panose="020B0604020202020204" pitchFamily="34" charset="0"/>
              </a:rPr>
              <a:t> de 3 </a:t>
            </a:r>
            <a:r>
              <a:rPr lang="en-US" sz="1800" dirty="0" err="1">
                <a:latin typeface="Arial" panose="020B0604020202020204" pitchFamily="34" charset="0"/>
                <a:cs typeface="Arial" panose="020B0604020202020204" pitchFamily="34" charset="0"/>
              </a:rPr>
              <a:t>zile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lucrătoare</a:t>
            </a:r>
            <a:r>
              <a:rPr lang="en-US" sz="1800" dirty="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9AA9A4CB-E78B-4CD8-B784-7D1E86475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75" y="3873426"/>
            <a:ext cx="8402050" cy="2987126"/>
          </a:xfrm>
          <a:prstGeom prst="rect">
            <a:avLst/>
          </a:prstGeom>
        </p:spPr>
      </p:pic>
    </p:spTree>
    <p:extLst>
      <p:ext uri="{BB962C8B-B14F-4D97-AF65-F5344CB8AC3E}">
        <p14:creationId xmlns:p14="http://schemas.microsoft.com/office/powerpoint/2010/main" val="3870491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36D93A-8E31-4E8A-8468-E5FCC0EA1B0A}"/>
              </a:ext>
            </a:extLst>
          </p:cNvPr>
          <p:cNvSpPr>
            <a:spLocks noGrp="1"/>
          </p:cNvSpPr>
          <p:nvPr>
            <p:ph idx="1"/>
          </p:nvPr>
        </p:nvSpPr>
        <p:spPr>
          <a:xfrm>
            <a:off x="539552" y="260648"/>
            <a:ext cx="7975798" cy="5916315"/>
          </a:xfrm>
        </p:spPr>
        <p:txBody>
          <a:bodyPr>
            <a:normAutofit/>
          </a:bodyPr>
          <a:lstStyle/>
          <a:p>
            <a:pPr marL="0" indent="0" algn="ctr">
              <a:buNone/>
            </a:pPr>
            <a:r>
              <a:rPr lang="ro-RO" sz="1800" dirty="0">
                <a:latin typeface="Arial Black" panose="020B0A04020102020204" pitchFamily="34" charset="0"/>
              </a:rPr>
              <a:t>Înregistrarea contractul individual de muncă. Care sunt condițiile?</a:t>
            </a:r>
          </a:p>
          <a:p>
            <a:pPr marL="0" indent="0" algn="ctr">
              <a:buNone/>
            </a:pPr>
            <a:endParaRPr lang="ro-RO" sz="1800" dirty="0">
              <a:latin typeface="Arial Black" panose="020B0A04020102020204" pitchFamily="34" charset="0"/>
            </a:endParaRPr>
          </a:p>
          <a:p>
            <a:pPr marL="0" indent="0" algn="just">
              <a:buNone/>
            </a:pPr>
            <a:r>
              <a:rPr lang="ro-RO" sz="1800" dirty="0">
                <a:latin typeface="Arial" panose="020B0604020202020204" pitchFamily="34" charset="0"/>
                <a:cs typeface="Arial" panose="020B0604020202020204" pitchFamily="34" charset="0"/>
              </a:rPr>
              <a:t>  Din 20 octombrie</a:t>
            </a:r>
            <a:r>
              <a:rPr lang="en-US" sz="1800" dirty="0">
                <a:latin typeface="Arial" panose="020B0604020202020204" pitchFamily="34" charset="0"/>
                <a:cs typeface="Arial" panose="020B0604020202020204" pitchFamily="34" charset="0"/>
              </a:rPr>
              <a:t> 2017 </a:t>
            </a:r>
            <a:r>
              <a:rPr lang="en-US" sz="1800" dirty="0" err="1">
                <a:latin typeface="Arial" panose="020B0604020202020204" pitchFamily="34" charset="0"/>
                <a:cs typeface="Arial" panose="020B0604020202020204" pitchFamily="34" charset="0"/>
              </a:rPr>
              <a:t>unitățile</a:t>
            </a:r>
            <a:r>
              <a:rPr lang="en-US" sz="1800" dirty="0">
                <a:latin typeface="Arial" panose="020B0604020202020204" pitchFamily="34" charset="0"/>
                <a:cs typeface="Arial" panose="020B0604020202020204" pitchFamily="34" charset="0"/>
              </a:rPr>
              <a:t> nu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au </a:t>
            </a:r>
            <a:r>
              <a:rPr lang="en-US" sz="1800" dirty="0" err="1">
                <a:latin typeface="Arial" panose="020B0604020202020204" pitchFamily="34" charset="0"/>
                <a:cs typeface="Arial" panose="020B0604020202020204" pitchFamily="34" charset="0"/>
              </a:rPr>
              <a:t>obligațiunea</a:t>
            </a:r>
            <a:r>
              <a:rPr lang="en-US" sz="1800" dirty="0">
                <a:latin typeface="Arial" panose="020B0604020202020204" pitchFamily="34" charset="0"/>
                <a:cs typeface="Arial" panose="020B0604020202020204" pitchFamily="34" charset="0"/>
              </a:rPr>
              <a:t> de a </a:t>
            </a:r>
            <a:r>
              <a:rPr lang="en-US" sz="1800" dirty="0" err="1">
                <a:latin typeface="Arial" panose="020B0604020202020204" pitchFamily="34" charset="0"/>
                <a:cs typeface="Arial" panose="020B0604020202020204" pitchFamily="34" charset="0"/>
              </a:rPr>
              <a:t>înregistra</a:t>
            </a:r>
            <a:r>
              <a:rPr lang="en-US" sz="1800" dirty="0">
                <a:latin typeface="Arial" panose="020B0604020202020204" pitchFamily="34" charset="0"/>
                <a:cs typeface="Arial" panose="020B0604020202020204" pitchFamily="34" charset="0"/>
              </a:rPr>
              <a:t> CIM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Registru</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înregistrare</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contractelor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individuale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muncă</a:t>
            </a:r>
            <a:r>
              <a:rPr lang="en-US" sz="1800" dirty="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marL="0" indent="0" algn="just">
              <a:buNone/>
            </a:pPr>
            <a:r>
              <a:rPr lang="ro-RO" sz="1800" dirty="0">
                <a:latin typeface="Arial" panose="020B0604020202020204" pitchFamily="34" charset="0"/>
                <a:cs typeface="Arial" panose="020B0604020202020204" pitchFamily="34" charset="0"/>
              </a:rPr>
              <a:t>  Prin </a:t>
            </a:r>
            <a:r>
              <a:rPr lang="en-US" sz="1800" dirty="0" err="1">
                <a:latin typeface="Arial" panose="020B0604020202020204" pitchFamily="34" charset="0"/>
                <a:cs typeface="Arial" panose="020B0604020202020204" pitchFamily="34" charset="0"/>
              </a:rPr>
              <a:t>Legea</a:t>
            </a:r>
            <a:r>
              <a:rPr lang="en-US" sz="1800" dirty="0">
                <a:latin typeface="Arial" panose="020B0604020202020204" pitchFamily="34" charset="0"/>
                <a:cs typeface="Arial" panose="020B0604020202020204" pitchFamily="34" charset="0"/>
              </a:rPr>
              <a:t> nr. 188/2017</a:t>
            </a:r>
            <a:r>
              <a:rPr lang="ro-RO" sz="1800" dirty="0">
                <a:latin typeface="Arial" panose="020B0604020202020204" pitchFamily="34" charset="0"/>
                <a:cs typeface="Arial" panose="020B0604020202020204" pitchFamily="34" charset="0"/>
              </a:rPr>
              <a:t> art. 56 (3) a fost modificat. Sintagma </a:t>
            </a:r>
            <a:r>
              <a:rPr lang="en-US" sz="1800" b="1" i="1" dirty="0">
                <a:latin typeface="Arial" panose="020B0604020202020204" pitchFamily="34" charset="0"/>
                <a:cs typeface="Arial" panose="020B0604020202020204" pitchFamily="34" charset="0"/>
              </a:rPr>
              <a:t>«</a:t>
            </a:r>
            <a:r>
              <a:rPr lang="en-US" sz="1800" b="1" i="1" dirty="0" err="1">
                <a:latin typeface="Arial" panose="020B0604020202020204" pitchFamily="34" charset="0"/>
                <a:cs typeface="Arial" panose="020B0604020202020204" pitchFamily="34" charset="0"/>
              </a:rPr>
              <a:t>şi</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i</a:t>
            </a:r>
            <a:r>
              <a:rPr lang="en-US" sz="1800" b="1" i="1" dirty="0">
                <a:latin typeface="Arial" panose="020B0604020202020204" pitchFamily="34" charset="0"/>
                <a:cs typeface="Arial" panose="020B0604020202020204" pitchFamily="34" charset="0"/>
              </a:rPr>
              <a:t> se </a:t>
            </a:r>
            <a:r>
              <a:rPr lang="en-US" sz="1800" b="1" i="1" dirty="0" err="1">
                <a:latin typeface="Arial" panose="020B0604020202020204" pitchFamily="34" charset="0"/>
                <a:cs typeface="Arial" panose="020B0604020202020204" pitchFamily="34" charset="0"/>
              </a:rPr>
              <a:t>atribuie</a:t>
            </a:r>
            <a:r>
              <a:rPr lang="en-US" sz="1800" b="1" i="1" dirty="0">
                <a:latin typeface="Arial" panose="020B0604020202020204" pitchFamily="34" charset="0"/>
                <a:cs typeface="Arial" panose="020B0604020202020204" pitchFamily="34" charset="0"/>
              </a:rPr>
              <a:t> un </a:t>
            </a:r>
            <a:r>
              <a:rPr lang="en-US" sz="1800" b="1" i="1" dirty="0" err="1">
                <a:latin typeface="Arial" panose="020B0604020202020204" pitchFamily="34" charset="0"/>
                <a:cs typeface="Arial" panose="020B0604020202020204" pitchFamily="34" charset="0"/>
              </a:rPr>
              <a:t>număr</a:t>
            </a:r>
            <a:r>
              <a:rPr lang="en-US" sz="1800" b="1" i="1" dirty="0">
                <a:latin typeface="Arial" panose="020B0604020202020204" pitchFamily="34" charset="0"/>
                <a:cs typeface="Arial" panose="020B0604020202020204" pitchFamily="34" charset="0"/>
              </a:rPr>
              <a:t> din </a:t>
            </a:r>
            <a:r>
              <a:rPr lang="en-US" sz="1800" b="1" i="1" dirty="0" err="1">
                <a:latin typeface="Arial" panose="020B0604020202020204" pitchFamily="34" charset="0"/>
                <a:cs typeface="Arial" panose="020B0604020202020204" pitchFamily="34" charset="0"/>
              </a:rPr>
              <a:t>registrul</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unităţii</a:t>
            </a:r>
            <a:r>
              <a:rPr lang="en-US" sz="1800" b="1" i="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fost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abrogată</a:t>
            </a:r>
            <a:r>
              <a:rPr lang="en-US" sz="1800" dirty="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marL="0" indent="0" algn="ctr">
              <a:buNone/>
            </a:pPr>
            <a:endParaRPr lang="ru-RU" sz="1800" dirty="0">
              <a:latin typeface="Arial Black" panose="020B0A04020102020204" pitchFamily="34" charset="0"/>
            </a:endParaRPr>
          </a:p>
        </p:txBody>
      </p:sp>
      <p:pic>
        <p:nvPicPr>
          <p:cNvPr id="5" name="Рисунок 4">
            <a:extLst>
              <a:ext uri="{FF2B5EF4-FFF2-40B4-BE49-F238E27FC236}">
                <a16:creationId xmlns:a16="http://schemas.microsoft.com/office/drawing/2014/main" id="{8987C09C-921C-4D62-8731-457EEF088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492896"/>
            <a:ext cx="3600400" cy="4104456"/>
          </a:xfrm>
          <a:prstGeom prst="rect">
            <a:avLst/>
          </a:prstGeom>
        </p:spPr>
      </p:pic>
    </p:spTree>
    <p:extLst>
      <p:ext uri="{BB962C8B-B14F-4D97-AF65-F5344CB8AC3E}">
        <p14:creationId xmlns:p14="http://schemas.microsoft.com/office/powerpoint/2010/main" val="138305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A8EEA90-7B7C-4E21-8BFD-D1377F6ED8E3}"/>
              </a:ext>
            </a:extLst>
          </p:cNvPr>
          <p:cNvSpPr>
            <a:spLocks noGrp="1"/>
          </p:cNvSpPr>
          <p:nvPr>
            <p:ph idx="1"/>
          </p:nvPr>
        </p:nvSpPr>
        <p:spPr>
          <a:xfrm>
            <a:off x="611560" y="332656"/>
            <a:ext cx="7903790" cy="6120680"/>
          </a:xfrm>
        </p:spPr>
        <p:txBody>
          <a:bodyPr>
            <a:normAutofit fontScale="92500" lnSpcReduction="10000"/>
          </a:bodyPr>
          <a:lstStyle/>
          <a:p>
            <a:pPr marL="0" indent="0" algn="ctr">
              <a:buNone/>
            </a:pPr>
            <a:r>
              <a:rPr lang="en-US" sz="1800" b="1" dirty="0" err="1">
                <a:latin typeface="Arial Black" panose="020B0A04020102020204" pitchFamily="34" charset="0"/>
              </a:rPr>
              <a:t>Particularităţi</a:t>
            </a:r>
            <a:r>
              <a:rPr lang="en-US" sz="1800" b="1" dirty="0">
                <a:latin typeface="Arial Black" panose="020B0A04020102020204" pitchFamily="34" charset="0"/>
              </a:rPr>
              <a:t> de </a:t>
            </a:r>
            <a:r>
              <a:rPr lang="en-US" sz="1800" b="1" dirty="0" err="1">
                <a:latin typeface="Arial Black" panose="020B0A04020102020204" pitchFamily="34" charset="0"/>
              </a:rPr>
              <a:t>reglementare</a:t>
            </a:r>
            <a:r>
              <a:rPr lang="en-US" sz="1800" b="1" dirty="0">
                <a:latin typeface="Arial Black" panose="020B0A04020102020204" pitchFamily="34" charset="0"/>
              </a:rPr>
              <a:t> a </a:t>
            </a:r>
            <a:r>
              <a:rPr lang="en-US" sz="1800" b="1" dirty="0" err="1">
                <a:latin typeface="Arial Black" panose="020B0A04020102020204" pitchFamily="34" charset="0"/>
              </a:rPr>
              <a:t>relaţiilor</a:t>
            </a:r>
            <a:r>
              <a:rPr lang="en-US" sz="1800" b="1" dirty="0">
                <a:latin typeface="Arial Black" panose="020B0A04020102020204" pitchFamily="34" charset="0"/>
              </a:rPr>
              <a:t> de </a:t>
            </a:r>
            <a:r>
              <a:rPr lang="en-US" sz="1800" b="1" dirty="0" err="1">
                <a:latin typeface="Arial Black" panose="020B0A04020102020204" pitchFamily="34" charset="0"/>
              </a:rPr>
              <a:t>muncă</a:t>
            </a:r>
            <a:r>
              <a:rPr lang="en-US" sz="1800" b="1" dirty="0">
                <a:latin typeface="Arial Black" panose="020B0A04020102020204" pitchFamily="34" charset="0"/>
              </a:rPr>
              <a:t> ale </a:t>
            </a:r>
            <a:r>
              <a:rPr lang="en-US" sz="1800" b="1" dirty="0" err="1">
                <a:latin typeface="Arial Black" panose="020B0A04020102020204" pitchFamily="34" charset="0"/>
              </a:rPr>
              <a:t>unor</a:t>
            </a:r>
            <a:r>
              <a:rPr lang="en-US" sz="1800" b="1" dirty="0">
                <a:latin typeface="Arial Black" panose="020B0A04020102020204" pitchFamily="34" charset="0"/>
              </a:rPr>
              <a:t> </a:t>
            </a:r>
            <a:r>
              <a:rPr lang="en-US" sz="1800" b="1" dirty="0" err="1">
                <a:latin typeface="Arial Black" panose="020B0A04020102020204" pitchFamily="34" charset="0"/>
              </a:rPr>
              <a:t>categorii</a:t>
            </a:r>
            <a:r>
              <a:rPr lang="en-US" sz="1800" b="1" dirty="0">
                <a:latin typeface="Arial Black" panose="020B0A04020102020204" pitchFamily="34" charset="0"/>
              </a:rPr>
              <a:t> de </a:t>
            </a:r>
            <a:r>
              <a:rPr lang="en-US" sz="1800" b="1" dirty="0" err="1">
                <a:latin typeface="Arial Black" panose="020B0A04020102020204" pitchFamily="34" charset="0"/>
              </a:rPr>
              <a:t>salariaţi</a:t>
            </a:r>
            <a:endParaRPr lang="ro-MD" sz="1800" b="1" dirty="0">
              <a:latin typeface="Arial Black" panose="020B0A04020102020204" pitchFamily="34" charset="0"/>
            </a:endParaRPr>
          </a:p>
          <a:p>
            <a:pPr marL="0" indent="0" algn="ctr">
              <a:buNone/>
            </a:pPr>
            <a:endParaRPr lang="ro-MD" sz="1800" b="1" dirty="0">
              <a:latin typeface="Arial Black" panose="020B0A04020102020204" pitchFamily="34" charset="0"/>
            </a:endParaRPr>
          </a:p>
          <a:p>
            <a:pPr marL="0" indent="0" algn="ctr">
              <a:buNone/>
            </a:pPr>
            <a:endParaRPr lang="ro-MD" sz="1800" b="1" dirty="0">
              <a:latin typeface="Arial Black" panose="020B0A04020102020204" pitchFamily="34" charset="0"/>
            </a:endParaRPr>
          </a:p>
          <a:p>
            <a:pPr marL="0" indent="0" algn="ctr">
              <a:buNone/>
            </a:pPr>
            <a:endParaRPr lang="ro-MD" sz="1800" b="1" dirty="0">
              <a:latin typeface="Arial Black" panose="020B0A04020102020204" pitchFamily="34" charset="0"/>
            </a:endParaRPr>
          </a:p>
          <a:p>
            <a:pPr marL="0" indent="0" algn="ctr">
              <a:buNone/>
            </a:pPr>
            <a:endParaRPr lang="ro-MD" sz="1800" b="1" dirty="0">
              <a:latin typeface="Arial Black" panose="020B0A04020102020204" pitchFamily="34" charset="0"/>
            </a:endParaRPr>
          </a:p>
          <a:p>
            <a:pPr marL="0" indent="0" algn="ctr">
              <a:buNone/>
            </a:pPr>
            <a:endParaRPr lang="ro-MD" sz="1800" b="1" dirty="0">
              <a:latin typeface="Arial Black" panose="020B0A04020102020204" pitchFamily="34" charset="0"/>
            </a:endParaRPr>
          </a:p>
          <a:p>
            <a:pPr marL="0" indent="0" algn="just">
              <a:buNone/>
            </a:pPr>
            <a:endParaRPr lang="ro-MD" sz="1900" b="1" dirty="0">
              <a:latin typeface="Arial" panose="020B0604020202020204" pitchFamily="34" charset="0"/>
              <a:cs typeface="Arial" panose="020B0604020202020204" pitchFamily="34" charset="0"/>
            </a:endParaRPr>
          </a:p>
          <a:p>
            <a:pPr marL="0" indent="0" algn="just">
              <a:buNone/>
            </a:pPr>
            <a:r>
              <a:rPr lang="en-US" sz="1900" b="1" i="1" dirty="0" err="1">
                <a:latin typeface="Arial" panose="020B0604020202020204" pitchFamily="34" charset="0"/>
                <a:cs typeface="Arial" panose="020B0604020202020204" pitchFamily="34" charset="0"/>
              </a:rPr>
              <a:t>Angajarea</a:t>
            </a:r>
            <a:r>
              <a:rPr lang="en-US" sz="1900" b="1" i="1" dirty="0">
                <a:latin typeface="Arial" panose="020B0604020202020204" pitchFamily="34" charset="0"/>
                <a:cs typeface="Arial" panose="020B0604020202020204" pitchFamily="34" charset="0"/>
              </a:rPr>
              <a:t> </a:t>
            </a:r>
            <a:r>
              <a:rPr lang="en-US" sz="1900" b="1" i="1" dirty="0" err="1">
                <a:latin typeface="Arial" panose="020B0604020202020204" pitchFamily="34" charset="0"/>
                <a:cs typeface="Arial" panose="020B0604020202020204" pitchFamily="34" charset="0"/>
              </a:rPr>
              <a:t>persoanelor</a:t>
            </a:r>
            <a:r>
              <a:rPr lang="en-US" sz="1900" b="1" i="1" dirty="0">
                <a:latin typeface="Arial" panose="020B0604020202020204" pitchFamily="34" charset="0"/>
                <a:cs typeface="Arial" panose="020B0604020202020204" pitchFamily="34" charset="0"/>
              </a:rPr>
              <a:t> cu </a:t>
            </a:r>
            <a:r>
              <a:rPr lang="en-US" sz="1900" b="1" i="1" dirty="0" err="1">
                <a:latin typeface="Arial" panose="020B0604020202020204" pitchFamily="34" charset="0"/>
                <a:cs typeface="Arial" panose="020B0604020202020204" pitchFamily="34" charset="0"/>
              </a:rPr>
              <a:t>dizabilități</a:t>
            </a:r>
            <a:r>
              <a:rPr lang="en-US" sz="1900" b="1" i="1" dirty="0">
                <a:latin typeface="Arial" panose="020B0604020202020204" pitchFamily="34" charset="0"/>
                <a:cs typeface="Arial" panose="020B0604020202020204" pitchFamily="34" charset="0"/>
              </a:rPr>
              <a:t>: </a:t>
            </a:r>
            <a:r>
              <a:rPr lang="en-US" sz="1900" b="1" i="1" dirty="0" err="1">
                <a:latin typeface="Arial" panose="020B0604020202020204" pitchFamily="34" charset="0"/>
                <a:cs typeface="Arial" panose="020B0604020202020204" pitchFamily="34" charset="0"/>
              </a:rPr>
              <a:t>ce</a:t>
            </a:r>
            <a:r>
              <a:rPr lang="en-US" sz="1900" b="1" i="1" dirty="0">
                <a:latin typeface="Arial" panose="020B0604020202020204" pitchFamily="34" charset="0"/>
                <a:cs typeface="Arial" panose="020B0604020202020204" pitchFamily="34" charset="0"/>
              </a:rPr>
              <a:t> </a:t>
            </a:r>
            <a:r>
              <a:rPr lang="en-US" sz="1900" b="1" i="1" dirty="0" err="1">
                <a:latin typeface="Arial" panose="020B0604020202020204" pitchFamily="34" charset="0"/>
                <a:cs typeface="Arial" panose="020B0604020202020204" pitchFamily="34" charset="0"/>
              </a:rPr>
              <a:t>ar</a:t>
            </a:r>
            <a:r>
              <a:rPr lang="en-US" sz="1900" b="1" i="1" dirty="0">
                <a:latin typeface="Arial" panose="020B0604020202020204" pitchFamily="34" charset="0"/>
                <a:cs typeface="Arial" panose="020B0604020202020204" pitchFamily="34" charset="0"/>
              </a:rPr>
              <a:t> </a:t>
            </a:r>
            <a:r>
              <a:rPr lang="en-US" sz="1900" b="1" i="1" dirty="0" err="1">
                <a:latin typeface="Arial" panose="020B0604020202020204" pitchFamily="34" charset="0"/>
                <a:cs typeface="Arial" panose="020B0604020202020204" pitchFamily="34" charset="0"/>
              </a:rPr>
              <a:t>trebui</a:t>
            </a:r>
            <a:r>
              <a:rPr lang="en-US" sz="1900" b="1" i="1" dirty="0">
                <a:latin typeface="Arial" panose="020B0604020202020204" pitchFamily="34" charset="0"/>
                <a:cs typeface="Arial" panose="020B0604020202020204" pitchFamily="34" charset="0"/>
              </a:rPr>
              <a:t> </a:t>
            </a:r>
            <a:r>
              <a:rPr lang="en-US" sz="1900" b="1" i="1" dirty="0" err="1">
                <a:latin typeface="Arial" panose="020B0604020202020204" pitchFamily="34" charset="0"/>
                <a:cs typeface="Arial" panose="020B0604020202020204" pitchFamily="34" charset="0"/>
              </a:rPr>
              <a:t>să</a:t>
            </a:r>
            <a:r>
              <a:rPr lang="en-US" sz="1900" b="1" i="1" dirty="0">
                <a:latin typeface="Arial" panose="020B0604020202020204" pitchFamily="34" charset="0"/>
                <a:cs typeface="Arial" panose="020B0604020202020204" pitchFamily="34" charset="0"/>
              </a:rPr>
              <a:t> </a:t>
            </a:r>
            <a:r>
              <a:rPr lang="en-US" sz="1900" b="1" i="1" dirty="0" err="1">
                <a:latin typeface="Arial" panose="020B0604020202020204" pitchFamily="34" charset="0"/>
                <a:cs typeface="Arial" panose="020B0604020202020204" pitchFamily="34" charset="0"/>
              </a:rPr>
              <a:t>cunoască</a:t>
            </a:r>
            <a:r>
              <a:rPr lang="en-US" sz="1900" b="1" i="1" dirty="0">
                <a:latin typeface="Arial" panose="020B0604020202020204" pitchFamily="34" charset="0"/>
                <a:cs typeface="Arial" panose="020B0604020202020204" pitchFamily="34" charset="0"/>
              </a:rPr>
              <a:t> </a:t>
            </a:r>
            <a:r>
              <a:rPr lang="en-US" sz="1900" b="1" i="1" dirty="0" err="1">
                <a:latin typeface="Arial" panose="020B0604020202020204" pitchFamily="34" charset="0"/>
                <a:cs typeface="Arial" panose="020B0604020202020204" pitchFamily="34" charset="0"/>
              </a:rPr>
              <a:t>angajatorii</a:t>
            </a:r>
            <a:endParaRPr lang="ru-RU" sz="1900" i="1" dirty="0">
              <a:latin typeface="Arial" panose="020B0604020202020204" pitchFamily="34" charset="0"/>
              <a:cs typeface="Arial" panose="020B0604020202020204" pitchFamily="34" charset="0"/>
            </a:endParaRPr>
          </a:p>
          <a:p>
            <a:pPr marL="0" indent="0" algn="just">
              <a:buNone/>
            </a:pPr>
            <a:r>
              <a:rPr lang="en-US" sz="1900" dirty="0">
                <a:latin typeface="Arial" panose="020B0604020202020204" pitchFamily="34" charset="0"/>
                <a:cs typeface="Arial" panose="020B0604020202020204" pitchFamily="34" charset="0"/>
              </a:rPr>
              <a:t> </a:t>
            </a:r>
            <a:endParaRPr lang="ru-RU" sz="1900" dirty="0">
              <a:latin typeface="Arial" panose="020B0604020202020204" pitchFamily="34" charset="0"/>
              <a:cs typeface="Arial" panose="020B0604020202020204" pitchFamily="34" charset="0"/>
            </a:endParaRPr>
          </a:p>
          <a:p>
            <a:pPr marL="0" indent="0" algn="just">
              <a:buNone/>
            </a:pPr>
            <a:r>
              <a:rPr lang="en-US" sz="1900" dirty="0">
                <a:latin typeface="Arial" panose="020B0604020202020204" pitchFamily="34" charset="0"/>
                <a:cs typeface="Arial" panose="020B0604020202020204" pitchFamily="34" charset="0"/>
              </a:rPr>
              <a:t>     </a:t>
            </a:r>
            <a:r>
              <a:rPr lang="ro-MD" sz="1900" dirty="0">
                <a:latin typeface="Arial" panose="020B0604020202020204" pitchFamily="34" charset="0"/>
                <a:cs typeface="Arial" panose="020B0604020202020204" pitchFamily="34" charset="0"/>
              </a:rPr>
              <a:t>Companiile din Republica Moldova, care au mai mult de 20 de angajați sau care intenționează să atingă acest număr în viitorul apropiat, dar și investitorii străini care fac afaceri în țara noastră trebuie să cunoască și să respecte standardele internaționale și naționale de protecție a persoanelor cu dizabilități. </a:t>
            </a:r>
            <a:endParaRPr lang="ru-RU" sz="1900" dirty="0">
              <a:latin typeface="Arial" panose="020B0604020202020204" pitchFamily="34" charset="0"/>
              <a:cs typeface="Arial" panose="020B0604020202020204" pitchFamily="34" charset="0"/>
            </a:endParaRPr>
          </a:p>
          <a:p>
            <a:pPr marL="0" indent="0" algn="just">
              <a:buNone/>
            </a:pPr>
            <a:r>
              <a:rPr lang="ro-MD" sz="1900" dirty="0">
                <a:latin typeface="Arial" panose="020B0604020202020204" pitchFamily="34" charset="0"/>
                <a:cs typeface="Arial" panose="020B0604020202020204" pitchFamily="34" charset="0"/>
              </a:rPr>
              <a:t>    La 30.03.2007 Republica Moldova a semnat, iar la 21.09.2010 a ratificat Convenția internațională cu privire la Drepturile persoanelor cu dizabilități.</a:t>
            </a:r>
            <a:endParaRPr lang="ru-RU" sz="1900" dirty="0">
              <a:latin typeface="Arial" panose="020B0604020202020204" pitchFamily="34" charset="0"/>
              <a:cs typeface="Arial" panose="020B0604020202020204" pitchFamily="34" charset="0"/>
            </a:endParaRPr>
          </a:p>
          <a:p>
            <a:pPr marL="0" indent="0" algn="just">
              <a:buNone/>
            </a:pPr>
            <a:r>
              <a:rPr lang="ro-MD" sz="1900" dirty="0">
                <a:latin typeface="Arial" panose="020B0604020202020204" pitchFamily="34" charset="0"/>
                <a:cs typeface="Arial" panose="020B0604020202020204" pitchFamily="34" charset="0"/>
              </a:rPr>
              <a:t>    Pentru implementarea Convenția internațională cu privire la Drepturile persoanelor cu dizabilități, Parlamentul a adoptat Legea No. 60 din 30.03.2012 privind incluziunea socială a persoanelor cu dizabilități.</a:t>
            </a:r>
            <a:endParaRPr lang="ru-RU" sz="1900" dirty="0">
              <a:latin typeface="Arial" panose="020B0604020202020204" pitchFamily="34" charset="0"/>
              <a:cs typeface="Arial" panose="020B0604020202020204" pitchFamily="34" charset="0"/>
            </a:endParaRPr>
          </a:p>
          <a:p>
            <a:pPr marL="0" indent="0" algn="ctr">
              <a:buNone/>
            </a:pPr>
            <a:endParaRPr lang="ru-RU" sz="1800" dirty="0">
              <a:latin typeface="Arial Black" panose="020B0A04020102020204" pitchFamily="34" charset="0"/>
            </a:endParaRPr>
          </a:p>
          <a:p>
            <a:pPr marL="0" indent="0">
              <a:buNone/>
            </a:pPr>
            <a:endParaRPr lang="ro-MD" dirty="0"/>
          </a:p>
          <a:p>
            <a:pPr marL="0" indent="0">
              <a:buNone/>
            </a:pPr>
            <a:endParaRPr lang="ru-RU" dirty="0"/>
          </a:p>
        </p:txBody>
      </p:sp>
      <p:pic>
        <p:nvPicPr>
          <p:cNvPr id="5" name="Рисунок 4">
            <a:extLst>
              <a:ext uri="{FF2B5EF4-FFF2-40B4-BE49-F238E27FC236}">
                <a16:creationId xmlns:a16="http://schemas.microsoft.com/office/drawing/2014/main" id="{E3460451-1006-4FB0-A5DD-17E8248C5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124744"/>
            <a:ext cx="3352800" cy="1362075"/>
          </a:xfrm>
          <a:prstGeom prst="rect">
            <a:avLst/>
          </a:prstGeom>
        </p:spPr>
      </p:pic>
    </p:spTree>
    <p:extLst>
      <p:ext uri="{BB962C8B-B14F-4D97-AF65-F5344CB8AC3E}">
        <p14:creationId xmlns:p14="http://schemas.microsoft.com/office/powerpoint/2010/main" val="322778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090CEF-8C09-41E9-BDDC-6F6444E760C2}"/>
              </a:ext>
            </a:extLst>
          </p:cNvPr>
          <p:cNvSpPr>
            <a:spLocks noGrp="1"/>
          </p:cNvSpPr>
          <p:nvPr>
            <p:ph idx="1"/>
          </p:nvPr>
        </p:nvSpPr>
        <p:spPr>
          <a:xfrm>
            <a:off x="539552" y="476672"/>
            <a:ext cx="7975798" cy="5700291"/>
          </a:xfrm>
        </p:spPr>
        <p:txBody>
          <a:bodyPr>
            <a:normAutofit/>
          </a:bodyPr>
          <a:lstStyle/>
          <a:p>
            <a:pPr indent="0" algn="ctr">
              <a:buNone/>
            </a:pPr>
            <a:r>
              <a:rPr lang="ro-RO" sz="1800" dirty="0">
                <a:solidFill>
                  <a:srgbClr val="333333"/>
                </a:solidFill>
                <a:latin typeface="Arial Black" panose="020B0A04020102020204" pitchFamily="34" charset="0"/>
              </a:rPr>
              <a:t>Plasarea în cîmpul muncii a persoanelor cu dizabilităţi</a:t>
            </a:r>
          </a:p>
          <a:p>
            <a:pPr indent="0" algn="just">
              <a:buNone/>
            </a:pPr>
            <a:r>
              <a:rPr lang="ro-RO" sz="1600" dirty="0">
                <a:latin typeface="Arial" panose="020B0604020202020204" pitchFamily="34" charset="0"/>
                <a:cs typeface="Arial" panose="020B0604020202020204" pitchFamily="34" charset="0"/>
              </a:rPr>
              <a:t>      Angajatorii, indiferent de forma de organizare juridică, care conform schemei de încadrare a </a:t>
            </a:r>
            <a:r>
              <a:rPr lang="ro-RO" sz="1600" b="1" i="1" dirty="0">
                <a:latin typeface="Arial" panose="020B0604020202020204" pitchFamily="34" charset="0"/>
                <a:cs typeface="Arial" panose="020B0604020202020204" pitchFamily="34" charset="0"/>
              </a:rPr>
              <a:t>personalului au 20 de angajaţi şi mai mult</a:t>
            </a:r>
            <a:r>
              <a:rPr lang="ro-RO" sz="1600" dirty="0">
                <a:latin typeface="Arial" panose="020B0604020202020204" pitchFamily="34" charset="0"/>
                <a:cs typeface="Arial" panose="020B0604020202020204" pitchFamily="34" charset="0"/>
              </a:rPr>
              <a:t>, creează sau rezervează locuri de muncă şi angajează în muncă persoane cu dizabilităţi într-un procent de </a:t>
            </a:r>
            <a:r>
              <a:rPr lang="ro-RO" sz="1600" b="1" i="1" dirty="0">
                <a:latin typeface="Arial" panose="020B0604020202020204" pitchFamily="34" charset="0"/>
                <a:cs typeface="Arial" panose="020B0604020202020204" pitchFamily="34" charset="0"/>
              </a:rPr>
              <a:t>cel puţin 5 la sută din numărul total de salariaţi</a:t>
            </a:r>
            <a:r>
              <a:rPr lang="ro-RO" sz="1600" dirty="0">
                <a:latin typeface="Arial" panose="020B0604020202020204" pitchFamily="34" charset="0"/>
                <a:cs typeface="Arial" panose="020B0604020202020204" pitchFamily="34" charset="0"/>
              </a:rPr>
              <a:t>. </a:t>
            </a:r>
          </a:p>
          <a:p>
            <a:pPr indent="0" algn="just">
              <a:buNone/>
            </a:pPr>
            <a:r>
              <a:rPr lang="ro-RO" sz="1600" dirty="0">
                <a:latin typeface="Arial" panose="020B0604020202020204" pitchFamily="34" charset="0"/>
                <a:cs typeface="Arial" panose="020B0604020202020204" pitchFamily="34" charset="0"/>
              </a:rPr>
              <a:t>     Totodată, angajatorii asigură evidenţa cererilor (a documentelor anexate la acestea) ale persoanelor cu dizabilităţi care s-au adresat pentru a fi angajate în muncă într-un registru separat de strictă evidenţă, care va conţine înscrisuri privind deciziile de angajare sau refuz, cauzele refuzului, contestaţiile etc. (art. 34 alin. (4) Legea 60/2012)</a:t>
            </a:r>
            <a:endParaRPr lang="ro-RO" sz="1600" dirty="0">
              <a:solidFill>
                <a:srgbClr val="333333"/>
              </a:solidFill>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7AFEA6B1-F251-44EF-96C4-C33E1211B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996952"/>
            <a:ext cx="2952328" cy="3743625"/>
          </a:xfrm>
          <a:prstGeom prst="rect">
            <a:avLst/>
          </a:prstGeom>
        </p:spPr>
      </p:pic>
    </p:spTree>
    <p:extLst>
      <p:ext uri="{BB962C8B-B14F-4D97-AF65-F5344CB8AC3E}">
        <p14:creationId xmlns:p14="http://schemas.microsoft.com/office/powerpoint/2010/main" val="139065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9EB72C-E2D2-4CB2-8FEF-FC3351FD1309}"/>
              </a:ext>
            </a:extLst>
          </p:cNvPr>
          <p:cNvSpPr>
            <a:spLocks noGrp="1"/>
          </p:cNvSpPr>
          <p:nvPr>
            <p:ph idx="1"/>
          </p:nvPr>
        </p:nvSpPr>
        <p:spPr>
          <a:xfrm>
            <a:off x="278523" y="2793280"/>
            <a:ext cx="8586954" cy="3728442"/>
          </a:xfrm>
        </p:spPr>
        <p:txBody>
          <a:bodyPr>
            <a:normAutofit/>
          </a:bodyPr>
          <a:lstStyle/>
          <a:p>
            <a:pPr marL="34290" indent="0" algn="just">
              <a:buNone/>
            </a:pPr>
            <a:r>
              <a:rPr lang="ro-MD" sz="1425" dirty="0">
                <a:latin typeface="Arial" panose="020B0604020202020204" pitchFamily="34" charset="0"/>
                <a:cs typeface="Arial" panose="020B0604020202020204" pitchFamily="34" charset="0"/>
              </a:rPr>
              <a:t>   </a:t>
            </a:r>
            <a:r>
              <a:rPr lang="ro-MD" sz="1600" dirty="0">
                <a:latin typeface="Arial" panose="020B0604020202020204" pitchFamily="34" charset="0"/>
                <a:cs typeface="Arial" panose="020B0604020202020204" pitchFamily="34" charset="0"/>
              </a:rPr>
              <a:t>Rapoartele de muncă în Republica Moldova se află în permanentă mişcare şi dezvoltare, fapt ce ne impune necesitatea aducerii prevederilor Codului muncii în concordanţă cu schimbările ce intervin în aceste raporturi, precum şi cu cerinţele moderne ale economiei de piaţă.</a:t>
            </a:r>
            <a:endParaRPr lang="ru-RU" sz="1600" dirty="0">
              <a:latin typeface="Arial" panose="020B0604020202020204" pitchFamily="34" charset="0"/>
              <a:cs typeface="Arial" panose="020B0604020202020204" pitchFamily="34" charset="0"/>
            </a:endParaRPr>
          </a:p>
          <a:p>
            <a:pPr marL="34290" indent="0" algn="just">
              <a:buNone/>
            </a:pPr>
            <a:r>
              <a:rPr lang="ro-MD" sz="1600" dirty="0">
                <a:latin typeface="Arial" panose="020B0604020202020204" pitchFamily="34" charset="0"/>
                <a:cs typeface="Arial" panose="020B0604020202020204" pitchFamily="34" charset="0"/>
              </a:rPr>
              <a:t>   În prezent, legislația muncii se află la o răscruce de drumuri, modificările survenite, atât la nivel național cât și la nivel european schimbând radical viziunea asupra raporturilor de muncă.</a:t>
            </a:r>
            <a:endParaRPr lang="ru-RU" sz="1600" dirty="0">
              <a:latin typeface="Arial" panose="020B0604020202020204" pitchFamily="34" charset="0"/>
              <a:cs typeface="Arial" panose="020B0604020202020204" pitchFamily="34" charset="0"/>
            </a:endParaRPr>
          </a:p>
          <a:p>
            <a:pPr marL="34290" indent="0" algn="just">
              <a:buNone/>
            </a:pPr>
            <a:r>
              <a:rPr lang="ro-MD" sz="1600" dirty="0">
                <a:latin typeface="Arial" panose="020B0604020202020204" pitchFamily="34" charset="0"/>
                <a:cs typeface="Arial" panose="020B0604020202020204" pitchFamily="34" charset="0"/>
              </a:rPr>
              <a:t>   Pe parcursul anului 2023 au întrat în vigoare o serie de modificari legislative care infliențează relațiile dintre angajator și salariații. </a:t>
            </a:r>
            <a:endParaRPr lang="ru-RU" sz="1600" dirty="0">
              <a:latin typeface="Arial" panose="020B0604020202020204" pitchFamily="34" charset="0"/>
              <a:cs typeface="Arial" panose="020B0604020202020204" pitchFamily="34" charset="0"/>
            </a:endParaRPr>
          </a:p>
          <a:p>
            <a:pPr marL="34290" indent="0" algn="just">
              <a:buNone/>
            </a:pPr>
            <a:r>
              <a:rPr lang="ro-MD" sz="1600" dirty="0">
                <a:latin typeface="Arial" panose="020B0604020202020204" pitchFamily="34" charset="0"/>
                <a:cs typeface="Arial" panose="020B0604020202020204" pitchFamily="34" charset="0"/>
              </a:rPr>
              <a:t>Multe dintre modificările concretizate erau anunțate, preconizate și o parte dintre ele sunt binevenite pentru că oferă o claritate mai mare în relația dintre angajator și salariat.</a:t>
            </a:r>
            <a:endParaRPr lang="ru-RU" sz="1600" dirty="0">
              <a:latin typeface="Arial" panose="020B0604020202020204" pitchFamily="34" charset="0"/>
              <a:cs typeface="Arial" panose="020B0604020202020204" pitchFamily="34" charset="0"/>
            </a:endParaRPr>
          </a:p>
          <a:p>
            <a:pPr marL="34290" indent="0">
              <a:buNone/>
            </a:pPr>
            <a:endParaRPr lang="ru-RU" dirty="0"/>
          </a:p>
        </p:txBody>
      </p:sp>
      <p:pic>
        <p:nvPicPr>
          <p:cNvPr id="5" name="Рисунок 4">
            <a:extLst>
              <a:ext uri="{FF2B5EF4-FFF2-40B4-BE49-F238E27FC236}">
                <a16:creationId xmlns:a16="http://schemas.microsoft.com/office/drawing/2014/main" id="{14BA871A-DDEA-4620-8664-6C4911DA1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32656"/>
            <a:ext cx="6048672" cy="2232248"/>
          </a:xfrm>
          <a:prstGeom prst="rect">
            <a:avLst/>
          </a:prstGeom>
        </p:spPr>
      </p:pic>
    </p:spTree>
    <p:extLst>
      <p:ext uri="{BB962C8B-B14F-4D97-AF65-F5344CB8AC3E}">
        <p14:creationId xmlns:p14="http://schemas.microsoft.com/office/powerpoint/2010/main" val="2046234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D9A04EA-535B-4501-8565-CCC76EE3E0EA}"/>
              </a:ext>
            </a:extLst>
          </p:cNvPr>
          <p:cNvSpPr>
            <a:spLocks noGrp="1"/>
          </p:cNvSpPr>
          <p:nvPr>
            <p:ph idx="1"/>
          </p:nvPr>
        </p:nvSpPr>
        <p:spPr>
          <a:xfrm>
            <a:off x="684213" y="333375"/>
            <a:ext cx="7831137" cy="5843588"/>
          </a:xfrm>
        </p:spPr>
        <p:txBody>
          <a:bodyPr>
            <a:normAutofit fontScale="92500" lnSpcReduction="10000"/>
          </a:bodyPr>
          <a:lstStyle/>
          <a:p>
            <a:pPr marL="0" indent="0" algn="just">
              <a:buNone/>
            </a:pPr>
            <a:r>
              <a:rPr lang="ro-MD" sz="1800" b="1" dirty="0">
                <a:latin typeface="Arial" panose="020B0604020202020204" pitchFamily="34" charset="0"/>
                <a:cs typeface="Arial" panose="020B0604020202020204" pitchFamily="34" charset="0"/>
              </a:rPr>
              <a:t>Care este regimul de muncă și odihnă a persoanelor cu dizabilități?</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Potrivit Codului Muncii, timpul de muncă reprezintă timpul pe care salariatul, în conformitate cu regulamentul intern al unității, dacă este elaborat și aprobat de angajator, cu contractul individual şi cu cel colectiv de muncă, îl foloseşte pentru îndeplinirea obligaţiilor de muncă</a:t>
            </a:r>
            <a:endParaRPr lang="ru-RU" sz="1800" dirty="0">
              <a:latin typeface="Arial" panose="020B0604020202020204" pitchFamily="34" charset="0"/>
              <a:cs typeface="Arial" panose="020B0604020202020204" pitchFamily="34" charset="0"/>
            </a:endParaRPr>
          </a:p>
          <a:p>
            <a:pPr marL="0" indent="0">
              <a:buNone/>
            </a:pPr>
            <a:r>
              <a:rPr lang="ro-MD" sz="1800" dirty="0">
                <a:latin typeface="Arial" panose="020B0604020202020204" pitchFamily="34" charset="0"/>
                <a:cs typeface="Arial" panose="020B0604020202020204" pitchFamily="34" charset="0"/>
              </a:rPr>
              <a:t>  Timpul de muncă poate fi divizat în mai multe categorii: normal, redus și parțial.</a:t>
            </a:r>
            <a:br>
              <a:rPr lang="ro-MD" sz="1800" dirty="0">
                <a:latin typeface="Arial" panose="020B0604020202020204" pitchFamily="34" charset="0"/>
                <a:cs typeface="Arial" panose="020B0604020202020204" pitchFamily="34" charset="0"/>
              </a:rPr>
            </a:br>
            <a:r>
              <a:rPr lang="ro-MD" sz="1800" dirty="0">
                <a:latin typeface="Arial" panose="020B0604020202020204" pitchFamily="34" charset="0"/>
                <a:cs typeface="Arial" panose="020B0604020202020204" pitchFamily="34" charset="0"/>
              </a:rPr>
              <a:t>–  durata normală a timpului de muncă nu trebuie să depășească 40 de ori pe săptămână; </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durata redusă a timpului de muncă se aplică pentru anumite categorii de salariați și se stabilește după criterii de vârstă, stare a sănătății, condiții de muncă și altele, selectate în conformitate cu legislaţia în vigoare şi contractul individual de muncă.</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Pentru persoanele cu dizabilități art. 96 alin. (4) din Codul muncii și art. 38 alin. (1) din Legea 60/2012 stabilește durata maxim admisibilă a timpului de muncă.</a:t>
            </a:r>
            <a:endParaRPr lang="ru-RU" sz="1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o-MD" sz="1900" b="1" i="1" dirty="0">
                <a:latin typeface="Arial" panose="020B0604020202020204" pitchFamily="34" charset="0"/>
                <a:cs typeface="Arial" panose="020B0604020202020204" pitchFamily="34" charset="0"/>
              </a:rPr>
              <a:t>    Pentru persoanele cu dizabilităţi severe şi accentuate, în cazul în care ele nu beneficiază de facilităţi mai mari, se stabileşte o durată redusă a timpului de muncă, de 30 de ore pe săptămînă, cuantumul retribuirii muncii fiind egal cu cel stabilit pentru salariaţii cu durata normală a timpului de muncă.</a:t>
            </a:r>
            <a:endParaRPr lang="ru-RU" sz="1900" b="1" i="1"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o-MD" sz="1900" b="1" i="1" dirty="0">
                <a:latin typeface="Arial" panose="020B0604020202020204" pitchFamily="34" charset="0"/>
                <a:cs typeface="Arial" panose="020B0604020202020204" pitchFamily="34" charset="0"/>
              </a:rPr>
              <a:t>   Pentru persoanele cu dizabilitatea medie</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se</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stabileşte</a:t>
            </a:r>
            <a:r>
              <a:rPr lang="ru-RU" sz="1900" b="1" i="1" dirty="0">
                <a:latin typeface="Arial" panose="020B0604020202020204" pitchFamily="34" charset="0"/>
                <a:cs typeface="Arial" panose="020B0604020202020204" pitchFamily="34" charset="0"/>
              </a:rPr>
              <a:t> o </a:t>
            </a:r>
            <a:r>
              <a:rPr lang="ru-RU" sz="1900" b="1" i="1" dirty="0" err="1">
                <a:latin typeface="Arial" panose="020B0604020202020204" pitchFamily="34" charset="0"/>
                <a:cs typeface="Arial" panose="020B0604020202020204" pitchFamily="34" charset="0"/>
              </a:rPr>
              <a:t>durată</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normal</a:t>
            </a:r>
            <a:r>
              <a:rPr lang="ru-RU" sz="1900" b="1" i="1" dirty="0">
                <a:latin typeface="Arial" panose="020B0604020202020204" pitchFamily="34" charset="0"/>
                <a:cs typeface="Arial" panose="020B0604020202020204" pitchFamily="34" charset="0"/>
              </a:rPr>
              <a:t> a </a:t>
            </a:r>
            <a:r>
              <a:rPr lang="ru-RU" sz="1900" b="1" i="1" dirty="0" err="1">
                <a:latin typeface="Arial" panose="020B0604020202020204" pitchFamily="34" charset="0"/>
                <a:cs typeface="Arial" panose="020B0604020202020204" pitchFamily="34" charset="0"/>
              </a:rPr>
              <a:t>timpului</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de</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muncă</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de</a:t>
            </a:r>
            <a:r>
              <a:rPr lang="ru-RU" sz="1900" b="1" i="1" dirty="0">
                <a:latin typeface="Arial" panose="020B0604020202020204" pitchFamily="34" charset="0"/>
                <a:cs typeface="Arial" panose="020B0604020202020204" pitchFamily="34" charset="0"/>
              </a:rPr>
              <a:t> 40 </a:t>
            </a:r>
            <a:r>
              <a:rPr lang="ru-RU" sz="1900" b="1" i="1" dirty="0" err="1">
                <a:latin typeface="Arial" panose="020B0604020202020204" pitchFamily="34" charset="0"/>
                <a:cs typeface="Arial" panose="020B0604020202020204" pitchFamily="34" charset="0"/>
              </a:rPr>
              <a:t>de</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ore</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pe</a:t>
            </a:r>
            <a:r>
              <a:rPr lang="ru-RU" sz="1900" b="1" i="1" dirty="0">
                <a:latin typeface="Arial" panose="020B0604020202020204" pitchFamily="34" charset="0"/>
                <a:cs typeface="Arial" panose="020B0604020202020204" pitchFamily="34" charset="0"/>
              </a:rPr>
              <a:t> </a:t>
            </a:r>
            <a:r>
              <a:rPr lang="ru-RU" sz="1900" b="1" i="1" dirty="0" err="1">
                <a:latin typeface="Arial" panose="020B0604020202020204" pitchFamily="34" charset="0"/>
                <a:cs typeface="Arial" panose="020B0604020202020204" pitchFamily="34" charset="0"/>
              </a:rPr>
              <a:t>săptămînă</a:t>
            </a:r>
            <a:r>
              <a:rPr lang="ru-RU" sz="1900" b="1" i="1" dirty="0">
                <a:latin typeface="Arial" panose="020B0604020202020204" pitchFamily="34" charset="0"/>
                <a:cs typeface="Arial" panose="020B0604020202020204" pitchFamily="34" charset="0"/>
              </a:rPr>
              <a:t>.</a:t>
            </a:r>
          </a:p>
          <a:p>
            <a:pPr marL="0" indent="0">
              <a:buNone/>
            </a:pPr>
            <a:endParaRPr lang="ru-RU" dirty="0"/>
          </a:p>
        </p:txBody>
      </p:sp>
      <p:pic>
        <p:nvPicPr>
          <p:cNvPr id="6" name="Рисунок 5">
            <a:extLst>
              <a:ext uri="{FF2B5EF4-FFF2-40B4-BE49-F238E27FC236}">
                <a16:creationId xmlns:a16="http://schemas.microsoft.com/office/drawing/2014/main" id="{D78B5841-A00F-49EC-9E20-1E6106D18E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5661248"/>
            <a:ext cx="3672408" cy="1196752"/>
          </a:xfrm>
          <a:prstGeom prst="rect">
            <a:avLst/>
          </a:prstGeom>
        </p:spPr>
      </p:pic>
    </p:spTree>
    <p:extLst>
      <p:ext uri="{BB962C8B-B14F-4D97-AF65-F5344CB8AC3E}">
        <p14:creationId xmlns:p14="http://schemas.microsoft.com/office/powerpoint/2010/main" val="407543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92011E-FCFF-4E37-943F-61478836EE80}"/>
              </a:ext>
            </a:extLst>
          </p:cNvPr>
          <p:cNvSpPr>
            <a:spLocks noGrp="1"/>
          </p:cNvSpPr>
          <p:nvPr>
            <p:ph idx="1"/>
          </p:nvPr>
        </p:nvSpPr>
        <p:spPr>
          <a:xfrm>
            <a:off x="539552" y="620688"/>
            <a:ext cx="8208912" cy="5556275"/>
          </a:xfrm>
        </p:spPr>
        <p:txBody>
          <a:bodyPr>
            <a:normAutofit/>
          </a:bodyPr>
          <a:lstStyle/>
          <a:p>
            <a:pPr marL="0" indent="0">
              <a:buNone/>
            </a:pPr>
            <a:r>
              <a:rPr lang="ro-MD" sz="1800" b="1" dirty="0">
                <a:latin typeface="Arial" panose="020B0604020202020204" pitchFamily="34" charset="0"/>
                <a:cs typeface="Arial" panose="020B0604020202020204" pitchFamily="34" charset="0"/>
              </a:rPr>
              <a:t>Care este durata concediului de odihnă anual a persoanelor cu dizabilități?</a:t>
            </a:r>
            <a:endParaRPr lang="ru-RU" sz="1800" dirty="0">
              <a:latin typeface="Arial" panose="020B0604020202020204" pitchFamily="34" charset="0"/>
              <a:cs typeface="Arial" panose="020B0604020202020204" pitchFamily="34" charset="0"/>
            </a:endParaRPr>
          </a:p>
          <a:p>
            <a:pPr marL="0" indent="0">
              <a:buNone/>
            </a:pPr>
            <a:r>
              <a:rPr lang="ro-MD" sz="1800" dirty="0">
                <a:latin typeface="Arial" panose="020B0604020202020204" pitchFamily="34" charset="0"/>
                <a:cs typeface="Arial" panose="020B0604020202020204" pitchFamily="34" charset="0"/>
              </a:rPr>
              <a:t>  Dreptul la concediu de odihnă anual plătit este garantat pentru toţi salariaţii.</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Conform prevederilor art. 39 din Legea No 60/2012 persoanelor cu dizabilităţi, în cazul în care acestea nu beneficiază de facilităţi mai mari, li se stabileşte  durata concediului anual în dependență de gradul de dizabilitate:</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ro-MD" sz="1800" dirty="0">
                <a:latin typeface="Arial" panose="020B0604020202020204" pitchFamily="34" charset="0"/>
                <a:cs typeface="Arial" panose="020B0604020202020204" pitchFamily="34" charset="0"/>
              </a:rPr>
              <a:t>persoanele cu dizabilităţi severe angajate în muncă -  se stabileşte un concediu anual cu o durată de 40 de zile calendaristice, </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ro-MD" sz="1800" dirty="0">
                <a:latin typeface="Arial" panose="020B0604020202020204" pitchFamily="34" charset="0"/>
                <a:cs typeface="Arial" panose="020B0604020202020204" pitchFamily="34" charset="0"/>
              </a:rPr>
              <a:t>persoanele cu dizabilităţi accentuate – un concediu anual cu o durată de                   32 de zile calendaristice,</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ro-MD" sz="1800" dirty="0">
                <a:latin typeface="Arial" panose="020B0604020202020204" pitchFamily="34" charset="0"/>
                <a:cs typeface="Arial" panose="020B0604020202020204" pitchFamily="34" charset="0"/>
              </a:rPr>
              <a:t>persoanele cu dizabilităţi medii – un concediu anual cu o durată de 28 de zile calendaristice.</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La solicitarea persoanei cu dizabilităţi, angajatorul îi poate acorda un concediu suplimentar fără plată cu o durată de pînă la 60 de zile calendaristice.</a:t>
            </a:r>
            <a:endParaRPr lang="ru-RU" sz="1800" dirty="0">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62F64364-9F1A-417A-93A7-5ECD90D47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5144"/>
            <a:ext cx="9144000" cy="2132856"/>
          </a:xfrm>
          <a:prstGeom prst="rect">
            <a:avLst/>
          </a:prstGeom>
        </p:spPr>
      </p:pic>
    </p:spTree>
    <p:extLst>
      <p:ext uri="{BB962C8B-B14F-4D97-AF65-F5344CB8AC3E}">
        <p14:creationId xmlns:p14="http://schemas.microsoft.com/office/powerpoint/2010/main" val="2752968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CCB2AC-D9A4-4B36-B24D-2EA99DA00A95}"/>
              </a:ext>
            </a:extLst>
          </p:cNvPr>
          <p:cNvSpPr>
            <a:spLocks noGrp="1"/>
          </p:cNvSpPr>
          <p:nvPr>
            <p:ph idx="1"/>
          </p:nvPr>
        </p:nvSpPr>
        <p:spPr>
          <a:xfrm>
            <a:off x="539552" y="260648"/>
            <a:ext cx="8208912" cy="5616624"/>
          </a:xfrm>
        </p:spPr>
        <p:txBody>
          <a:bodyPr>
            <a:normAutofit fontScale="70000" lnSpcReduction="20000"/>
          </a:bodyPr>
          <a:lstStyle/>
          <a:p>
            <a:pPr marL="0" indent="0" algn="ctr">
              <a:buNone/>
            </a:pPr>
            <a:r>
              <a:rPr lang="en-US" sz="2300" b="1" dirty="0" err="1">
                <a:latin typeface="Arial Black" panose="020B0A04020102020204" pitchFamily="34" charset="0"/>
                <a:cs typeface="Arial" panose="020B0604020202020204" pitchFamily="34" charset="0"/>
              </a:rPr>
              <a:t>Angajarea</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persoanelor</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în</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vîrstă</a:t>
            </a:r>
            <a:r>
              <a:rPr lang="en-US" sz="2300" b="1" dirty="0">
                <a:latin typeface="Arial Black" panose="020B0A04020102020204" pitchFamily="34" charset="0"/>
                <a:cs typeface="Arial" panose="020B0604020202020204" pitchFamily="34" charset="0"/>
              </a:rPr>
              <a:t> de </a:t>
            </a:r>
            <a:r>
              <a:rPr lang="en-US" sz="2300" b="1" dirty="0" err="1">
                <a:latin typeface="Arial Black" panose="020B0A04020102020204" pitchFamily="34" charset="0"/>
                <a:cs typeface="Arial" panose="020B0604020202020204" pitchFamily="34" charset="0"/>
              </a:rPr>
              <a:t>pînă</a:t>
            </a:r>
            <a:r>
              <a:rPr lang="en-US" sz="2300" b="1" dirty="0">
                <a:latin typeface="Arial Black" panose="020B0A04020102020204" pitchFamily="34" charset="0"/>
                <a:cs typeface="Arial" panose="020B0604020202020204" pitchFamily="34" charset="0"/>
              </a:rPr>
              <a:t> la 18 ani: </a:t>
            </a:r>
            <a:r>
              <a:rPr lang="en-US" sz="2300" b="1" dirty="0" err="1">
                <a:latin typeface="Arial Black" panose="020B0A04020102020204" pitchFamily="34" charset="0"/>
                <a:cs typeface="Arial" panose="020B0604020202020204" pitchFamily="34" charset="0"/>
              </a:rPr>
              <a:t>ce</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ar</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trebui</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să</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cunoască</a:t>
            </a:r>
            <a:r>
              <a:rPr lang="en-US" sz="2300" b="1" dirty="0">
                <a:latin typeface="Arial Black" panose="020B0A04020102020204" pitchFamily="34" charset="0"/>
                <a:cs typeface="Arial" panose="020B0604020202020204" pitchFamily="34" charset="0"/>
              </a:rPr>
              <a:t> </a:t>
            </a:r>
            <a:r>
              <a:rPr lang="en-US" sz="2300" b="1" dirty="0" err="1">
                <a:latin typeface="Arial Black" panose="020B0A04020102020204" pitchFamily="34" charset="0"/>
                <a:cs typeface="Arial" panose="020B0604020202020204" pitchFamily="34" charset="0"/>
              </a:rPr>
              <a:t>angajatorii</a:t>
            </a:r>
            <a:endParaRPr lang="ru-RU" sz="2300" dirty="0">
              <a:latin typeface="Arial Black" panose="020B0A04020102020204" pitchFamily="34" charset="0"/>
              <a:cs typeface="Arial" panose="020B0604020202020204" pitchFamily="34" charset="0"/>
            </a:endParaRPr>
          </a:p>
          <a:p>
            <a:pPr marL="0" indent="0">
              <a:buNone/>
            </a:pPr>
            <a:r>
              <a:rPr lang="en-US" sz="2300" b="1" dirty="0">
                <a:latin typeface="Arial" panose="020B0604020202020204" pitchFamily="34" charset="0"/>
                <a:cs typeface="Arial" panose="020B0604020202020204" pitchFamily="34" charset="0"/>
              </a:rPr>
              <a:t> </a:t>
            </a:r>
            <a:endParaRPr lang="ru-RU" sz="2300" dirty="0">
              <a:latin typeface="Arial" panose="020B0604020202020204" pitchFamily="34" charset="0"/>
              <a:cs typeface="Arial" panose="020B0604020202020204" pitchFamily="34" charset="0"/>
            </a:endParaRPr>
          </a:p>
          <a:p>
            <a:pPr marL="0" indent="0" algn="just">
              <a:buNone/>
            </a:pPr>
            <a:r>
              <a:rPr lang="ro-MD" sz="2300" dirty="0">
                <a:latin typeface="Arial" panose="020B0604020202020204" pitchFamily="34" charset="0"/>
                <a:cs typeface="Arial" panose="020B0604020202020204" pitchFamily="34" charset="0"/>
              </a:rPr>
              <a:t>     Angajarea persoanelor minore sub vîrsta de 15 ani este interzisă de legislația în vigoare. </a:t>
            </a:r>
            <a:endParaRPr lang="ru-RU" sz="2300" dirty="0">
              <a:latin typeface="Arial" panose="020B0604020202020204" pitchFamily="34" charset="0"/>
              <a:cs typeface="Arial" panose="020B0604020202020204" pitchFamily="34" charset="0"/>
            </a:endParaRPr>
          </a:p>
          <a:p>
            <a:pPr marL="0" indent="0" algn="just">
              <a:buNone/>
            </a:pPr>
            <a:r>
              <a:rPr lang="ro-MD" sz="2300" dirty="0">
                <a:latin typeface="Arial" panose="020B0604020202020204" pitchFamily="34" charset="0"/>
                <a:cs typeface="Arial" panose="020B0604020202020204" pitchFamily="34" charset="0"/>
              </a:rPr>
              <a:t>     Minorii poat încheia contract individual de muncă la împlinirea vîrstei de 15 ani, cu acordul scris al părinţilor sau al reprezentanţilor legali, dacă, în consecinţă, nu îi vor fi periclitate sănătatea, dezvoltarea, instruirea şi pregătirea profesională.</a:t>
            </a:r>
            <a:endParaRPr lang="ru-RU" sz="2300" dirty="0">
              <a:latin typeface="Arial" panose="020B0604020202020204" pitchFamily="34" charset="0"/>
              <a:cs typeface="Arial" panose="020B0604020202020204" pitchFamily="34" charset="0"/>
            </a:endParaRPr>
          </a:p>
          <a:p>
            <a:pPr marL="0" indent="0" algn="just">
              <a:buNone/>
            </a:pP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Minorii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dobîndeşc</a:t>
            </a:r>
            <a:r>
              <a:rPr lang="en-US" sz="2300" dirty="0">
                <a:latin typeface="Arial" panose="020B0604020202020204" pitchFamily="34" charset="0"/>
                <a:cs typeface="Arial" panose="020B0604020202020204" pitchFamily="34" charset="0"/>
              </a:rPr>
              <a:t> capacitate de </a:t>
            </a:r>
            <a:r>
              <a:rPr lang="en-US" sz="2300" dirty="0" err="1">
                <a:latin typeface="Arial" panose="020B0604020202020204" pitchFamily="34" charset="0"/>
                <a:cs typeface="Arial" panose="020B0604020202020204" pitchFamily="34" charset="0"/>
              </a:rPr>
              <a:t>muncă</a:t>
            </a:r>
            <a:r>
              <a:rPr lang="en-US" sz="2300" dirty="0">
                <a:latin typeface="Arial" panose="020B0604020202020204" pitchFamily="34" charset="0"/>
                <a:cs typeface="Arial" panose="020B0604020202020204" pitchFamily="34" charset="0"/>
              </a:rPr>
              <a:t> la </a:t>
            </a:r>
            <a:r>
              <a:rPr lang="en-US" sz="2300" dirty="0" err="1">
                <a:latin typeface="Arial" panose="020B0604020202020204" pitchFamily="34" charset="0"/>
                <a:cs typeface="Arial" panose="020B0604020202020204" pitchFamily="34" charset="0"/>
              </a:rPr>
              <a:t>împlinirea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vîrstei</a:t>
            </a:r>
            <a:r>
              <a:rPr lang="en-US" sz="2300" dirty="0">
                <a:latin typeface="Arial" panose="020B0604020202020204" pitchFamily="34" charset="0"/>
                <a:cs typeface="Arial" panose="020B0604020202020204" pitchFamily="34" charset="0"/>
              </a:rPr>
              <a:t> de 16 ani.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În</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acest</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caz</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nu</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mai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este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necesar</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acordul</a:t>
            </a:r>
            <a:r>
              <a:rPr lang="ru-RU" sz="2300" dirty="0">
                <a:latin typeface="Arial" panose="020B0604020202020204" pitchFamily="34" charset="0"/>
                <a:cs typeface="Arial" panose="020B0604020202020204" pitchFamily="34" charset="0"/>
              </a:rPr>
              <a:t> </a:t>
            </a:r>
            <a:r>
              <a:rPr lang="ro-MD" sz="2300" dirty="0">
                <a:latin typeface="Arial" panose="020B0604020202020204" pitchFamily="34" charset="0"/>
                <a:cs typeface="Arial" panose="020B0604020202020204" pitchFamily="34" charset="0"/>
              </a:rPr>
              <a:t>scris al părinţilor sau al reprezentanţilor legali.</a:t>
            </a:r>
            <a:endParaRPr lang="ru-RU" sz="2300" dirty="0">
              <a:latin typeface="Arial" panose="020B0604020202020204" pitchFamily="34" charset="0"/>
              <a:cs typeface="Arial" panose="020B0604020202020204" pitchFamily="34" charset="0"/>
            </a:endParaRPr>
          </a:p>
          <a:p>
            <a:pPr marL="0" indent="0" algn="just">
              <a:buNone/>
            </a:pPr>
            <a:r>
              <a:rPr lang="ro-MD" sz="2300" dirty="0">
                <a:latin typeface="Arial" panose="020B0604020202020204" pitchFamily="34" charset="0"/>
                <a:cs typeface="Arial" panose="020B0604020202020204" pitchFamily="34" charset="0"/>
              </a:rPr>
              <a:t>   Este interzisă utilizarea muncii persoanelor în vîrstă de pînă la 18 ani la lucrările cu condiţii de muncă grele, vătămătoare şi/sau periculoase, la lucrări subterane, precum şi la lucrări care pot să aducă prejudicii sănătăţii sau integrităţii morale a minorilor (jocurile de noroc, lucrul în localurile de noapte, producerea, transportarea şi comercializarea băuturilor alcoolice, a articolelor din tutun, a preparatelor narcotice şi toxice). </a:t>
            </a:r>
            <a:endParaRPr lang="ru-RU" sz="2300" dirty="0">
              <a:latin typeface="Arial" panose="020B0604020202020204" pitchFamily="34" charset="0"/>
              <a:cs typeface="Arial" panose="020B0604020202020204" pitchFamily="34" charset="0"/>
            </a:endParaRPr>
          </a:p>
          <a:p>
            <a:pPr marL="0" indent="0" algn="just">
              <a:buNone/>
            </a:pPr>
            <a:r>
              <a:rPr lang="ro-MD" sz="2300" dirty="0">
                <a:latin typeface="Arial" panose="020B0604020202020204" pitchFamily="34" charset="0"/>
                <a:cs typeface="Arial" panose="020B0604020202020204" pitchFamily="34" charset="0"/>
              </a:rPr>
              <a:t>      Nu se admite ridicarea şi transportarea manuală de către minori a greutăţilor care depăşesc normele maxime stabilite pentru ei.</a:t>
            </a:r>
            <a:endParaRPr lang="ru-RU" sz="2300" dirty="0">
              <a:latin typeface="Arial" panose="020B0604020202020204" pitchFamily="34" charset="0"/>
              <a:cs typeface="Arial" panose="020B0604020202020204" pitchFamily="34" charset="0"/>
            </a:endParaRPr>
          </a:p>
          <a:p>
            <a:pPr marL="0" indent="0" algn="just">
              <a:buNone/>
            </a:pPr>
            <a:r>
              <a:rPr lang="ro-MD" sz="2300" dirty="0">
                <a:latin typeface="Arial" panose="020B0604020202020204" pitchFamily="34" charset="0"/>
                <a:cs typeface="Arial" panose="020B0604020202020204" pitchFamily="34" charset="0"/>
              </a:rPr>
              <a:t> </a:t>
            </a:r>
            <a:endParaRPr lang="ru-RU" sz="2300" dirty="0">
              <a:latin typeface="Arial" panose="020B0604020202020204" pitchFamily="34" charset="0"/>
              <a:cs typeface="Arial" panose="020B0604020202020204" pitchFamily="34" charset="0"/>
            </a:endParaRPr>
          </a:p>
          <a:p>
            <a:pPr marL="0" indent="0" algn="just">
              <a:buNone/>
            </a:pPr>
            <a:r>
              <a:rPr lang="ro-MD" sz="2300" dirty="0">
                <a:latin typeface="Arial" panose="020B0604020202020204" pitchFamily="34" charset="0"/>
                <a:cs typeface="Arial" panose="020B0604020202020204" pitchFamily="34" charset="0"/>
              </a:rPr>
              <a:t>    </a:t>
            </a:r>
            <a:r>
              <a:rPr lang="ro-MD" sz="2300" b="1" i="1" dirty="0">
                <a:solidFill>
                  <a:srgbClr val="FF0000"/>
                </a:solidFill>
                <a:latin typeface="Arial" panose="020B0604020202020204" pitchFamily="34" charset="0"/>
                <a:cs typeface="Arial" panose="020B0604020202020204" pitchFamily="34" charset="0"/>
              </a:rPr>
              <a:t>IMPORTANT! </a:t>
            </a:r>
            <a:r>
              <a:rPr lang="ro-MD" sz="2300" dirty="0">
                <a:latin typeface="Arial" panose="020B0604020202020204" pitchFamily="34" charset="0"/>
                <a:cs typeface="Arial" panose="020B0604020202020204" pitchFamily="34" charset="0"/>
              </a:rPr>
              <a:t>Salariaţii în vîrstă de pînă la 18 ani sînt angajaţi numai după ce au fost supuşi unui examen medical preventiv. Ulterior, pînă la atingerea vîrstei de 18 ani, aceştia vor fi supuşi examenului medical obligatoriu în fiecare an.</a:t>
            </a:r>
            <a:endParaRPr lang="ru-RU" sz="2300" dirty="0">
              <a:latin typeface="Arial" panose="020B0604020202020204" pitchFamily="34" charset="0"/>
              <a:cs typeface="Arial" panose="020B0604020202020204" pitchFamily="34" charset="0"/>
            </a:endParaRPr>
          </a:p>
          <a:p>
            <a:pPr marL="0" indent="0" algn="just">
              <a:buNone/>
            </a:pPr>
            <a:r>
              <a:rPr lang="ro-MD" sz="2300" dirty="0">
                <a:latin typeface="Arial" panose="020B0604020202020204" pitchFamily="34" charset="0"/>
                <a:cs typeface="Arial" panose="020B0604020202020204" pitchFamily="34" charset="0"/>
              </a:rPr>
              <a:t>Cheltuielile pentru examenele medicale vor fi suportate de angajator.</a:t>
            </a:r>
            <a:endParaRPr lang="ru-RU" sz="2300" dirty="0">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699856D3-20B8-48D0-ABE1-B76591A71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1168"/>
            <a:ext cx="9144000" cy="1810670"/>
          </a:xfrm>
          <a:prstGeom prst="rect">
            <a:avLst/>
          </a:prstGeom>
        </p:spPr>
      </p:pic>
    </p:spTree>
    <p:extLst>
      <p:ext uri="{BB962C8B-B14F-4D97-AF65-F5344CB8AC3E}">
        <p14:creationId xmlns:p14="http://schemas.microsoft.com/office/powerpoint/2010/main" val="4040550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330494-34FB-4FE7-82A2-C53AD80F730D}"/>
              </a:ext>
            </a:extLst>
          </p:cNvPr>
          <p:cNvSpPr>
            <a:spLocks noGrp="1"/>
          </p:cNvSpPr>
          <p:nvPr>
            <p:ph idx="1"/>
          </p:nvPr>
        </p:nvSpPr>
        <p:spPr>
          <a:xfrm>
            <a:off x="467544" y="332657"/>
            <a:ext cx="8047806" cy="4810843"/>
          </a:xfrm>
        </p:spPr>
        <p:txBody>
          <a:bodyPr>
            <a:normAutofit lnSpcReduction="10000"/>
          </a:bodyPr>
          <a:lstStyle/>
          <a:p>
            <a:pPr marL="0" indent="0" algn="ctr">
              <a:buNone/>
            </a:pPr>
            <a:r>
              <a:rPr lang="ro-MD" sz="1900" b="1" dirty="0">
                <a:latin typeface="Arial" panose="020B0604020202020204" pitchFamily="34" charset="0"/>
                <a:cs typeface="Arial" panose="020B0604020202020204" pitchFamily="34" charset="0"/>
              </a:rPr>
              <a:t>Care este regimul de muncă și odihnă a persoanelor cu vîrsta de pînă la 18 ani?</a:t>
            </a:r>
            <a:endParaRPr lang="ru-RU" sz="1900" dirty="0">
              <a:latin typeface="Arial" panose="020B0604020202020204" pitchFamily="34" charset="0"/>
              <a:cs typeface="Arial" panose="020B0604020202020204" pitchFamily="34" charset="0"/>
            </a:endParaRPr>
          </a:p>
          <a:p>
            <a:pPr marL="0" indent="0" algn="just">
              <a:buNone/>
            </a:pPr>
            <a:r>
              <a:rPr lang="en-US" sz="19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Durata săptămînală și a zilei de muncă pentru minori se stabilește în dependență de vîrsta salariatului constituind timp de muncă redus.</a:t>
            </a:r>
            <a:endParaRPr lang="ru-RU" sz="1800" dirty="0">
              <a:latin typeface="Arial" panose="020B0604020202020204" pitchFamily="34" charset="0"/>
              <a:cs typeface="Arial" panose="020B0604020202020204" pitchFamily="34" charset="0"/>
            </a:endParaRPr>
          </a:p>
          <a:p>
            <a:pPr marL="0" indent="0" algn="just">
              <a:buNone/>
            </a:pPr>
            <a:r>
              <a:rPr lang="ro-RO" sz="1800" dirty="0">
                <a:latin typeface="Arial" panose="020B0604020202020204" pitchFamily="34" charset="0"/>
                <a:cs typeface="Arial" panose="020B0604020202020204" pitchFamily="34" charset="0"/>
              </a:rPr>
              <a:t>  Săptămina de muncă va avea o durată maxim admisibilă:</a:t>
            </a:r>
            <a:endParaRPr lang="ru-RU" sz="1800" dirty="0">
              <a:latin typeface="Arial" panose="020B0604020202020204" pitchFamily="34" charset="0"/>
              <a:cs typeface="Arial" panose="020B0604020202020204" pitchFamily="34" charset="0"/>
            </a:endParaRPr>
          </a:p>
          <a:p>
            <a:pPr marL="0" indent="0" algn="just">
              <a:buNone/>
            </a:pPr>
            <a:r>
              <a:rPr lang="ro-RO" sz="1800" dirty="0">
                <a:latin typeface="Arial" panose="020B0604020202020204" pitchFamily="34" charset="0"/>
                <a:cs typeface="Arial" panose="020B0604020202020204" pitchFamily="34" charset="0"/>
              </a:rPr>
              <a:t>a) 24 de ore pentru salariaţii în vîrstă de la 15 la 16 ani;</a:t>
            </a:r>
            <a:endParaRPr lang="ru-RU" sz="1800" dirty="0">
              <a:latin typeface="Arial" panose="020B0604020202020204" pitchFamily="34" charset="0"/>
              <a:cs typeface="Arial" panose="020B0604020202020204" pitchFamily="34" charset="0"/>
            </a:endParaRPr>
          </a:p>
          <a:p>
            <a:pPr marL="0" indent="0" algn="just">
              <a:buNone/>
            </a:pPr>
            <a:r>
              <a:rPr lang="ro-RO" sz="1800" dirty="0">
                <a:latin typeface="Arial" panose="020B0604020202020204" pitchFamily="34" charset="0"/>
                <a:cs typeface="Arial" panose="020B0604020202020204" pitchFamily="34" charset="0"/>
              </a:rPr>
              <a:t>b) 35 de ore pentru salariaţii în vîrstă de la 16 la 18 ani.</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Codul muncii stabilește durata maxim admisibilă a zilei de muncă:</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a) pentru salariaţii în vîrstă de pînă la 16 ani, durata zilnică a timpului de muncă nu poate depăşi 5 ore;</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b) pentru salariaţii în vîrstă de la 16 la 18 ani, durata zilnică a timpului de muncă nu poate depăşi 7 ore.</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a:t>
            </a:r>
            <a:r>
              <a:rPr lang="ro-MD" sz="1800" b="1" i="1" dirty="0">
                <a:solidFill>
                  <a:srgbClr val="FF0000"/>
                </a:solidFill>
                <a:latin typeface="Arial" panose="020B0604020202020204" pitchFamily="34" charset="0"/>
                <a:cs typeface="Arial" panose="020B0604020202020204" pitchFamily="34" charset="0"/>
              </a:rPr>
              <a:t>IMPORTANT! </a:t>
            </a:r>
            <a:r>
              <a:rPr lang="ro-MD" sz="1800" dirty="0">
                <a:latin typeface="Arial" panose="020B0604020202020204" pitchFamily="34" charset="0"/>
                <a:cs typeface="Arial" panose="020B0604020202020204" pitchFamily="34" charset="0"/>
              </a:rPr>
              <a:t>Pentru salariaţii în vîrstă de pînă la 18 ani norma de muncă se stabileşte, pornindu-se de la normele generale de muncă, proporţional cu timpul de muncă redus stabilit pentru salariaţii respectivi.</a:t>
            </a:r>
            <a:endParaRPr lang="ru-RU" sz="1800" dirty="0">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0D84742E-EDDB-4959-97EF-22AE8B64F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5143500"/>
            <a:ext cx="2286000" cy="1714500"/>
          </a:xfrm>
          <a:prstGeom prst="rect">
            <a:avLst/>
          </a:prstGeom>
        </p:spPr>
      </p:pic>
    </p:spTree>
    <p:extLst>
      <p:ext uri="{BB962C8B-B14F-4D97-AF65-F5344CB8AC3E}">
        <p14:creationId xmlns:p14="http://schemas.microsoft.com/office/powerpoint/2010/main" val="3606419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537D797-36B8-4F94-B4E8-DF1808F04EC7}"/>
              </a:ext>
            </a:extLst>
          </p:cNvPr>
          <p:cNvSpPr>
            <a:spLocks noGrp="1"/>
          </p:cNvSpPr>
          <p:nvPr>
            <p:ph idx="1"/>
          </p:nvPr>
        </p:nvSpPr>
        <p:spPr>
          <a:xfrm>
            <a:off x="323528" y="332657"/>
            <a:ext cx="8424936" cy="5040559"/>
          </a:xfrm>
        </p:spPr>
        <p:txBody>
          <a:bodyPr>
            <a:normAutofit fontScale="92500" lnSpcReduction="10000"/>
          </a:bodyPr>
          <a:lstStyle/>
          <a:p>
            <a:pPr marL="0" indent="0">
              <a:buNone/>
            </a:pPr>
            <a:r>
              <a:rPr lang="ro-MD" sz="1900" b="1" dirty="0">
                <a:latin typeface="Arial" panose="020B0604020202020204" pitchFamily="34" charset="0"/>
                <a:cs typeface="Arial" panose="020B0604020202020204" pitchFamily="34" charset="0"/>
              </a:rPr>
              <a:t>Care este durata concediului de odihnă anual a persoanelor cu vîrsta de pînă la 18 ani?</a:t>
            </a:r>
            <a:endParaRPr lang="ru-RU" sz="1900" dirty="0">
              <a:latin typeface="Arial" panose="020B0604020202020204" pitchFamily="34" charset="0"/>
              <a:cs typeface="Arial" panose="020B0604020202020204" pitchFamily="34" charset="0"/>
            </a:endParaRPr>
          </a:p>
          <a:p>
            <a:pPr marL="0" indent="0" algn="just">
              <a:buNone/>
            </a:pPr>
            <a:r>
              <a:rPr lang="ro-MD" sz="1900" dirty="0">
                <a:latin typeface="Arial" panose="020B0604020202020204" pitchFamily="34" charset="0"/>
                <a:cs typeface="Arial" panose="020B0604020202020204" pitchFamily="34" charset="0"/>
              </a:rPr>
              <a:t>  </a:t>
            </a:r>
            <a:r>
              <a:rPr lang="ro-MD" sz="1700" dirty="0">
                <a:latin typeface="Arial" panose="020B0604020202020204" pitchFamily="34" charset="0"/>
                <a:cs typeface="Arial" panose="020B0604020202020204" pitchFamily="34" charset="0"/>
              </a:rPr>
              <a:t>Dreptul la concediu de odihnă anual plătit este garantat pentru toţi salariaţii indifirent de vîrstă.</a:t>
            </a:r>
            <a:endParaRPr lang="ru-RU" sz="1700" dirty="0">
              <a:latin typeface="Arial" panose="020B0604020202020204" pitchFamily="34" charset="0"/>
              <a:cs typeface="Arial" panose="020B0604020202020204" pitchFamily="34" charset="0"/>
            </a:endParaRPr>
          </a:p>
          <a:p>
            <a:pPr marL="0" indent="0" algn="just">
              <a:buNone/>
            </a:pPr>
            <a:r>
              <a:rPr lang="ro-MD" sz="1700" dirty="0">
                <a:latin typeface="Arial" panose="020B0604020202020204" pitchFamily="34" charset="0"/>
                <a:cs typeface="Arial" panose="020B0604020202020204" pitchFamily="34" charset="0"/>
              </a:rPr>
              <a:t>  Salariații cu vîrsta de pînă la18 ani au drept la un concediu anual plătit  înainte de expirarea a 6 luni de muncă la unitate.</a:t>
            </a:r>
            <a:endParaRPr lang="ru-RU" sz="1700" dirty="0">
              <a:latin typeface="Arial" panose="020B0604020202020204" pitchFamily="34" charset="0"/>
              <a:cs typeface="Arial" panose="020B0604020202020204" pitchFamily="34" charset="0"/>
            </a:endParaRPr>
          </a:p>
          <a:p>
            <a:pPr marL="0" indent="0" algn="just">
              <a:buNone/>
            </a:pPr>
            <a:r>
              <a:rPr lang="ro-MD" sz="1700" dirty="0">
                <a:latin typeface="Arial" panose="020B0604020202020204" pitchFamily="34" charset="0"/>
                <a:cs typeface="Arial" panose="020B0604020202020204" pitchFamily="34" charset="0"/>
              </a:rPr>
              <a:t>  Salariaţii în vîrstă de pînă la 18 ani beneficiază de un concediu de odihnă anual suplimentar plătit cu durata de cel puţin 4 zile calendaristice.</a:t>
            </a:r>
            <a:endParaRPr lang="ru-RU" sz="1700" dirty="0">
              <a:latin typeface="Arial" panose="020B0604020202020204" pitchFamily="34" charset="0"/>
              <a:cs typeface="Arial" panose="020B0604020202020204" pitchFamily="34" charset="0"/>
            </a:endParaRPr>
          </a:p>
          <a:p>
            <a:pPr marL="0" indent="0">
              <a:buNone/>
            </a:pPr>
            <a:r>
              <a:rPr lang="en-US" sz="1900" dirty="0">
                <a:latin typeface="Arial" panose="020B0604020202020204" pitchFamily="34" charset="0"/>
                <a:cs typeface="Arial" panose="020B0604020202020204" pitchFamily="34" charset="0"/>
              </a:rPr>
              <a:t> </a:t>
            </a:r>
            <a:endParaRPr lang="ru-RU" sz="1900" dirty="0">
              <a:latin typeface="Arial" panose="020B0604020202020204" pitchFamily="34" charset="0"/>
              <a:cs typeface="Arial" panose="020B0604020202020204" pitchFamily="34" charset="0"/>
            </a:endParaRPr>
          </a:p>
          <a:p>
            <a:pPr marL="0" indent="0">
              <a:buNone/>
            </a:pPr>
            <a:r>
              <a:rPr lang="ro-MD" sz="1900" b="1" dirty="0">
                <a:latin typeface="Arial" panose="020B0604020202020204" pitchFamily="34" charset="0"/>
                <a:cs typeface="Arial" panose="020B0604020202020204" pitchFamily="34" charset="0"/>
              </a:rPr>
              <a:t>Garanțiile suplimentare pentru persoanele cu vîrsta de pînă la 18 ani</a:t>
            </a:r>
            <a:endParaRPr lang="ru-RU" sz="1900" dirty="0">
              <a:latin typeface="Arial" panose="020B0604020202020204" pitchFamily="34" charset="0"/>
              <a:cs typeface="Arial" panose="020B0604020202020204" pitchFamily="34" charset="0"/>
            </a:endParaRPr>
          </a:p>
          <a:p>
            <a:pPr marL="0" indent="0" algn="just">
              <a:buNone/>
            </a:pPr>
            <a:r>
              <a:rPr lang="ro-MD" sz="1900" dirty="0">
                <a:latin typeface="Arial" panose="020B0604020202020204" pitchFamily="34" charset="0"/>
                <a:cs typeface="Arial" panose="020B0604020202020204" pitchFamily="34" charset="0"/>
              </a:rPr>
              <a:t>    </a:t>
            </a:r>
            <a:r>
              <a:rPr lang="ro-MD" sz="1700" dirty="0">
                <a:latin typeface="Arial" panose="020B0604020202020204" pitchFamily="34" charset="0"/>
                <a:cs typeface="Arial" panose="020B0604020202020204" pitchFamily="34" charset="0"/>
              </a:rPr>
              <a:t>Se interzice trimiterea în deplasare a salariaţilor în vîrstă de pînă la 18 ani, cu excepţia salariaţilor din instituţiile audiovizualului, din teatre, circuri, organizaţii cinematografice, teatrale şi concertistice, precum şi din cele ale sportivilor profesionişti.</a:t>
            </a:r>
            <a:endParaRPr lang="ru-RU" sz="1700" dirty="0">
              <a:latin typeface="Arial" panose="020B0604020202020204" pitchFamily="34" charset="0"/>
              <a:cs typeface="Arial" panose="020B0604020202020204" pitchFamily="34" charset="0"/>
            </a:endParaRPr>
          </a:p>
          <a:p>
            <a:pPr marL="0" indent="0">
              <a:buNone/>
            </a:pPr>
            <a:r>
              <a:rPr lang="ro-MD" sz="1700" b="1" dirty="0">
                <a:latin typeface="Arial" panose="020B0604020202020204" pitchFamily="34" charset="0"/>
                <a:cs typeface="Arial" panose="020B0604020202020204" pitchFamily="34" charset="0"/>
              </a:rPr>
              <a:t>    Nu se admite atragerea la muncă în zilele de sărbătoare nelucrătoare a salariaţilor în vîrstă de pînă la 18 ani. </a:t>
            </a:r>
            <a:endParaRPr lang="ru-RU" sz="1700" b="1" dirty="0">
              <a:latin typeface="Arial" panose="020B0604020202020204" pitchFamily="34" charset="0"/>
              <a:cs typeface="Arial" panose="020B0604020202020204" pitchFamily="34" charset="0"/>
            </a:endParaRPr>
          </a:p>
          <a:p>
            <a:pPr marL="0" indent="0">
              <a:buNone/>
            </a:pPr>
            <a:br>
              <a:rPr lang="ro-MD" sz="1700" dirty="0">
                <a:latin typeface="Arial" panose="020B0604020202020204" pitchFamily="34" charset="0"/>
                <a:cs typeface="Arial" panose="020B0604020202020204" pitchFamily="34" charset="0"/>
              </a:rPr>
            </a:br>
            <a:r>
              <a:rPr lang="ro-MD" sz="1700" dirty="0">
                <a:latin typeface="Arial" panose="020B0604020202020204" pitchFamily="34" charset="0"/>
                <a:cs typeface="Arial" panose="020B0604020202020204" pitchFamily="34" charset="0"/>
              </a:rPr>
              <a:t>    Concedierea salariaţilor în vîrstă de pînă la 18 ani, cu excepţia cazului de lichidare a unităţii, se permite numai cu acordul scris al agenţiei teritoriale pentru ocuparea forţei de muncă, respectîndu-se condiţiile generale de concediere prevăzute de Codul muncii.</a:t>
            </a:r>
            <a:br>
              <a:rPr lang="ro-MD" sz="1700" dirty="0">
                <a:latin typeface="Arial" panose="020B0604020202020204" pitchFamily="34" charset="0"/>
                <a:cs typeface="Arial" panose="020B0604020202020204" pitchFamily="34" charset="0"/>
              </a:rPr>
            </a:br>
            <a:endParaRPr lang="ru-RU" sz="1700" dirty="0">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A1C70D8B-0A67-4530-B335-EF22E5D8A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5114925"/>
            <a:ext cx="2619375" cy="1743075"/>
          </a:xfrm>
          <a:prstGeom prst="rect">
            <a:avLst/>
          </a:prstGeom>
        </p:spPr>
      </p:pic>
    </p:spTree>
    <p:extLst>
      <p:ext uri="{BB962C8B-B14F-4D97-AF65-F5344CB8AC3E}">
        <p14:creationId xmlns:p14="http://schemas.microsoft.com/office/powerpoint/2010/main" val="26098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3765A6A-9C38-4FDA-B596-110308D04B3C}"/>
              </a:ext>
            </a:extLst>
          </p:cNvPr>
          <p:cNvSpPr>
            <a:spLocks noGrp="1"/>
          </p:cNvSpPr>
          <p:nvPr>
            <p:ph idx="1"/>
          </p:nvPr>
        </p:nvSpPr>
        <p:spPr>
          <a:xfrm>
            <a:off x="395536" y="404664"/>
            <a:ext cx="8119814" cy="6048672"/>
          </a:xfrm>
        </p:spPr>
        <p:txBody>
          <a:bodyPr>
            <a:normAutofit fontScale="92500" lnSpcReduction="10000"/>
          </a:bodyPr>
          <a:lstStyle/>
          <a:p>
            <a:pPr marL="0" indent="0" algn="just">
              <a:buNone/>
            </a:pPr>
            <a:r>
              <a:rPr lang="en-US" sz="1900" dirty="0">
                <a:latin typeface="Arial Black" panose="020B0A04020102020204" pitchFamily="34" charset="0"/>
                <a:cs typeface="Arial" panose="020B0604020202020204" pitchFamily="34" charset="0"/>
              </a:rPr>
              <a:t>Lista </a:t>
            </a:r>
            <a:r>
              <a:rPr lang="en-US" sz="1900" dirty="0" err="1">
                <a:latin typeface="Arial Black" panose="020B0A04020102020204" pitchFamily="34" charset="0"/>
                <a:cs typeface="Arial" panose="020B0604020202020204" pitchFamily="34" charset="0"/>
              </a:rPr>
              <a:t>documentelor</a:t>
            </a:r>
            <a:r>
              <a:rPr lang="en-US" sz="1900" dirty="0">
                <a:latin typeface="Arial Black" panose="020B0A04020102020204" pitchFamily="34" charset="0"/>
                <a:cs typeface="Arial" panose="020B0604020202020204" pitchFamily="34" charset="0"/>
              </a:rPr>
              <a:t> </a:t>
            </a:r>
            <a:r>
              <a:rPr lang="en-US" sz="1900" dirty="0" err="1">
                <a:latin typeface="Arial Black" panose="020B0A04020102020204" pitchFamily="34" charset="0"/>
                <a:cs typeface="Arial" panose="020B0604020202020204" pitchFamily="34" charset="0"/>
              </a:rPr>
              <a:t>perfectate</a:t>
            </a:r>
            <a:r>
              <a:rPr lang="en-US" sz="1900" dirty="0">
                <a:latin typeface="Arial Black" panose="020B0A04020102020204" pitchFamily="34" charset="0"/>
                <a:cs typeface="Arial" panose="020B0604020202020204" pitchFamily="34" charset="0"/>
              </a:rPr>
              <a:t> la </a:t>
            </a:r>
            <a:r>
              <a:rPr lang="en-US" sz="1900" dirty="0" err="1">
                <a:latin typeface="Arial Black" panose="020B0A04020102020204" pitchFamily="34" charset="0"/>
                <a:cs typeface="Arial" panose="020B0604020202020204" pitchFamily="34" charset="0"/>
              </a:rPr>
              <a:t>angajare</a:t>
            </a:r>
            <a:r>
              <a:rPr lang="en-US" sz="1900" dirty="0">
                <a:latin typeface="Arial Black" panose="020B0A04020102020204" pitchFamily="34" charset="0"/>
                <a:cs typeface="Arial" panose="020B0604020202020204" pitchFamily="34" charset="0"/>
              </a:rPr>
              <a:t>. Care </a:t>
            </a:r>
            <a:r>
              <a:rPr lang="en-US" sz="1900" dirty="0" err="1">
                <a:latin typeface="Arial Black" panose="020B0A04020102020204" pitchFamily="34" charset="0"/>
                <a:cs typeface="Arial" panose="020B0604020202020204" pitchFamily="34" charset="0"/>
              </a:rPr>
              <a:t>documente</a:t>
            </a:r>
            <a:r>
              <a:rPr lang="en-US" sz="1900" dirty="0">
                <a:latin typeface="Arial Black" panose="020B0A04020102020204" pitchFamily="34" charset="0"/>
                <a:cs typeface="Arial" panose="020B0604020202020204" pitchFamily="34" charset="0"/>
              </a:rPr>
              <a:t> </a:t>
            </a:r>
            <a:r>
              <a:rPr lang="en-US" sz="1900" dirty="0" err="1">
                <a:latin typeface="Arial Black" panose="020B0A04020102020204" pitchFamily="34" charset="0"/>
                <a:cs typeface="Arial" panose="020B0604020202020204" pitchFamily="34" charset="0"/>
              </a:rPr>
              <a:t>necesită</a:t>
            </a:r>
            <a:r>
              <a:rPr lang="en-US" sz="1900" dirty="0">
                <a:latin typeface="Arial Black" panose="020B0A04020102020204" pitchFamily="34" charset="0"/>
                <a:cs typeface="Arial" panose="020B0604020202020204" pitchFamily="34" charset="0"/>
              </a:rPr>
              <a:t> </a:t>
            </a:r>
            <a:r>
              <a:rPr lang="en-US" sz="1900" dirty="0" err="1">
                <a:latin typeface="Arial Black" panose="020B0A04020102020204" pitchFamily="34" charset="0"/>
                <a:cs typeface="Arial" panose="020B0604020202020204" pitchFamily="34" charset="0"/>
              </a:rPr>
              <a:t>să</a:t>
            </a:r>
            <a:r>
              <a:rPr lang="en-US" sz="1900" dirty="0">
                <a:latin typeface="Arial Black" panose="020B0A04020102020204" pitchFamily="34" charset="0"/>
                <a:cs typeface="Arial" panose="020B0604020202020204" pitchFamily="34" charset="0"/>
              </a:rPr>
              <a:t> fie </a:t>
            </a:r>
            <a:r>
              <a:rPr lang="en-US" sz="1900" dirty="0" err="1">
                <a:latin typeface="Arial Black" panose="020B0A04020102020204" pitchFamily="34" charset="0"/>
                <a:cs typeface="Arial" panose="020B0604020202020204" pitchFamily="34" charset="0"/>
              </a:rPr>
              <a:t>perfectate</a:t>
            </a:r>
            <a:r>
              <a:rPr lang="en-US" sz="1900" dirty="0">
                <a:latin typeface="Arial Black" panose="020B0A04020102020204" pitchFamily="34" charset="0"/>
                <a:cs typeface="Arial" panose="020B0604020202020204" pitchFamily="34" charset="0"/>
              </a:rPr>
              <a:t>?</a:t>
            </a:r>
            <a:endParaRPr lang="ru-RU" sz="1900" b="1" dirty="0">
              <a:latin typeface="Arial Black" panose="020B0A04020102020204" pitchFamily="34" charset="0"/>
              <a:cs typeface="Arial" panose="020B0604020202020204" pitchFamily="34" charset="0"/>
            </a:endParaRPr>
          </a:p>
          <a:p>
            <a:pPr marL="0" indent="0" algn="just">
              <a:buNone/>
            </a:pPr>
            <a:r>
              <a:rPr lang="en-US" sz="1900" dirty="0">
                <a:latin typeface="Arial" panose="020B0604020202020204" pitchFamily="34" charset="0"/>
                <a:cs typeface="Arial" panose="020B0604020202020204" pitchFamily="34" charset="0"/>
              </a:rPr>
              <a:t>Conform </a:t>
            </a:r>
            <a:r>
              <a:rPr lang="en-US" sz="1900" dirty="0" err="1">
                <a:latin typeface="Arial" panose="020B0604020202020204" pitchFamily="34" charset="0"/>
                <a:cs typeface="Arial" panose="020B0604020202020204" pitchFamily="34" charset="0"/>
              </a:rPr>
              <a:t>prevederilor</a:t>
            </a:r>
            <a:r>
              <a:rPr lang="en-US" sz="1900" dirty="0">
                <a:latin typeface="Arial" panose="020B0604020202020204" pitchFamily="34" charset="0"/>
                <a:cs typeface="Arial" panose="020B0604020202020204" pitchFamily="34" charset="0"/>
              </a:rPr>
              <a:t> CM, </a:t>
            </a:r>
            <a:r>
              <a:rPr lang="en-US" sz="1900" dirty="0" err="1">
                <a:latin typeface="Arial" panose="020B0604020202020204" pitchFamily="34" charset="0"/>
                <a:cs typeface="Arial" panose="020B0604020202020204" pitchFamily="34" charset="0"/>
              </a:rPr>
              <a:t>Legii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securității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și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sănătății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muncii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normelor</a:t>
            </a:r>
            <a:r>
              <a:rPr lang="en-US" sz="1900" dirty="0">
                <a:latin typeface="Arial" panose="020B0604020202020204" pitchFamily="34" charset="0"/>
                <a:cs typeface="Arial" panose="020B0604020202020204" pitchFamily="34" charset="0"/>
              </a:rPr>
              <a:t> interne </a:t>
            </a:r>
            <a:r>
              <a:rPr lang="en-US" sz="1900" dirty="0" err="1">
                <a:latin typeface="Arial" panose="020B0604020202020204" pitchFamily="34" charset="0"/>
                <a:cs typeface="Arial" panose="020B0604020202020204" pitchFamily="34" charset="0"/>
              </a:rPr>
              <a:t>și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normelor</a:t>
            </a:r>
            <a:r>
              <a:rPr lang="en-US" sz="1900" dirty="0">
                <a:latin typeface="Arial" panose="020B0604020202020204" pitchFamily="34" charset="0"/>
                <a:cs typeface="Arial" panose="020B0604020202020204" pitchFamily="34" charset="0"/>
              </a:rPr>
              <a:t> legislative la </a:t>
            </a:r>
            <a:r>
              <a:rPr lang="en-US" sz="1900" dirty="0" err="1">
                <a:latin typeface="Arial" panose="020B0604020202020204" pitchFamily="34" charset="0"/>
                <a:cs typeface="Arial" panose="020B0604020202020204" pitchFamily="34" charset="0"/>
              </a:rPr>
              <a:t>angajare</a:t>
            </a:r>
            <a:r>
              <a:rPr lang="en-US" sz="1900" dirty="0">
                <a:latin typeface="Arial" panose="020B0604020202020204" pitchFamily="34" charset="0"/>
                <a:cs typeface="Arial" panose="020B0604020202020204" pitchFamily="34" charset="0"/>
              </a:rPr>
              <a:t> se </a:t>
            </a:r>
            <a:r>
              <a:rPr lang="en-US" sz="1900" dirty="0" err="1">
                <a:latin typeface="Arial" panose="020B0604020202020204" pitchFamily="34" charset="0"/>
                <a:cs typeface="Arial" panose="020B0604020202020204" pitchFamily="34" charset="0"/>
              </a:rPr>
              <a:t>perfecteaza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următoarele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documente</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Contract individual de </a:t>
            </a:r>
            <a:r>
              <a:rPr lang="en-US" sz="1900" dirty="0" err="1">
                <a:latin typeface="Arial" panose="020B0604020202020204" pitchFamily="34" charset="0"/>
                <a:cs typeface="Arial" panose="020B0604020202020204" pitchFamily="34" charset="0"/>
              </a:rPr>
              <a:t>muncă</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Ordinul</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angajare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obțional</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Fișa</a:t>
            </a:r>
            <a:r>
              <a:rPr lang="en-US" sz="1900" dirty="0">
                <a:latin typeface="Arial" panose="020B0604020202020204" pitchFamily="34" charset="0"/>
                <a:cs typeface="Arial" panose="020B0604020202020204" pitchFamily="34" charset="0"/>
              </a:rPr>
              <a:t> personal MR-2</a:t>
            </a:r>
            <a:r>
              <a:rPr lang="ru-RU" sz="1900" dirty="0">
                <a:latin typeface="Arial" panose="020B0604020202020204" pitchFamily="34" charset="0"/>
                <a:cs typeface="Arial" panose="020B0604020202020204" pitchFamily="34" charset="0"/>
              </a:rPr>
              <a:t> (</a:t>
            </a:r>
            <a:r>
              <a:rPr lang="ro-MD" sz="1900" dirty="0">
                <a:latin typeface="Arial" panose="020B0604020202020204" pitchFamily="34" charset="0"/>
                <a:cs typeface="Arial" panose="020B0604020202020204" pitchFamily="34" charset="0"/>
              </a:rPr>
              <a:t>obțional</a:t>
            </a:r>
            <a:r>
              <a:rPr lang="ru-RU" sz="1900" dirty="0">
                <a:latin typeface="Arial" panose="020B0604020202020204" pitchFamily="34" charset="0"/>
                <a:cs typeface="Arial" panose="020B0604020202020204" pitchFamily="34" charset="0"/>
              </a:rPr>
              <a:t>)</a:t>
            </a:r>
          </a:p>
          <a:p>
            <a:pPr lvl="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Contract de </a:t>
            </a:r>
            <a:r>
              <a:rPr lang="en-US" sz="1900" dirty="0" err="1">
                <a:latin typeface="Arial" panose="020B0604020202020204" pitchFamily="34" charset="0"/>
                <a:cs typeface="Arial" panose="020B0604020202020204" pitchFamily="34" charset="0"/>
              </a:rPr>
              <a:t>răspundere</a:t>
            </a:r>
            <a:r>
              <a:rPr lang="en-US" sz="1900" dirty="0">
                <a:latin typeface="Arial" panose="020B0604020202020204" pitchFamily="34" charset="0"/>
                <a:cs typeface="Arial" panose="020B0604020202020204" pitchFamily="34" charset="0"/>
              </a:rPr>
              <a:t> material (</a:t>
            </a:r>
            <a:r>
              <a:rPr lang="en-US" sz="1900" dirty="0" err="1">
                <a:latin typeface="Arial" panose="020B0604020202020204" pitchFamily="34" charset="0"/>
                <a:cs typeface="Arial" panose="020B0604020202020204" pitchFamily="34" charset="0"/>
              </a:rPr>
              <a:t>Hotărîrea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Guvernului</a:t>
            </a:r>
            <a:r>
              <a:rPr lang="en-US" sz="1900" dirty="0">
                <a:latin typeface="Arial" panose="020B0604020202020204" pitchFamily="34" charset="0"/>
                <a:cs typeface="Arial" panose="020B0604020202020204" pitchFamily="34" charset="0"/>
              </a:rPr>
              <a:t> nr.449 din  29 </a:t>
            </a:r>
            <a:r>
              <a:rPr lang="en-US" sz="1900" dirty="0" err="1">
                <a:latin typeface="Arial" panose="020B0604020202020204" pitchFamily="34" charset="0"/>
                <a:cs typeface="Arial" panose="020B0604020202020204" pitchFamily="34" charset="0"/>
              </a:rPr>
              <a:t>aprilie</a:t>
            </a:r>
            <a:r>
              <a:rPr lang="en-US" sz="1900" dirty="0">
                <a:latin typeface="Arial" panose="020B0604020202020204" pitchFamily="34" charset="0"/>
                <a:cs typeface="Arial" panose="020B0604020202020204" pitchFamily="34" charset="0"/>
              </a:rPr>
              <a:t>  2004)</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Fisa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postului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obțional</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Controlul</a:t>
            </a:r>
            <a:r>
              <a:rPr lang="en-US" sz="1900" dirty="0">
                <a:latin typeface="Arial" panose="020B0604020202020204" pitchFamily="34" charset="0"/>
                <a:cs typeface="Arial" panose="020B0604020202020204" pitchFamily="34" charset="0"/>
              </a:rPr>
              <a:t> medical la </a:t>
            </a:r>
            <a:r>
              <a:rPr lang="en-US" sz="1900" dirty="0" err="1">
                <a:latin typeface="Arial" panose="020B0604020202020204" pitchFamily="34" charset="0"/>
                <a:cs typeface="Arial" panose="020B0604020202020204" pitchFamily="34" charset="0"/>
              </a:rPr>
              <a:t>angajare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Hotărîrea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Guvernului</a:t>
            </a:r>
            <a:r>
              <a:rPr lang="en-US" sz="1900" dirty="0">
                <a:latin typeface="Arial" panose="020B0604020202020204" pitchFamily="34" charset="0"/>
                <a:cs typeface="Arial" panose="020B0604020202020204" pitchFamily="34" charset="0"/>
              </a:rPr>
              <a:t> Nr. 1025  din  07.09.2016 </a:t>
            </a:r>
            <a:r>
              <a:rPr lang="ro-RO" sz="1900" dirty="0">
                <a:latin typeface="Arial" panose="020B0604020202020204" pitchFamily="34" charset="0"/>
                <a:cs typeface="Arial" panose="020B0604020202020204" pitchFamily="34" charset="0"/>
              </a:rPr>
              <a:t>Regulamentul sanitar privind supravegherea sănătăţii persoanelor expuse acţiunii  factorilor profesionali) </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Fișa</a:t>
            </a:r>
            <a:r>
              <a:rPr lang="en-US" sz="1900" dirty="0">
                <a:latin typeface="Arial" panose="020B0604020202020204" pitchFamily="34" charset="0"/>
                <a:cs typeface="Arial" panose="020B0604020202020204" pitchFamily="34" charset="0"/>
              </a:rPr>
              <a:t> individual de </a:t>
            </a:r>
            <a:r>
              <a:rPr lang="en-US" sz="1900" dirty="0" err="1">
                <a:latin typeface="Arial" panose="020B0604020202020204" pitchFamily="34" charset="0"/>
                <a:cs typeface="Arial" panose="020B0604020202020204" pitchFamily="34" charset="0"/>
              </a:rPr>
              <a:t>instruire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în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domeniul</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securităţii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şi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sănătăţii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în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muncă</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Hotărîrea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Guvernului</a:t>
            </a:r>
            <a:r>
              <a:rPr lang="en-US" sz="1900" dirty="0">
                <a:latin typeface="Arial" panose="020B0604020202020204" pitchFamily="34" charset="0"/>
                <a:cs typeface="Arial" panose="020B0604020202020204" pitchFamily="34" charset="0"/>
              </a:rPr>
              <a:t> Nr. 95 din  05.02.2009 </a:t>
            </a:r>
            <a:r>
              <a:rPr lang="en-US" sz="1900" dirty="0" err="1">
                <a:latin typeface="Arial" panose="020B0604020202020204" pitchFamily="34" charset="0"/>
                <a:cs typeface="Arial" panose="020B0604020202020204" pitchFamily="34" charset="0"/>
              </a:rPr>
              <a:t>Regulamentul</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privind</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modul</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organizare</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activităţilor</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protecţie</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lucrătorilor</a:t>
            </a:r>
            <a:r>
              <a:rPr lang="en-US" sz="1900" dirty="0">
                <a:latin typeface="Arial" panose="020B0604020202020204" pitchFamily="34" charset="0"/>
                <a:cs typeface="Arial" panose="020B0604020202020204" pitchFamily="34" charset="0"/>
              </a:rPr>
              <a:t> la  </a:t>
            </a:r>
            <a:r>
              <a:rPr lang="en-US" sz="1900" dirty="0" err="1">
                <a:latin typeface="Arial" panose="020B0604020202020204" pitchFamily="34" charset="0"/>
                <a:cs typeface="Arial" panose="020B0604020202020204" pitchFamily="34" charset="0"/>
              </a:rPr>
              <a:t>locul</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muncă</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şi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prevenire</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riscurilor</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profesionale</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Regulamentul</a:t>
            </a:r>
            <a:r>
              <a:rPr lang="en-US" sz="1900" dirty="0">
                <a:latin typeface="Arial" panose="020B0604020202020204" pitchFamily="34" charset="0"/>
                <a:cs typeface="Arial" panose="020B0604020202020204" pitchFamily="34" charset="0"/>
              </a:rPr>
              <a:t> intern al </a:t>
            </a:r>
            <a:r>
              <a:rPr lang="en-US" sz="1900" dirty="0" err="1">
                <a:latin typeface="Arial" panose="020B0604020202020204" pitchFamily="34" charset="0"/>
                <a:cs typeface="Arial" panose="020B0604020202020204" pitchFamily="34" charset="0"/>
              </a:rPr>
              <a:t>unității</a:t>
            </a:r>
            <a:r>
              <a:rPr lang="en-US" sz="1900" dirty="0">
                <a:latin typeface="Arial" panose="020B0604020202020204" pitchFamily="34" charset="0"/>
                <a:cs typeface="Arial" panose="020B0604020202020204" pitchFamily="34" charset="0"/>
              </a:rPr>
              <a:t> (se </a:t>
            </a:r>
            <a:r>
              <a:rPr lang="en-US" sz="1900" dirty="0" err="1">
                <a:latin typeface="Arial" panose="020B0604020202020204" pitchFamily="34" charset="0"/>
                <a:cs typeface="Arial" panose="020B0604020202020204" pitchFamily="34" charset="0"/>
              </a:rPr>
              <a:t>aduce</a:t>
            </a:r>
            <a:r>
              <a:rPr lang="en-US" sz="1900" dirty="0">
                <a:latin typeface="Arial" panose="020B0604020202020204" pitchFamily="34" charset="0"/>
                <a:cs typeface="Arial" panose="020B0604020202020204" pitchFamily="34" charset="0"/>
              </a:rPr>
              <a:t> la </a:t>
            </a:r>
            <a:r>
              <a:rPr lang="en-US" sz="1900" dirty="0" err="1">
                <a:latin typeface="Arial" panose="020B0604020202020204" pitchFamily="34" charset="0"/>
                <a:cs typeface="Arial" panose="020B0604020202020204" pitchFamily="34" charset="0"/>
              </a:rPr>
              <a:t>cunoștință</a:t>
            </a:r>
            <a:r>
              <a:rPr lang="en-US" sz="1900" dirty="0">
                <a:latin typeface="Arial" panose="020B0604020202020204" pitchFamily="34" charset="0"/>
                <a:cs typeface="Arial" panose="020B0604020202020204" pitchFamily="34" charset="0"/>
              </a:rPr>
              <a:t> sub </a:t>
            </a:r>
            <a:r>
              <a:rPr lang="en-US" sz="1900" dirty="0" err="1">
                <a:latin typeface="Arial" panose="020B0604020202020204" pitchFamily="34" charset="0"/>
                <a:cs typeface="Arial" panose="020B0604020202020204" pitchFamily="34" charset="0"/>
              </a:rPr>
              <a:t>semnătură</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Factorii</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risc</a:t>
            </a:r>
            <a:r>
              <a:rPr lang="en-US" sz="1900" dirty="0">
                <a:latin typeface="Arial" panose="020B0604020202020204" pitchFamily="34" charset="0"/>
                <a:cs typeface="Arial" panose="020B0604020202020204" pitchFamily="34" charset="0"/>
              </a:rPr>
              <a:t> la </a:t>
            </a:r>
            <a:r>
              <a:rPr lang="en-US" sz="1900" dirty="0" err="1">
                <a:latin typeface="Arial" panose="020B0604020202020204" pitchFamily="34" charset="0"/>
                <a:cs typeface="Arial" panose="020B0604020202020204" pitchFamily="34" charset="0"/>
              </a:rPr>
              <a:t>locul</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muncă</a:t>
            </a:r>
            <a:r>
              <a:rPr lang="en-US" sz="1900" dirty="0">
                <a:latin typeface="Arial" panose="020B0604020202020204" pitchFamily="34" charset="0"/>
                <a:cs typeface="Arial" panose="020B0604020202020204" pitchFamily="34" charset="0"/>
              </a:rPr>
              <a:t> (se </a:t>
            </a:r>
            <a:r>
              <a:rPr lang="en-US" sz="1900" dirty="0" err="1">
                <a:latin typeface="Arial" panose="020B0604020202020204" pitchFamily="34" charset="0"/>
                <a:cs typeface="Arial" panose="020B0604020202020204" pitchFamily="34" charset="0"/>
              </a:rPr>
              <a:t>aduce</a:t>
            </a:r>
            <a:r>
              <a:rPr lang="en-US" sz="1900" dirty="0">
                <a:latin typeface="Arial" panose="020B0604020202020204" pitchFamily="34" charset="0"/>
                <a:cs typeface="Arial" panose="020B0604020202020204" pitchFamily="34" charset="0"/>
              </a:rPr>
              <a:t> la </a:t>
            </a:r>
            <a:r>
              <a:rPr lang="en-US" sz="1900" dirty="0" err="1">
                <a:latin typeface="Arial" panose="020B0604020202020204" pitchFamily="34" charset="0"/>
                <a:cs typeface="Arial" panose="020B0604020202020204" pitchFamily="34" charset="0"/>
              </a:rPr>
              <a:t>cunoștință</a:t>
            </a:r>
            <a:r>
              <a:rPr lang="en-US" sz="1900" dirty="0">
                <a:latin typeface="Arial" panose="020B0604020202020204" pitchFamily="34" charset="0"/>
                <a:cs typeface="Arial" panose="020B0604020202020204" pitchFamily="34" charset="0"/>
              </a:rPr>
              <a:t> sub </a:t>
            </a:r>
            <a:r>
              <a:rPr lang="en-US" sz="1900" dirty="0" err="1">
                <a:latin typeface="Arial" panose="020B0604020202020204" pitchFamily="34" charset="0"/>
                <a:cs typeface="Arial" panose="020B0604020202020204" pitchFamily="34" charset="0"/>
              </a:rPr>
              <a:t>semnătură</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900" dirty="0" err="1">
                <a:latin typeface="Arial" panose="020B0604020202020204" pitchFamily="34" charset="0"/>
                <a:cs typeface="Arial" panose="020B0604020202020204" pitchFamily="34" charset="0"/>
              </a:rPr>
              <a:t>Documente</a:t>
            </a:r>
            <a:r>
              <a:rPr lang="en-US" sz="1900" dirty="0">
                <a:latin typeface="Arial" panose="020B0604020202020204" pitchFamily="34" charset="0"/>
                <a:cs typeface="Arial" panose="020B0604020202020204" pitchFamily="34" charset="0"/>
              </a:rPr>
              <a:t> interne al </a:t>
            </a:r>
            <a:r>
              <a:rPr lang="en-US" sz="1900" dirty="0" err="1">
                <a:latin typeface="Arial" panose="020B0604020202020204" pitchFamily="34" charset="0"/>
                <a:cs typeface="Arial" panose="020B0604020202020204" pitchFamily="34" charset="0"/>
              </a:rPr>
              <a:t>unității</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exemplu</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regulamentul</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salarizare</a:t>
            </a:r>
            <a:r>
              <a:rPr lang="en-US" sz="1900" dirty="0">
                <a:latin typeface="Arial" panose="020B0604020202020204" pitchFamily="34" charset="0"/>
                <a:cs typeface="Arial" panose="020B0604020202020204" pitchFamily="34" charset="0"/>
              </a:rPr>
              <a:t>, etc. (se </a:t>
            </a:r>
            <a:r>
              <a:rPr lang="en-US" sz="1900" dirty="0" err="1">
                <a:latin typeface="Arial" panose="020B0604020202020204" pitchFamily="34" charset="0"/>
                <a:cs typeface="Arial" panose="020B0604020202020204" pitchFamily="34" charset="0"/>
              </a:rPr>
              <a:t>aduc</a:t>
            </a:r>
            <a:r>
              <a:rPr lang="en-US" sz="1900" dirty="0">
                <a:latin typeface="Arial" panose="020B0604020202020204" pitchFamily="34" charset="0"/>
                <a:cs typeface="Arial" panose="020B0604020202020204" pitchFamily="34" charset="0"/>
              </a:rPr>
              <a:t>  la </a:t>
            </a:r>
            <a:r>
              <a:rPr lang="en-US" sz="1900" dirty="0" err="1">
                <a:latin typeface="Arial" panose="020B0604020202020204" pitchFamily="34" charset="0"/>
                <a:cs typeface="Arial" panose="020B0604020202020204" pitchFamily="34" charset="0"/>
              </a:rPr>
              <a:t>cunoștință</a:t>
            </a:r>
            <a:r>
              <a:rPr lang="en-US" sz="1900" dirty="0">
                <a:latin typeface="Arial" panose="020B0604020202020204" pitchFamily="34" charset="0"/>
                <a:cs typeface="Arial" panose="020B0604020202020204" pitchFamily="34" charset="0"/>
              </a:rPr>
              <a:t> sub </a:t>
            </a:r>
            <a:r>
              <a:rPr lang="en-US" sz="1900" dirty="0" err="1">
                <a:latin typeface="Arial" panose="020B0604020202020204" pitchFamily="34" charset="0"/>
                <a:cs typeface="Arial" panose="020B0604020202020204" pitchFamily="34" charset="0"/>
              </a:rPr>
              <a:t>semnătură</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95526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8E773F77-6161-4747-9D36-F5A0C3A2D3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831" y="3933056"/>
            <a:ext cx="7620000" cy="2664296"/>
          </a:xfrm>
        </p:spPr>
      </p:pic>
      <p:sp>
        <p:nvSpPr>
          <p:cNvPr id="4" name="Прямоугольник: скругленные углы 3">
            <a:extLst>
              <a:ext uri="{FF2B5EF4-FFF2-40B4-BE49-F238E27FC236}">
                <a16:creationId xmlns:a16="http://schemas.microsoft.com/office/drawing/2014/main" id="{EACC9E2C-443E-4B33-AB60-86A888E7058B}"/>
              </a:ext>
            </a:extLst>
          </p:cNvPr>
          <p:cNvSpPr/>
          <p:nvPr/>
        </p:nvSpPr>
        <p:spPr>
          <a:xfrm>
            <a:off x="467544" y="476672"/>
            <a:ext cx="8047806" cy="33123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sz="1600" b="1" i="1" dirty="0">
              <a:solidFill>
                <a:schemeClr val="tx1"/>
              </a:solidFill>
              <a:latin typeface="Arial" panose="020B0604020202020204" pitchFamily="34" charset="0"/>
              <a:cs typeface="Arial" panose="020B0604020202020204" pitchFamily="34" charset="0"/>
            </a:endParaRPr>
          </a:p>
          <a:p>
            <a:pPr algn="ctr"/>
            <a:r>
              <a:rPr lang="ro-RO" sz="1600" b="1" i="1" dirty="0">
                <a:solidFill>
                  <a:schemeClr val="tx1"/>
                </a:solidFill>
                <a:latin typeface="Arial" panose="020B0604020202020204" pitchFamily="34" charset="0"/>
                <a:cs typeface="Arial" panose="020B0604020202020204" pitchFamily="34" charset="0"/>
              </a:rPr>
              <a:t>Articolul 84. Nulitatea contractului individual de muncă</a:t>
            </a:r>
          </a:p>
          <a:p>
            <a:pPr algn="ctr"/>
            <a:endParaRPr lang="ro-RO" sz="1600" b="1" i="1" dirty="0">
              <a:solidFill>
                <a:schemeClr val="tx1"/>
              </a:solidFill>
              <a:latin typeface="Arial" panose="020B0604020202020204" pitchFamily="34" charset="0"/>
              <a:cs typeface="Arial" panose="020B0604020202020204" pitchFamily="34" charset="0"/>
            </a:endParaRPr>
          </a:p>
          <a:p>
            <a:pPr algn="just"/>
            <a:r>
              <a:rPr lang="ro-RO" sz="1400" dirty="0">
                <a:solidFill>
                  <a:schemeClr val="tx1"/>
                </a:solidFill>
                <a:latin typeface="Arial" panose="020B0604020202020204" pitchFamily="34" charset="0"/>
                <a:cs typeface="Arial" panose="020B0604020202020204" pitchFamily="34" charset="0"/>
              </a:rPr>
              <a:t>(1) Nerespectarea oricărei dintre condiţiile stabilite de prezentul cod pentru încheierea contractului individual de muncă atrage nulitatea acestuia.</a:t>
            </a:r>
          </a:p>
          <a:p>
            <a:pPr algn="just"/>
            <a:r>
              <a:rPr lang="ro-RO" sz="1400" dirty="0">
                <a:solidFill>
                  <a:schemeClr val="tx1"/>
                </a:solidFill>
                <a:latin typeface="Arial" panose="020B0604020202020204" pitchFamily="34" charset="0"/>
                <a:cs typeface="Arial" panose="020B0604020202020204" pitchFamily="34" charset="0"/>
              </a:rPr>
              <a:t>(2) Constatarea nulităţii contractului individual de muncă produce efecte pentru viitor.</a:t>
            </a:r>
          </a:p>
          <a:p>
            <a:pPr algn="just"/>
            <a:r>
              <a:rPr lang="ro-RO" sz="1400" dirty="0">
                <a:solidFill>
                  <a:schemeClr val="tx1"/>
                </a:solidFill>
                <a:latin typeface="Arial" panose="020B0604020202020204" pitchFamily="34" charset="0"/>
                <a:cs typeface="Arial" panose="020B0604020202020204" pitchFamily="34" charset="0"/>
              </a:rPr>
              <a:t>(3) Nulitatea contractului individual de muncă poate fi înlăturată prin îndeplinirea condiţiilor corespunzătoare impuse de prezentul cod.</a:t>
            </a:r>
          </a:p>
          <a:p>
            <a:pPr algn="just"/>
            <a:r>
              <a:rPr lang="ro-RO" sz="1400" dirty="0">
                <a:solidFill>
                  <a:schemeClr val="tx1"/>
                </a:solidFill>
                <a:latin typeface="Arial" panose="020B0604020202020204" pitchFamily="34" charset="0"/>
                <a:cs typeface="Arial" panose="020B0604020202020204" pitchFamily="34" charset="0"/>
              </a:rPr>
              <a:t>(4) În cazul în care o clauză a contractului individual de muncă este afectată de nulitate, deoarece stabileşte pentru salariat drepturi sub limitele impuse de legislaţie, de convenţiile colective sau de contractul colectiv de muncă, ea va fi înlocuită în mod automat de dispoziţiile legale, convenţionale sau contractuale minime aplicabile.</a:t>
            </a:r>
          </a:p>
          <a:p>
            <a:pPr algn="just"/>
            <a:r>
              <a:rPr lang="ro-RO" sz="1400" dirty="0">
                <a:solidFill>
                  <a:schemeClr val="tx1"/>
                </a:solidFill>
                <a:latin typeface="Arial" panose="020B0604020202020204" pitchFamily="34" charset="0"/>
                <a:cs typeface="Arial" panose="020B0604020202020204" pitchFamily="34" charset="0"/>
              </a:rPr>
              <a:t>(5) Nulitatea contractului individual de muncă se constată prin hotărîre a instanţei de judecată.</a:t>
            </a:r>
          </a:p>
          <a:p>
            <a:pPr algn="just"/>
            <a:r>
              <a:rPr lang="ro-RO" sz="1400" b="1" dirty="0">
                <a:solidFill>
                  <a:srgbClr val="FF0000"/>
                </a:solidFill>
                <a:latin typeface="Arial" panose="020B0604020202020204" pitchFamily="34" charset="0"/>
                <a:cs typeface="Arial" panose="020B0604020202020204" pitchFamily="34" charset="0"/>
              </a:rPr>
              <a:t>(6) Salariatul care a prestat munca în temeiul unui contract individual de muncă declarat nul are dreptul la remunerare pentru munca prestată.</a:t>
            </a:r>
          </a:p>
          <a:p>
            <a:pPr indent="450215" algn="just">
              <a:spcAft>
                <a:spcPts val="0"/>
              </a:spcAft>
            </a:pPr>
            <a:endParaRPr lang="ro-RO" dirty="0">
              <a:solidFill>
                <a:srgbClr val="333333"/>
              </a:solidFill>
              <a:latin typeface="PT Serif"/>
            </a:endParaRPr>
          </a:p>
        </p:txBody>
      </p:sp>
    </p:spTree>
    <p:extLst>
      <p:ext uri="{BB962C8B-B14F-4D97-AF65-F5344CB8AC3E}">
        <p14:creationId xmlns:p14="http://schemas.microsoft.com/office/powerpoint/2010/main" val="45237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76672"/>
            <a:ext cx="8229600" cy="5530619"/>
          </a:xfrm>
        </p:spPr>
        <p:txBody>
          <a:bodyPr>
            <a:normAutofit/>
          </a:bodyPr>
          <a:lstStyle/>
          <a:p>
            <a:pPr>
              <a:buNone/>
            </a:pPr>
            <a:r>
              <a:rPr lang="ru-RU" dirty="0">
                <a:latin typeface="Arial" panose="020B0604020202020204" pitchFamily="34" charset="0"/>
                <a:cs typeface="Arial" panose="020B0604020202020204" pitchFamily="34" charset="0"/>
              </a:rPr>
              <a:t>  </a:t>
            </a:r>
            <a:r>
              <a:rPr lang="ro-MD" dirty="0">
                <a:latin typeface="Arial" panose="020B0604020202020204" pitchFamily="34" charset="0"/>
                <a:cs typeface="Arial" panose="020B0604020202020204" pitchFamily="34" charset="0"/>
              </a:rPr>
              <a:t>       </a:t>
            </a:r>
            <a:endParaRPr lang="ru-RU" dirty="0"/>
          </a:p>
        </p:txBody>
      </p:sp>
      <p:sp>
        <p:nvSpPr>
          <p:cNvPr id="4" name="Скругленный прямоугольник 3"/>
          <p:cNvSpPr/>
          <p:nvPr/>
        </p:nvSpPr>
        <p:spPr>
          <a:xfrm>
            <a:off x="362347" y="332656"/>
            <a:ext cx="8291264" cy="3384376"/>
          </a:xfrm>
          <a:prstGeom prst="roundRect">
            <a:avLst>
              <a:gd name="adj"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i="1" dirty="0">
                <a:solidFill>
                  <a:schemeClr val="tx1"/>
                </a:solidFill>
                <a:latin typeface="Arial Black" panose="020B0A04020102020204" pitchFamily="34" charset="0"/>
                <a:cs typeface="Arial" panose="020B0604020202020204" pitchFamily="34" charset="0"/>
              </a:rPr>
              <a:t>IMPORTANT!</a:t>
            </a:r>
          </a:p>
          <a:p>
            <a:pPr algn="just"/>
            <a:r>
              <a:rPr lang="ro-RO" dirty="0">
                <a:solidFill>
                  <a:schemeClr val="tx1"/>
                </a:solidFill>
                <a:latin typeface="Arial" panose="020B0604020202020204" pitchFamily="34" charset="0"/>
                <a:cs typeface="Arial" panose="020B0604020202020204" pitchFamily="34" charset="0"/>
              </a:rPr>
              <a:t>   Înregistrarea tuturor documentelor pentru angajare se efectuează înainte ca angajatul să fie admis la locul de muncă. </a:t>
            </a:r>
          </a:p>
          <a:p>
            <a:pPr algn="just"/>
            <a:r>
              <a:rPr lang="ro-RO" dirty="0">
                <a:solidFill>
                  <a:schemeClr val="tx1"/>
                </a:solidFill>
                <a:latin typeface="Arial" panose="020B0604020202020204" pitchFamily="34" charset="0"/>
                <a:cs typeface="Arial" panose="020B0604020202020204" pitchFamily="34" charset="0"/>
              </a:rPr>
              <a:t>    Dacă, în timpul inspecției Inspectoratului Muncii, se găsesc lucrători neînregistrați admiși la locul de muncă, angajatorul este pedepsit în temeiul articolului 55</a:t>
            </a:r>
            <a:r>
              <a:rPr lang="ro-RO" baseline="30000" dirty="0">
                <a:solidFill>
                  <a:schemeClr val="tx1"/>
                </a:solidFill>
                <a:latin typeface="Arial" panose="020B0604020202020204" pitchFamily="34" charset="0"/>
                <a:cs typeface="Arial" panose="020B0604020202020204" pitchFamily="34" charset="0"/>
              </a:rPr>
              <a:t>1</a:t>
            </a:r>
            <a:r>
              <a:rPr lang="ro-RO" dirty="0">
                <a:solidFill>
                  <a:schemeClr val="tx1"/>
                </a:solidFill>
                <a:latin typeface="Arial" panose="020B0604020202020204" pitchFamily="34" charset="0"/>
                <a:cs typeface="Arial" panose="020B0604020202020204" pitchFamily="34" charset="0"/>
              </a:rPr>
              <a:t> din Codul contravențional. „Utilizarea muncii nedeclarate”.</a:t>
            </a:r>
          </a:p>
          <a:p>
            <a:pPr algn="just"/>
            <a:r>
              <a:rPr lang="ro-RO" dirty="0">
                <a:solidFill>
                  <a:schemeClr val="tx1"/>
                </a:solidFill>
                <a:latin typeface="Arial" panose="020B0604020202020204" pitchFamily="34" charset="0"/>
                <a:cs typeface="Arial" panose="020B0604020202020204" pitchFamily="34" charset="0"/>
              </a:rPr>
              <a:t>   </a:t>
            </a:r>
            <a:r>
              <a:rPr lang="ro-RO" b="1" dirty="0">
                <a:solidFill>
                  <a:srgbClr val="FF0000"/>
                </a:solidFill>
                <a:latin typeface="Arial" panose="020B0604020202020204" pitchFamily="34" charset="0"/>
                <a:cs typeface="Arial" panose="020B0604020202020204" pitchFamily="34" charset="0"/>
              </a:rPr>
              <a:t>Utilizarea muncii nedeclarate va fi sancționată cu o amendă de la                  60 la 90 de unități convenționale pentru persoane fizice, o amendă de la 150 la 210 unități convenționale pentru funcționari și o amendă de la 210 la 300 de unități convenționale pentru persoanele juridice în toate cazurile pentru fiecare angajat identificat. </a:t>
            </a:r>
            <a:endParaRPr lang="ru-RU" b="1" dirty="0">
              <a:solidFill>
                <a:srgbClr val="FF000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2FE8770D-3012-4723-958F-314B8477C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47" y="3869620"/>
            <a:ext cx="8098086" cy="287174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A032A202-34CA-4B64-B327-46616BDE9505}"/>
              </a:ext>
            </a:extLst>
          </p:cNvPr>
          <p:cNvSpPr>
            <a:spLocks noGrp="1"/>
          </p:cNvSpPr>
          <p:nvPr>
            <p:ph idx="1"/>
          </p:nvPr>
        </p:nvSpPr>
        <p:spPr>
          <a:xfrm>
            <a:off x="628650" y="332656"/>
            <a:ext cx="7886700" cy="5844307"/>
          </a:xfrm>
        </p:spPr>
        <p:txBody>
          <a:bodyPr>
            <a:normAutofit/>
          </a:bodyPr>
          <a:lstStyle/>
          <a:p>
            <a:pPr marL="0" indent="0" algn="ctr">
              <a:buNone/>
            </a:pPr>
            <a:r>
              <a:rPr lang="ro-MD" b="1" i="1" dirty="0">
                <a:latin typeface="Arial Black" panose="020B0A04020102020204" pitchFamily="34" charset="0"/>
              </a:rPr>
              <a:t>Modificarea Contractului individual de muncă</a:t>
            </a:r>
            <a:endParaRPr lang="ru-RU" dirty="0">
              <a:latin typeface="Arial Black" panose="020B0A04020102020204" pitchFamily="34" charset="0"/>
            </a:endParaRPr>
          </a:p>
          <a:p>
            <a:pPr marL="0" indent="0" algn="just">
              <a:buNone/>
            </a:pPr>
            <a:r>
              <a:rPr lang="en-US" sz="1400" dirty="0" err="1">
                <a:latin typeface="Arial" panose="020B0604020202020204" pitchFamily="34" charset="0"/>
                <a:cs typeface="Arial" panose="020B0604020202020204" pitchFamily="34" charset="0"/>
              </a:rPr>
              <a:t>Contractul</a:t>
            </a:r>
            <a:r>
              <a:rPr lang="en-US" sz="1400" dirty="0">
                <a:latin typeface="Arial" panose="020B0604020202020204" pitchFamily="34" charset="0"/>
                <a:cs typeface="Arial" panose="020B0604020202020204" pitchFamily="34" charset="0"/>
              </a:rPr>
              <a:t> individual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poate</a:t>
            </a:r>
            <a:r>
              <a:rPr lang="en-US" sz="1400" dirty="0">
                <a:latin typeface="Arial" panose="020B0604020202020204" pitchFamily="34" charset="0"/>
                <a:cs typeface="Arial" panose="020B0604020202020204" pitchFamily="34" charset="0"/>
              </a:rPr>
              <a:t> fi </a:t>
            </a:r>
            <a:r>
              <a:rPr lang="en-US" sz="1400" dirty="0" err="1">
                <a:latin typeface="Arial" panose="020B0604020202020204" pitchFamily="34" charset="0"/>
                <a:cs typeface="Arial" panose="020B0604020202020204" pitchFamily="34" charset="0"/>
              </a:rPr>
              <a:t>modificat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printr</a:t>
            </a:r>
            <a:r>
              <a:rPr lang="en-US" sz="1400" dirty="0">
                <a:latin typeface="Arial" panose="020B0604020202020204" pitchFamily="34" charset="0"/>
                <a:cs typeface="Arial" panose="020B0604020202020204" pitchFamily="34" charset="0"/>
              </a:rPr>
              <a:t>-un </a:t>
            </a:r>
            <a:r>
              <a:rPr lang="en-US" sz="1400" dirty="0" err="1">
                <a:latin typeface="Arial" panose="020B0604020202020204" pitchFamily="34" charset="0"/>
                <a:cs typeface="Arial" panose="020B0604020202020204" pitchFamily="34" charset="0"/>
              </a:rPr>
              <a:t>acord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suplimentar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semnat</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părți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inclusiv</a:t>
            </a:r>
            <a:r>
              <a:rPr lang="en-US" sz="1400" dirty="0">
                <a:latin typeface="Arial" panose="020B0604020202020204" pitchFamily="34" charset="0"/>
                <a:cs typeface="Arial" panose="020B0604020202020204" pitchFamily="34" charset="0"/>
              </a:rPr>
              <a:t> cu </a:t>
            </a:r>
            <a:r>
              <a:rPr lang="en-US" sz="1400" dirty="0" err="1">
                <a:latin typeface="Arial" panose="020B0604020202020204" pitchFamily="34" charset="0"/>
                <a:cs typeface="Arial" panose="020B0604020202020204" pitchFamily="34" charset="0"/>
              </a:rPr>
              <a:t>utilizarea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semnăturii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electronice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avansate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calificate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Acordul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suplimentar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parte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integrantă</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contractului</a:t>
            </a:r>
            <a:r>
              <a:rPr lang="en-US" sz="1400" dirty="0">
                <a:latin typeface="Arial" panose="020B0604020202020204" pitchFamily="34" charset="0"/>
                <a:cs typeface="Arial" panose="020B0604020202020204" pitchFamily="34" charset="0"/>
              </a:rPr>
              <a:t> individual de </a:t>
            </a:r>
            <a:r>
              <a:rPr lang="en-US" sz="1400" dirty="0" err="1">
                <a:latin typeface="Arial" panose="020B0604020202020204" pitchFamily="34" charset="0"/>
                <a:cs typeface="Arial" panose="020B0604020202020204" pitchFamily="34" charset="0"/>
              </a:rPr>
              <a:t>munc</a:t>
            </a:r>
            <a:r>
              <a:rPr lang="ro-MD" sz="1400" dirty="0">
                <a:latin typeface="Arial" panose="020B0604020202020204" pitchFamily="34" charset="0"/>
                <a:cs typeface="Arial" panose="020B0604020202020204" pitchFamily="34" charset="0"/>
              </a:rPr>
              <a:t>ă conform prevederilor art. 68 din Codul muncii.</a:t>
            </a:r>
            <a:endParaRPr lang="ru-RU" sz="1400" dirty="0">
              <a:latin typeface="Arial" panose="020B0604020202020204" pitchFamily="34" charset="0"/>
              <a:cs typeface="Arial" panose="020B0604020202020204" pitchFamily="34" charset="0"/>
            </a:endParaRPr>
          </a:p>
          <a:p>
            <a:pPr marL="0" indent="0" algn="just">
              <a:buNone/>
            </a:pPr>
            <a:r>
              <a:rPr lang="en-US" sz="1400" dirty="0" err="1">
                <a:latin typeface="Arial" panose="020B0604020202020204" pitchFamily="34" charset="0"/>
                <a:cs typeface="Arial" panose="020B0604020202020204" pitchFamily="34" charset="0"/>
              </a:rPr>
              <a:t>Modificare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contractului</a:t>
            </a:r>
            <a:r>
              <a:rPr lang="en-US" sz="1400" dirty="0">
                <a:latin typeface="Arial" panose="020B0604020202020204" pitchFamily="34" charset="0"/>
                <a:cs typeface="Arial" panose="020B0604020202020204" pitchFamily="34" charset="0"/>
              </a:rPr>
              <a:t> individual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se </a:t>
            </a:r>
            <a:r>
              <a:rPr lang="en-US" sz="1400" dirty="0" err="1">
                <a:latin typeface="Arial" panose="020B0604020202020204" pitchFamily="34" charset="0"/>
                <a:cs typeface="Arial" panose="020B0604020202020204" pitchFamily="34" charset="0"/>
              </a:rPr>
              <a:t>consideră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orice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modificare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completare</a:t>
            </a:r>
            <a:r>
              <a:rPr lang="en-US" sz="1400" dirty="0">
                <a:latin typeface="Arial" panose="020B0604020202020204" pitchFamily="34" charset="0"/>
                <a:cs typeface="Arial" panose="020B0604020202020204" pitchFamily="34" charset="0"/>
              </a:rPr>
              <a:t> care </a:t>
            </a:r>
            <a:r>
              <a:rPr lang="en-US" sz="1400" dirty="0" err="1">
                <a:latin typeface="Arial" panose="020B0604020202020204" pitchFamily="34" charset="0"/>
                <a:cs typeface="Arial" panose="020B0604020202020204" pitchFamily="34" charset="0"/>
              </a:rPr>
              <a:t>vizează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puţin</a:t>
            </a:r>
            <a:r>
              <a:rPr lang="en-US" sz="1400" dirty="0">
                <a:latin typeface="Arial" panose="020B0604020202020204" pitchFamily="34" charset="0"/>
                <a:cs typeface="Arial" panose="020B0604020202020204" pitchFamily="34" charset="0"/>
              </a:rPr>
              <a:t> una </a:t>
            </a:r>
            <a:r>
              <a:rPr lang="en-US" sz="1400" dirty="0" err="1">
                <a:latin typeface="Arial" panose="020B0604020202020204" pitchFamily="34" charset="0"/>
                <a:cs typeface="Arial" panose="020B0604020202020204" pitchFamily="34" charset="0"/>
              </a:rPr>
              <a:t>dintre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clauzele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prevăzute</a:t>
            </a:r>
            <a:r>
              <a:rPr lang="en-US" sz="1400" dirty="0">
                <a:latin typeface="Arial" panose="020B0604020202020204" pitchFamily="34" charset="0"/>
                <a:cs typeface="Arial" panose="020B0604020202020204" pitchFamily="34" charset="0"/>
              </a:rPr>
              <a:t> la art. 49 </a:t>
            </a:r>
            <a:r>
              <a:rPr lang="en-US" sz="1400" dirty="0" err="1">
                <a:latin typeface="Arial" panose="020B0604020202020204" pitchFamily="34" charset="0"/>
                <a:cs typeface="Arial" panose="020B0604020202020204" pitchFamily="34" charset="0"/>
              </a:rPr>
              <a:t>alin</a:t>
            </a:r>
            <a:r>
              <a:rPr lang="en-US" sz="1400"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(1).</a:t>
            </a:r>
          </a:p>
          <a:p>
            <a:pPr marL="0" indent="0" algn="just">
              <a:buNone/>
            </a:pPr>
            <a:r>
              <a:rPr lang="ro-MD" sz="1400" b="1" i="1" dirty="0">
                <a:latin typeface="Arial" panose="020B0604020202020204" pitchFamily="34" charset="0"/>
                <a:cs typeface="Arial" panose="020B0604020202020204" pitchFamily="34" charset="0"/>
              </a:rPr>
              <a:t>Modificarea Contractului individual de muncă fără acord suplimentar semnat de părți</a:t>
            </a:r>
            <a:endParaRPr lang="ru-RU" sz="1400" dirty="0">
              <a:latin typeface="Arial" panose="020B0604020202020204" pitchFamily="34" charset="0"/>
              <a:cs typeface="Arial" panose="020B0604020202020204" pitchFamily="34" charset="0"/>
            </a:endParaRPr>
          </a:p>
          <a:p>
            <a:pPr marL="0" indent="0" algn="just">
              <a:buNone/>
            </a:pPr>
            <a:r>
              <a:rPr lang="en-US" sz="1400" dirty="0" err="1">
                <a:latin typeface="Arial" panose="020B0604020202020204" pitchFamily="34" charset="0"/>
                <a:cs typeface="Arial" panose="020B0604020202020204" pitchFamily="34" charset="0"/>
              </a:rPr>
              <a:t>Locul</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al </a:t>
            </a:r>
            <a:r>
              <a:rPr lang="en-US" sz="1400" dirty="0" err="1">
                <a:latin typeface="Arial" panose="020B0604020202020204" pitchFamily="34" charset="0"/>
                <a:cs typeface="Arial" panose="020B0604020202020204" pitchFamily="34" charset="0"/>
              </a:rPr>
              <a:t>salariatului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poate</a:t>
            </a:r>
            <a:r>
              <a:rPr lang="en-US" sz="1400" dirty="0">
                <a:latin typeface="Arial" panose="020B0604020202020204" pitchFamily="34" charset="0"/>
                <a:cs typeface="Arial" panose="020B0604020202020204" pitchFamily="34" charset="0"/>
              </a:rPr>
              <a:t> fi </a:t>
            </a:r>
            <a:r>
              <a:rPr lang="en-US" sz="1400" dirty="0" err="1">
                <a:latin typeface="Arial" panose="020B0604020202020204" pitchFamily="34" charset="0"/>
                <a:cs typeface="Arial" panose="020B0604020202020204" pitchFamily="34" charset="0"/>
              </a:rPr>
              <a:t>schimbat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temporar</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către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angajator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fără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efectuarea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modificărilor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contractul</a:t>
            </a:r>
            <a:r>
              <a:rPr lang="en-US" sz="1400" dirty="0">
                <a:latin typeface="Arial" panose="020B0604020202020204" pitchFamily="34" charset="0"/>
                <a:cs typeface="Arial" panose="020B0604020202020204" pitchFamily="34" charset="0"/>
              </a:rPr>
              <a:t> individual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printr</a:t>
            </a:r>
            <a:r>
              <a:rPr lang="en-US" sz="1400" dirty="0">
                <a:latin typeface="Arial" panose="020B0604020202020204" pitchFamily="34" charset="0"/>
                <a:cs typeface="Arial" panose="020B0604020202020204" pitchFamily="34" charset="0"/>
              </a:rPr>
              <a:t>-un </a:t>
            </a:r>
            <a:r>
              <a:rPr lang="en-US" sz="1400" dirty="0" err="1">
                <a:latin typeface="Arial" panose="020B0604020202020204" pitchFamily="34" charset="0"/>
                <a:cs typeface="Arial" panose="020B0604020202020204" pitchFamily="34" charset="0"/>
              </a:rPr>
              <a:t>acord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suplimentar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cazul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deplasării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detaşării</a:t>
            </a:r>
            <a:r>
              <a:rPr lang="en-US" sz="1400" dirty="0">
                <a:latin typeface="Arial" panose="020B0604020202020204" pitchFamily="34" charset="0"/>
                <a:cs typeface="Arial" panose="020B0604020202020204" pitchFamily="34" charset="0"/>
              </a:rPr>
              <a:t> conform art. 70 </a:t>
            </a:r>
            <a:r>
              <a:rPr lang="en-US" sz="1400" dirty="0" err="1">
                <a:latin typeface="Arial" panose="020B0604020202020204" pitchFamily="34" charset="0"/>
                <a:cs typeface="Arial" panose="020B0604020202020204" pitchFamily="34" charset="0"/>
              </a:rPr>
              <a:t>şi</a:t>
            </a:r>
            <a:r>
              <a:rPr lang="en-US" sz="1400" dirty="0">
                <a:latin typeface="Arial" panose="020B0604020202020204" pitchFamily="34" charset="0"/>
                <a:cs typeface="Arial" panose="020B0604020202020204" pitchFamily="34" charset="0"/>
              </a:rPr>
              <a:t> 71 din </a:t>
            </a:r>
            <a:r>
              <a:rPr lang="en-US" sz="1400" dirty="0" err="1">
                <a:latin typeface="Arial" panose="020B0604020202020204" pitchFamily="34" charset="0"/>
                <a:cs typeface="Arial" panose="020B0604020202020204" pitchFamily="34" charset="0"/>
              </a:rPr>
              <a:t>Codul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muncii</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lgn="just">
              <a:buNone/>
            </a:pP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cazul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apariţiei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unei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situaţii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prevăzute</a:t>
            </a:r>
            <a:r>
              <a:rPr lang="en-US" sz="1400" dirty="0">
                <a:latin typeface="Arial" panose="020B0604020202020204" pitchFamily="34" charset="0"/>
                <a:cs typeface="Arial" panose="020B0604020202020204" pitchFamily="34" charset="0"/>
              </a:rPr>
              <a:t> de art.104 </a:t>
            </a:r>
            <a:r>
              <a:rPr lang="en-US" sz="1400" dirty="0" err="1">
                <a:latin typeface="Arial" panose="020B0604020202020204" pitchFamily="34" charset="0"/>
                <a:cs typeface="Arial" panose="020B0604020202020204" pitchFamily="34" charset="0"/>
              </a:rPr>
              <a:t>alin</a:t>
            </a:r>
            <a:r>
              <a:rPr lang="en-US" sz="1400" dirty="0">
                <a:latin typeface="Arial" panose="020B0604020202020204" pitchFamily="34" charset="0"/>
                <a:cs typeface="Arial" panose="020B0604020202020204" pitchFamily="34" charset="0"/>
              </a:rPr>
              <a:t>. (2) lit. a) </a:t>
            </a:r>
            <a:r>
              <a:rPr lang="en-US" sz="1400" dirty="0" err="1">
                <a:latin typeface="Arial" panose="020B0604020202020204" pitchFamily="34" charset="0"/>
                <a:cs typeface="Arial" panose="020B0604020202020204" pitchFamily="34" charset="0"/>
              </a:rPr>
              <a:t>şi</a:t>
            </a:r>
            <a:r>
              <a:rPr lang="en-US" sz="1400" dirty="0">
                <a:latin typeface="Arial" panose="020B0604020202020204" pitchFamily="34" charset="0"/>
                <a:cs typeface="Arial" panose="020B0604020202020204" pitchFamily="34" charset="0"/>
              </a:rPr>
              <a:t> b) din </a:t>
            </a:r>
            <a:r>
              <a:rPr lang="en-US" sz="1400" dirty="0" err="1">
                <a:latin typeface="Arial" panose="020B0604020202020204" pitchFamily="34" charset="0"/>
                <a:cs typeface="Arial" panose="020B0604020202020204" pitchFamily="34" charset="0"/>
              </a:rPr>
              <a:t>Codul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muncii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angajatorul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poate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schimba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temporar</a:t>
            </a:r>
            <a:r>
              <a:rPr lang="en-US" sz="1400" dirty="0">
                <a:latin typeface="Arial" panose="020B0604020202020204" pitchFamily="34" charset="0"/>
                <a:cs typeface="Arial" panose="020B0604020202020204" pitchFamily="34" charset="0"/>
              </a:rPr>
              <a:t>, pe o </a:t>
            </a:r>
            <a:r>
              <a:rPr lang="en-US" sz="1400" dirty="0" err="1">
                <a:latin typeface="Arial" panose="020B0604020202020204" pitchFamily="34" charset="0"/>
                <a:cs typeface="Arial" panose="020B0604020202020204" pitchFamily="34" charset="0"/>
              </a:rPr>
              <a:t>perioadă</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cel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mult</a:t>
            </a:r>
            <a:r>
              <a:rPr lang="en-US" sz="1400" dirty="0">
                <a:latin typeface="Arial" panose="020B0604020202020204" pitchFamily="34" charset="0"/>
                <a:cs typeface="Arial" panose="020B0604020202020204" pitchFamily="34" charset="0"/>
              </a:rPr>
              <a:t> o </a:t>
            </a:r>
            <a:r>
              <a:rPr lang="en-US" sz="1400" dirty="0" err="1">
                <a:latin typeface="Arial" panose="020B0604020202020204" pitchFamily="34" charset="0"/>
                <a:cs typeface="Arial" panose="020B0604020202020204" pitchFamily="34" charset="0"/>
              </a:rPr>
              <a:t>lună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locul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specificul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muncii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salariatului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fără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consimţămîntul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acestuia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fără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operarea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modificărilor</a:t>
            </a:r>
            <a:r>
              <a:rPr lang="en-US" sz="1400" dirty="0">
                <a:latin typeface="Arial" panose="020B0604020202020204" pitchFamily="34" charset="0"/>
                <a:cs typeface="Arial" panose="020B0604020202020204" pitchFamily="34" charset="0"/>
              </a:rPr>
              <a:t> respective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contractul</a:t>
            </a:r>
            <a:r>
              <a:rPr lang="en-US" sz="1400" dirty="0">
                <a:latin typeface="Arial" panose="020B0604020202020204" pitchFamily="34" charset="0"/>
                <a:cs typeface="Arial" panose="020B0604020202020204" pitchFamily="34" charset="0"/>
              </a:rPr>
              <a:t> individual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buNone/>
            </a:pPr>
            <a:endParaRPr lang="ru-RU" dirty="0"/>
          </a:p>
        </p:txBody>
      </p:sp>
      <p:pic>
        <p:nvPicPr>
          <p:cNvPr id="3" name="Рисунок 2">
            <a:extLst>
              <a:ext uri="{FF2B5EF4-FFF2-40B4-BE49-F238E27FC236}">
                <a16:creationId xmlns:a16="http://schemas.microsoft.com/office/drawing/2014/main" id="{CE97DF68-D585-4C17-AADB-B00C8CEC8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86" y="3933056"/>
            <a:ext cx="7776864" cy="292408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4ABC8A7-1EA4-49D5-8C01-2B1F78BC40DD}"/>
              </a:ext>
            </a:extLst>
          </p:cNvPr>
          <p:cNvSpPr>
            <a:spLocks noGrp="1"/>
          </p:cNvSpPr>
          <p:nvPr>
            <p:ph idx="1"/>
          </p:nvPr>
        </p:nvSpPr>
        <p:spPr>
          <a:xfrm>
            <a:off x="467544" y="260648"/>
            <a:ext cx="8208912" cy="4536504"/>
          </a:xfrm>
        </p:spPr>
        <p:txBody>
          <a:bodyPr>
            <a:normAutofit fontScale="77500" lnSpcReduction="20000"/>
          </a:bodyPr>
          <a:lstStyle/>
          <a:p>
            <a:pPr marL="0" indent="0" algn="ctr">
              <a:buNone/>
            </a:pPr>
            <a:r>
              <a:rPr lang="en-US" b="1" dirty="0" err="1">
                <a:latin typeface="Arial Black" panose="020B0A04020102020204" pitchFamily="34" charset="0"/>
                <a:cs typeface="Arial" panose="020B0604020202020204" pitchFamily="34" charset="0"/>
              </a:rPr>
              <a:t>Transferul</a:t>
            </a:r>
            <a:r>
              <a:rPr lang="en-US" b="1" dirty="0">
                <a:latin typeface="Arial Black" panose="020B0A04020102020204" pitchFamily="34" charset="0"/>
                <a:cs typeface="Arial" panose="020B0604020202020204" pitchFamily="34" charset="0"/>
              </a:rPr>
              <a:t> la o </a:t>
            </a:r>
            <a:r>
              <a:rPr lang="en-US" b="1" dirty="0" err="1">
                <a:latin typeface="Arial Black" panose="020B0A04020102020204" pitchFamily="34" charset="0"/>
                <a:cs typeface="Arial" panose="020B0604020202020204" pitchFamily="34" charset="0"/>
              </a:rPr>
              <a:t>altă</a:t>
            </a:r>
            <a:r>
              <a:rPr lang="en-US" b="1" dirty="0">
                <a:latin typeface="Arial Black" panose="020B0A04020102020204" pitchFamily="34" charset="0"/>
                <a:cs typeface="Arial" panose="020B0604020202020204" pitchFamily="34" charset="0"/>
              </a:rPr>
              <a:t> </a:t>
            </a:r>
            <a:r>
              <a:rPr lang="en-US" b="1" dirty="0" err="1">
                <a:latin typeface="Arial Black" panose="020B0A04020102020204" pitchFamily="34" charset="0"/>
                <a:cs typeface="Arial" panose="020B0604020202020204" pitchFamily="34" charset="0"/>
              </a:rPr>
              <a:t>muncă</a:t>
            </a:r>
            <a:r>
              <a:rPr lang="en-US" b="1" dirty="0">
                <a:latin typeface="Arial Black" panose="020B0A04020102020204" pitchFamily="34" charset="0"/>
                <a:cs typeface="Arial" panose="020B0604020202020204" pitchFamily="34" charset="0"/>
              </a:rPr>
              <a:t> </a:t>
            </a:r>
            <a:r>
              <a:rPr lang="en-US" b="1" dirty="0" err="1">
                <a:latin typeface="Arial Black" panose="020B0A04020102020204" pitchFamily="34" charset="0"/>
                <a:cs typeface="Arial" panose="020B0604020202020204" pitchFamily="34" charset="0"/>
              </a:rPr>
              <a:t>permanentă</a:t>
            </a:r>
            <a:r>
              <a:rPr lang="en-US" b="1" dirty="0">
                <a:latin typeface="Arial Black" panose="020B0A04020102020204" pitchFamily="34" charset="0"/>
                <a:cs typeface="Arial" panose="020B0604020202020204" pitchFamily="34" charset="0"/>
              </a:rPr>
              <a:t> </a:t>
            </a:r>
            <a:endParaRPr lang="ro-MD" b="1" dirty="0">
              <a:latin typeface="Arial Black" panose="020B0A04020102020204" pitchFamily="34" charset="0"/>
              <a:cs typeface="Arial" panose="020B0604020202020204" pitchFamily="34" charset="0"/>
            </a:endParaRPr>
          </a:p>
          <a:p>
            <a:pPr marL="0" indent="0" algn="ctr">
              <a:buNone/>
            </a:pPr>
            <a:r>
              <a:rPr lang="ro-MD" b="1" dirty="0">
                <a:latin typeface="Arial Black" panose="020B0A04020102020204" pitchFamily="34" charset="0"/>
                <a:cs typeface="Arial" panose="020B0604020202020204" pitchFamily="34" charset="0"/>
              </a:rPr>
              <a:t>(art. 74 Codul muncii)</a:t>
            </a:r>
          </a:p>
          <a:p>
            <a:pPr marL="0" indent="0" algn="ctr">
              <a:buNone/>
            </a:pPr>
            <a:endParaRPr lang="ru-RU" dirty="0">
              <a:latin typeface="Arial Black" panose="020B0A04020102020204" pitchFamily="34" charset="0"/>
              <a:cs typeface="Arial" panose="020B0604020202020204" pitchFamily="34" charset="0"/>
            </a:endParaRPr>
          </a:p>
          <a:p>
            <a:pPr marL="0" indent="0" algn="just">
              <a:buNone/>
            </a:pPr>
            <a:r>
              <a:rPr lang="ro-MD" sz="2100" dirty="0">
                <a:latin typeface="Arial" panose="020B0604020202020204" pitchFamily="34" charset="0"/>
                <a:cs typeface="Arial" panose="020B0604020202020204" pitchFamily="34" charset="0"/>
              </a:rPr>
              <a:t>    1) </a:t>
            </a:r>
            <a:r>
              <a:rPr lang="en-US" sz="2100" dirty="0" err="1">
                <a:latin typeface="Arial" panose="020B0604020202020204" pitchFamily="34" charset="0"/>
                <a:cs typeface="Arial" panose="020B0604020202020204" pitchFamily="34" charset="0"/>
              </a:rPr>
              <a:t>Transferul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salariatului</a:t>
            </a:r>
            <a:r>
              <a:rPr lang="en-US" sz="2100" dirty="0">
                <a:latin typeface="Arial" panose="020B0604020202020204" pitchFamily="34" charset="0"/>
                <a:cs typeface="Arial" panose="020B0604020202020204" pitchFamily="34" charset="0"/>
              </a:rPr>
              <a:t> la o </a:t>
            </a:r>
            <a:r>
              <a:rPr lang="en-US" sz="2100" dirty="0" err="1">
                <a:latin typeface="Arial" panose="020B0604020202020204" pitchFamily="34" charset="0"/>
                <a:cs typeface="Arial" panose="020B0604020202020204" pitchFamily="34" charset="0"/>
              </a:rPr>
              <a:t>altă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permanentă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cadrul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aceleiaşi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unităţi</a:t>
            </a:r>
            <a:r>
              <a:rPr lang="en-US" sz="2100" dirty="0">
                <a:latin typeface="Arial" panose="020B0604020202020204" pitchFamily="34" charset="0"/>
                <a:cs typeface="Arial" panose="020B0604020202020204" pitchFamily="34" charset="0"/>
              </a:rPr>
              <a:t>, cu </a:t>
            </a:r>
            <a:r>
              <a:rPr lang="en-US" sz="2100" dirty="0" err="1">
                <a:latin typeface="Arial" panose="020B0604020202020204" pitchFamily="34" charset="0"/>
                <a:cs typeface="Arial" panose="020B0604020202020204" pitchFamily="34" charset="0"/>
              </a:rPr>
              <a:t>modificarea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contractului</a:t>
            </a:r>
            <a:r>
              <a:rPr lang="en-US" sz="2100" dirty="0">
                <a:latin typeface="Arial" panose="020B0604020202020204" pitchFamily="34" charset="0"/>
                <a:cs typeface="Arial" panose="020B0604020202020204" pitchFamily="34" charset="0"/>
              </a:rPr>
              <a:t> individual de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conform art.68, precum </a:t>
            </a:r>
            <a:r>
              <a:rPr lang="en-US" sz="2100" dirty="0" err="1">
                <a:latin typeface="Arial" panose="020B0604020202020204" pitchFamily="34" charset="0"/>
                <a:cs typeface="Arial" panose="020B0604020202020204" pitchFamily="34" charset="0"/>
              </a:rPr>
              <a:t>şi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angajarea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prin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transferare</a:t>
            </a:r>
            <a:r>
              <a:rPr lang="en-US" sz="2100" dirty="0">
                <a:latin typeface="Arial" panose="020B0604020202020204" pitchFamily="34" charset="0"/>
                <a:cs typeface="Arial" panose="020B0604020202020204" pitchFamily="34" charset="0"/>
              </a:rPr>
              <a:t> la o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permanentă</a:t>
            </a:r>
            <a:r>
              <a:rPr lang="en-US" sz="2100" dirty="0">
                <a:latin typeface="Arial" panose="020B0604020202020204" pitchFamily="34" charset="0"/>
                <a:cs typeface="Arial" panose="020B0604020202020204" pitchFamily="34" charset="0"/>
              </a:rPr>
              <a:t> la o </a:t>
            </a:r>
            <a:r>
              <a:rPr lang="en-US" sz="2100" dirty="0" err="1">
                <a:latin typeface="Arial" panose="020B0604020202020204" pitchFamily="34" charset="0"/>
                <a:cs typeface="Arial" panose="020B0604020202020204" pitchFamily="34" charset="0"/>
              </a:rPr>
              <a:t>altă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unitate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ori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transferarea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într</a:t>
            </a:r>
            <a:r>
              <a:rPr lang="en-US" sz="2100" dirty="0">
                <a:latin typeface="Arial" panose="020B0604020202020204" pitchFamily="34" charset="0"/>
                <a:cs typeface="Arial" panose="020B0604020202020204" pitchFamily="34" charset="0"/>
              </a:rPr>
              <a:t>-o </a:t>
            </a:r>
            <a:r>
              <a:rPr lang="en-US" sz="2100" dirty="0" err="1">
                <a:latin typeface="Arial" panose="020B0604020202020204" pitchFamily="34" charset="0"/>
                <a:cs typeface="Arial" panose="020B0604020202020204" pitchFamily="34" charset="0"/>
              </a:rPr>
              <a:t>altă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localitate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împreună</a:t>
            </a:r>
            <a:r>
              <a:rPr lang="en-US" sz="2100" dirty="0">
                <a:latin typeface="Arial" panose="020B0604020202020204" pitchFamily="34" charset="0"/>
                <a:cs typeface="Arial" panose="020B0604020202020204" pitchFamily="34" charset="0"/>
              </a:rPr>
              <a:t> cu </a:t>
            </a:r>
            <a:r>
              <a:rPr lang="en-US" sz="2100" dirty="0" err="1">
                <a:latin typeface="Arial" panose="020B0604020202020204" pitchFamily="34" charset="0"/>
                <a:cs typeface="Arial" panose="020B0604020202020204" pitchFamily="34" charset="0"/>
              </a:rPr>
              <a:t>unitatea</a:t>
            </a:r>
            <a:r>
              <a:rPr lang="en-US" sz="2100" dirty="0">
                <a:latin typeface="Arial" panose="020B0604020202020204" pitchFamily="34" charset="0"/>
                <a:cs typeface="Arial" panose="020B0604020202020204" pitchFamily="34" charset="0"/>
              </a:rPr>
              <a:t>, se permit </a:t>
            </a:r>
            <a:r>
              <a:rPr lang="en-US" sz="2100" dirty="0" err="1">
                <a:latin typeface="Arial" panose="020B0604020202020204" pitchFamily="34" charset="0"/>
                <a:cs typeface="Arial" panose="020B0604020202020204" pitchFamily="34" charset="0"/>
              </a:rPr>
              <a:t>numai</a:t>
            </a:r>
            <a:r>
              <a:rPr lang="en-US" sz="2100" dirty="0">
                <a:latin typeface="Arial" panose="020B0604020202020204" pitchFamily="34" charset="0"/>
                <a:cs typeface="Arial" panose="020B0604020202020204" pitchFamily="34" charset="0"/>
              </a:rPr>
              <a:t> cu </a:t>
            </a:r>
            <a:r>
              <a:rPr lang="en-US" sz="2100" dirty="0" err="1">
                <a:latin typeface="Arial" panose="020B0604020202020204" pitchFamily="34" charset="0"/>
                <a:cs typeface="Arial" panose="020B0604020202020204" pitchFamily="34" charset="0"/>
              </a:rPr>
              <a:t>acordul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scris</a:t>
            </a:r>
            <a:r>
              <a:rPr lang="en-US" sz="2100" dirty="0">
                <a:latin typeface="Arial" panose="020B0604020202020204" pitchFamily="34" charset="0"/>
                <a:cs typeface="Arial" panose="020B0604020202020204" pitchFamily="34" charset="0"/>
              </a:rPr>
              <a:t> al </a:t>
            </a:r>
            <a:r>
              <a:rPr lang="en-US" sz="2100" dirty="0" err="1">
                <a:latin typeface="Arial" panose="020B0604020202020204" pitchFamily="34" charset="0"/>
                <a:cs typeface="Arial" panose="020B0604020202020204" pitchFamily="34" charset="0"/>
              </a:rPr>
              <a:t>părţilor</a:t>
            </a:r>
            <a:r>
              <a:rPr lang="en-US" sz="2100" dirty="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a:p>
            <a:pPr marL="0" indent="0" algn="just">
              <a:buNone/>
            </a:pPr>
            <a:r>
              <a:rPr lang="ro-MD"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2) </a:t>
            </a:r>
            <a:r>
              <a:rPr lang="en-US" sz="2100" dirty="0" err="1">
                <a:latin typeface="Arial" panose="020B0604020202020204" pitchFamily="34" charset="0"/>
                <a:cs typeface="Arial" panose="020B0604020202020204" pitchFamily="34" charset="0"/>
              </a:rPr>
              <a:t>Salariatul</a:t>
            </a:r>
            <a:r>
              <a:rPr lang="en-US" sz="2100" dirty="0">
                <a:latin typeface="Arial" panose="020B0604020202020204" pitchFamily="34" charset="0"/>
                <a:cs typeface="Arial" panose="020B0604020202020204" pitchFamily="34" charset="0"/>
              </a:rPr>
              <a:t> care, conform </a:t>
            </a:r>
            <a:r>
              <a:rPr lang="en-US" sz="2100" dirty="0" err="1">
                <a:latin typeface="Arial" panose="020B0604020202020204" pitchFamily="34" charset="0"/>
                <a:cs typeface="Arial" panose="020B0604020202020204" pitchFamily="34" charset="0"/>
              </a:rPr>
              <a:t>documentului</a:t>
            </a:r>
            <a:r>
              <a:rPr lang="en-US" sz="2100" dirty="0">
                <a:latin typeface="Arial" panose="020B0604020202020204" pitchFamily="34" charset="0"/>
                <a:cs typeface="Arial" panose="020B0604020202020204" pitchFamily="34" charset="0"/>
              </a:rPr>
              <a:t> medical (</a:t>
            </a:r>
            <a:r>
              <a:rPr lang="en-US" sz="2100" dirty="0" err="1">
                <a:latin typeface="Arial" panose="020B0604020202020204" pitchFamily="34" charset="0"/>
                <a:cs typeface="Arial" panose="020B0604020202020204" pitchFamily="34" charset="0"/>
              </a:rPr>
              <a:t>certificat</a:t>
            </a:r>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adeverință</a:t>
            </a:r>
            <a:r>
              <a:rPr lang="en-US" sz="2100" dirty="0">
                <a:latin typeface="Arial" panose="020B0604020202020204" pitchFamily="34" charset="0"/>
                <a:cs typeface="Arial" panose="020B0604020202020204" pitchFamily="34" charset="0"/>
              </a:rPr>
              <a:t>/act etc.), </a:t>
            </a:r>
            <a:r>
              <a:rPr lang="en-US" sz="2100" dirty="0" err="1">
                <a:latin typeface="Arial" panose="020B0604020202020204" pitchFamily="34" charset="0"/>
                <a:cs typeface="Arial" panose="020B0604020202020204" pitchFamily="34" charset="0"/>
              </a:rPr>
              <a:t>eliberat</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autoritatea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instituția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medicală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competentă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necesită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acordarea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unei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munci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mai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uşoare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urmează</a:t>
            </a:r>
            <a:r>
              <a:rPr lang="en-US" sz="2100" dirty="0">
                <a:latin typeface="Arial" panose="020B0604020202020204" pitchFamily="34" charset="0"/>
                <a:cs typeface="Arial" panose="020B0604020202020204" pitchFamily="34" charset="0"/>
              </a:rPr>
              <a:t> a fi </a:t>
            </a:r>
            <a:r>
              <a:rPr lang="en-US" sz="2100" dirty="0" err="1">
                <a:latin typeface="Arial" panose="020B0604020202020204" pitchFamily="34" charset="0"/>
                <a:cs typeface="Arial" panose="020B0604020202020204" pitchFamily="34" charset="0"/>
              </a:rPr>
              <a:t>transferat</a:t>
            </a:r>
            <a:r>
              <a:rPr lang="en-US" sz="2100" dirty="0">
                <a:latin typeface="Arial" panose="020B0604020202020204" pitchFamily="34" charset="0"/>
                <a:cs typeface="Arial" panose="020B0604020202020204" pitchFamily="34" charset="0"/>
              </a:rPr>
              <a:t>, cu </a:t>
            </a:r>
            <a:r>
              <a:rPr lang="en-US" sz="2100" dirty="0" err="1">
                <a:latin typeface="Arial" panose="020B0604020202020204" pitchFamily="34" charset="0"/>
                <a:cs typeface="Arial" panose="020B0604020202020204" pitchFamily="34" charset="0"/>
              </a:rPr>
              <a:t>consimţămîntul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scris</a:t>
            </a:r>
            <a:r>
              <a:rPr lang="en-US" sz="2100" dirty="0">
                <a:latin typeface="Arial" panose="020B0604020202020204" pitchFamily="34" charset="0"/>
                <a:cs typeface="Arial" panose="020B0604020202020204" pitchFamily="34" charset="0"/>
              </a:rPr>
              <a:t> al </a:t>
            </a:r>
            <a:r>
              <a:rPr lang="en-US" sz="2100" dirty="0" err="1">
                <a:latin typeface="Arial" panose="020B0604020202020204" pitchFamily="34" charset="0"/>
                <a:cs typeface="Arial" panose="020B0604020202020204" pitchFamily="34" charset="0"/>
              </a:rPr>
              <a:t>acestuia</a:t>
            </a:r>
            <a:r>
              <a:rPr lang="en-US" sz="2100" dirty="0">
                <a:latin typeface="Arial" panose="020B0604020202020204" pitchFamily="34" charset="0"/>
                <a:cs typeface="Arial" panose="020B0604020202020204" pitchFamily="34" charset="0"/>
              </a:rPr>
              <a:t>, la o </a:t>
            </a:r>
            <a:r>
              <a:rPr lang="en-US" sz="2100" dirty="0" err="1">
                <a:latin typeface="Arial" panose="020B0604020202020204" pitchFamily="34" charset="0"/>
                <a:cs typeface="Arial" panose="020B0604020202020204" pitchFamily="34" charset="0"/>
              </a:rPr>
              <a:t>altă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care nu-</a:t>
            </a:r>
            <a:r>
              <a:rPr lang="en-US" sz="2100" dirty="0" err="1">
                <a:latin typeface="Arial" panose="020B0604020202020204" pitchFamily="34" charset="0"/>
                <a:cs typeface="Arial" panose="020B0604020202020204" pitchFamily="34" charset="0"/>
              </a:rPr>
              <a:t>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este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contraindicată</a:t>
            </a:r>
            <a:r>
              <a:rPr lang="en-US" sz="2100" dirty="0">
                <a:latin typeface="Arial" panose="020B0604020202020204" pitchFamily="34" charset="0"/>
                <a:cs typeface="Arial" panose="020B0604020202020204" pitchFamily="34" charset="0"/>
              </a:rPr>
              <a:t>. </a:t>
            </a:r>
            <a:endParaRPr lang="ro-MD" sz="2100" dirty="0">
              <a:latin typeface="Arial" panose="020B0604020202020204" pitchFamily="34" charset="0"/>
              <a:cs typeface="Arial" panose="020B0604020202020204" pitchFamily="34" charset="0"/>
            </a:endParaRPr>
          </a:p>
          <a:p>
            <a:pPr marL="0" indent="0" algn="just">
              <a:buNone/>
            </a:pPr>
            <a:r>
              <a:rPr lang="en-US" sz="2100" dirty="0" err="1">
                <a:latin typeface="Arial" panose="020B0604020202020204" pitchFamily="34" charset="0"/>
                <a:cs typeface="Arial" panose="020B0604020202020204" pitchFamily="34" charset="0"/>
              </a:rPr>
              <a:t>Dacă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salariatul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refuză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acest</a:t>
            </a:r>
            <a:r>
              <a:rPr lang="en-US" sz="2100" dirty="0">
                <a:latin typeface="Arial" panose="020B0604020202020204" pitchFamily="34" charset="0"/>
                <a:cs typeface="Arial" panose="020B0604020202020204" pitchFamily="34" charset="0"/>
              </a:rPr>
              <a:t> transfer, </a:t>
            </a:r>
            <a:r>
              <a:rPr lang="en-US" sz="2100" dirty="0" err="1">
                <a:latin typeface="Arial" panose="020B0604020202020204" pitchFamily="34" charset="0"/>
                <a:cs typeface="Arial" panose="020B0604020202020204" pitchFamily="34" charset="0"/>
              </a:rPr>
              <a:t>contractul</a:t>
            </a:r>
            <a:r>
              <a:rPr lang="en-US" sz="2100" dirty="0">
                <a:latin typeface="Arial" panose="020B0604020202020204" pitchFamily="34" charset="0"/>
                <a:cs typeface="Arial" panose="020B0604020202020204" pitchFamily="34" charset="0"/>
              </a:rPr>
              <a:t> individual de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se </a:t>
            </a:r>
            <a:r>
              <a:rPr lang="en-US" sz="2100" dirty="0" err="1">
                <a:latin typeface="Arial" panose="020B0604020202020204" pitchFamily="34" charset="0"/>
                <a:cs typeface="Arial" panose="020B0604020202020204" pitchFamily="34" charset="0"/>
              </a:rPr>
              <a:t>desface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conformitate</a:t>
            </a:r>
            <a:r>
              <a:rPr lang="en-US" sz="2100" dirty="0">
                <a:latin typeface="Arial" panose="020B0604020202020204" pitchFamily="34" charset="0"/>
                <a:cs typeface="Arial" panose="020B0604020202020204" pitchFamily="34" charset="0"/>
              </a:rPr>
              <a:t> cu </a:t>
            </a:r>
            <a:r>
              <a:rPr lang="en-US" sz="2100" dirty="0" err="1">
                <a:latin typeface="Arial" panose="020B0604020202020204" pitchFamily="34" charset="0"/>
                <a:cs typeface="Arial" panose="020B0604020202020204" pitchFamily="34" charset="0"/>
              </a:rPr>
              <a:t>prevederile</a:t>
            </a:r>
            <a:r>
              <a:rPr lang="en-US" sz="2100" dirty="0">
                <a:latin typeface="Arial" panose="020B0604020202020204" pitchFamily="34" charset="0"/>
                <a:cs typeface="Arial" panose="020B0604020202020204" pitchFamily="34" charset="0"/>
              </a:rPr>
              <a:t> art.86 </a:t>
            </a:r>
            <a:r>
              <a:rPr lang="en-US" sz="2100" dirty="0" err="1">
                <a:latin typeface="Arial" panose="020B0604020202020204" pitchFamily="34" charset="0"/>
                <a:cs typeface="Arial" panose="020B0604020202020204" pitchFamily="34" charset="0"/>
              </a:rPr>
              <a:t>alin</a:t>
            </a:r>
            <a:r>
              <a:rPr lang="en-US" sz="2100" dirty="0">
                <a:latin typeface="Arial" panose="020B0604020202020204" pitchFamily="34" charset="0"/>
                <a:cs typeface="Arial" panose="020B0604020202020204" pitchFamily="34" charset="0"/>
              </a:rPr>
              <a:t>.(1) </a:t>
            </a:r>
            <a:r>
              <a:rPr lang="en-US" sz="2100" dirty="0" err="1">
                <a:latin typeface="Arial" panose="020B0604020202020204" pitchFamily="34" charset="0"/>
                <a:cs typeface="Arial" panose="020B0604020202020204" pitchFamily="34" charset="0"/>
              </a:rPr>
              <a:t>lit.x</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cazul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care un loc de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corespunzător</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lipseşte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contractul</a:t>
            </a:r>
            <a:r>
              <a:rPr lang="en-US" sz="2100" dirty="0">
                <a:latin typeface="Arial" panose="020B0604020202020204" pitchFamily="34" charset="0"/>
                <a:cs typeface="Arial" panose="020B0604020202020204" pitchFamily="34" charset="0"/>
              </a:rPr>
              <a:t> individual de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va</a:t>
            </a:r>
            <a:r>
              <a:rPr lang="en-US" sz="2100" dirty="0">
                <a:latin typeface="Arial" panose="020B0604020202020204" pitchFamily="34" charset="0"/>
                <a:cs typeface="Arial" panose="020B0604020202020204" pitchFamily="34" charset="0"/>
              </a:rPr>
              <a:t> fi </a:t>
            </a:r>
            <a:r>
              <a:rPr lang="en-US" sz="2100" dirty="0" err="1">
                <a:latin typeface="Arial" panose="020B0604020202020204" pitchFamily="34" charset="0"/>
                <a:cs typeface="Arial" panose="020B0604020202020204" pitchFamily="34" charset="0"/>
              </a:rPr>
              <a:t>desfăcut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temeiul</a:t>
            </a:r>
            <a:r>
              <a:rPr lang="en-US" sz="2100" dirty="0">
                <a:latin typeface="Arial" panose="020B0604020202020204" pitchFamily="34" charset="0"/>
                <a:cs typeface="Arial" panose="020B0604020202020204" pitchFamily="34" charset="0"/>
              </a:rPr>
              <a:t> art.86 </a:t>
            </a:r>
            <a:r>
              <a:rPr lang="en-US" sz="2100" dirty="0" err="1">
                <a:latin typeface="Arial" panose="020B0604020202020204" pitchFamily="34" charset="0"/>
                <a:cs typeface="Arial" panose="020B0604020202020204" pitchFamily="34" charset="0"/>
              </a:rPr>
              <a:t>alin</a:t>
            </a:r>
            <a:r>
              <a:rPr lang="en-US" sz="2100" dirty="0">
                <a:latin typeface="Arial" panose="020B0604020202020204" pitchFamily="34" charset="0"/>
                <a:cs typeface="Arial" panose="020B0604020202020204" pitchFamily="34" charset="0"/>
              </a:rPr>
              <a:t>.(1) </a:t>
            </a:r>
            <a:r>
              <a:rPr lang="en-US" sz="2100" dirty="0" err="1">
                <a:latin typeface="Arial" panose="020B0604020202020204" pitchFamily="34" charset="0"/>
                <a:cs typeface="Arial" panose="020B0604020202020204" pitchFamily="34" charset="0"/>
              </a:rPr>
              <a:t>lit.d</a:t>
            </a:r>
            <a:r>
              <a:rPr lang="en-US" sz="2100" dirty="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a:p>
            <a:pPr marL="0" indent="0" algn="just">
              <a:buNone/>
            </a:pPr>
            <a:r>
              <a:rPr lang="ro-MD"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3)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caz</a:t>
            </a:r>
            <a:r>
              <a:rPr lang="en-US" sz="2100" dirty="0">
                <a:latin typeface="Arial" panose="020B0604020202020204" pitchFamily="34" charset="0"/>
                <a:cs typeface="Arial" panose="020B0604020202020204" pitchFamily="34" charset="0"/>
              </a:rPr>
              <a:t> de transfer </a:t>
            </a:r>
            <a:r>
              <a:rPr lang="ro-MD" sz="2100" dirty="0">
                <a:latin typeface="Arial" panose="020B0604020202020204" pitchFamily="34" charset="0"/>
                <a:cs typeface="Arial" panose="020B0604020202020204" pitchFamily="34" charset="0"/>
              </a:rPr>
              <a:t>la o altă muncă permanentă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părţile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vor</a:t>
            </a:r>
            <a:r>
              <a:rPr lang="en-US" sz="2100" dirty="0">
                <a:latin typeface="Arial" panose="020B0604020202020204" pitchFamily="34" charset="0"/>
                <a:cs typeface="Arial" panose="020B0604020202020204" pitchFamily="34" charset="0"/>
              </a:rPr>
              <a:t> opera </a:t>
            </a:r>
            <a:r>
              <a:rPr lang="en-US" sz="2100" dirty="0" err="1">
                <a:latin typeface="Arial" panose="020B0604020202020204" pitchFamily="34" charset="0"/>
                <a:cs typeface="Arial" panose="020B0604020202020204" pitchFamily="34" charset="0"/>
              </a:rPr>
              <a:t>modificările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necesare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contractul</a:t>
            </a:r>
            <a:r>
              <a:rPr lang="en-US" sz="2100" dirty="0">
                <a:latin typeface="Arial" panose="020B0604020202020204" pitchFamily="34" charset="0"/>
                <a:cs typeface="Arial" panose="020B0604020202020204" pitchFamily="34" charset="0"/>
              </a:rPr>
              <a:t> individual de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conform art.68,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temeiul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ordinului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dispoziţiei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deciziei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hotărîrii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emis</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angajator</a:t>
            </a:r>
            <a:r>
              <a:rPr lang="en-US" sz="2100" dirty="0">
                <a:latin typeface="Arial" panose="020B0604020202020204" pitchFamily="34" charset="0"/>
                <a:cs typeface="Arial" panose="020B0604020202020204" pitchFamily="34" charset="0"/>
              </a:rPr>
              <a:t> care se </a:t>
            </a:r>
            <a:r>
              <a:rPr lang="en-US" sz="2100" dirty="0" err="1">
                <a:latin typeface="Arial" panose="020B0604020202020204" pitchFamily="34" charset="0"/>
                <a:cs typeface="Arial" panose="020B0604020202020204" pitchFamily="34" charset="0"/>
              </a:rPr>
              <a:t>aduce</a:t>
            </a:r>
            <a:r>
              <a:rPr lang="en-US" sz="2100" dirty="0">
                <a:latin typeface="Arial" panose="020B0604020202020204" pitchFamily="34" charset="0"/>
                <a:cs typeface="Arial" panose="020B0604020202020204" pitchFamily="34" charset="0"/>
              </a:rPr>
              <a:t> la </a:t>
            </a:r>
            <a:r>
              <a:rPr lang="en-US" sz="2100" dirty="0" err="1">
                <a:latin typeface="Arial" panose="020B0604020202020204" pitchFamily="34" charset="0"/>
                <a:cs typeface="Arial" panose="020B0604020202020204" pitchFamily="34" charset="0"/>
              </a:rPr>
              <a:t>cunoştinţa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salariatului</a:t>
            </a:r>
            <a:r>
              <a:rPr lang="en-US" sz="2100" dirty="0">
                <a:latin typeface="Arial" panose="020B0604020202020204" pitchFamily="34" charset="0"/>
                <a:cs typeface="Arial" panose="020B0604020202020204" pitchFamily="34" charset="0"/>
              </a:rPr>
              <a:t>, sub </a:t>
            </a:r>
            <a:r>
              <a:rPr lang="en-US" sz="2100" dirty="0" err="1">
                <a:latin typeface="Arial" panose="020B0604020202020204" pitchFamily="34" charset="0"/>
                <a:cs typeface="Arial" panose="020B0604020202020204" pitchFamily="34" charset="0"/>
              </a:rPr>
              <a:t>semnătură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sau</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prin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altă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modalitate</a:t>
            </a:r>
            <a:r>
              <a:rPr lang="en-US" sz="2100" dirty="0">
                <a:latin typeface="Arial" panose="020B0604020202020204" pitchFamily="34" charset="0"/>
                <a:cs typeface="Arial" panose="020B0604020202020204" pitchFamily="34" charset="0"/>
              </a:rPr>
              <a:t> care </a:t>
            </a:r>
            <a:r>
              <a:rPr lang="en-US" sz="2100" dirty="0" err="1">
                <a:latin typeface="Arial" panose="020B0604020202020204" pitchFamily="34" charset="0"/>
                <a:cs typeface="Arial" panose="020B0604020202020204" pitchFamily="34" charset="0"/>
              </a:rPr>
              <a:t>permite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confirmarea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recepționării</a:t>
            </a:r>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înștiințării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termen</a:t>
            </a:r>
            <a:r>
              <a:rPr lang="en-US" sz="2100" dirty="0">
                <a:latin typeface="Arial" panose="020B0604020202020204" pitchFamily="34" charset="0"/>
                <a:cs typeface="Arial" panose="020B0604020202020204" pitchFamily="34" charset="0"/>
              </a:rPr>
              <a:t> de 3 </a:t>
            </a:r>
            <a:r>
              <a:rPr lang="en-US" sz="2100" dirty="0" err="1">
                <a:latin typeface="Arial" panose="020B0604020202020204" pitchFamily="34" charset="0"/>
                <a:cs typeface="Arial" panose="020B0604020202020204" pitchFamily="34" charset="0"/>
              </a:rPr>
              <a:t>zile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lucrătoare</a:t>
            </a:r>
            <a:r>
              <a:rPr lang="en-US" sz="2100" dirty="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a:p>
            <a:pPr marL="0" indent="0">
              <a:buNone/>
            </a:pPr>
            <a:endParaRPr lang="ru-RU" dirty="0"/>
          </a:p>
        </p:txBody>
      </p:sp>
      <p:pic>
        <p:nvPicPr>
          <p:cNvPr id="8" name="Рисунок 7">
            <a:extLst>
              <a:ext uri="{FF2B5EF4-FFF2-40B4-BE49-F238E27FC236}">
                <a16:creationId xmlns:a16="http://schemas.microsoft.com/office/drawing/2014/main" id="{D62B1A7A-A2FD-4E27-BCB0-039FE9F78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653136"/>
            <a:ext cx="5544616" cy="2204864"/>
          </a:xfrm>
          <a:prstGeom prst="rect">
            <a:avLst/>
          </a:prstGeom>
        </p:spPr>
      </p:pic>
    </p:spTree>
    <p:extLst>
      <p:ext uri="{BB962C8B-B14F-4D97-AF65-F5344CB8AC3E}">
        <p14:creationId xmlns:p14="http://schemas.microsoft.com/office/powerpoint/2010/main" val="308177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71CFA9A-8352-4C88-ACF6-2269179BD7D9}"/>
              </a:ext>
            </a:extLst>
          </p:cNvPr>
          <p:cNvSpPr>
            <a:spLocks noGrp="1"/>
          </p:cNvSpPr>
          <p:nvPr>
            <p:ph idx="1"/>
          </p:nvPr>
        </p:nvSpPr>
        <p:spPr>
          <a:xfrm>
            <a:off x="179512" y="260648"/>
            <a:ext cx="8784976" cy="6336704"/>
          </a:xfrm>
        </p:spPr>
        <p:txBody>
          <a:bodyPr>
            <a:normAutofit fontScale="62500" lnSpcReduction="20000"/>
          </a:bodyPr>
          <a:lstStyle/>
          <a:p>
            <a:pPr marL="0" indent="0" algn="ctr">
              <a:buNone/>
            </a:pPr>
            <a:r>
              <a:rPr lang="en-US" sz="5100" b="1" i="1" dirty="0">
                <a:latin typeface="Arial" panose="020B0604020202020204" pitchFamily="34" charset="0"/>
                <a:cs typeface="Arial" panose="020B0604020202020204" pitchFamily="34" charset="0"/>
              </a:rPr>
              <a:t>ACTELE NORMATIVE LEGISLATIVE</a:t>
            </a:r>
            <a:endParaRPr lang="ro-MD" sz="2900" dirty="0">
              <a:latin typeface="Arial" panose="020B0604020202020204" pitchFamily="34" charset="0"/>
              <a:cs typeface="Arial" panose="020B0604020202020204" pitchFamily="34" charset="0"/>
            </a:endParaRPr>
          </a:p>
          <a:p>
            <a:pPr marL="0" indent="0" algn="just">
              <a:buNone/>
            </a:pPr>
            <a:r>
              <a:rPr lang="ro-MD" sz="2600" dirty="0">
                <a:latin typeface="Arial" panose="020B0604020202020204" pitchFamily="34" charset="0"/>
                <a:cs typeface="Arial" panose="020B0604020202020204" pitchFamily="34" charset="0"/>
              </a:rPr>
              <a:t>Principalele acte legislative care conțin norme privind asigurarea condițiilor de muncă favorabile și protejarea drepturilor  angajaților și angajatorilor și, de asemenea, pentru a reglementarea activitatea de muncă a cetățenilor RM:</a:t>
            </a:r>
            <a:endParaRPr lang="ru-RU"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ro-MD" sz="2600" dirty="0">
              <a:latin typeface="Arial" panose="020B0604020202020204" pitchFamily="34" charset="0"/>
              <a:cs typeface="Arial" panose="020B0604020202020204" pitchFamily="34" charset="0"/>
            </a:endParaRPr>
          </a:p>
          <a:p>
            <a:pPr marL="0" indent="0" algn="just">
              <a:buNone/>
            </a:pPr>
            <a:endParaRPr lang="en-US" sz="2600" b="1" i="1" dirty="0">
              <a:latin typeface="Arial" panose="020B0604020202020204" pitchFamily="34" charset="0"/>
              <a:cs typeface="Arial" panose="020B0604020202020204" pitchFamily="34" charset="0"/>
            </a:endParaRPr>
          </a:p>
          <a:p>
            <a:pPr marL="0" indent="0" algn="just">
              <a:buNone/>
            </a:pPr>
            <a:r>
              <a:rPr lang="ro-MD" sz="2600" b="1" i="1" dirty="0">
                <a:latin typeface="Arial" panose="020B0604020202020204" pitchFamily="34" charset="0"/>
                <a:cs typeface="Arial" panose="020B0604020202020204" pitchFamily="34" charset="0"/>
              </a:rPr>
              <a:t>Lista complectă a actelor normative în domeniu rapoartelor de muncă se pot gasi  pe site-ul Inspectoratului de Stat al Muncii (</a:t>
            </a:r>
            <a:r>
              <a:rPr lang="ro-MD" sz="2600" b="1" i="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https://ism.gov.md/ro/content/baza-legislativ%C4%83</a:t>
            </a:r>
            <a:r>
              <a:rPr lang="ro-MD" sz="2600" b="1" i="1" dirty="0">
                <a:latin typeface="Arial" panose="020B0604020202020204" pitchFamily="34" charset="0"/>
                <a:cs typeface="Arial" panose="020B0604020202020204" pitchFamily="34" charset="0"/>
              </a:rPr>
              <a:t>  în secțiunea „Baza legislativă”).</a:t>
            </a:r>
            <a:endParaRPr lang="ru-RU" sz="2600" b="1" i="1" dirty="0">
              <a:latin typeface="Arial" panose="020B0604020202020204" pitchFamily="34" charset="0"/>
              <a:cs typeface="Arial" panose="020B0604020202020204" pitchFamily="34" charset="0"/>
            </a:endParaRPr>
          </a:p>
          <a:p>
            <a:pPr marL="0" indent="0" algn="just">
              <a:buNone/>
            </a:pPr>
            <a:endParaRPr lang="ro-MD" sz="29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o-MD"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D1CEB906-0456-4653-A6A5-6A71386263BC}"/>
              </a:ext>
            </a:extLst>
          </p:cNvPr>
          <p:cNvSpPr/>
          <p:nvPr/>
        </p:nvSpPr>
        <p:spPr>
          <a:xfrm>
            <a:off x="323528" y="1412776"/>
            <a:ext cx="8640960" cy="4392488"/>
          </a:xfrm>
          <a:prstGeom prst="roundRect">
            <a:avLst>
              <a:gd name="adj" fmla="val 16667"/>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71450" indent="-171450" algn="just">
              <a:buFont typeface="Wingdings" panose="05000000000000000000" pitchFamily="2" charset="2"/>
              <a:buChar char="Ø"/>
            </a:pPr>
            <a:r>
              <a:rPr lang="ru-RU" sz="1300" i="1" dirty="0" err="1">
                <a:solidFill>
                  <a:schemeClr val="tx1"/>
                </a:solidFill>
                <a:latin typeface="Arial Black" panose="020B0A04020102020204" pitchFamily="34" charset="0"/>
                <a:cs typeface="Arial" panose="020B0604020202020204" pitchFamily="34" charset="0"/>
              </a:rPr>
              <a:t>Constituţia</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Republicii</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Moldova</a:t>
            </a:r>
            <a:r>
              <a:rPr lang="ru-RU" sz="1300" i="1" dirty="0">
                <a:solidFill>
                  <a:schemeClr val="tx1"/>
                </a:solidFill>
                <a:latin typeface="Arial Black" panose="020B0A04020102020204" pitchFamily="34" charset="0"/>
                <a:cs typeface="Arial" panose="020B0604020202020204" pitchFamily="34" charset="0"/>
              </a:rPr>
              <a:t>;</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ru-RU" sz="1300" i="1" dirty="0" err="1">
                <a:solidFill>
                  <a:schemeClr val="tx1"/>
                </a:solidFill>
                <a:latin typeface="Arial Black" panose="020B0A04020102020204" pitchFamily="34" charset="0"/>
                <a:cs typeface="Arial" panose="020B0604020202020204" pitchFamily="34" charset="0"/>
              </a:rPr>
              <a:t>Codul</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muncii</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al</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Republicii</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Moldova</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Legea</a:t>
            </a:r>
            <a:r>
              <a:rPr lang="ru-RU" sz="1300" i="1" dirty="0">
                <a:solidFill>
                  <a:schemeClr val="tx1"/>
                </a:solidFill>
                <a:latin typeface="Arial Black" panose="020B0A04020102020204" pitchFamily="34" charset="0"/>
                <a:cs typeface="Arial" panose="020B0604020202020204" pitchFamily="34" charset="0"/>
              </a:rPr>
              <a:t> № 154 </a:t>
            </a:r>
            <a:r>
              <a:rPr lang="ru-RU" sz="1300" i="1" dirty="0" err="1">
                <a:solidFill>
                  <a:schemeClr val="tx1"/>
                </a:solidFill>
                <a:latin typeface="Arial Black" panose="020B0A04020102020204" pitchFamily="34" charset="0"/>
                <a:cs typeface="Arial" panose="020B0604020202020204" pitchFamily="34" charset="0"/>
              </a:rPr>
              <a:t>din</a:t>
            </a:r>
            <a:r>
              <a:rPr lang="ru-RU" sz="1300" i="1" dirty="0">
                <a:solidFill>
                  <a:schemeClr val="tx1"/>
                </a:solidFill>
                <a:latin typeface="Arial Black" panose="020B0A04020102020204" pitchFamily="34" charset="0"/>
                <a:cs typeface="Arial" panose="020B0604020202020204" pitchFamily="34" charset="0"/>
              </a:rPr>
              <a:t> 28 </a:t>
            </a:r>
            <a:r>
              <a:rPr lang="ru-RU" sz="1300" i="1" dirty="0" err="1">
                <a:solidFill>
                  <a:schemeClr val="tx1"/>
                </a:solidFill>
                <a:latin typeface="Arial Black" panose="020B0A04020102020204" pitchFamily="34" charset="0"/>
                <a:cs typeface="Arial" panose="020B0604020202020204" pitchFamily="34" charset="0"/>
              </a:rPr>
              <a:t>martie</a:t>
            </a:r>
            <a:r>
              <a:rPr lang="ru-RU" sz="1300" i="1" dirty="0">
                <a:solidFill>
                  <a:schemeClr val="tx1"/>
                </a:solidFill>
                <a:latin typeface="Arial Black" panose="020B0A04020102020204" pitchFamily="34" charset="0"/>
                <a:cs typeface="Arial" panose="020B0604020202020204" pitchFamily="34" charset="0"/>
              </a:rPr>
              <a:t> 2003);</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en-US" sz="1300" b="1" i="1" dirty="0">
                <a:solidFill>
                  <a:schemeClr val="tx1"/>
                </a:solidFill>
                <a:latin typeface="Arial Black" panose="020B0A04020102020204" pitchFamily="34" charset="0"/>
                <a:cs typeface="Arial" panose="020B0604020202020204" pitchFamily="34" charset="0"/>
              </a:rPr>
              <a:t>L</a:t>
            </a:r>
            <a:r>
              <a:rPr lang="ro-MD" sz="1300" b="1" i="1" dirty="0">
                <a:solidFill>
                  <a:schemeClr val="tx1"/>
                </a:solidFill>
                <a:latin typeface="Arial Black" panose="020B0A04020102020204" pitchFamily="34" charset="0"/>
                <a:cs typeface="Arial" panose="020B0604020202020204" pitchFamily="34" charset="0"/>
              </a:rPr>
              <a:t>egea</a:t>
            </a:r>
            <a:r>
              <a:rPr lang="en-US" sz="1300" b="1" i="1" dirty="0">
                <a:solidFill>
                  <a:schemeClr val="tx1"/>
                </a:solidFill>
                <a:latin typeface="Arial Black" panose="020B0A04020102020204" pitchFamily="34" charset="0"/>
                <a:cs typeface="Arial" panose="020B0604020202020204" pitchFamily="34" charset="0"/>
              </a:rPr>
              <a:t> </a:t>
            </a:r>
            <a:r>
              <a:rPr lang="ro-MD" sz="1300" b="1" i="1" dirty="0">
                <a:solidFill>
                  <a:schemeClr val="tx1"/>
                </a:solidFill>
                <a:latin typeface="Arial Black" panose="020B0A04020102020204" pitchFamily="34" charset="0"/>
                <a:cs typeface="Arial" panose="020B0604020202020204" pitchFamily="34" charset="0"/>
              </a:rPr>
              <a:t>n</a:t>
            </a:r>
            <a:r>
              <a:rPr lang="en-US" sz="1300" b="1" i="1" dirty="0">
                <a:solidFill>
                  <a:schemeClr val="tx1"/>
                </a:solidFill>
                <a:latin typeface="Arial Black" panose="020B0A04020102020204" pitchFamily="34" charset="0"/>
                <a:cs typeface="Arial" panose="020B0604020202020204" pitchFamily="34" charset="0"/>
              </a:rPr>
              <a:t>r. 131 din 08</a:t>
            </a:r>
            <a:r>
              <a:rPr lang="ro-MD" sz="1300" b="1" i="1" dirty="0">
                <a:solidFill>
                  <a:schemeClr val="tx1"/>
                </a:solidFill>
                <a:latin typeface="Arial Black" panose="020B0A04020102020204" pitchFamily="34" charset="0"/>
                <a:cs typeface="Arial" panose="020B0604020202020204" pitchFamily="34" charset="0"/>
              </a:rPr>
              <a:t>.</a:t>
            </a:r>
            <a:r>
              <a:rPr lang="en-US" sz="1300" b="1" i="1" dirty="0">
                <a:solidFill>
                  <a:schemeClr val="tx1"/>
                </a:solidFill>
                <a:latin typeface="Arial Black" panose="020B0A04020102020204" pitchFamily="34" charset="0"/>
                <a:cs typeface="Arial" panose="020B0604020202020204" pitchFamily="34" charset="0"/>
              </a:rPr>
              <a:t>06</a:t>
            </a:r>
            <a:r>
              <a:rPr lang="ro-MD" sz="1300" b="1" i="1" dirty="0">
                <a:solidFill>
                  <a:schemeClr val="tx1"/>
                </a:solidFill>
                <a:latin typeface="Arial Black" panose="020B0A04020102020204" pitchFamily="34" charset="0"/>
                <a:cs typeface="Arial" panose="020B0604020202020204" pitchFamily="34" charset="0"/>
              </a:rPr>
              <a:t>.</a:t>
            </a:r>
            <a:r>
              <a:rPr lang="en-US" sz="1300" b="1" i="1" dirty="0">
                <a:solidFill>
                  <a:schemeClr val="tx1"/>
                </a:solidFill>
                <a:latin typeface="Arial Black" panose="020B0A04020102020204" pitchFamily="34" charset="0"/>
                <a:cs typeface="Arial" panose="020B0604020202020204" pitchFamily="34" charset="0"/>
              </a:rPr>
              <a:t>2012 </a:t>
            </a:r>
            <a:r>
              <a:rPr lang="en-US" sz="1300" b="1" i="1" dirty="0" err="1">
                <a:solidFill>
                  <a:schemeClr val="tx1"/>
                </a:solidFill>
                <a:latin typeface="Arial Black" panose="020B0A04020102020204" pitchFamily="34" charset="0"/>
                <a:cs typeface="Arial" panose="020B0604020202020204" pitchFamily="34" charset="0"/>
              </a:rPr>
              <a:t>privind</a:t>
            </a:r>
            <a:r>
              <a:rPr lang="en-US" sz="1300" b="1" i="1" dirty="0">
                <a:solidFill>
                  <a:schemeClr val="tx1"/>
                </a:solidFill>
                <a:latin typeface="Arial Black" panose="020B0A04020102020204" pitchFamily="34" charset="0"/>
                <a:cs typeface="Arial" panose="020B0604020202020204" pitchFamily="34" charset="0"/>
              </a:rPr>
              <a:t> </a:t>
            </a:r>
            <a:r>
              <a:rPr lang="en-US" sz="1300" b="1" i="1" dirty="0" err="1">
                <a:solidFill>
                  <a:schemeClr val="tx1"/>
                </a:solidFill>
                <a:latin typeface="Arial Black" panose="020B0A04020102020204" pitchFamily="34" charset="0"/>
                <a:cs typeface="Arial" panose="020B0604020202020204" pitchFamily="34" charset="0"/>
              </a:rPr>
              <a:t>controlul</a:t>
            </a:r>
            <a:r>
              <a:rPr lang="en-US" sz="1300" b="1" i="1" dirty="0">
                <a:solidFill>
                  <a:schemeClr val="tx1"/>
                </a:solidFill>
                <a:latin typeface="Arial Black" panose="020B0A04020102020204" pitchFamily="34" charset="0"/>
                <a:cs typeface="Arial" panose="020B0604020202020204" pitchFamily="34" charset="0"/>
              </a:rPr>
              <a:t> de stat </a:t>
            </a:r>
            <a:r>
              <a:rPr lang="en-US" sz="1300" b="1" i="1" dirty="0" err="1">
                <a:solidFill>
                  <a:schemeClr val="tx1"/>
                </a:solidFill>
                <a:latin typeface="Arial Black" panose="020B0A04020102020204" pitchFamily="34" charset="0"/>
                <a:cs typeface="Arial" panose="020B0604020202020204" pitchFamily="34" charset="0"/>
              </a:rPr>
              <a:t>asupra</a:t>
            </a:r>
            <a:r>
              <a:rPr lang="en-US" sz="1300" b="1" i="1" dirty="0">
                <a:solidFill>
                  <a:schemeClr val="tx1"/>
                </a:solidFill>
                <a:latin typeface="Arial Black" panose="020B0A04020102020204" pitchFamily="34" charset="0"/>
                <a:cs typeface="Arial" panose="020B0604020202020204" pitchFamily="34" charset="0"/>
              </a:rPr>
              <a:t> </a:t>
            </a:r>
            <a:r>
              <a:rPr lang="en-US" sz="1300" b="1" i="1" dirty="0" err="1">
                <a:solidFill>
                  <a:schemeClr val="tx1"/>
                </a:solidFill>
                <a:latin typeface="Arial Black" panose="020B0A04020102020204" pitchFamily="34" charset="0"/>
                <a:cs typeface="Arial" panose="020B0604020202020204" pitchFamily="34" charset="0"/>
              </a:rPr>
              <a:t>activităţii</a:t>
            </a:r>
            <a:r>
              <a:rPr lang="en-US" sz="1300" b="1" i="1" dirty="0">
                <a:solidFill>
                  <a:schemeClr val="tx1"/>
                </a:solidFill>
                <a:latin typeface="Arial Black" panose="020B0A04020102020204" pitchFamily="34" charset="0"/>
                <a:cs typeface="Arial" panose="020B0604020202020204" pitchFamily="34" charset="0"/>
              </a:rPr>
              <a:t> de </a:t>
            </a:r>
            <a:r>
              <a:rPr lang="en-US" sz="1300" b="1" i="1" dirty="0" err="1">
                <a:solidFill>
                  <a:schemeClr val="tx1"/>
                </a:solidFill>
                <a:latin typeface="Arial Black" panose="020B0A04020102020204" pitchFamily="34" charset="0"/>
                <a:cs typeface="Arial" panose="020B0604020202020204" pitchFamily="34" charset="0"/>
              </a:rPr>
              <a:t>întreprinzător</a:t>
            </a:r>
            <a:r>
              <a:rPr lang="en-US" sz="1300" b="1" i="1" dirty="0">
                <a:solidFill>
                  <a:schemeClr val="tx1"/>
                </a:solidFill>
                <a:latin typeface="Arial Black" panose="020B0A04020102020204" pitchFamily="34" charset="0"/>
                <a:cs typeface="Arial" panose="020B0604020202020204" pitchFamily="34" charset="0"/>
              </a:rPr>
              <a:t>;</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en-US" sz="1300" i="1" dirty="0" err="1">
                <a:solidFill>
                  <a:schemeClr val="tx1"/>
                </a:solidFill>
                <a:latin typeface="Arial Black" panose="020B0A04020102020204" pitchFamily="34" charset="0"/>
                <a:cs typeface="Arial" panose="020B0604020202020204" pitchFamily="34" charset="0"/>
              </a:rPr>
              <a:t>Legea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privind</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modul</a:t>
            </a:r>
            <a:r>
              <a:rPr lang="en-US" sz="1300" i="1" dirty="0">
                <a:solidFill>
                  <a:schemeClr val="tx1"/>
                </a:solidFill>
                <a:latin typeface="Arial Black" panose="020B0A04020102020204" pitchFamily="34" charset="0"/>
                <a:cs typeface="Arial" panose="020B0604020202020204" pitchFamily="34" charset="0"/>
              </a:rPr>
              <a:t> de </a:t>
            </a:r>
            <a:r>
              <a:rPr lang="en-US" sz="1300" i="1" dirty="0" err="1">
                <a:solidFill>
                  <a:schemeClr val="tx1"/>
                </a:solidFill>
                <a:latin typeface="Arial Black" panose="020B0A04020102020204" pitchFamily="34" charset="0"/>
                <a:cs typeface="Arial" panose="020B0604020202020204" pitchFamily="34" charset="0"/>
              </a:rPr>
              <a:t>stabilire</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și</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reexaminare</a:t>
            </a:r>
            <a:r>
              <a:rPr lang="en-US" sz="1300" i="1" dirty="0">
                <a:solidFill>
                  <a:schemeClr val="tx1"/>
                </a:solidFill>
                <a:latin typeface="Arial Black" panose="020B0A04020102020204" pitchFamily="34" charset="0"/>
                <a:cs typeface="Arial" panose="020B0604020202020204" pitchFamily="34" charset="0"/>
              </a:rPr>
              <a:t> a </a:t>
            </a:r>
            <a:r>
              <a:rPr lang="en-US" sz="1300" i="1" dirty="0" err="1">
                <a:solidFill>
                  <a:schemeClr val="tx1"/>
                </a:solidFill>
                <a:latin typeface="Arial Black" panose="020B0A04020102020204" pitchFamily="34" charset="0"/>
                <a:cs typeface="Arial" panose="020B0604020202020204" pitchFamily="34" charset="0"/>
              </a:rPr>
              <a:t>salariului</a:t>
            </a:r>
            <a:r>
              <a:rPr lang="en-US" sz="1300" i="1" dirty="0">
                <a:solidFill>
                  <a:schemeClr val="tx1"/>
                </a:solidFill>
                <a:latin typeface="Arial Black" panose="020B0A04020102020204" pitchFamily="34" charset="0"/>
                <a:cs typeface="Arial" panose="020B0604020202020204" pitchFamily="34" charset="0"/>
              </a:rPr>
              <a:t> minim (</a:t>
            </a:r>
            <a:r>
              <a:rPr lang="en-US" sz="1300" i="1" dirty="0" err="1">
                <a:solidFill>
                  <a:schemeClr val="tx1"/>
                </a:solidFill>
                <a:latin typeface="Arial Black" panose="020B0A04020102020204" pitchFamily="34" charset="0"/>
                <a:cs typeface="Arial" panose="020B0604020202020204" pitchFamily="34" charset="0"/>
              </a:rPr>
              <a:t>Legea</a:t>
            </a:r>
            <a:r>
              <a:rPr lang="en-US" sz="1300" i="1" dirty="0">
                <a:solidFill>
                  <a:schemeClr val="tx1"/>
                </a:solidFill>
                <a:latin typeface="Arial Black" panose="020B0A04020102020204" pitchFamily="34" charset="0"/>
                <a:cs typeface="Arial" panose="020B0604020202020204" pitchFamily="34" charset="0"/>
              </a:rPr>
              <a:t> nr. 1432-XIV din 28.12.2000);</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ru-RU" sz="1300" i="1" dirty="0" err="1">
                <a:solidFill>
                  <a:schemeClr val="tx1"/>
                </a:solidFill>
                <a:latin typeface="Arial Black" panose="020B0A04020102020204" pitchFamily="34" charset="0"/>
                <a:cs typeface="Arial" panose="020B0604020202020204" pitchFamily="34" charset="0"/>
              </a:rPr>
              <a:t>Legea</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nr</a:t>
            </a:r>
            <a:r>
              <a:rPr lang="ru-RU" sz="1300" i="1" dirty="0">
                <a:solidFill>
                  <a:schemeClr val="tx1"/>
                </a:solidFill>
                <a:latin typeface="Arial Black" panose="020B0A04020102020204" pitchFamily="34" charset="0"/>
                <a:cs typeface="Arial" panose="020B0604020202020204" pitchFamily="34" charset="0"/>
              </a:rPr>
              <a:t>. 847-XV </a:t>
            </a:r>
            <a:r>
              <a:rPr lang="ru-RU" sz="1300" i="1" dirty="0" err="1">
                <a:solidFill>
                  <a:schemeClr val="tx1"/>
                </a:solidFill>
                <a:latin typeface="Arial Black" panose="020B0A04020102020204" pitchFamily="34" charset="0"/>
                <a:cs typeface="Arial" panose="020B0604020202020204" pitchFamily="34" charset="0"/>
              </a:rPr>
              <a:t>din</a:t>
            </a:r>
            <a:r>
              <a:rPr lang="ru-RU" sz="1300" i="1" dirty="0">
                <a:solidFill>
                  <a:schemeClr val="tx1"/>
                </a:solidFill>
                <a:latin typeface="Arial Black" panose="020B0A04020102020204" pitchFamily="34" charset="0"/>
                <a:cs typeface="Arial" panose="020B0604020202020204" pitchFamily="34" charset="0"/>
              </a:rPr>
              <a:t> 12.02.2002 </a:t>
            </a:r>
            <a:r>
              <a:rPr lang="ru-RU" sz="1300" i="1" dirty="0" err="1">
                <a:solidFill>
                  <a:schemeClr val="tx1"/>
                </a:solidFill>
                <a:latin typeface="Arial Black" panose="020B0A04020102020204" pitchFamily="34" charset="0"/>
                <a:cs typeface="Arial" panose="020B0604020202020204" pitchFamily="34" charset="0"/>
              </a:rPr>
              <a:t>salarizării</a:t>
            </a:r>
            <a:r>
              <a:rPr lang="ru-RU" sz="1300" i="1" dirty="0">
                <a:solidFill>
                  <a:schemeClr val="tx1"/>
                </a:solidFill>
                <a:latin typeface="Arial Black" panose="020B0A04020102020204" pitchFamily="34" charset="0"/>
                <a:cs typeface="Arial" panose="020B0604020202020204" pitchFamily="34" charset="0"/>
              </a:rPr>
              <a:t>;</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en-US" sz="1300" b="1" i="1" dirty="0" err="1">
                <a:solidFill>
                  <a:schemeClr val="tx1"/>
                </a:solidFill>
                <a:latin typeface="Arial Black" panose="020B0A04020102020204" pitchFamily="34" charset="0"/>
                <a:cs typeface="Arial" panose="020B0604020202020204" pitchFamily="34" charset="0"/>
              </a:rPr>
              <a:t>Legea</a:t>
            </a:r>
            <a:r>
              <a:rPr lang="en-US" sz="1300" b="1" i="1" dirty="0">
                <a:solidFill>
                  <a:schemeClr val="tx1"/>
                </a:solidFill>
                <a:latin typeface="Arial Black" panose="020B0A04020102020204" pitchFamily="34" charset="0"/>
                <a:cs typeface="Arial" panose="020B0604020202020204" pitchFamily="34" charset="0"/>
              </a:rPr>
              <a:t> nr. 270 din 23</a:t>
            </a:r>
            <a:r>
              <a:rPr lang="ro-MD" sz="1300" b="1" i="1" dirty="0">
                <a:solidFill>
                  <a:schemeClr val="tx1"/>
                </a:solidFill>
                <a:latin typeface="Arial Black" panose="020B0A04020102020204" pitchFamily="34" charset="0"/>
                <a:cs typeface="Arial" panose="020B0604020202020204" pitchFamily="34" charset="0"/>
              </a:rPr>
              <a:t>.</a:t>
            </a:r>
            <a:r>
              <a:rPr lang="en-US" sz="1300" b="1" i="1" dirty="0">
                <a:solidFill>
                  <a:schemeClr val="tx1"/>
                </a:solidFill>
                <a:latin typeface="Arial Black" panose="020B0A04020102020204" pitchFamily="34" charset="0"/>
                <a:cs typeface="Arial" panose="020B0604020202020204" pitchFamily="34" charset="0"/>
              </a:rPr>
              <a:t>11</a:t>
            </a:r>
            <a:r>
              <a:rPr lang="ro-MD" sz="1300" b="1" i="1" dirty="0">
                <a:solidFill>
                  <a:schemeClr val="tx1"/>
                </a:solidFill>
                <a:latin typeface="Arial Black" panose="020B0A04020102020204" pitchFamily="34" charset="0"/>
                <a:cs typeface="Arial" panose="020B0604020202020204" pitchFamily="34" charset="0"/>
              </a:rPr>
              <a:t>.</a:t>
            </a:r>
            <a:r>
              <a:rPr lang="en-US" sz="1300" b="1" i="1" dirty="0">
                <a:solidFill>
                  <a:schemeClr val="tx1"/>
                </a:solidFill>
                <a:latin typeface="Arial Black" panose="020B0A04020102020204" pitchFamily="34" charset="0"/>
                <a:cs typeface="Arial" panose="020B0604020202020204" pitchFamily="34" charset="0"/>
              </a:rPr>
              <a:t>2018 </a:t>
            </a:r>
            <a:r>
              <a:rPr lang="en-US" sz="1300" b="1" i="1" dirty="0" err="1">
                <a:solidFill>
                  <a:schemeClr val="tx1"/>
                </a:solidFill>
                <a:latin typeface="Arial Black" panose="020B0A04020102020204" pitchFamily="34" charset="0"/>
                <a:cs typeface="Arial" panose="020B0604020202020204" pitchFamily="34" charset="0"/>
              </a:rPr>
              <a:t>privind</a:t>
            </a:r>
            <a:r>
              <a:rPr lang="en-US" sz="1300" b="1" i="1" dirty="0">
                <a:solidFill>
                  <a:schemeClr val="tx1"/>
                </a:solidFill>
                <a:latin typeface="Arial Black" panose="020B0A04020102020204" pitchFamily="34" charset="0"/>
                <a:cs typeface="Arial" panose="020B0604020202020204" pitchFamily="34" charset="0"/>
              </a:rPr>
              <a:t> </a:t>
            </a:r>
            <a:r>
              <a:rPr lang="en-US" sz="1300" b="1" i="1" dirty="0" err="1">
                <a:solidFill>
                  <a:schemeClr val="tx1"/>
                </a:solidFill>
                <a:latin typeface="Arial Black" panose="020B0A04020102020204" pitchFamily="34" charset="0"/>
                <a:cs typeface="Arial" panose="020B0604020202020204" pitchFamily="34" charset="0"/>
              </a:rPr>
              <a:t>sistemul</a:t>
            </a:r>
            <a:r>
              <a:rPr lang="en-US" sz="1300" b="1" i="1" dirty="0">
                <a:solidFill>
                  <a:schemeClr val="tx1"/>
                </a:solidFill>
                <a:latin typeface="Arial Black" panose="020B0A04020102020204" pitchFamily="34" charset="0"/>
                <a:cs typeface="Arial" panose="020B0604020202020204" pitchFamily="34" charset="0"/>
              </a:rPr>
              <a:t> </a:t>
            </a:r>
            <a:r>
              <a:rPr lang="en-US" sz="1300" b="1" i="1" dirty="0" err="1">
                <a:solidFill>
                  <a:schemeClr val="tx1"/>
                </a:solidFill>
                <a:latin typeface="Arial Black" panose="020B0A04020102020204" pitchFamily="34" charset="0"/>
                <a:cs typeface="Arial" panose="020B0604020202020204" pitchFamily="34" charset="0"/>
              </a:rPr>
              <a:t>unitar</a:t>
            </a:r>
            <a:r>
              <a:rPr lang="en-US" sz="1300" b="1" i="1" dirty="0">
                <a:solidFill>
                  <a:schemeClr val="tx1"/>
                </a:solidFill>
                <a:latin typeface="Arial Black" panose="020B0A04020102020204" pitchFamily="34" charset="0"/>
                <a:cs typeface="Arial" panose="020B0604020202020204" pitchFamily="34" charset="0"/>
              </a:rPr>
              <a:t> de </a:t>
            </a:r>
            <a:r>
              <a:rPr lang="en-US" sz="1300" b="1" i="1" dirty="0" err="1">
                <a:solidFill>
                  <a:schemeClr val="tx1"/>
                </a:solidFill>
                <a:latin typeface="Arial Black" panose="020B0A04020102020204" pitchFamily="34" charset="0"/>
                <a:cs typeface="Arial" panose="020B0604020202020204" pitchFamily="34" charset="0"/>
              </a:rPr>
              <a:t>salarizare</a:t>
            </a:r>
            <a:r>
              <a:rPr lang="en-US" sz="1300" b="1" i="1" dirty="0">
                <a:solidFill>
                  <a:schemeClr val="tx1"/>
                </a:solidFill>
                <a:latin typeface="Arial Black" panose="020B0A04020102020204" pitchFamily="34" charset="0"/>
                <a:cs typeface="Arial" panose="020B0604020202020204" pitchFamily="34" charset="0"/>
              </a:rPr>
              <a:t> </a:t>
            </a:r>
            <a:r>
              <a:rPr lang="en-US" sz="1300" b="1" i="1" dirty="0" err="1">
                <a:solidFill>
                  <a:schemeClr val="tx1"/>
                </a:solidFill>
                <a:latin typeface="Arial Black" panose="020B0A04020102020204" pitchFamily="34" charset="0"/>
                <a:cs typeface="Arial" panose="020B0604020202020204" pitchFamily="34" charset="0"/>
              </a:rPr>
              <a:t>în</a:t>
            </a:r>
            <a:r>
              <a:rPr lang="en-US" sz="1300" b="1" i="1" dirty="0">
                <a:solidFill>
                  <a:schemeClr val="tx1"/>
                </a:solidFill>
                <a:latin typeface="Arial Black" panose="020B0A04020102020204" pitchFamily="34" charset="0"/>
                <a:cs typeface="Arial" panose="020B0604020202020204" pitchFamily="34" charset="0"/>
              </a:rPr>
              <a:t> </a:t>
            </a:r>
            <a:r>
              <a:rPr lang="en-US" sz="1300" b="1" i="1" dirty="0" err="1">
                <a:solidFill>
                  <a:schemeClr val="tx1"/>
                </a:solidFill>
                <a:latin typeface="Arial Black" panose="020B0A04020102020204" pitchFamily="34" charset="0"/>
                <a:cs typeface="Arial" panose="020B0604020202020204" pitchFamily="34" charset="0"/>
              </a:rPr>
              <a:t>sectorul</a:t>
            </a:r>
            <a:r>
              <a:rPr lang="en-US" sz="1300" b="1" i="1" dirty="0">
                <a:solidFill>
                  <a:schemeClr val="tx1"/>
                </a:solidFill>
                <a:latin typeface="Arial Black" panose="020B0A04020102020204" pitchFamily="34" charset="0"/>
                <a:cs typeface="Arial" panose="020B0604020202020204" pitchFamily="34" charset="0"/>
              </a:rPr>
              <a:t> </a:t>
            </a:r>
            <a:r>
              <a:rPr lang="en-US" sz="1300" b="1" i="1" dirty="0" err="1">
                <a:solidFill>
                  <a:schemeClr val="tx1"/>
                </a:solidFill>
                <a:latin typeface="Arial Black" panose="020B0A04020102020204" pitchFamily="34" charset="0"/>
                <a:cs typeface="Arial" panose="020B0604020202020204" pitchFamily="34" charset="0"/>
              </a:rPr>
              <a:t>bugetar</a:t>
            </a:r>
            <a:r>
              <a:rPr lang="en-US" sz="1300" b="1" i="1" dirty="0">
                <a:solidFill>
                  <a:schemeClr val="tx1"/>
                </a:solidFill>
                <a:latin typeface="Arial Black" panose="020B0A04020102020204" pitchFamily="34" charset="0"/>
                <a:cs typeface="Arial" panose="020B0604020202020204" pitchFamily="34" charset="0"/>
              </a:rPr>
              <a:t>; </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en-US" sz="1300" i="1" dirty="0" err="1">
                <a:solidFill>
                  <a:schemeClr val="tx1"/>
                </a:solidFill>
                <a:latin typeface="Arial Black" panose="020B0A04020102020204" pitchFamily="34" charset="0"/>
                <a:cs typeface="Arial" panose="020B0604020202020204" pitchFamily="34" charset="0"/>
              </a:rPr>
              <a:t>Hotărîrea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Guvernului</a:t>
            </a:r>
            <a:r>
              <a:rPr lang="en-US" sz="1300" i="1" dirty="0">
                <a:solidFill>
                  <a:schemeClr val="tx1"/>
                </a:solidFill>
                <a:latin typeface="Arial Black" panose="020B0A04020102020204" pitchFamily="34" charset="0"/>
                <a:cs typeface="Arial" panose="020B0604020202020204" pitchFamily="34" charset="0"/>
              </a:rPr>
              <a:t>  nr. 743 din 11.06.2002 cu </a:t>
            </a:r>
            <a:r>
              <a:rPr lang="en-US" sz="1300" i="1" dirty="0" err="1">
                <a:solidFill>
                  <a:schemeClr val="tx1"/>
                </a:solidFill>
                <a:latin typeface="Arial Black" panose="020B0A04020102020204" pitchFamily="34" charset="0"/>
                <a:cs typeface="Arial" panose="020B0604020202020204" pitchFamily="34" charset="0"/>
              </a:rPr>
              <a:t>privire</a:t>
            </a:r>
            <a:r>
              <a:rPr lang="en-US" sz="1300" i="1" dirty="0">
                <a:solidFill>
                  <a:schemeClr val="tx1"/>
                </a:solidFill>
                <a:latin typeface="Arial Black" panose="020B0A04020102020204" pitchFamily="34" charset="0"/>
                <a:cs typeface="Arial" panose="020B0604020202020204" pitchFamily="34" charset="0"/>
              </a:rPr>
              <a:t> la </a:t>
            </a:r>
            <a:r>
              <a:rPr lang="en-US" sz="1300" i="1" dirty="0" err="1">
                <a:solidFill>
                  <a:schemeClr val="tx1"/>
                </a:solidFill>
                <a:latin typeface="Arial Black" panose="020B0A04020102020204" pitchFamily="34" charset="0"/>
                <a:cs typeface="Arial" panose="020B0604020202020204" pitchFamily="34" charset="0"/>
              </a:rPr>
              <a:t>salarizarea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angajaţilor</a:t>
            </a:r>
            <a:r>
              <a:rPr lang="en-US" sz="1300" i="1" dirty="0">
                <a:solidFill>
                  <a:schemeClr val="tx1"/>
                </a:solidFill>
                <a:latin typeface="Arial Black" panose="020B0A04020102020204" pitchFamily="34" charset="0"/>
                <a:cs typeface="Arial" panose="020B0604020202020204" pitchFamily="34" charset="0"/>
              </a:rPr>
              <a:t> din </a:t>
            </a:r>
            <a:r>
              <a:rPr lang="en-US" sz="1300" i="1" dirty="0" err="1">
                <a:solidFill>
                  <a:schemeClr val="tx1"/>
                </a:solidFill>
                <a:latin typeface="Arial Black" panose="020B0A04020102020204" pitchFamily="34" charset="0"/>
                <a:cs typeface="Arial" panose="020B0604020202020204" pitchFamily="34" charset="0"/>
              </a:rPr>
              <a:t>unităţile</a:t>
            </a:r>
            <a:r>
              <a:rPr lang="en-US" sz="1300" i="1" dirty="0">
                <a:solidFill>
                  <a:schemeClr val="tx1"/>
                </a:solidFill>
                <a:latin typeface="Arial Black" panose="020B0A04020102020204" pitchFamily="34" charset="0"/>
                <a:cs typeface="Arial" panose="020B0604020202020204" pitchFamily="34" charset="0"/>
              </a:rPr>
              <a:t> cu </a:t>
            </a:r>
            <a:r>
              <a:rPr lang="en-US" sz="1300" i="1" dirty="0" err="1">
                <a:solidFill>
                  <a:schemeClr val="tx1"/>
                </a:solidFill>
                <a:latin typeface="Arial Black" panose="020B0A04020102020204" pitchFamily="34" charset="0"/>
                <a:cs typeface="Arial" panose="020B0604020202020204" pitchFamily="34" charset="0"/>
              </a:rPr>
              <a:t>autonomie</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financiară</a:t>
            </a:r>
            <a:r>
              <a:rPr lang="en-US" sz="1300" i="1" dirty="0">
                <a:solidFill>
                  <a:schemeClr val="tx1"/>
                </a:solidFill>
                <a:latin typeface="Arial Black" panose="020B0A04020102020204" pitchFamily="34" charset="0"/>
                <a:cs typeface="Arial" panose="020B0604020202020204" pitchFamily="34" charset="0"/>
              </a:rPr>
              <a:t>;</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en-US" sz="1300" i="1" dirty="0" err="1">
                <a:solidFill>
                  <a:schemeClr val="tx1"/>
                </a:solidFill>
                <a:latin typeface="Arial Black" panose="020B0A04020102020204" pitchFamily="34" charset="0"/>
                <a:cs typeface="Arial" panose="020B0604020202020204" pitchFamily="34" charset="0"/>
              </a:rPr>
              <a:t>Hotărîrea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Guvernului</a:t>
            </a:r>
            <a:r>
              <a:rPr lang="en-US" sz="1300" i="1" dirty="0">
                <a:solidFill>
                  <a:schemeClr val="tx1"/>
                </a:solidFill>
                <a:latin typeface="Arial Black" panose="020B0A04020102020204" pitchFamily="34" charset="0"/>
                <a:cs typeface="Arial" panose="020B0604020202020204" pitchFamily="34" charset="0"/>
              </a:rPr>
              <a:t> nr. </a:t>
            </a:r>
            <a:r>
              <a:rPr lang="ro-MD" sz="1300" i="1" dirty="0">
                <a:solidFill>
                  <a:schemeClr val="tx1"/>
                </a:solidFill>
                <a:latin typeface="Arial Black" panose="020B0A04020102020204" pitchFamily="34" charset="0"/>
                <a:cs typeface="Arial" panose="020B0604020202020204" pitchFamily="34" charset="0"/>
              </a:rPr>
              <a:t>985</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din</a:t>
            </a:r>
            <a:r>
              <a:rPr lang="ru-RU" sz="1300" i="1" dirty="0">
                <a:solidFill>
                  <a:schemeClr val="tx1"/>
                </a:solidFill>
                <a:latin typeface="Arial Black" panose="020B0A04020102020204" pitchFamily="34" charset="0"/>
                <a:cs typeface="Arial" panose="020B0604020202020204" pitchFamily="34" charset="0"/>
              </a:rPr>
              <a:t> </a:t>
            </a:r>
            <a:r>
              <a:rPr lang="ro-MD" sz="1300" i="1" dirty="0">
                <a:solidFill>
                  <a:schemeClr val="tx1"/>
                </a:solidFill>
                <a:latin typeface="Arial Black" panose="020B0A04020102020204" pitchFamily="34" charset="0"/>
                <a:cs typeface="Arial" panose="020B0604020202020204" pitchFamily="34" charset="0"/>
              </a:rPr>
              <a:t>06.12.2023</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privind</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stabilirea</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cuantumului</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salariului</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minim</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pe</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țară</a:t>
            </a:r>
            <a:r>
              <a:rPr lang="ro-MD" sz="1300" i="1" dirty="0">
                <a:solidFill>
                  <a:schemeClr val="tx1"/>
                </a:solidFill>
                <a:latin typeface="Arial Black" panose="020B0A04020102020204" pitchFamily="34" charset="0"/>
                <a:cs typeface="Arial" panose="020B0604020202020204" pitchFamily="34" charset="0"/>
              </a:rPr>
              <a:t> pentru anul 2024</a:t>
            </a:r>
            <a:r>
              <a:rPr lang="ru-RU" sz="1300" i="1" dirty="0">
                <a:solidFill>
                  <a:schemeClr val="tx1"/>
                </a:solidFill>
                <a:latin typeface="Arial Black" panose="020B0A04020102020204" pitchFamily="34" charset="0"/>
                <a:cs typeface="Arial" panose="020B0604020202020204" pitchFamily="34" charset="0"/>
              </a:rPr>
              <a:t>;</a:t>
            </a:r>
            <a:r>
              <a:rPr lang="ro-MD" sz="1300" i="1" dirty="0">
                <a:solidFill>
                  <a:schemeClr val="tx1"/>
                </a:solidFill>
                <a:latin typeface="Arial Black" panose="020B0A04020102020204" pitchFamily="34" charset="0"/>
                <a:cs typeface="Arial" panose="020B0604020202020204" pitchFamily="34" charset="0"/>
              </a:rPr>
              <a:t> </a:t>
            </a:r>
          </a:p>
          <a:p>
            <a:pPr marL="171450" lvl="0" indent="-171450" algn="just">
              <a:buFont typeface="Wingdings" panose="05000000000000000000" pitchFamily="2" charset="2"/>
              <a:buChar char="Ø"/>
            </a:pPr>
            <a:r>
              <a:rPr lang="en-US" sz="1300" i="1" dirty="0" err="1">
                <a:solidFill>
                  <a:schemeClr val="tx1"/>
                </a:solidFill>
                <a:latin typeface="Arial Black" panose="020B0A04020102020204" pitchFamily="34" charset="0"/>
                <a:cs typeface="Arial" panose="020B0604020202020204" pitchFamily="34" charset="0"/>
              </a:rPr>
              <a:t>Hotărîrea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Guvernului</a:t>
            </a:r>
            <a:r>
              <a:rPr lang="en-US" sz="1300" i="1" dirty="0">
                <a:solidFill>
                  <a:schemeClr val="tx1"/>
                </a:solidFill>
                <a:latin typeface="Arial Black" panose="020B0A04020102020204" pitchFamily="34" charset="0"/>
                <a:cs typeface="Arial" panose="020B0604020202020204" pitchFamily="34" charset="0"/>
              </a:rPr>
              <a:t> nr. </a:t>
            </a:r>
            <a:r>
              <a:rPr lang="ro-MD" sz="1300" i="1" dirty="0">
                <a:solidFill>
                  <a:schemeClr val="tx1"/>
                </a:solidFill>
                <a:latin typeface="Arial Black" panose="020B0A04020102020204" pitchFamily="34" charset="0"/>
                <a:cs typeface="Arial" panose="020B0604020202020204" pitchFamily="34" charset="0"/>
              </a:rPr>
              <a:t>449</a:t>
            </a:r>
            <a:r>
              <a:rPr lang="en-US" sz="1300" i="1" dirty="0">
                <a:solidFill>
                  <a:schemeClr val="tx1"/>
                </a:solidFill>
                <a:latin typeface="Arial Black" panose="020B0A04020102020204" pitchFamily="34" charset="0"/>
                <a:cs typeface="Arial" panose="020B0604020202020204" pitchFamily="34" charset="0"/>
              </a:rPr>
              <a:t> din 29.04.2004 </a:t>
            </a:r>
            <a:r>
              <a:rPr lang="en-US" sz="1300" i="1" dirty="0" err="1">
                <a:solidFill>
                  <a:schemeClr val="tx1"/>
                </a:solidFill>
                <a:latin typeface="Arial Black" panose="020B0A04020102020204" pitchFamily="34" charset="0"/>
                <a:cs typeface="Arial" panose="020B0604020202020204" pitchFamily="34" charset="0"/>
              </a:rPr>
              <a:t>despre</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aprobarea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Nomenclatoarelor</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funcţiilor</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deţinute</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şi</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lucrărilor</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executate</a:t>
            </a:r>
            <a:r>
              <a:rPr lang="en-US" sz="1300" i="1" dirty="0">
                <a:solidFill>
                  <a:schemeClr val="tx1"/>
                </a:solidFill>
                <a:latin typeface="Arial Black" panose="020B0A04020102020204" pitchFamily="34" charset="0"/>
                <a:cs typeface="Arial" panose="020B0604020202020204" pitchFamily="34" charset="0"/>
              </a:rPr>
              <a:t> de </a:t>
            </a:r>
            <a:r>
              <a:rPr lang="en-US" sz="1300" i="1" dirty="0" err="1">
                <a:solidFill>
                  <a:schemeClr val="tx1"/>
                </a:solidFill>
                <a:latin typeface="Arial Black" panose="020B0A04020102020204" pitchFamily="34" charset="0"/>
                <a:cs typeface="Arial" panose="020B0604020202020204" pitchFamily="34" charset="0"/>
              </a:rPr>
              <a:t>către</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salariaţii</a:t>
            </a:r>
            <a:r>
              <a:rPr lang="en-US" sz="1300" i="1" dirty="0">
                <a:solidFill>
                  <a:schemeClr val="tx1"/>
                </a:solidFill>
                <a:latin typeface="Arial Black" panose="020B0A04020102020204" pitchFamily="34" charset="0"/>
                <a:cs typeface="Arial" panose="020B0604020202020204" pitchFamily="34" charset="0"/>
              </a:rPr>
              <a:t> cu care </a:t>
            </a:r>
            <a:r>
              <a:rPr lang="en-US" sz="1300" i="1" dirty="0" err="1">
                <a:solidFill>
                  <a:schemeClr val="tx1"/>
                </a:solidFill>
                <a:latin typeface="Arial Black" panose="020B0A04020102020204" pitchFamily="34" charset="0"/>
                <a:cs typeface="Arial" panose="020B0604020202020204" pitchFamily="34" charset="0"/>
              </a:rPr>
              <a:t>angajatorul</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poate</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încheia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contracte</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scrise</a:t>
            </a:r>
            <a:r>
              <a:rPr lang="en-US" sz="1300" i="1" dirty="0">
                <a:solidFill>
                  <a:schemeClr val="tx1"/>
                </a:solidFill>
                <a:latin typeface="Arial Black" panose="020B0A04020102020204" pitchFamily="34" charset="0"/>
                <a:cs typeface="Arial" panose="020B0604020202020204" pitchFamily="34" charset="0"/>
              </a:rPr>
              <a:t> cu </a:t>
            </a:r>
            <a:r>
              <a:rPr lang="en-US" sz="1300" i="1" dirty="0" err="1">
                <a:solidFill>
                  <a:schemeClr val="tx1"/>
                </a:solidFill>
                <a:latin typeface="Arial Black" panose="020B0A04020102020204" pitchFamily="34" charset="0"/>
                <a:cs typeface="Arial" panose="020B0604020202020204" pitchFamily="34" charset="0"/>
              </a:rPr>
              <a:t>privire</a:t>
            </a:r>
            <a:r>
              <a:rPr lang="en-US" sz="1300" i="1" dirty="0">
                <a:solidFill>
                  <a:schemeClr val="tx1"/>
                </a:solidFill>
                <a:latin typeface="Arial Black" panose="020B0A04020102020204" pitchFamily="34" charset="0"/>
                <a:cs typeface="Arial" panose="020B0604020202020204" pitchFamily="34" charset="0"/>
              </a:rPr>
              <a:t> la </a:t>
            </a:r>
            <a:r>
              <a:rPr lang="en-US" sz="1300" i="1" dirty="0" err="1">
                <a:solidFill>
                  <a:schemeClr val="tx1"/>
                </a:solidFill>
                <a:latin typeface="Arial Black" panose="020B0A04020102020204" pitchFamily="34" charset="0"/>
                <a:cs typeface="Arial" panose="020B0604020202020204" pitchFamily="34" charset="0"/>
              </a:rPr>
              <a:t>răspunderea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materială</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individuală</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sau</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colectivă</a:t>
            </a:r>
            <a:r>
              <a:rPr lang="en-US" sz="1300" i="1" dirty="0">
                <a:solidFill>
                  <a:schemeClr val="tx1"/>
                </a:solidFill>
                <a:latin typeface="Arial Black" panose="020B0A04020102020204" pitchFamily="34" charset="0"/>
                <a:cs typeface="Arial" panose="020B0604020202020204" pitchFamily="34" charset="0"/>
              </a:rPr>
              <a:t> (de </a:t>
            </a:r>
            <a:r>
              <a:rPr lang="en-US" sz="1300" i="1" dirty="0" err="1">
                <a:solidFill>
                  <a:schemeClr val="tx1"/>
                </a:solidFill>
                <a:latin typeface="Arial Black" panose="020B0A04020102020204" pitchFamily="34" charset="0"/>
                <a:cs typeface="Arial" panose="020B0604020202020204" pitchFamily="34" charset="0"/>
              </a:rPr>
              <a:t>brigadă</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deplină</a:t>
            </a:r>
            <a:r>
              <a:rPr lang="en-US" sz="1300" i="1" dirty="0">
                <a:solidFill>
                  <a:schemeClr val="tx1"/>
                </a:solidFill>
                <a:latin typeface="Arial Black" panose="020B0A04020102020204" pitchFamily="34" charset="0"/>
                <a:cs typeface="Arial" panose="020B0604020202020204" pitchFamily="34" charset="0"/>
              </a:rPr>
              <a:t>, precum </a:t>
            </a:r>
            <a:r>
              <a:rPr lang="en-US" sz="1300" i="1" dirty="0" err="1">
                <a:solidFill>
                  <a:schemeClr val="tx1"/>
                </a:solidFill>
                <a:latin typeface="Arial Black" panose="020B0A04020102020204" pitchFamily="34" charset="0"/>
                <a:cs typeface="Arial" panose="020B0604020202020204" pitchFamily="34" charset="0"/>
              </a:rPr>
              <a:t>şi</a:t>
            </a:r>
            <a:r>
              <a:rPr lang="en-US" sz="1300" i="1" dirty="0">
                <a:solidFill>
                  <a:schemeClr val="tx1"/>
                </a:solidFill>
                <a:latin typeface="Arial Black" panose="020B0A04020102020204" pitchFamily="34" charset="0"/>
                <a:cs typeface="Arial" panose="020B0604020202020204" pitchFamily="34" charset="0"/>
              </a:rPr>
              <a:t> a </a:t>
            </a:r>
            <a:r>
              <a:rPr lang="en-US" sz="1300" i="1" dirty="0" err="1">
                <a:solidFill>
                  <a:schemeClr val="tx1"/>
                </a:solidFill>
                <a:latin typeface="Arial Black" panose="020B0A04020102020204" pitchFamily="34" charset="0"/>
                <a:cs typeface="Arial" panose="020B0604020202020204" pitchFamily="34" charset="0"/>
              </a:rPr>
              <a:t>contractelor</a:t>
            </a:r>
            <a:r>
              <a:rPr lang="en-US" sz="1300" i="1" dirty="0">
                <a:solidFill>
                  <a:schemeClr val="tx1"/>
                </a:solidFill>
                <a:latin typeface="Arial Black" panose="020B0A04020102020204" pitchFamily="34" charset="0"/>
                <a:cs typeface="Arial" panose="020B0604020202020204" pitchFamily="34" charset="0"/>
              </a:rPr>
              <a:t>-tip cu </a:t>
            </a:r>
            <a:r>
              <a:rPr lang="en-US" sz="1300" i="1" dirty="0" err="1">
                <a:solidFill>
                  <a:schemeClr val="tx1"/>
                </a:solidFill>
                <a:latin typeface="Arial Black" panose="020B0A04020102020204" pitchFamily="34" charset="0"/>
                <a:cs typeface="Arial" panose="020B0604020202020204" pitchFamily="34" charset="0"/>
              </a:rPr>
              <a:t>privire</a:t>
            </a:r>
            <a:r>
              <a:rPr lang="en-US" sz="1300" i="1" dirty="0">
                <a:solidFill>
                  <a:schemeClr val="tx1"/>
                </a:solidFill>
                <a:latin typeface="Arial Black" panose="020B0A04020102020204" pitchFamily="34" charset="0"/>
                <a:cs typeface="Arial" panose="020B0604020202020204" pitchFamily="34" charset="0"/>
              </a:rPr>
              <a:t> la </a:t>
            </a:r>
            <a:r>
              <a:rPr lang="en-US" sz="1300" i="1" dirty="0" err="1">
                <a:solidFill>
                  <a:schemeClr val="tx1"/>
                </a:solidFill>
                <a:latin typeface="Arial Black" panose="020B0A04020102020204" pitchFamily="34" charset="0"/>
                <a:cs typeface="Arial" panose="020B0604020202020204" pitchFamily="34" charset="0"/>
              </a:rPr>
              <a:t>răspunderea</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materială</a:t>
            </a:r>
            <a:r>
              <a:rPr lang="en-US" sz="1300" i="1" dirty="0">
                <a:solidFill>
                  <a:schemeClr val="tx1"/>
                </a:solidFill>
                <a:latin typeface="Arial Black" panose="020B0A04020102020204" pitchFamily="34" charset="0"/>
                <a:cs typeface="Arial" panose="020B0604020202020204" pitchFamily="34" charset="0"/>
              </a:rPr>
              <a:t> de </a:t>
            </a:r>
            <a:r>
              <a:rPr lang="en-US" sz="1300" i="1" dirty="0" err="1">
                <a:solidFill>
                  <a:schemeClr val="tx1"/>
                </a:solidFill>
                <a:latin typeface="Arial Black" panose="020B0A04020102020204" pitchFamily="34" charset="0"/>
                <a:cs typeface="Arial" panose="020B0604020202020204" pitchFamily="34" charset="0"/>
              </a:rPr>
              <a:t>plină</a:t>
            </a:r>
            <a:r>
              <a:rPr lang="en-US" sz="1300" i="1" dirty="0">
                <a:solidFill>
                  <a:schemeClr val="tx1"/>
                </a:solidFill>
                <a:latin typeface="Arial Black" panose="020B0A04020102020204" pitchFamily="34" charset="0"/>
                <a:cs typeface="Arial" panose="020B0604020202020204" pitchFamily="34" charset="0"/>
              </a:rPr>
              <a:t>;</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en-US" sz="1300" i="1" dirty="0" err="1">
                <a:solidFill>
                  <a:schemeClr val="tx1"/>
                </a:solidFill>
                <a:latin typeface="Arial Black" panose="020B0A04020102020204" pitchFamily="34" charset="0"/>
                <a:cs typeface="Arial" panose="020B0604020202020204" pitchFamily="34" charset="0"/>
              </a:rPr>
              <a:t>Clasificatorului</a:t>
            </a:r>
            <a:r>
              <a:rPr lang="en-US" sz="1300" i="1" dirty="0">
                <a:solidFill>
                  <a:schemeClr val="tx1"/>
                </a:solidFill>
                <a:latin typeface="Arial Black" panose="020B0A04020102020204" pitchFamily="34" charset="0"/>
                <a:cs typeface="Arial" panose="020B0604020202020204" pitchFamily="34" charset="0"/>
              </a:rPr>
              <a:t> </a:t>
            </a:r>
            <a:r>
              <a:rPr lang="en-US" sz="1300" i="1" dirty="0" err="1">
                <a:solidFill>
                  <a:schemeClr val="tx1"/>
                </a:solidFill>
                <a:latin typeface="Arial Black" panose="020B0A04020102020204" pitchFamily="34" charset="0"/>
                <a:cs typeface="Arial" panose="020B0604020202020204" pitchFamily="34" charset="0"/>
              </a:rPr>
              <a:t>ocupaţiilor</a:t>
            </a:r>
            <a:r>
              <a:rPr lang="en-US" sz="1300" i="1" dirty="0">
                <a:solidFill>
                  <a:schemeClr val="tx1"/>
                </a:solidFill>
                <a:latin typeface="Arial Black" panose="020B0A04020102020204" pitchFamily="34" charset="0"/>
                <a:cs typeface="Arial" panose="020B0604020202020204" pitchFamily="34" charset="0"/>
              </a:rPr>
              <a:t> din </a:t>
            </a:r>
            <a:r>
              <a:rPr lang="en-US" sz="1300" i="1" dirty="0" err="1">
                <a:solidFill>
                  <a:schemeClr val="tx1"/>
                </a:solidFill>
                <a:latin typeface="Arial Black" panose="020B0A04020102020204" pitchFamily="34" charset="0"/>
                <a:cs typeface="Arial" panose="020B0604020202020204" pitchFamily="34" charset="0"/>
              </a:rPr>
              <a:t>Republica</a:t>
            </a:r>
            <a:r>
              <a:rPr lang="en-US" sz="1300" i="1" dirty="0">
                <a:solidFill>
                  <a:schemeClr val="tx1"/>
                </a:solidFill>
                <a:latin typeface="Arial Black" panose="020B0A04020102020204" pitchFamily="34" charset="0"/>
                <a:cs typeface="Arial" panose="020B0604020202020204" pitchFamily="34" charset="0"/>
              </a:rPr>
              <a:t> Moldova (CORM 006-2021);</a:t>
            </a:r>
            <a:endParaRPr lang="ru-RU" sz="1300" b="1" dirty="0">
              <a:solidFill>
                <a:schemeClr val="tx1"/>
              </a:solidFill>
              <a:latin typeface="Arial Black" panose="020B0A04020102020204" pitchFamily="34" charset="0"/>
              <a:cs typeface="Arial" panose="020B0604020202020204" pitchFamily="34" charset="0"/>
            </a:endParaRPr>
          </a:p>
          <a:p>
            <a:pPr marL="171450" lvl="0" indent="-171450" algn="just">
              <a:buFont typeface="Wingdings" panose="05000000000000000000" pitchFamily="2" charset="2"/>
              <a:buChar char="Ø"/>
            </a:pPr>
            <a:r>
              <a:rPr lang="ru-RU" sz="1300" i="1" dirty="0" err="1">
                <a:solidFill>
                  <a:schemeClr val="tx1"/>
                </a:solidFill>
                <a:latin typeface="Arial Black" panose="020B0A04020102020204" pitchFamily="34" charset="0"/>
                <a:cs typeface="Arial" panose="020B0604020202020204" pitchFamily="34" charset="0"/>
              </a:rPr>
              <a:t>Convenția</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colectivă</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nivel</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național</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nr</a:t>
            </a:r>
            <a:r>
              <a:rPr lang="ru-RU" sz="1300" i="1" dirty="0">
                <a:solidFill>
                  <a:schemeClr val="tx1"/>
                </a:solidFill>
                <a:latin typeface="Arial Black" panose="020B0A04020102020204" pitchFamily="34" charset="0"/>
                <a:cs typeface="Arial" panose="020B0604020202020204" pitchFamily="34" charset="0"/>
              </a:rPr>
              <a:t>. 2 </a:t>
            </a:r>
            <a:r>
              <a:rPr lang="ru-RU" sz="1300" i="1" dirty="0" err="1">
                <a:solidFill>
                  <a:schemeClr val="tx1"/>
                </a:solidFill>
                <a:latin typeface="Arial Black" panose="020B0A04020102020204" pitchFamily="34" charset="0"/>
                <a:cs typeface="Arial" panose="020B0604020202020204" pitchFamily="34" charset="0"/>
              </a:rPr>
              <a:t>din</a:t>
            </a:r>
            <a:r>
              <a:rPr lang="ru-RU" sz="1300" i="1" dirty="0">
                <a:solidFill>
                  <a:schemeClr val="tx1"/>
                </a:solidFill>
                <a:latin typeface="Arial Black" panose="020B0A04020102020204" pitchFamily="34" charset="0"/>
                <a:cs typeface="Arial" panose="020B0604020202020204" pitchFamily="34" charset="0"/>
              </a:rPr>
              <a:t> 16.07.2004 </a:t>
            </a:r>
            <a:r>
              <a:rPr lang="ru-RU" sz="1300" i="1" dirty="0" err="1">
                <a:solidFill>
                  <a:schemeClr val="tx1"/>
                </a:solidFill>
                <a:latin typeface="Arial Black" panose="020B0A04020102020204" pitchFamily="34" charset="0"/>
                <a:cs typeface="Arial" panose="020B0604020202020204" pitchFamily="34" charset="0"/>
              </a:rPr>
              <a:t>Timpul</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de</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muncă</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și</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timpul</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de</a:t>
            </a:r>
            <a:r>
              <a:rPr lang="ru-RU" sz="1300" i="1" dirty="0">
                <a:solidFill>
                  <a:schemeClr val="tx1"/>
                </a:solidFill>
                <a:latin typeface="Arial Black" panose="020B0A04020102020204" pitchFamily="34" charset="0"/>
                <a:cs typeface="Arial" panose="020B0604020202020204" pitchFamily="34" charset="0"/>
              </a:rPr>
              <a:t> </a:t>
            </a:r>
            <a:r>
              <a:rPr lang="ru-RU" sz="1300" i="1" dirty="0" err="1">
                <a:solidFill>
                  <a:schemeClr val="tx1"/>
                </a:solidFill>
                <a:latin typeface="Arial Black" panose="020B0A04020102020204" pitchFamily="34" charset="0"/>
                <a:cs typeface="Arial" panose="020B0604020202020204" pitchFamily="34" charset="0"/>
              </a:rPr>
              <a:t>odihnă</a:t>
            </a:r>
            <a:r>
              <a:rPr lang="ru-RU" sz="1300" i="1" dirty="0">
                <a:solidFill>
                  <a:schemeClr val="tx1"/>
                </a:solidFill>
                <a:latin typeface="Arial Black" panose="020B0A04020102020204" pitchFamily="34" charset="0"/>
                <a:cs typeface="Arial" panose="020B0604020202020204" pitchFamily="34" charset="0"/>
              </a:rPr>
              <a:t>.</a:t>
            </a:r>
            <a:endParaRPr lang="ru-RU" sz="1300" b="1"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87379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4ABC8A7-1EA4-49D5-8C01-2B1F78BC40DD}"/>
              </a:ext>
            </a:extLst>
          </p:cNvPr>
          <p:cNvSpPr>
            <a:spLocks noGrp="1"/>
          </p:cNvSpPr>
          <p:nvPr>
            <p:ph idx="1"/>
          </p:nvPr>
        </p:nvSpPr>
        <p:spPr>
          <a:xfrm>
            <a:off x="539552" y="404664"/>
            <a:ext cx="8208912" cy="3816424"/>
          </a:xfrm>
        </p:spPr>
        <p:txBody>
          <a:bodyPr>
            <a:normAutofit fontScale="77500" lnSpcReduction="20000"/>
          </a:bodyPr>
          <a:lstStyle/>
          <a:p>
            <a:pPr marL="0" indent="0" algn="ctr">
              <a:buNone/>
            </a:pPr>
            <a:r>
              <a:rPr lang="en-US" b="1" dirty="0" err="1">
                <a:latin typeface="Arial Black" panose="020B0A04020102020204" pitchFamily="34" charset="0"/>
                <a:cs typeface="Arial" panose="020B0604020202020204" pitchFamily="34" charset="0"/>
              </a:rPr>
              <a:t>Transferul</a:t>
            </a:r>
            <a:r>
              <a:rPr lang="en-US" b="1" dirty="0">
                <a:latin typeface="Arial Black" panose="020B0A04020102020204" pitchFamily="34" charset="0"/>
                <a:cs typeface="Arial" panose="020B0604020202020204" pitchFamily="34" charset="0"/>
              </a:rPr>
              <a:t> la o </a:t>
            </a:r>
            <a:r>
              <a:rPr lang="en-US" b="1" dirty="0" err="1">
                <a:latin typeface="Arial Black" panose="020B0A04020102020204" pitchFamily="34" charset="0"/>
                <a:cs typeface="Arial" panose="020B0604020202020204" pitchFamily="34" charset="0"/>
              </a:rPr>
              <a:t>altă</a:t>
            </a:r>
            <a:r>
              <a:rPr lang="en-US" b="1" dirty="0">
                <a:latin typeface="Arial Black" panose="020B0A04020102020204" pitchFamily="34" charset="0"/>
                <a:cs typeface="Arial" panose="020B0604020202020204" pitchFamily="34" charset="0"/>
              </a:rPr>
              <a:t> </a:t>
            </a:r>
            <a:r>
              <a:rPr lang="en-US" b="1" dirty="0" err="1">
                <a:latin typeface="Arial Black" panose="020B0A04020102020204" pitchFamily="34" charset="0"/>
                <a:cs typeface="Arial" panose="020B0604020202020204" pitchFamily="34" charset="0"/>
              </a:rPr>
              <a:t>muncă</a:t>
            </a:r>
            <a:r>
              <a:rPr lang="en-US" b="1" dirty="0">
                <a:latin typeface="Arial Black" panose="020B0A04020102020204" pitchFamily="34" charset="0"/>
                <a:cs typeface="Arial" panose="020B0604020202020204" pitchFamily="34" charset="0"/>
              </a:rPr>
              <a:t> </a:t>
            </a:r>
            <a:r>
              <a:rPr lang="en-US" b="1" dirty="0" err="1">
                <a:latin typeface="Arial Black" panose="020B0A04020102020204" pitchFamily="34" charset="0"/>
                <a:cs typeface="Arial" panose="020B0604020202020204" pitchFamily="34" charset="0"/>
              </a:rPr>
              <a:t>temporară</a:t>
            </a:r>
            <a:r>
              <a:rPr lang="ro-MD" b="1" dirty="0">
                <a:latin typeface="Arial Black" panose="020B0A04020102020204" pitchFamily="34" charset="0"/>
                <a:cs typeface="Arial" panose="020B0604020202020204" pitchFamily="34" charset="0"/>
              </a:rPr>
              <a:t> </a:t>
            </a:r>
          </a:p>
          <a:p>
            <a:pPr marL="0" indent="0" algn="ctr">
              <a:buNone/>
            </a:pPr>
            <a:r>
              <a:rPr lang="ro-MD" b="1" dirty="0">
                <a:latin typeface="Arial Black" panose="020B0A04020102020204" pitchFamily="34" charset="0"/>
                <a:cs typeface="Arial" panose="020B0604020202020204" pitchFamily="34" charset="0"/>
              </a:rPr>
              <a:t>(art. 74 Codul muncii)</a:t>
            </a:r>
          </a:p>
          <a:p>
            <a:pPr marL="0" indent="0" algn="ctr">
              <a:buNone/>
            </a:pPr>
            <a:endParaRPr lang="ru-RU" dirty="0">
              <a:latin typeface="Arial Black" panose="020B0A04020102020204" pitchFamily="34" charset="0"/>
              <a:cs typeface="Arial" panose="020B0604020202020204" pitchFamily="34" charset="0"/>
            </a:endParaRPr>
          </a:p>
          <a:p>
            <a:pPr algn="just">
              <a:buFont typeface="Wingdings" panose="05000000000000000000" pitchFamily="2" charset="2"/>
              <a:buChar char="q"/>
            </a:pPr>
            <a:r>
              <a:rPr lang="ro-MD" sz="2600" b="1" i="1" dirty="0">
                <a:latin typeface="Arial" panose="020B0604020202020204" pitchFamily="34" charset="0"/>
                <a:cs typeface="Arial" panose="020B0604020202020204" pitchFamily="34" charset="0"/>
              </a:rPr>
              <a:t>p.</a:t>
            </a:r>
            <a:r>
              <a:rPr lang="en-US" sz="2600" b="1" i="1" dirty="0">
                <a:latin typeface="Arial" panose="020B0604020202020204" pitchFamily="34" charset="0"/>
                <a:cs typeface="Arial" panose="020B0604020202020204" pitchFamily="34" charset="0"/>
              </a:rPr>
              <a:t>2</a:t>
            </a:r>
            <a:r>
              <a:rPr lang="en-US" sz="2600" b="1" i="1" baseline="30000" dirty="0">
                <a:latin typeface="Arial" panose="020B0604020202020204" pitchFamily="34" charset="0"/>
                <a:cs typeface="Arial" panose="020B0604020202020204" pitchFamily="34" charset="0"/>
              </a:rPr>
              <a:t>1</a:t>
            </a:r>
            <a:r>
              <a:rPr lang="en-US" sz="2600" b="1" i="1" dirty="0">
                <a:latin typeface="Arial" panose="020B0604020202020204" pitchFamily="34" charset="0"/>
                <a:cs typeface="Arial" panose="020B0604020202020204" pitchFamily="34" charset="0"/>
              </a:rPr>
              <a:t>) Cu </a:t>
            </a:r>
            <a:r>
              <a:rPr lang="en-US" sz="2600" b="1" i="1" dirty="0" err="1">
                <a:latin typeface="Arial" panose="020B0604020202020204" pitchFamily="34" charset="0"/>
                <a:cs typeface="Arial" panose="020B0604020202020204" pitchFamily="34" charset="0"/>
              </a:rPr>
              <a:t>acordul</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scris</a:t>
            </a:r>
            <a:r>
              <a:rPr lang="en-US" sz="2600" b="1" i="1" dirty="0">
                <a:latin typeface="Arial" panose="020B0604020202020204" pitchFamily="34" charset="0"/>
                <a:cs typeface="Arial" panose="020B0604020202020204" pitchFamily="34" charset="0"/>
              </a:rPr>
              <a:t> al </a:t>
            </a:r>
            <a:r>
              <a:rPr lang="en-US" sz="2600" b="1" i="1" dirty="0" err="1">
                <a:latin typeface="Arial" panose="020B0604020202020204" pitchFamily="34" charset="0"/>
                <a:cs typeface="Arial" panose="020B0604020202020204" pitchFamily="34" charset="0"/>
              </a:rPr>
              <a:t>părților</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baza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ordinului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emis</a:t>
            </a:r>
            <a:r>
              <a:rPr lang="en-US" sz="2600" b="1" i="1" dirty="0">
                <a:latin typeface="Arial" panose="020B0604020202020204" pitchFamily="34" charset="0"/>
                <a:cs typeface="Arial" panose="020B0604020202020204" pitchFamily="34" charset="0"/>
              </a:rPr>
              <a:t> de </a:t>
            </a:r>
            <a:r>
              <a:rPr lang="en-US" sz="2600" b="1" i="1" dirty="0" err="1">
                <a:latin typeface="Arial" panose="020B0604020202020204" pitchFamily="34" charset="0"/>
                <a:cs typeface="Arial" panose="020B0604020202020204" pitchFamily="34" charset="0"/>
              </a:rPr>
              <a:t>către</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angajator</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salariatul</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poate</a:t>
            </a:r>
            <a:r>
              <a:rPr lang="en-US" sz="2600" b="1" i="1" dirty="0">
                <a:latin typeface="Arial" panose="020B0604020202020204" pitchFamily="34" charset="0"/>
                <a:cs typeface="Arial" panose="020B0604020202020204" pitchFamily="34" charset="0"/>
              </a:rPr>
              <a:t> fi </a:t>
            </a:r>
            <a:r>
              <a:rPr lang="en-US" sz="2600" b="1" i="1" dirty="0" err="1">
                <a:latin typeface="Arial" panose="020B0604020202020204" pitchFamily="34" charset="0"/>
                <a:cs typeface="Arial" panose="020B0604020202020204" pitchFamily="34" charset="0"/>
              </a:rPr>
              <a:t>transferat</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temporar</a:t>
            </a:r>
            <a:r>
              <a:rPr lang="en-US" sz="2600" b="1" i="1" dirty="0">
                <a:latin typeface="Arial" panose="020B0604020202020204" pitchFamily="34" charset="0"/>
                <a:cs typeface="Arial" panose="020B0604020202020204" pitchFamily="34" charset="0"/>
              </a:rPr>
              <a:t> la o </a:t>
            </a:r>
            <a:r>
              <a:rPr lang="en-US" sz="2600" b="1" i="1" dirty="0" err="1">
                <a:latin typeface="Arial" panose="020B0604020202020204" pitchFamily="34" charset="0"/>
                <a:cs typeface="Arial" panose="020B0604020202020204" pitchFamily="34" charset="0"/>
              </a:rPr>
              <a:t>altă</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muncă</a:t>
            </a:r>
            <a:r>
              <a:rPr lang="en-US" sz="2600" b="1" i="1" dirty="0">
                <a:latin typeface="Arial" panose="020B0604020202020204" pitchFamily="34" charset="0"/>
                <a:cs typeface="Arial" panose="020B0604020202020204" pitchFamily="34" charset="0"/>
              </a:rPr>
              <a:t> din </a:t>
            </a:r>
            <a:r>
              <a:rPr lang="en-US" sz="2600" b="1" i="1" dirty="0" err="1">
                <a:latin typeface="Arial" panose="020B0604020202020204" pitchFamily="34" charset="0"/>
                <a:cs typeface="Arial" panose="020B0604020202020204" pitchFamily="34" charset="0"/>
              </a:rPr>
              <a:t>cadrul</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aceleiași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unități</a:t>
            </a:r>
            <a:r>
              <a:rPr lang="en-US" sz="2600" b="1" i="1" dirty="0">
                <a:latin typeface="Arial" panose="020B0604020202020204" pitchFamily="34" charset="0"/>
                <a:cs typeface="Arial" panose="020B0604020202020204" pitchFamily="34" charset="0"/>
              </a:rPr>
              <a:t>, pe o </a:t>
            </a:r>
            <a:r>
              <a:rPr lang="en-US" sz="2600" b="1" i="1" dirty="0" err="1">
                <a:latin typeface="Arial" panose="020B0604020202020204" pitchFamily="34" charset="0"/>
                <a:cs typeface="Arial" panose="020B0604020202020204" pitchFamily="34" charset="0"/>
              </a:rPr>
              <a:t>perioadă</a:t>
            </a:r>
            <a:r>
              <a:rPr lang="en-US" sz="2600" b="1" i="1" dirty="0">
                <a:latin typeface="Arial" panose="020B0604020202020204" pitchFamily="34" charset="0"/>
                <a:cs typeface="Arial" panose="020B0604020202020204" pitchFamily="34" charset="0"/>
              </a:rPr>
              <a:t> de </a:t>
            </a:r>
            <a:r>
              <a:rPr lang="en-US" sz="2600" b="1" i="1" dirty="0" err="1">
                <a:latin typeface="Arial" panose="020B0604020202020204" pitchFamily="34" charset="0"/>
                <a:cs typeface="Arial" panose="020B0604020202020204" pitchFamily="34" charset="0"/>
              </a:rPr>
              <a:t>până</a:t>
            </a:r>
            <a:r>
              <a:rPr lang="en-US" sz="2600" b="1" i="1" dirty="0">
                <a:latin typeface="Arial" panose="020B0604020202020204" pitchFamily="34" charset="0"/>
                <a:cs typeface="Arial" panose="020B0604020202020204" pitchFamily="34" charset="0"/>
              </a:rPr>
              <a:t> la o </a:t>
            </a:r>
            <a:r>
              <a:rPr lang="en-US" sz="2600" b="1" i="1" dirty="0" err="1">
                <a:latin typeface="Arial" panose="020B0604020202020204" pitchFamily="34" charset="0"/>
                <a:cs typeface="Arial" panose="020B0604020202020204" pitchFamily="34" charset="0"/>
              </a:rPr>
              <a:t>lună</a:t>
            </a:r>
            <a:r>
              <a:rPr lang="en-US" sz="2600" b="1" i="1" dirty="0">
                <a:latin typeface="Arial" panose="020B0604020202020204" pitchFamily="34" charset="0"/>
                <a:cs typeface="Arial" panose="020B0604020202020204" pitchFamily="34" charset="0"/>
              </a:rPr>
              <a:t>, cu </a:t>
            </a:r>
            <a:r>
              <a:rPr lang="en-US" sz="2600" b="1" i="1" dirty="0" err="1">
                <a:latin typeface="Arial" panose="020B0604020202020204" pitchFamily="34" charset="0"/>
                <a:cs typeface="Arial" panose="020B0604020202020204" pitchFamily="34" charset="0"/>
              </a:rPr>
              <a:t>posibilitatea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prelungirii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acestui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termen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până</a:t>
            </a:r>
            <a:r>
              <a:rPr lang="en-US" sz="2600" b="1" i="1" dirty="0">
                <a:latin typeface="Arial" panose="020B0604020202020204" pitchFamily="34" charset="0"/>
                <a:cs typeface="Arial" panose="020B0604020202020204" pitchFamily="34" charset="0"/>
              </a:rPr>
              <a:t> la un an.</a:t>
            </a:r>
            <a:endParaRPr lang="ru-RU" sz="2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o-MD" sz="2600" b="1" i="1" dirty="0">
                <a:latin typeface="Arial" panose="020B0604020202020204" pitchFamily="34" charset="0"/>
                <a:cs typeface="Arial" panose="020B0604020202020204" pitchFamily="34" charset="0"/>
              </a:rPr>
              <a:t>p.</a:t>
            </a:r>
            <a:r>
              <a:rPr lang="en-US" sz="2600" b="1" i="1" dirty="0">
                <a:latin typeface="Arial" panose="020B0604020202020204" pitchFamily="34" charset="0"/>
                <a:cs typeface="Arial" panose="020B0604020202020204" pitchFamily="34" charset="0"/>
              </a:rPr>
              <a:t>2</a:t>
            </a:r>
            <a:r>
              <a:rPr lang="en-US" sz="2600" b="1" i="1" baseline="30000" dirty="0">
                <a:latin typeface="Arial" panose="020B0604020202020204" pitchFamily="34" charset="0"/>
                <a:cs typeface="Arial" panose="020B0604020202020204" pitchFamily="34" charset="0"/>
              </a:rPr>
              <a:t>2</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caz</a:t>
            </a:r>
            <a:r>
              <a:rPr lang="en-US" sz="2600" b="1" i="1" dirty="0">
                <a:latin typeface="Arial" panose="020B0604020202020204" pitchFamily="34" charset="0"/>
                <a:cs typeface="Arial" panose="020B0604020202020204" pitchFamily="34" charset="0"/>
              </a:rPr>
              <a:t> de transfer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condițiile</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alin</a:t>
            </a:r>
            <a:r>
              <a:rPr lang="en-US" sz="2600" b="1" i="1" dirty="0">
                <a:latin typeface="Arial" panose="020B0604020202020204" pitchFamily="34" charset="0"/>
                <a:cs typeface="Arial" panose="020B0604020202020204" pitchFamily="34" charset="0"/>
              </a:rPr>
              <a:t>. (2</a:t>
            </a:r>
            <a:r>
              <a:rPr lang="en-US" sz="2600" b="1" i="1" baseline="30000" dirty="0">
                <a:latin typeface="Arial" panose="020B0604020202020204" pitchFamily="34" charset="0"/>
                <a:cs typeface="Arial" panose="020B0604020202020204" pitchFamily="34" charset="0"/>
              </a:rPr>
              <a:t>1</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angajatorul</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va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păstra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funcția</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salariatului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deținută</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până</a:t>
            </a:r>
            <a:r>
              <a:rPr lang="en-US" sz="2600" b="1" i="1" dirty="0">
                <a:latin typeface="Arial" panose="020B0604020202020204" pitchFamily="34" charset="0"/>
                <a:cs typeface="Arial" panose="020B0604020202020204" pitchFamily="34" charset="0"/>
              </a:rPr>
              <a:t> la transfer.</a:t>
            </a:r>
            <a:endParaRPr lang="ru-RU" sz="2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o-MD" sz="2600" dirty="0">
                <a:latin typeface="Arial" panose="020B0604020202020204" pitchFamily="34" charset="0"/>
                <a:cs typeface="Arial" panose="020B0604020202020204" pitchFamily="34" charset="0"/>
              </a:rPr>
              <a:t>p. </a:t>
            </a:r>
            <a:r>
              <a:rPr lang="en-US" sz="2600" dirty="0">
                <a:latin typeface="Arial" panose="020B0604020202020204" pitchFamily="34" charset="0"/>
                <a:cs typeface="Arial" panose="020B0604020202020204" pitchFamily="34" charset="0"/>
              </a:rPr>
              <a:t>3)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caz</a:t>
            </a:r>
            <a:r>
              <a:rPr lang="en-US" sz="2600" dirty="0">
                <a:latin typeface="Arial" panose="020B0604020202020204" pitchFamily="34" charset="0"/>
                <a:cs typeface="Arial" panose="020B0604020202020204" pitchFamily="34" charset="0"/>
              </a:rPr>
              <a:t> de transfer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condiţiile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alin</a:t>
            </a:r>
            <a:r>
              <a:rPr lang="en-US" sz="2600" dirty="0">
                <a:latin typeface="Arial" panose="020B0604020202020204" pitchFamily="34" charset="0"/>
                <a:cs typeface="Arial" panose="020B0604020202020204" pitchFamily="34" charset="0"/>
              </a:rPr>
              <a:t>. (1), (2) </a:t>
            </a:r>
            <a:r>
              <a:rPr lang="en-US" sz="2600" dirty="0" err="1">
                <a:latin typeface="Arial" panose="020B0604020202020204" pitchFamily="34" charset="0"/>
                <a:cs typeface="Arial" panose="020B0604020202020204" pitchFamily="34" charset="0"/>
              </a:rPr>
              <a:t>și</a:t>
            </a:r>
            <a:r>
              <a:rPr lang="en-US" sz="2600" dirty="0">
                <a:latin typeface="Arial" panose="020B0604020202020204" pitchFamily="34" charset="0"/>
                <a:cs typeface="Arial" panose="020B0604020202020204" pitchFamily="34" charset="0"/>
              </a:rPr>
              <a:t> (2</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părţile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vor</a:t>
            </a:r>
            <a:r>
              <a:rPr lang="en-US" sz="2600" dirty="0">
                <a:latin typeface="Arial" panose="020B0604020202020204" pitchFamily="34" charset="0"/>
                <a:cs typeface="Arial" panose="020B0604020202020204" pitchFamily="34" charset="0"/>
              </a:rPr>
              <a:t> opera </a:t>
            </a:r>
            <a:r>
              <a:rPr lang="en-US" sz="2600" dirty="0" err="1">
                <a:latin typeface="Arial" panose="020B0604020202020204" pitchFamily="34" charset="0"/>
                <a:cs typeface="Arial" panose="020B0604020202020204" pitchFamily="34" charset="0"/>
              </a:rPr>
              <a:t>modificările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necesare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contractul</a:t>
            </a:r>
            <a:r>
              <a:rPr lang="en-US" sz="2600" dirty="0">
                <a:latin typeface="Arial" panose="020B0604020202020204" pitchFamily="34" charset="0"/>
                <a:cs typeface="Arial" panose="020B0604020202020204" pitchFamily="34" charset="0"/>
              </a:rPr>
              <a:t> individual de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conform art.68,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temeiul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ordinului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dispoziţiei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deciziei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hotărîrii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emis</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angajator</a:t>
            </a:r>
            <a:r>
              <a:rPr lang="en-US" sz="2600" dirty="0">
                <a:latin typeface="Arial" panose="020B0604020202020204" pitchFamily="34" charset="0"/>
                <a:cs typeface="Arial" panose="020B0604020202020204" pitchFamily="34" charset="0"/>
              </a:rPr>
              <a:t> care se </a:t>
            </a:r>
            <a:r>
              <a:rPr lang="en-US" sz="2600" dirty="0" err="1">
                <a:latin typeface="Arial" panose="020B0604020202020204" pitchFamily="34" charset="0"/>
                <a:cs typeface="Arial" panose="020B0604020202020204" pitchFamily="34" charset="0"/>
              </a:rPr>
              <a:t>aduce</a:t>
            </a:r>
            <a:r>
              <a:rPr lang="en-US" sz="2600" dirty="0">
                <a:latin typeface="Arial" panose="020B0604020202020204" pitchFamily="34" charset="0"/>
                <a:cs typeface="Arial" panose="020B0604020202020204" pitchFamily="34" charset="0"/>
              </a:rPr>
              <a:t> la </a:t>
            </a:r>
            <a:r>
              <a:rPr lang="en-US" sz="2600" dirty="0" err="1">
                <a:latin typeface="Arial" panose="020B0604020202020204" pitchFamily="34" charset="0"/>
                <a:cs typeface="Arial" panose="020B0604020202020204" pitchFamily="34" charset="0"/>
              </a:rPr>
              <a:t>cunoştinţa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salariatului</a:t>
            </a:r>
            <a:r>
              <a:rPr lang="en-US" sz="2600" dirty="0">
                <a:latin typeface="Arial" panose="020B0604020202020204" pitchFamily="34" charset="0"/>
                <a:cs typeface="Arial" panose="020B0604020202020204" pitchFamily="34" charset="0"/>
              </a:rPr>
              <a:t>, sub </a:t>
            </a:r>
            <a:r>
              <a:rPr lang="en-US" sz="2600" dirty="0" err="1">
                <a:latin typeface="Arial" panose="020B0604020202020204" pitchFamily="34" charset="0"/>
                <a:cs typeface="Arial" panose="020B0604020202020204" pitchFamily="34" charset="0"/>
              </a:rPr>
              <a:t>semnătură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altă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modalitate</a:t>
            </a:r>
            <a:r>
              <a:rPr lang="en-US" sz="2600" dirty="0">
                <a:latin typeface="Arial" panose="020B0604020202020204" pitchFamily="34" charset="0"/>
                <a:cs typeface="Arial" panose="020B0604020202020204" pitchFamily="34" charset="0"/>
              </a:rPr>
              <a:t> care </a:t>
            </a:r>
            <a:r>
              <a:rPr lang="en-US" sz="2600" dirty="0" err="1">
                <a:latin typeface="Arial" panose="020B0604020202020204" pitchFamily="34" charset="0"/>
                <a:cs typeface="Arial" panose="020B0604020202020204" pitchFamily="34" charset="0"/>
              </a:rPr>
              <a:t>permite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confirmarea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recepționării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înștiințării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termen</a:t>
            </a:r>
            <a:r>
              <a:rPr lang="en-US" sz="2600" dirty="0">
                <a:latin typeface="Arial" panose="020B0604020202020204" pitchFamily="34" charset="0"/>
                <a:cs typeface="Arial" panose="020B0604020202020204" pitchFamily="34" charset="0"/>
              </a:rPr>
              <a:t> de 3 </a:t>
            </a:r>
            <a:r>
              <a:rPr lang="en-US" sz="2600" dirty="0" err="1">
                <a:latin typeface="Arial" panose="020B0604020202020204" pitchFamily="34" charset="0"/>
                <a:cs typeface="Arial" panose="020B0604020202020204" pitchFamily="34" charset="0"/>
              </a:rPr>
              <a:t>zile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lucrătoare</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23ED7122-D9D2-4B96-AEE1-8B34CD99F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437112"/>
            <a:ext cx="4824536" cy="2265040"/>
          </a:xfrm>
          <a:prstGeom prst="rect">
            <a:avLst/>
          </a:prstGeom>
        </p:spPr>
      </p:pic>
    </p:spTree>
    <p:extLst>
      <p:ext uri="{BB962C8B-B14F-4D97-AF65-F5344CB8AC3E}">
        <p14:creationId xmlns:p14="http://schemas.microsoft.com/office/powerpoint/2010/main" val="3553971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11560" y="397402"/>
            <a:ext cx="828092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b="1" dirty="0">
                <a:latin typeface="Arial Black" panose="020B0A04020102020204" pitchFamily="34" charset="0"/>
              </a:rPr>
              <a:t>ÎNCETAREA CONTRACTULUI INDIVIDUAL DE MUNCĂ</a:t>
            </a:r>
            <a:endParaRPr lang="ro-MD" b="1" dirty="0">
              <a:latin typeface="Arial Black" panose="020B0A04020102020204" pitchFamily="34" charset="0"/>
            </a:endParaRPr>
          </a:p>
          <a:p>
            <a:pPr lvl="0" algn="ctr" defTabSz="914400" fontAlgn="base">
              <a:spcBef>
                <a:spcPct val="0"/>
              </a:spcBef>
              <a:spcAft>
                <a:spcPct val="0"/>
              </a:spcAft>
            </a:pPr>
            <a:endParaRPr lang="ro-MD" b="1" dirty="0">
              <a:latin typeface="Arial Black" panose="020B0A04020102020204" pitchFamily="34" charset="0"/>
            </a:endParaRPr>
          </a:p>
          <a:p>
            <a:pPr lvl="0" algn="just" defTabSz="914400" fontAlgn="base">
              <a:spcBef>
                <a:spcPct val="0"/>
              </a:spcBef>
              <a:spcAft>
                <a:spcPct val="0"/>
              </a:spcAft>
            </a:pPr>
            <a:r>
              <a:rPr kumimoji="0" lang="ro-MD" sz="1600" b="0" i="0" u="none" strike="noStrike" cap="none" normalizeH="0" baseline="0" dirty="0">
                <a:ln>
                  <a:noFill/>
                </a:ln>
                <a:solidFill>
                  <a:schemeClr val="tx1"/>
                </a:solidFill>
                <a:effectLst/>
                <a:latin typeface="Arial" panose="020B0604020202020204" pitchFamily="34" charset="0"/>
                <a:ea typeface="DejaVu Sans"/>
                <a:cs typeface="Arial" panose="020B0604020202020204" pitchFamily="34" charset="0"/>
              </a:rPr>
              <a:t>    </a:t>
            </a:r>
            <a:r>
              <a:rPr kumimoji="0" lang="ro-MO" sz="1600" b="0" i="0" u="none" strike="noStrike" cap="none" normalizeH="0" baseline="0" dirty="0">
                <a:ln>
                  <a:noFill/>
                </a:ln>
                <a:solidFill>
                  <a:schemeClr val="tx1"/>
                </a:solidFill>
                <a:effectLst/>
                <a:latin typeface="Arial" panose="020B0604020202020204" pitchFamily="34" charset="0"/>
                <a:ea typeface="DejaVu Sans"/>
                <a:cs typeface="Arial" panose="020B0604020202020204" pitchFamily="34" charset="0"/>
              </a:rPr>
              <a:t>Încetarea rapoartelor de muncă se efectuiază în conformitate cu legislația în vigoare.</a:t>
            </a:r>
            <a:endParaRPr kumimoji="0" lang="ru-RU" sz="1600" b="0"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anose="020B0604020202020204" pitchFamily="34" charset="0"/>
                <a:ea typeface="DejaVu Sans"/>
                <a:cs typeface="Arial" panose="020B0604020202020204" pitchFamily="34" charset="0"/>
              </a:rPr>
              <a:t>Temeiurile încetării unui contract individual de muncă sunt stabilite în Codul muncii. Aceasta înseamnă că contractul nu poate fi reziliat din motive nestabilite de lege.</a:t>
            </a:r>
          </a:p>
          <a:p>
            <a:pPr marL="0" marR="0" lvl="0" indent="0" algn="just" defTabSz="914400" rtl="0" eaLnBrk="0" fontAlgn="base" latinLnBrk="0" hangingPunct="0">
              <a:lnSpc>
                <a:spcPct val="100000"/>
              </a:lnSpc>
              <a:spcBef>
                <a:spcPct val="0"/>
              </a:spcBef>
              <a:spcAft>
                <a:spcPct val="0"/>
              </a:spcAft>
              <a:buClrTx/>
              <a:buSzTx/>
              <a:buFontTx/>
              <a:buNone/>
              <a:tabLst/>
            </a:pPr>
            <a:endParaRPr lang="ro-MO" sz="1600" dirty="0">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RO" sz="1600" b="0" i="0" u="none" strike="noStrike" cap="none" normalizeH="0" baseline="0" dirty="0">
              <a:ln>
                <a:noFill/>
              </a:ln>
              <a:solidFill>
                <a:schemeClr val="tx1"/>
              </a:solidFill>
              <a:effectLst/>
              <a:latin typeface="Arial" panose="020B0604020202020204" pitchFamily="34" charset="0"/>
              <a:ea typeface="DejaVu Sans"/>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o-RO" sz="1600" dirty="0">
              <a:latin typeface="Arial" panose="020B0604020202020204" pitchFamily="34" charset="0"/>
              <a:ea typeface="DejaVu Sans"/>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RO" sz="1600" b="0" i="0" u="none" strike="noStrike" cap="none" normalizeH="0" baseline="0" dirty="0">
              <a:ln>
                <a:noFill/>
              </a:ln>
              <a:solidFill>
                <a:schemeClr val="tx1"/>
              </a:solidFill>
              <a:effectLst/>
              <a:latin typeface="Arial" panose="020B0604020202020204" pitchFamily="34" charset="0"/>
              <a:ea typeface="DejaVu Sans"/>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o-RO" sz="1600" dirty="0">
              <a:latin typeface="Arial" panose="020B0604020202020204" pitchFamily="34" charset="0"/>
              <a:ea typeface="DejaVu Sans"/>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MO"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o-MO" sz="1600" dirty="0">
              <a:solidFill>
                <a:srgbClr val="333333"/>
              </a:solidFill>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MD"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Contractul</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individual de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muncă</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încetează</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în</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temeiul</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ordinului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dispoziţiei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deciziei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hotărîrii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angajatorului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care se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aduce</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la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cunoştinţa</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salariatului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sub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semnătură</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cel</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tîrziu</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la data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eliberării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din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serviciu</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cu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excepția</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cazului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în</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care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salariatul</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nu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lucrează</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pînă</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în</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ziua</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eliberării</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din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serviciu</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absenţă</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nemotivată</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de la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serviciu</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panose="020B0604020202020204" pitchFamily="34" charset="0"/>
                <a:ea typeface="Calibri" pitchFamily="34" charset="0"/>
                <a:cs typeface="Arial" panose="020B0604020202020204" pitchFamily="34" charset="0"/>
              </a:rPr>
              <a:t>privaţiune</a:t>
            </a: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de libertate etc.).</a:t>
            </a:r>
            <a:endParaRPr kumimoji="0" lang="ro-MD"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ro-MD"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Ordinul</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dispoziţia</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decizia</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hotărîrea</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angajatorului</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cu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privire</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la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încetarea</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contractului</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individual de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muncă</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trebuie</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să</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conţină</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referire</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la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articolul</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alineatul</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punctul</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şi</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litera</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corespunzătoare</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din </a:t>
            </a:r>
            <a:r>
              <a:rPr kumimoji="0" lang="en-US" sz="1600" b="0" i="0" u="none" strike="noStrike" cap="none" normalizeH="0" baseline="0" dirty="0" err="1">
                <a:ln>
                  <a:noFill/>
                </a:ln>
                <a:solidFill>
                  <a:srgbClr val="333333"/>
                </a:solidFill>
                <a:effectLst/>
                <a:latin typeface="Arial Black" panose="020B0A04020102020204" pitchFamily="34" charset="0"/>
                <a:ea typeface="Calibri" pitchFamily="34" charset="0"/>
                <a:cs typeface="Arial" panose="020B0604020202020204" pitchFamily="34" charset="0"/>
              </a:rPr>
              <a:t>lege</a:t>
            </a:r>
            <a:r>
              <a:rPr kumimoji="0" lang="ro-MD"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 (art. 81 alin. (3) Codul muncii)</a:t>
            </a:r>
            <a:r>
              <a:rPr kumimoji="0" lang="en-US"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rPr>
              <a:t>.</a:t>
            </a:r>
            <a:endParaRPr kumimoji="0" lang="ro-MO" sz="1600" b="0" i="0" u="none" strike="noStrike" cap="none" normalizeH="0" baseline="0" dirty="0">
              <a:ln>
                <a:noFill/>
              </a:ln>
              <a:solidFill>
                <a:srgbClr val="333333"/>
              </a:solidFill>
              <a:effectLst/>
              <a:latin typeface="Arial Black" panose="020B0A040201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MO" sz="1600" b="0" i="0" u="none" strike="noStrike" cap="none" normalizeH="0" baseline="0" dirty="0">
              <a:ln>
                <a:noFill/>
              </a:ln>
              <a:solidFill>
                <a:srgbClr val="333333"/>
              </a:solidFill>
              <a:effectLst/>
              <a:latin typeface="Arial" panose="020B0604020202020204" pitchFamily="34" charset="0"/>
              <a:ea typeface="Calibri" pitchFamily="34" charset="0"/>
              <a:cs typeface="Arial" panose="020B0604020202020204" pitchFamily="34" charset="0"/>
            </a:endParaRPr>
          </a:p>
          <a:p>
            <a:pPr algn="just" eaLnBrk="0" fontAlgn="base" hangingPunct="0">
              <a:spcBef>
                <a:spcPct val="0"/>
              </a:spcBef>
              <a:spcAft>
                <a:spcPct val="0"/>
              </a:spcAft>
            </a:pPr>
            <a:r>
              <a:rPr lang="en-US" sz="1600" b="1" dirty="0" err="1">
                <a:solidFill>
                  <a:srgbClr val="FF0000"/>
                </a:solidFill>
                <a:latin typeface="Arial" panose="020B0604020202020204" pitchFamily="34" charset="0"/>
                <a:cs typeface="Arial" panose="020B0604020202020204" pitchFamily="34" charset="0"/>
              </a:rPr>
              <a:t>Ziua</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încetării</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contractului</a:t>
            </a:r>
            <a:r>
              <a:rPr lang="en-US" sz="1600" b="1" dirty="0">
                <a:solidFill>
                  <a:srgbClr val="FF0000"/>
                </a:solidFill>
                <a:latin typeface="Arial" panose="020B0604020202020204" pitchFamily="34" charset="0"/>
                <a:cs typeface="Arial" panose="020B0604020202020204" pitchFamily="34" charset="0"/>
              </a:rPr>
              <a:t> individual de </a:t>
            </a:r>
            <a:r>
              <a:rPr lang="en-US" sz="1600" b="1" dirty="0" err="1">
                <a:solidFill>
                  <a:srgbClr val="FF0000"/>
                </a:solidFill>
                <a:latin typeface="Arial" panose="020B0604020202020204" pitchFamily="34" charset="0"/>
                <a:cs typeface="Arial" panose="020B0604020202020204" pitchFamily="34" charset="0"/>
              </a:rPr>
              <a:t>muncă</a:t>
            </a:r>
            <a:r>
              <a:rPr lang="en-US" sz="1600" b="1" dirty="0">
                <a:solidFill>
                  <a:srgbClr val="FF0000"/>
                </a:solidFill>
                <a:latin typeface="Arial" panose="020B0604020202020204" pitchFamily="34" charset="0"/>
                <a:cs typeface="Arial" panose="020B0604020202020204" pitchFamily="34" charset="0"/>
              </a:rPr>
              <a:t> </a:t>
            </a:r>
            <a:r>
              <a:rPr lang="ro-MO" sz="1600" b="1" dirty="0">
                <a:solidFill>
                  <a:srgbClr val="FF0000"/>
                </a:solidFill>
                <a:latin typeface="Arial" panose="020B0604020202020204" pitchFamily="34" charset="0"/>
                <a:cs typeface="Arial" panose="020B0604020202020204" pitchFamily="34" charset="0"/>
              </a:rPr>
              <a:t> - </a:t>
            </a:r>
            <a:r>
              <a:rPr lang="en-US" sz="1600" b="1" dirty="0">
                <a:solidFill>
                  <a:srgbClr val="FF0000"/>
                </a:solidFill>
                <a:latin typeface="Arial" panose="020B0604020202020204" pitchFamily="34" charset="0"/>
                <a:cs typeface="Arial" panose="020B0604020202020204" pitchFamily="34" charset="0"/>
              </a:rPr>
              <a:t>se </a:t>
            </a:r>
            <a:r>
              <a:rPr lang="en-US" sz="1600" b="1" dirty="0" err="1">
                <a:solidFill>
                  <a:srgbClr val="FF0000"/>
                </a:solidFill>
                <a:latin typeface="Arial" panose="020B0604020202020204" pitchFamily="34" charset="0"/>
                <a:cs typeface="Arial" panose="020B0604020202020204" pitchFamily="34" charset="0"/>
              </a:rPr>
              <a:t>consideră</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ultima</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zi</a:t>
            </a:r>
            <a:r>
              <a:rPr lang="en-US" sz="1600" b="1" dirty="0">
                <a:solidFill>
                  <a:srgbClr val="FF0000"/>
                </a:solidFill>
                <a:latin typeface="Arial" panose="020B0604020202020204" pitchFamily="34" charset="0"/>
                <a:cs typeface="Arial" panose="020B0604020202020204" pitchFamily="34" charset="0"/>
              </a:rPr>
              <a:t> de </a:t>
            </a:r>
            <a:r>
              <a:rPr lang="en-US" sz="1600" b="1" dirty="0" err="1">
                <a:solidFill>
                  <a:srgbClr val="FF0000"/>
                </a:solidFill>
                <a:latin typeface="Arial" panose="020B0604020202020204" pitchFamily="34" charset="0"/>
                <a:cs typeface="Arial" panose="020B0604020202020204" pitchFamily="34" charset="0"/>
              </a:rPr>
              <a:t>muncă</a:t>
            </a:r>
            <a:r>
              <a:rPr lang="en-US" sz="1600" b="1" dirty="0">
                <a:solidFill>
                  <a:srgbClr val="FF0000"/>
                </a:solidFill>
                <a:latin typeface="Arial" panose="020B0604020202020204" pitchFamily="34" charset="0"/>
                <a:cs typeface="Arial" panose="020B0604020202020204" pitchFamily="34" charset="0"/>
              </a:rPr>
              <a:t>.</a:t>
            </a:r>
            <a:endParaRPr lang="ru-RU" sz="1600" dirty="0">
              <a:solidFill>
                <a:srgbClr val="FF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3" name="Скругленный прямоугольник 2"/>
          <p:cNvSpPr/>
          <p:nvPr/>
        </p:nvSpPr>
        <p:spPr>
          <a:xfrm>
            <a:off x="827584" y="2204864"/>
            <a:ext cx="7704856" cy="14401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eaLnBrk="0" fontAlgn="base" hangingPunct="0">
              <a:spcBef>
                <a:spcPct val="0"/>
              </a:spcBef>
              <a:spcAft>
                <a:spcPct val="0"/>
              </a:spcAft>
            </a:pPr>
            <a:r>
              <a:rPr lang="ro-RO" sz="1600" b="1" dirty="0">
                <a:solidFill>
                  <a:schemeClr val="tx1"/>
                </a:solidFill>
                <a:latin typeface="Arial" panose="020B0604020202020204" pitchFamily="34" charset="0"/>
                <a:ea typeface="DejaVu Sans"/>
                <a:cs typeface="Arial" panose="020B0604020202020204" pitchFamily="34" charset="0"/>
              </a:rPr>
              <a:t>Motivele încetătii unui contract individual de muncă sunt:</a:t>
            </a:r>
            <a:endParaRPr lang="ru-RU" sz="1600" b="1" dirty="0">
              <a:solidFill>
                <a:schemeClr val="tx1"/>
              </a:solidFill>
              <a:latin typeface="Arial" panose="020B0604020202020204" pitchFamily="34" charset="0"/>
              <a:cs typeface="Arial" pitchFamily="34" charset="0"/>
            </a:endParaRPr>
          </a:p>
          <a:p>
            <a:pPr marL="285750" lvl="0" indent="-285750" eaLnBrk="0" fontAlgn="base" hangingPunct="0">
              <a:spcBef>
                <a:spcPct val="0"/>
              </a:spcBef>
              <a:spcAft>
                <a:spcPct val="0"/>
              </a:spcAft>
              <a:buFont typeface="Wingdings" panose="05000000000000000000" pitchFamily="2" charset="2"/>
              <a:buChar char="Ø"/>
            </a:pPr>
            <a:r>
              <a:rPr lang="en-US" sz="1600" dirty="0" err="1">
                <a:solidFill>
                  <a:schemeClr val="tx1"/>
                </a:solidFill>
                <a:latin typeface="Arial" panose="020B0604020202020204" pitchFamily="34" charset="0"/>
                <a:ea typeface="DejaVu Sans"/>
                <a:cs typeface="Arial" panose="020B0604020202020204" pitchFamily="34" charset="0"/>
              </a:rPr>
              <a:t>în</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circumstanţe</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ce</a:t>
            </a:r>
            <a:r>
              <a:rPr lang="en-US" sz="1600" dirty="0">
                <a:solidFill>
                  <a:schemeClr val="tx1"/>
                </a:solidFill>
                <a:latin typeface="Arial" panose="020B0604020202020204" pitchFamily="34" charset="0"/>
                <a:ea typeface="DejaVu Sans"/>
                <a:cs typeface="Arial" panose="020B0604020202020204" pitchFamily="34" charset="0"/>
              </a:rPr>
              <a:t> nu </a:t>
            </a:r>
            <a:r>
              <a:rPr lang="en-US" sz="1600" dirty="0" err="1">
                <a:solidFill>
                  <a:schemeClr val="tx1"/>
                </a:solidFill>
                <a:latin typeface="Arial" panose="020B0604020202020204" pitchFamily="34" charset="0"/>
                <a:ea typeface="DejaVu Sans"/>
                <a:cs typeface="Arial" panose="020B0604020202020204" pitchFamily="34" charset="0"/>
              </a:rPr>
              <a:t>depind</a:t>
            </a:r>
            <a:r>
              <a:rPr lang="en-US" sz="1600" dirty="0">
                <a:solidFill>
                  <a:schemeClr val="tx1"/>
                </a:solidFill>
                <a:latin typeface="Arial" panose="020B0604020202020204" pitchFamily="34" charset="0"/>
                <a:ea typeface="DejaVu Sans"/>
                <a:cs typeface="Arial" panose="020B0604020202020204" pitchFamily="34" charset="0"/>
              </a:rPr>
              <a:t> de </a:t>
            </a:r>
            <a:r>
              <a:rPr lang="en-US" sz="1600" dirty="0" err="1">
                <a:solidFill>
                  <a:schemeClr val="tx1"/>
                </a:solidFill>
                <a:latin typeface="Arial" panose="020B0604020202020204" pitchFamily="34" charset="0"/>
                <a:ea typeface="DejaVu Sans"/>
                <a:cs typeface="Arial" panose="020B0604020202020204" pitchFamily="34" charset="0"/>
              </a:rPr>
              <a:t>voinţa</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părţilor</a:t>
            </a:r>
            <a:r>
              <a:rPr lang="en-US" sz="1600" dirty="0">
                <a:solidFill>
                  <a:schemeClr val="tx1"/>
                </a:solidFill>
                <a:latin typeface="Arial" panose="020B0604020202020204" pitchFamily="34" charset="0"/>
                <a:ea typeface="DejaVu Sans"/>
                <a:cs typeface="Arial" panose="020B0604020202020204" pitchFamily="34" charset="0"/>
              </a:rPr>
              <a:t> (art.82, 305 </a:t>
            </a:r>
            <a:r>
              <a:rPr lang="en-US" sz="1600" dirty="0" err="1">
                <a:solidFill>
                  <a:schemeClr val="tx1"/>
                </a:solidFill>
                <a:latin typeface="Arial" panose="020B0604020202020204" pitchFamily="34" charset="0"/>
                <a:ea typeface="DejaVu Sans"/>
                <a:cs typeface="Arial" panose="020B0604020202020204" pitchFamily="34" charset="0"/>
              </a:rPr>
              <a:t>şi</a:t>
            </a:r>
            <a:r>
              <a:rPr lang="en-US" sz="1600" dirty="0">
                <a:solidFill>
                  <a:schemeClr val="tx1"/>
                </a:solidFill>
                <a:latin typeface="Arial" panose="020B0604020202020204" pitchFamily="34" charset="0"/>
                <a:ea typeface="DejaVu Sans"/>
                <a:cs typeface="Arial" panose="020B0604020202020204" pitchFamily="34" charset="0"/>
              </a:rPr>
              <a:t> 310 CM);</a:t>
            </a:r>
            <a:endParaRPr lang="ru-RU" sz="1600" dirty="0">
              <a:solidFill>
                <a:schemeClr val="tx1"/>
              </a:solidFill>
              <a:latin typeface="Arial" panose="020B0604020202020204" pitchFamily="34" charset="0"/>
              <a:cs typeface="Arial" pitchFamily="34" charset="0"/>
            </a:endParaRPr>
          </a:p>
          <a:p>
            <a:pPr marL="285750" lvl="0" indent="-285750" eaLnBrk="0" fontAlgn="base" hangingPunct="0">
              <a:spcBef>
                <a:spcPct val="0"/>
              </a:spcBef>
              <a:spcAft>
                <a:spcPct val="0"/>
              </a:spcAft>
              <a:buFont typeface="Wingdings" panose="05000000000000000000" pitchFamily="2" charset="2"/>
              <a:buChar char="Ø"/>
            </a:pPr>
            <a:r>
              <a:rPr lang="en-US" sz="1600" dirty="0" err="1">
                <a:solidFill>
                  <a:schemeClr val="tx1"/>
                </a:solidFill>
                <a:latin typeface="Arial" panose="020B0604020202020204" pitchFamily="34" charset="0"/>
                <a:ea typeface="DejaVu Sans"/>
                <a:cs typeface="Arial" panose="020B0604020202020204" pitchFamily="34" charset="0"/>
              </a:rPr>
              <a:t>prin</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acordul</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scris</a:t>
            </a:r>
            <a:r>
              <a:rPr lang="en-US" sz="1600" dirty="0">
                <a:solidFill>
                  <a:schemeClr val="tx1"/>
                </a:solidFill>
                <a:latin typeface="Arial" panose="020B0604020202020204" pitchFamily="34" charset="0"/>
                <a:ea typeface="DejaVu Sans"/>
                <a:cs typeface="Arial" panose="020B0604020202020204" pitchFamily="34" charset="0"/>
              </a:rPr>
              <a:t> al </a:t>
            </a:r>
            <a:r>
              <a:rPr lang="en-US" sz="1600" dirty="0" err="1">
                <a:solidFill>
                  <a:schemeClr val="tx1"/>
                </a:solidFill>
                <a:latin typeface="Arial" panose="020B0604020202020204" pitchFamily="34" charset="0"/>
                <a:ea typeface="DejaVu Sans"/>
                <a:cs typeface="Arial" panose="020B0604020202020204" pitchFamily="34" charset="0"/>
              </a:rPr>
              <a:t>părţilor</a:t>
            </a:r>
            <a:r>
              <a:rPr lang="en-US" sz="1600" dirty="0">
                <a:solidFill>
                  <a:schemeClr val="tx1"/>
                </a:solidFill>
                <a:latin typeface="Arial" panose="020B0604020202020204" pitchFamily="34" charset="0"/>
                <a:ea typeface="DejaVu Sans"/>
                <a:cs typeface="Arial" panose="020B0604020202020204" pitchFamily="34" charset="0"/>
              </a:rPr>
              <a:t> (art. 82</a:t>
            </a:r>
            <a:r>
              <a:rPr lang="ro-MD" sz="1600" dirty="0">
                <a:solidFill>
                  <a:schemeClr val="tx1"/>
                </a:solidFill>
                <a:latin typeface="Arial" panose="020B0604020202020204" pitchFamily="34" charset="0"/>
                <a:ea typeface="DejaVu Sans"/>
                <a:cs typeface="Arial" panose="020B0604020202020204" pitchFamily="34" charset="0"/>
              </a:rPr>
              <a:t>/</a:t>
            </a:r>
            <a:r>
              <a:rPr lang="en-US" sz="1600" dirty="0">
                <a:solidFill>
                  <a:schemeClr val="tx1"/>
                </a:solidFill>
                <a:latin typeface="Arial" panose="020B0604020202020204" pitchFamily="34" charset="0"/>
                <a:ea typeface="DejaVu Sans"/>
                <a:cs typeface="Arial" panose="020B0604020202020204" pitchFamily="34" charset="0"/>
              </a:rPr>
              <a:t>1 CM);</a:t>
            </a:r>
            <a:endParaRPr lang="ru-RU" sz="1600" dirty="0">
              <a:solidFill>
                <a:schemeClr val="tx1"/>
              </a:solidFill>
              <a:latin typeface="Arial" panose="020B0604020202020204" pitchFamily="34" charset="0"/>
              <a:cs typeface="Arial" pitchFamily="34" charset="0"/>
            </a:endParaRPr>
          </a:p>
          <a:p>
            <a:pPr marL="285750" lvl="0" indent="-285750" eaLnBrk="0" fontAlgn="base" hangingPunct="0">
              <a:spcBef>
                <a:spcPct val="0"/>
              </a:spcBef>
              <a:spcAft>
                <a:spcPct val="0"/>
              </a:spcAft>
              <a:buFont typeface="Wingdings" panose="05000000000000000000" pitchFamily="2" charset="2"/>
              <a:buChar char="Ø"/>
            </a:pPr>
            <a:r>
              <a:rPr lang="en-US" sz="1600" dirty="0">
                <a:solidFill>
                  <a:schemeClr val="tx1"/>
                </a:solidFill>
                <a:latin typeface="Arial" panose="020B0604020202020204" pitchFamily="34" charset="0"/>
                <a:ea typeface="DejaVu Sans"/>
                <a:cs typeface="Arial" panose="020B0604020202020204" pitchFamily="34" charset="0"/>
              </a:rPr>
              <a:t>la </a:t>
            </a:r>
            <a:r>
              <a:rPr lang="en-US" sz="1600" dirty="0" err="1">
                <a:solidFill>
                  <a:schemeClr val="tx1"/>
                </a:solidFill>
                <a:latin typeface="Arial" panose="020B0604020202020204" pitchFamily="34" charset="0"/>
                <a:ea typeface="DejaVu Sans"/>
                <a:cs typeface="Arial" panose="020B0604020202020204" pitchFamily="34" charset="0"/>
              </a:rPr>
              <a:t>iniţiativa</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uneia</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dintre</a:t>
            </a:r>
            <a:r>
              <a:rPr lang="en-US" sz="1600" dirty="0">
                <a:solidFill>
                  <a:schemeClr val="tx1"/>
                </a:solidFill>
                <a:latin typeface="Arial" panose="020B0604020202020204" pitchFamily="34" charset="0"/>
                <a:ea typeface="DejaVu Sans"/>
                <a:cs typeface="Arial" panose="020B0604020202020204" pitchFamily="34" charset="0"/>
              </a:rPr>
              <a:t> </a:t>
            </a:r>
            <a:r>
              <a:rPr lang="en-US" sz="1600" dirty="0" err="1">
                <a:solidFill>
                  <a:schemeClr val="tx1"/>
                </a:solidFill>
                <a:latin typeface="Arial" panose="020B0604020202020204" pitchFamily="34" charset="0"/>
                <a:ea typeface="DejaVu Sans"/>
                <a:cs typeface="Arial" panose="020B0604020202020204" pitchFamily="34" charset="0"/>
              </a:rPr>
              <a:t>părţi</a:t>
            </a:r>
            <a:r>
              <a:rPr lang="en-US" sz="1600" dirty="0">
                <a:solidFill>
                  <a:schemeClr val="tx1"/>
                </a:solidFill>
                <a:latin typeface="Arial" panose="020B0604020202020204" pitchFamily="34" charset="0"/>
                <a:ea typeface="DejaVu Sans"/>
                <a:cs typeface="Arial" panose="020B0604020202020204" pitchFamily="34" charset="0"/>
              </a:rPr>
              <a:t> (art.85 </a:t>
            </a:r>
            <a:r>
              <a:rPr lang="en-US" sz="1600" dirty="0" err="1">
                <a:solidFill>
                  <a:schemeClr val="tx1"/>
                </a:solidFill>
                <a:latin typeface="Arial" panose="020B0604020202020204" pitchFamily="34" charset="0"/>
                <a:ea typeface="DejaVu Sans"/>
                <a:cs typeface="Arial" panose="020B0604020202020204" pitchFamily="34" charset="0"/>
              </a:rPr>
              <a:t>şi</a:t>
            </a:r>
            <a:r>
              <a:rPr lang="en-US" sz="1600" dirty="0">
                <a:solidFill>
                  <a:schemeClr val="tx1"/>
                </a:solidFill>
                <a:latin typeface="Arial" panose="020B0604020202020204" pitchFamily="34" charset="0"/>
                <a:ea typeface="DejaVu Sans"/>
                <a:cs typeface="Arial" panose="020B0604020202020204" pitchFamily="34" charset="0"/>
              </a:rPr>
              <a:t> 86 CM).</a:t>
            </a:r>
            <a:endParaRPr lang="ru-RU" sz="1600" dirty="0">
              <a:solidFill>
                <a:schemeClr val="tx1"/>
              </a:solidFill>
              <a:latin typeface="Arial" panose="020B0604020202020204" pitchFamily="34" charset="0"/>
              <a:cs typeface="Arial" pitchFamily="34" charset="0"/>
            </a:endParaRPr>
          </a:p>
          <a:p>
            <a:pPr algn="ctr"/>
            <a:endParaRPr lang="ru-RU" sz="1600"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23528" y="-563012"/>
            <a:ext cx="8640960" cy="93871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MD"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o-MD" sz="1400" b="1" dirty="0">
              <a:latin typeface="Arial Black" panose="020B0A04020102020204" pitchFamily="34" charset="0"/>
              <a:ea typeface="DejaVu Sans"/>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MD"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Încetarea</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contractului</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individual de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muncă</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în</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circumstanţe</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ce</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nu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depind</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de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voinţa</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părţilor</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(art. 82 din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Codul</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 </a:t>
            </a:r>
            <a:r>
              <a:rPr kumimoji="0" lang="en-US" sz="1400" b="1" i="0" u="none" strike="noStrike" cap="none" normalizeH="0" baseline="0" dirty="0" err="1">
                <a:ln>
                  <a:noFill/>
                </a:ln>
                <a:solidFill>
                  <a:schemeClr val="tx1"/>
                </a:solidFill>
                <a:effectLst/>
                <a:latin typeface="Arial Black" panose="020B0A04020102020204" pitchFamily="34" charset="0"/>
                <a:ea typeface="DejaVu Sans"/>
                <a:cs typeface="Arial" panose="020B0604020202020204" pitchFamily="34" charset="0"/>
              </a:rPr>
              <a:t>muncii</a:t>
            </a:r>
            <a:r>
              <a:rPr kumimoji="0" lang="en-US"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rPr>
              <a:t>)</a:t>
            </a:r>
            <a:endParaRPr kumimoji="0" lang="ro-MO" sz="1400" b="1" i="0" u="none" strike="noStrike" cap="none" normalizeH="0" baseline="0" dirty="0">
              <a:ln>
                <a:noFill/>
              </a:ln>
              <a:solidFill>
                <a:schemeClr val="tx1"/>
              </a:solidFill>
              <a:effectLst/>
              <a:latin typeface="Arial Black" panose="020B0A04020102020204" pitchFamily="34" charset="0"/>
              <a:ea typeface="DejaVu Sans"/>
              <a:cs typeface="Arial" panose="020B0604020202020204" pitchFamily="34" charset="0"/>
            </a:endParaRPr>
          </a:p>
          <a:p>
            <a:endParaRPr lang="ro-MO" sz="12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Contractul</a:t>
            </a:r>
            <a:r>
              <a:rPr lang="en-US" sz="1400" dirty="0">
                <a:latin typeface="Arial" panose="020B0604020202020204" pitchFamily="34" charset="0"/>
                <a:cs typeface="Arial" panose="020B0604020202020204" pitchFamily="34" charset="0"/>
              </a:rPr>
              <a:t> individual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încetează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circumstanţe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ce</a:t>
            </a:r>
            <a:r>
              <a:rPr lang="en-US" sz="1400" dirty="0">
                <a:latin typeface="Arial" panose="020B0604020202020204" pitchFamily="34" charset="0"/>
                <a:cs typeface="Arial" panose="020B0604020202020204" pitchFamily="34" charset="0"/>
              </a:rPr>
              <a:t> nu </a:t>
            </a:r>
            <a:r>
              <a:rPr lang="en-US" sz="1400" dirty="0" err="1">
                <a:latin typeface="Arial" panose="020B0604020202020204" pitchFamily="34" charset="0"/>
                <a:cs typeface="Arial" panose="020B0604020202020204" pitchFamily="34" charset="0"/>
              </a:rPr>
              <a:t>depind</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voinţa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părţilor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caz</a:t>
            </a:r>
            <a:r>
              <a:rPr lang="en-US" sz="1400" dirty="0">
                <a:latin typeface="Arial" panose="020B0604020202020204" pitchFamily="34" charset="0"/>
                <a:cs typeface="Arial" panose="020B0604020202020204" pitchFamily="34" charset="0"/>
              </a:rPr>
              <a:t> de:</a:t>
            </a:r>
            <a:endParaRPr lang="ru-RU" sz="1400" dirty="0">
              <a:latin typeface="Arial" panose="020B0604020202020204" pitchFamily="34" charset="0"/>
              <a:cs typeface="Arial" panose="020B0604020202020204" pitchFamily="34" charset="0"/>
            </a:endParaRPr>
          </a:p>
          <a:p>
            <a:pPr algn="just"/>
            <a:r>
              <a:rPr lang="en-US" sz="1400" b="1" i="1" dirty="0">
                <a:latin typeface="Arial" panose="020B0604020202020204" pitchFamily="34" charset="0"/>
                <a:cs typeface="Arial" panose="020B0604020202020204" pitchFamily="34" charset="0"/>
              </a:rPr>
              <a:t>a) </a:t>
            </a:r>
            <a:r>
              <a:rPr lang="en-US" sz="1400" b="1" i="1" dirty="0" err="1">
                <a:latin typeface="Arial" panose="020B0604020202020204" pitchFamily="34" charset="0"/>
                <a:cs typeface="Arial" panose="020B0604020202020204" pitchFamily="34" charset="0"/>
              </a:rPr>
              <a:t>deces</a:t>
            </a:r>
            <a:r>
              <a:rPr lang="en-US" sz="1400" b="1" i="1" dirty="0">
                <a:latin typeface="Arial" panose="020B0604020202020204" pitchFamily="34" charset="0"/>
                <a:cs typeface="Arial" panose="020B0604020202020204" pitchFamily="34" charset="0"/>
              </a:rPr>
              <a:t> al </a:t>
            </a:r>
            <a:r>
              <a:rPr lang="en-US" sz="1400" b="1" i="1" dirty="0" err="1">
                <a:latin typeface="Arial" panose="020B0604020202020204" pitchFamily="34" charset="0"/>
                <a:cs typeface="Arial" panose="020B0604020202020204" pitchFamily="34" charset="0"/>
              </a:rPr>
              <a:t>salariatului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declarare</a:t>
            </a:r>
            <a:r>
              <a:rPr lang="en-US" sz="1400" b="1" i="1" dirty="0">
                <a:latin typeface="Arial" panose="020B0604020202020204" pitchFamily="34" charset="0"/>
                <a:cs typeface="Arial" panose="020B0604020202020204" pitchFamily="34" charset="0"/>
              </a:rPr>
              <a:t> a </a:t>
            </a:r>
            <a:r>
              <a:rPr lang="en-US" sz="1400" b="1" i="1" dirty="0" err="1">
                <a:latin typeface="Arial" panose="020B0604020202020204" pitchFamily="34" charset="0"/>
                <a:cs typeface="Arial" panose="020B0604020202020204" pitchFamily="34" charset="0"/>
              </a:rPr>
              <a:t>acestuia</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decedat</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sau</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dispărut</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fără</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urmă</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prin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hotărîre</a:t>
            </a:r>
            <a:r>
              <a:rPr lang="en-US" sz="1400" b="1" i="1" dirty="0">
                <a:latin typeface="Arial" panose="020B0604020202020204" pitchFamily="34" charset="0"/>
                <a:cs typeface="Arial" panose="020B0604020202020204" pitchFamily="34" charset="0"/>
              </a:rPr>
              <a:t> a </a:t>
            </a:r>
            <a:r>
              <a:rPr lang="en-US" sz="1400" b="1" i="1" dirty="0" err="1">
                <a:latin typeface="Arial" panose="020B0604020202020204" pitchFamily="34" charset="0"/>
                <a:cs typeface="Arial" panose="020B0604020202020204" pitchFamily="34" charset="0"/>
              </a:rPr>
              <a:t>instanţei</a:t>
            </a:r>
            <a:r>
              <a:rPr lang="en-US" sz="1400" b="1" i="1" dirty="0">
                <a:latin typeface="Arial" panose="020B0604020202020204" pitchFamily="34" charset="0"/>
                <a:cs typeface="Arial" panose="020B0604020202020204" pitchFamily="34" charset="0"/>
              </a:rPr>
              <a:t> de </a:t>
            </a:r>
            <a:r>
              <a:rPr lang="en-US" sz="1400" b="1" i="1" dirty="0" err="1">
                <a:latin typeface="Arial" panose="020B0604020202020204" pitchFamily="34" charset="0"/>
                <a:cs typeface="Arial" panose="020B0604020202020204" pitchFamily="34" charset="0"/>
              </a:rPr>
              <a:t>judecată</a:t>
            </a:r>
            <a:r>
              <a:rPr lang="en-US" sz="1400" b="1" i="1"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b) </a:t>
            </a:r>
            <a:r>
              <a:rPr lang="en-US" sz="1400" dirty="0" err="1">
                <a:latin typeface="Arial" panose="020B0604020202020204" pitchFamily="34" charset="0"/>
                <a:cs typeface="Arial" panose="020B0604020202020204" pitchFamily="34" charset="0"/>
              </a:rPr>
              <a:t>deces</a:t>
            </a:r>
            <a:r>
              <a:rPr lang="en-US" sz="1400" dirty="0">
                <a:latin typeface="Arial" panose="020B0604020202020204" pitchFamily="34" charset="0"/>
                <a:cs typeface="Arial" panose="020B0604020202020204" pitchFamily="34" charset="0"/>
              </a:rPr>
              <a:t> al </a:t>
            </a:r>
            <a:r>
              <a:rPr lang="en-US" sz="1400" dirty="0" err="1">
                <a:latin typeface="Arial" panose="020B0604020202020204" pitchFamily="34" charset="0"/>
                <a:cs typeface="Arial" panose="020B0604020202020204" pitchFamily="34" charset="0"/>
              </a:rPr>
              <a:t>angajatorului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persoană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fizică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declarare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acestuia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decedat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dispărut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fără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urmă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hotărîre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instanţei</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judecată</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c) </a:t>
            </a:r>
            <a:r>
              <a:rPr lang="en-US" sz="1400" dirty="0" err="1">
                <a:latin typeface="Arial" panose="020B0604020202020204" pitchFamily="34" charset="0"/>
                <a:cs typeface="Arial" panose="020B0604020202020204" pitchFamily="34" charset="0"/>
              </a:rPr>
              <a:t>constatare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nulităţii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contractului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hotărîre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instanţei</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judecată</a:t>
            </a:r>
            <a:r>
              <a:rPr lang="en-US" sz="1400" dirty="0">
                <a:latin typeface="Arial" panose="020B0604020202020204" pitchFamily="34" charset="0"/>
                <a:cs typeface="Arial" panose="020B0604020202020204" pitchFamily="34" charset="0"/>
              </a:rPr>
              <a:t> – de la data </a:t>
            </a:r>
            <a:r>
              <a:rPr lang="en-US" sz="1400" dirty="0" err="1">
                <a:latin typeface="Arial" panose="020B0604020202020204" pitchFamily="34" charset="0"/>
                <a:cs typeface="Arial" panose="020B0604020202020204" pitchFamily="34" charset="0"/>
              </a:rPr>
              <a:t>rămînerii</a:t>
            </a:r>
            <a:r>
              <a:rPr lang="en-US" sz="1400" dirty="0">
                <a:latin typeface="Arial" panose="020B0604020202020204" pitchFamily="34" charset="0"/>
                <a:cs typeface="Arial" panose="020B0604020202020204" pitchFamily="34" charset="0"/>
              </a:rPr>
              <a:t> definitive a </a:t>
            </a:r>
            <a:r>
              <a:rPr lang="en-US" sz="1400" dirty="0" err="1">
                <a:latin typeface="Arial" panose="020B0604020202020204" pitchFamily="34" charset="0"/>
                <a:cs typeface="Arial" panose="020B0604020202020204" pitchFamily="34" charset="0"/>
              </a:rPr>
              <a:t>hotărîrii</a:t>
            </a:r>
            <a:r>
              <a:rPr lang="en-US" sz="1400" dirty="0">
                <a:latin typeface="Arial" panose="020B0604020202020204" pitchFamily="34" charset="0"/>
                <a:cs typeface="Arial" panose="020B0604020202020204" pitchFamily="34" charset="0"/>
              </a:rPr>
              <a:t> respective, cu </a:t>
            </a:r>
            <a:r>
              <a:rPr lang="en-US" sz="1400" dirty="0" err="1">
                <a:latin typeface="Arial" panose="020B0604020202020204" pitchFamily="34" charset="0"/>
                <a:cs typeface="Arial" panose="020B0604020202020204" pitchFamily="34" charset="0"/>
              </a:rPr>
              <a:t>excepţia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cazurilor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prevăzute</a:t>
            </a:r>
            <a:r>
              <a:rPr lang="en-US" sz="1400" dirty="0">
                <a:latin typeface="Arial" panose="020B0604020202020204" pitchFamily="34" charset="0"/>
                <a:cs typeface="Arial" panose="020B0604020202020204" pitchFamily="34" charset="0"/>
              </a:rPr>
              <a:t> la art.84 </a:t>
            </a:r>
            <a:r>
              <a:rPr lang="en-US" sz="1400" dirty="0" err="1">
                <a:latin typeface="Arial" panose="020B0604020202020204" pitchFamily="34" charset="0"/>
                <a:cs typeface="Arial" panose="020B0604020202020204" pitchFamily="34" charset="0"/>
              </a:rPr>
              <a:t>alin</a:t>
            </a:r>
            <a:r>
              <a:rPr lang="en-US" sz="1400" dirty="0">
                <a:latin typeface="Arial" panose="020B0604020202020204" pitchFamily="34" charset="0"/>
                <a:cs typeface="Arial" panose="020B0604020202020204" pitchFamily="34" charset="0"/>
              </a:rPr>
              <a:t>.(3) CM;</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d) </a:t>
            </a:r>
            <a:r>
              <a:rPr lang="en-US" sz="1400" dirty="0" err="1">
                <a:latin typeface="Arial" panose="020B0604020202020204" pitchFamily="34" charset="0"/>
                <a:cs typeface="Arial" panose="020B0604020202020204" pitchFamily="34" charset="0"/>
              </a:rPr>
              <a:t>retragere</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către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autorităţile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competente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autorizaţiei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licenţei</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activitate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unităţii</a:t>
            </a:r>
            <a:r>
              <a:rPr lang="en-US" sz="1400" dirty="0">
                <a:latin typeface="Arial" panose="020B0604020202020204" pitchFamily="34" charset="0"/>
                <a:cs typeface="Arial" panose="020B0604020202020204" pitchFamily="34" charset="0"/>
              </a:rPr>
              <a:t> – de la data </a:t>
            </a:r>
            <a:r>
              <a:rPr lang="en-US" sz="1400" dirty="0" err="1">
                <a:latin typeface="Arial" panose="020B0604020202020204" pitchFamily="34" charset="0"/>
                <a:cs typeface="Arial" panose="020B0604020202020204" pitchFamily="34" charset="0"/>
              </a:rPr>
              <a:t>retragerii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acesteia</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d</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retragere</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către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autoritățile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competente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autorizației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licenței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permisului</a:t>
            </a:r>
            <a:r>
              <a:rPr lang="en-US" sz="1400" dirty="0">
                <a:latin typeface="Arial" panose="020B0604020202020204" pitchFamily="34" charset="0"/>
                <a:cs typeface="Arial" panose="020B0604020202020204" pitchFamily="34" charset="0"/>
              </a:rPr>
              <a:t>, care </a:t>
            </a:r>
            <a:r>
              <a:rPr lang="en-US" sz="1400" dirty="0" err="1">
                <a:latin typeface="Arial" panose="020B0604020202020204" pitchFamily="34" charset="0"/>
                <a:cs typeface="Arial" panose="020B0604020202020204" pitchFamily="34" charset="0"/>
              </a:rPr>
              <a:t>îi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acordă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salariatului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dreptul</a:t>
            </a:r>
            <a:r>
              <a:rPr lang="en-US" sz="1400" dirty="0">
                <a:latin typeface="Arial" panose="020B0604020202020204" pitchFamily="34" charset="0"/>
                <a:cs typeface="Arial" panose="020B0604020202020204" pitchFamily="34" charset="0"/>
              </a:rPr>
              <a:t> de a </a:t>
            </a:r>
            <a:r>
              <a:rPr lang="en-US" sz="1400" dirty="0" err="1">
                <a:latin typeface="Arial" panose="020B0604020202020204" pitchFamily="34" charset="0"/>
                <a:cs typeface="Arial" panose="020B0604020202020204" pitchFamily="34" charset="0"/>
              </a:rPr>
              <a:t>activa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într</a:t>
            </a:r>
            <a:r>
              <a:rPr lang="en-US" sz="1400" dirty="0">
                <a:latin typeface="Arial" panose="020B0604020202020204" pitchFamily="34" charset="0"/>
                <a:cs typeface="Arial" panose="020B0604020202020204" pitchFamily="34" charset="0"/>
              </a:rPr>
              <a:t>-o </a:t>
            </a:r>
            <a:r>
              <a:rPr lang="en-US" sz="1400" dirty="0" err="1">
                <a:latin typeface="Arial" panose="020B0604020202020204" pitchFamily="34" charset="0"/>
                <a:cs typeface="Arial" panose="020B0604020202020204" pitchFamily="34" charset="0"/>
              </a:rPr>
              <a:t>anumită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profesie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meserie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de a </a:t>
            </a:r>
            <a:r>
              <a:rPr lang="en-US" sz="1400" dirty="0" err="1">
                <a:latin typeface="Arial" panose="020B0604020202020204" pitchFamily="34" charset="0"/>
                <a:cs typeface="Arial" panose="020B0604020202020204" pitchFamily="34" charset="0"/>
              </a:rPr>
              <a:t>efectua</a:t>
            </a:r>
            <a:r>
              <a:rPr lang="en-US" sz="1400" dirty="0">
                <a:latin typeface="Arial" panose="020B0604020202020204" pitchFamily="34" charset="0"/>
                <a:cs typeface="Arial" panose="020B0604020202020204" pitchFamily="34" charset="0"/>
              </a:rPr>
              <a:t> o </a:t>
            </a:r>
            <a:r>
              <a:rPr lang="en-US" sz="1400" dirty="0" err="1">
                <a:latin typeface="Arial" panose="020B0604020202020204" pitchFamily="34" charset="0"/>
                <a:cs typeface="Arial" panose="020B0604020202020204" pitchFamily="34" charset="0"/>
              </a:rPr>
              <a:t>anumită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lucrare</a:t>
            </a:r>
            <a:r>
              <a:rPr lang="en-US" sz="1400" dirty="0">
                <a:latin typeface="Arial" panose="020B0604020202020204" pitchFamily="34" charset="0"/>
                <a:cs typeface="Arial" panose="020B0604020202020204" pitchFamily="34" charset="0"/>
              </a:rPr>
              <a:t> – de la data </a:t>
            </a:r>
            <a:r>
              <a:rPr lang="en-US" sz="1400" dirty="0" err="1">
                <a:latin typeface="Arial" panose="020B0604020202020204" pitchFamily="34" charset="0"/>
                <a:cs typeface="Arial" panose="020B0604020202020204" pitchFamily="34" charset="0"/>
              </a:rPr>
              <a:t>retragerii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respectiv</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e) </a:t>
            </a:r>
            <a:r>
              <a:rPr lang="en-US" sz="1400" dirty="0" err="1">
                <a:latin typeface="Arial" panose="020B0604020202020204" pitchFamily="34" charset="0"/>
                <a:cs typeface="Arial" panose="020B0604020202020204" pitchFamily="34" charset="0"/>
              </a:rPr>
              <a:t>aplicare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pedepsei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penale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salariatului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hotărîre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instanţei</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judecată</a:t>
            </a:r>
            <a:r>
              <a:rPr lang="en-US" sz="1400" dirty="0">
                <a:latin typeface="Arial" panose="020B0604020202020204" pitchFamily="34" charset="0"/>
                <a:cs typeface="Arial" panose="020B0604020202020204" pitchFamily="34" charset="0"/>
              </a:rPr>
              <a:t>, care exclude </a:t>
            </a:r>
            <a:r>
              <a:rPr lang="en-US" sz="1400" dirty="0" err="1">
                <a:latin typeface="Arial" panose="020B0604020202020204" pitchFamily="34" charset="0"/>
                <a:cs typeface="Arial" panose="020B0604020202020204" pitchFamily="34" charset="0"/>
              </a:rPr>
              <a:t>posibilitatea</a:t>
            </a:r>
            <a:r>
              <a:rPr lang="en-US" sz="1400" dirty="0">
                <a:latin typeface="Arial" panose="020B0604020202020204" pitchFamily="34" charset="0"/>
                <a:cs typeface="Arial" panose="020B0604020202020204" pitchFamily="34" charset="0"/>
              </a:rPr>
              <a:t> de a continua </a:t>
            </a:r>
            <a:r>
              <a:rPr lang="en-US" sz="1400" dirty="0" err="1">
                <a:latin typeface="Arial" panose="020B0604020202020204" pitchFamily="34" charset="0"/>
                <a:cs typeface="Arial" panose="020B0604020202020204" pitchFamily="34" charset="0"/>
              </a:rPr>
              <a:t>munca</a:t>
            </a:r>
            <a:r>
              <a:rPr lang="en-US" sz="1400" dirty="0">
                <a:latin typeface="Arial" panose="020B0604020202020204" pitchFamily="34" charset="0"/>
                <a:cs typeface="Arial" panose="020B0604020202020204" pitchFamily="34" charset="0"/>
              </a:rPr>
              <a:t> la </a:t>
            </a:r>
            <a:r>
              <a:rPr lang="en-US" sz="1400" dirty="0" err="1">
                <a:latin typeface="Arial" panose="020B0604020202020204" pitchFamily="34" charset="0"/>
                <a:cs typeface="Arial" panose="020B0604020202020204" pitchFamily="34" charset="0"/>
              </a:rPr>
              <a:t>unitate</a:t>
            </a:r>
            <a:r>
              <a:rPr lang="en-US" sz="1400" dirty="0">
                <a:latin typeface="Arial" panose="020B0604020202020204" pitchFamily="34" charset="0"/>
                <a:cs typeface="Arial" panose="020B0604020202020204" pitchFamily="34" charset="0"/>
              </a:rPr>
              <a:t> - de la data </a:t>
            </a:r>
            <a:r>
              <a:rPr lang="en-US" sz="1400" dirty="0" err="1">
                <a:latin typeface="Arial" panose="020B0604020202020204" pitchFamily="34" charset="0"/>
                <a:cs typeface="Arial" panose="020B0604020202020204" pitchFamily="34" charset="0"/>
              </a:rPr>
              <a:t>rămînerii</a:t>
            </a:r>
            <a:r>
              <a:rPr lang="en-US" sz="1400" dirty="0">
                <a:latin typeface="Arial" panose="020B0604020202020204" pitchFamily="34" charset="0"/>
                <a:cs typeface="Arial" panose="020B0604020202020204" pitchFamily="34" charset="0"/>
              </a:rPr>
              <a:t> definitive a </a:t>
            </a:r>
            <a:r>
              <a:rPr lang="en-US" sz="1400" dirty="0" err="1">
                <a:latin typeface="Arial" panose="020B0604020202020204" pitchFamily="34" charset="0"/>
                <a:cs typeface="Arial" panose="020B0604020202020204" pitchFamily="34" charset="0"/>
              </a:rPr>
              <a:t>hotărîrii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judecătoreşti</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b="1" i="1" dirty="0">
                <a:latin typeface="Arial" panose="020B0604020202020204" pitchFamily="34" charset="0"/>
                <a:cs typeface="Arial" panose="020B0604020202020204" pitchFamily="34" charset="0"/>
              </a:rPr>
              <a:t>f) </a:t>
            </a:r>
            <a:r>
              <a:rPr lang="en-US" sz="1400" b="1" i="1" dirty="0" err="1">
                <a:latin typeface="Arial" panose="020B0604020202020204" pitchFamily="34" charset="0"/>
                <a:cs typeface="Arial" panose="020B0604020202020204" pitchFamily="34" charset="0"/>
              </a:rPr>
              <a:t>expirare</a:t>
            </a:r>
            <a:r>
              <a:rPr lang="en-US" sz="1400" b="1" i="1" dirty="0">
                <a:latin typeface="Arial" panose="020B0604020202020204" pitchFamily="34" charset="0"/>
                <a:cs typeface="Arial" panose="020B0604020202020204" pitchFamily="34" charset="0"/>
              </a:rPr>
              <a:t> a </a:t>
            </a:r>
            <a:r>
              <a:rPr lang="en-US" sz="1400" b="1" i="1" dirty="0" err="1">
                <a:latin typeface="Arial" panose="020B0604020202020204" pitchFamily="34" charset="0"/>
                <a:cs typeface="Arial" panose="020B0604020202020204" pitchFamily="34" charset="0"/>
              </a:rPr>
              <a:t>termenului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contractului</a:t>
            </a:r>
            <a:r>
              <a:rPr lang="en-US" sz="1400" b="1" i="1" dirty="0">
                <a:latin typeface="Arial" panose="020B0604020202020204" pitchFamily="34" charset="0"/>
                <a:cs typeface="Arial" panose="020B0604020202020204" pitchFamily="34" charset="0"/>
              </a:rPr>
              <a:t> individual de </a:t>
            </a:r>
            <a:r>
              <a:rPr lang="en-US" sz="1400" b="1" i="1" dirty="0" err="1">
                <a:latin typeface="Arial" panose="020B0604020202020204" pitchFamily="34" charset="0"/>
                <a:cs typeface="Arial" panose="020B0604020202020204" pitchFamily="34" charset="0"/>
              </a:rPr>
              <a:t>muncă</a:t>
            </a:r>
            <a:r>
              <a:rPr lang="en-US" sz="1400" b="1" i="1" dirty="0">
                <a:latin typeface="Arial" panose="020B0604020202020204" pitchFamily="34" charset="0"/>
                <a:cs typeface="Arial" panose="020B0604020202020204" pitchFamily="34" charset="0"/>
              </a:rPr>
              <a:t> pe </a:t>
            </a:r>
            <a:r>
              <a:rPr lang="en-US" sz="1400" b="1" i="1" dirty="0" err="1">
                <a:latin typeface="Arial" panose="020B0604020202020204" pitchFamily="34" charset="0"/>
                <a:cs typeface="Arial" panose="020B0604020202020204" pitchFamily="34" charset="0"/>
              </a:rPr>
              <a:t>durată</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determinată</a:t>
            </a:r>
            <a:r>
              <a:rPr lang="en-US" sz="1400" b="1" i="1" dirty="0">
                <a:latin typeface="Arial" panose="020B0604020202020204" pitchFamily="34" charset="0"/>
                <a:cs typeface="Arial" panose="020B0604020202020204" pitchFamily="34" charset="0"/>
              </a:rPr>
              <a:t> – de la data </a:t>
            </a:r>
            <a:r>
              <a:rPr lang="en-US" sz="1400" b="1" i="1" dirty="0" err="1">
                <a:latin typeface="Arial" panose="020B0604020202020204" pitchFamily="34" charset="0"/>
                <a:cs typeface="Arial" panose="020B0604020202020204" pitchFamily="34" charset="0"/>
              </a:rPr>
              <a:t>prevăzută</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în</a:t>
            </a:r>
            <a:r>
              <a:rPr lang="en-US" sz="1400" b="1" i="1" dirty="0">
                <a:latin typeface="Arial" panose="020B0604020202020204" pitchFamily="34" charset="0"/>
                <a:cs typeface="Arial" panose="020B0604020202020204" pitchFamily="34" charset="0"/>
              </a:rPr>
              <a:t> contract, cu </a:t>
            </a:r>
            <a:r>
              <a:rPr lang="en-US" sz="1400" b="1" i="1" dirty="0" err="1">
                <a:latin typeface="Arial" panose="020B0604020202020204" pitchFamily="34" charset="0"/>
                <a:cs typeface="Arial" panose="020B0604020202020204" pitchFamily="34" charset="0"/>
              </a:rPr>
              <a:t>excepţia</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cazului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cînd</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raporturile</a:t>
            </a:r>
            <a:r>
              <a:rPr lang="en-US" sz="1400" b="1" i="1" dirty="0">
                <a:latin typeface="Arial" panose="020B0604020202020204" pitchFamily="34" charset="0"/>
                <a:cs typeface="Arial" panose="020B0604020202020204" pitchFamily="34" charset="0"/>
              </a:rPr>
              <a:t> de </a:t>
            </a:r>
            <a:r>
              <a:rPr lang="en-US" sz="1400" b="1" i="1" dirty="0" err="1">
                <a:latin typeface="Arial" panose="020B0604020202020204" pitchFamily="34" charset="0"/>
                <a:cs typeface="Arial" panose="020B0604020202020204" pitchFamily="34" charset="0"/>
              </a:rPr>
              <a:t>muncă</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continuă</a:t>
            </a:r>
            <a:r>
              <a:rPr lang="en-US" sz="1400" b="1" i="1" dirty="0">
                <a:latin typeface="Arial" panose="020B0604020202020204" pitchFamily="34" charset="0"/>
                <a:cs typeface="Arial" panose="020B0604020202020204" pitchFamily="34" charset="0"/>
              </a:rPr>
              <a:t> de </a:t>
            </a:r>
            <a:r>
              <a:rPr lang="en-US" sz="1400" b="1" i="1" dirty="0" err="1">
                <a:latin typeface="Arial" panose="020B0604020202020204" pitchFamily="34" charset="0"/>
                <a:cs typeface="Arial" panose="020B0604020202020204" pitchFamily="34" charset="0"/>
              </a:rPr>
              <a:t>fapt</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şi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nici</a:t>
            </a:r>
            <a:r>
              <a:rPr lang="en-US" sz="1400" b="1" i="1" dirty="0">
                <a:latin typeface="Arial" panose="020B0604020202020204" pitchFamily="34" charset="0"/>
                <a:cs typeface="Arial" panose="020B0604020202020204" pitchFamily="34" charset="0"/>
              </a:rPr>
              <a:t> una </a:t>
            </a:r>
            <a:r>
              <a:rPr lang="en-US" sz="1400" b="1" i="1" dirty="0" err="1">
                <a:latin typeface="Arial" panose="020B0604020202020204" pitchFamily="34" charset="0"/>
                <a:cs typeface="Arial" panose="020B0604020202020204" pitchFamily="34" charset="0"/>
              </a:rPr>
              <a:t>dintre</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părţi</a:t>
            </a:r>
            <a:r>
              <a:rPr lang="en-US" sz="1400" b="1" i="1" dirty="0">
                <a:latin typeface="Arial" panose="020B0604020202020204" pitchFamily="34" charset="0"/>
                <a:cs typeface="Arial" panose="020B0604020202020204" pitchFamily="34" charset="0"/>
              </a:rPr>
              <a:t> nu a </a:t>
            </a:r>
            <a:r>
              <a:rPr lang="en-US" sz="1400" b="1" i="1" dirty="0" err="1">
                <a:latin typeface="Arial" panose="020B0604020202020204" pitchFamily="34" charset="0"/>
                <a:cs typeface="Arial" panose="020B0604020202020204" pitchFamily="34" charset="0"/>
              </a:rPr>
              <a:t>cerut</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încetarea</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lor</a:t>
            </a:r>
            <a:r>
              <a:rPr lang="en-US" sz="1400" b="1" i="1" dirty="0">
                <a:latin typeface="Arial" panose="020B0604020202020204" pitchFamily="34" charset="0"/>
                <a:cs typeface="Arial" panose="020B0604020202020204" pitchFamily="34" charset="0"/>
              </a:rPr>
              <a:t>, precum </a:t>
            </a:r>
            <a:r>
              <a:rPr lang="en-US" sz="1400" b="1" i="1" dirty="0" err="1">
                <a:latin typeface="Arial" panose="020B0604020202020204" pitchFamily="34" charset="0"/>
                <a:cs typeface="Arial" panose="020B0604020202020204" pitchFamily="34" charset="0"/>
              </a:rPr>
              <a:t>şi</a:t>
            </a:r>
            <a:r>
              <a:rPr lang="en-US" sz="1400" b="1" i="1" dirty="0">
                <a:latin typeface="Arial" panose="020B0604020202020204" pitchFamily="34" charset="0"/>
                <a:cs typeface="Arial" panose="020B0604020202020204" pitchFamily="34" charset="0"/>
              </a:rPr>
              <a:t> a </a:t>
            </a:r>
            <a:r>
              <a:rPr lang="en-US" sz="1400" b="1" i="1" dirty="0" err="1">
                <a:latin typeface="Arial" panose="020B0604020202020204" pitchFamily="34" charset="0"/>
                <a:cs typeface="Arial" panose="020B0604020202020204" pitchFamily="34" charset="0"/>
              </a:rPr>
              <a:t>cazului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prevăzut</a:t>
            </a:r>
            <a:r>
              <a:rPr lang="en-US" sz="1400" b="1" i="1" dirty="0">
                <a:latin typeface="Arial" panose="020B0604020202020204" pitchFamily="34" charset="0"/>
                <a:cs typeface="Arial" panose="020B0604020202020204" pitchFamily="34" charset="0"/>
              </a:rPr>
              <a:t> la art. 83 </a:t>
            </a:r>
            <a:r>
              <a:rPr lang="en-US" sz="1400" b="1" i="1" dirty="0" err="1">
                <a:latin typeface="Arial" panose="020B0604020202020204" pitchFamily="34" charset="0"/>
                <a:cs typeface="Arial" panose="020B0604020202020204" pitchFamily="34" charset="0"/>
              </a:rPr>
              <a:t>alin</a:t>
            </a:r>
            <a:r>
              <a:rPr lang="en-US" sz="1400" b="1" i="1" dirty="0">
                <a:latin typeface="Arial" panose="020B0604020202020204" pitchFamily="34" charset="0"/>
                <a:cs typeface="Arial" panose="020B0604020202020204" pitchFamily="34" charset="0"/>
              </a:rPr>
              <a:t>. (3) CM;</a:t>
            </a:r>
            <a:endParaRPr lang="ru-RU" sz="1400" dirty="0">
              <a:latin typeface="Arial" panose="020B0604020202020204" pitchFamily="34" charset="0"/>
              <a:cs typeface="Arial" panose="020B0604020202020204" pitchFamily="34" charset="0"/>
            </a:endParaRPr>
          </a:p>
          <a:p>
            <a:pPr algn="just"/>
            <a:r>
              <a:rPr lang="en-US" sz="1400" b="1" i="1" dirty="0">
                <a:latin typeface="Arial" panose="020B0604020202020204" pitchFamily="34" charset="0"/>
                <a:cs typeface="Arial" panose="020B0604020202020204" pitchFamily="34" charset="0"/>
              </a:rPr>
              <a:t>g) </a:t>
            </a:r>
            <a:r>
              <a:rPr lang="en-US" sz="1400" b="1" i="1" dirty="0" err="1">
                <a:latin typeface="Arial" panose="020B0604020202020204" pitchFamily="34" charset="0"/>
                <a:cs typeface="Arial" panose="020B0604020202020204" pitchFamily="34" charset="0"/>
              </a:rPr>
              <a:t>finalizare</a:t>
            </a:r>
            <a:r>
              <a:rPr lang="en-US" sz="1400" b="1" i="1" dirty="0">
                <a:latin typeface="Arial" panose="020B0604020202020204" pitchFamily="34" charset="0"/>
                <a:cs typeface="Arial" panose="020B0604020202020204" pitchFamily="34" charset="0"/>
              </a:rPr>
              <a:t> a </a:t>
            </a:r>
            <a:r>
              <a:rPr lang="en-US" sz="1400" b="1" i="1" dirty="0" err="1">
                <a:latin typeface="Arial" panose="020B0604020202020204" pitchFamily="34" charset="0"/>
                <a:cs typeface="Arial" panose="020B0604020202020204" pitchFamily="34" charset="0"/>
              </a:rPr>
              <a:t>lucrării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prevăzute</a:t>
            </a:r>
            <a:r>
              <a:rPr lang="en-US" sz="1400" b="1" i="1" dirty="0">
                <a:latin typeface="Arial" panose="020B0604020202020204" pitchFamily="34" charset="0"/>
                <a:cs typeface="Arial" panose="020B0604020202020204" pitchFamily="34" charset="0"/>
              </a:rPr>
              <a:t> de </a:t>
            </a:r>
            <a:r>
              <a:rPr lang="en-US" sz="1400" b="1" i="1" dirty="0" err="1">
                <a:latin typeface="Arial" panose="020B0604020202020204" pitchFamily="34" charset="0"/>
                <a:cs typeface="Arial" panose="020B0604020202020204" pitchFamily="34" charset="0"/>
              </a:rPr>
              <a:t>contractul</a:t>
            </a:r>
            <a:r>
              <a:rPr lang="en-US" sz="1400" b="1" i="1" dirty="0">
                <a:latin typeface="Arial" panose="020B0604020202020204" pitchFamily="34" charset="0"/>
                <a:cs typeface="Arial" panose="020B0604020202020204" pitchFamily="34" charset="0"/>
              </a:rPr>
              <a:t> individual de </a:t>
            </a:r>
            <a:r>
              <a:rPr lang="en-US" sz="1400" b="1" i="1" dirty="0" err="1">
                <a:latin typeface="Arial" panose="020B0604020202020204" pitchFamily="34" charset="0"/>
                <a:cs typeface="Arial" panose="020B0604020202020204" pitchFamily="34" charset="0"/>
              </a:rPr>
              <a:t>muncă</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încheiat</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pentru</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perioada</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îndeplinirii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unei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anumite</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lucrări</a:t>
            </a:r>
            <a:r>
              <a:rPr lang="en-US" sz="1400" b="1" i="1"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b="1" i="1" dirty="0">
                <a:latin typeface="Arial" panose="020B0604020202020204" pitchFamily="34" charset="0"/>
                <a:cs typeface="Arial" panose="020B0604020202020204" pitchFamily="34" charset="0"/>
              </a:rPr>
              <a:t>h) </a:t>
            </a:r>
            <a:r>
              <a:rPr lang="en-US" sz="1400" b="1" i="1" dirty="0" err="1">
                <a:latin typeface="Arial" panose="020B0604020202020204" pitchFamily="34" charset="0"/>
                <a:cs typeface="Arial" panose="020B0604020202020204" pitchFamily="34" charset="0"/>
              </a:rPr>
              <a:t>încheiere</a:t>
            </a:r>
            <a:r>
              <a:rPr lang="en-US" sz="1400" b="1" i="1" dirty="0">
                <a:latin typeface="Arial" panose="020B0604020202020204" pitchFamily="34" charset="0"/>
                <a:cs typeface="Arial" panose="020B0604020202020204" pitchFamily="34" charset="0"/>
              </a:rPr>
              <a:t> a </a:t>
            </a:r>
            <a:r>
              <a:rPr lang="en-US" sz="1400" b="1" i="1" dirty="0" err="1">
                <a:latin typeface="Arial" panose="020B0604020202020204" pitchFamily="34" charset="0"/>
                <a:cs typeface="Arial" panose="020B0604020202020204" pitchFamily="34" charset="0"/>
              </a:rPr>
              <a:t>sezonului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în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cazul</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contractului</a:t>
            </a:r>
            <a:r>
              <a:rPr lang="en-US" sz="1400" b="1" i="1" dirty="0">
                <a:latin typeface="Arial" panose="020B0604020202020204" pitchFamily="34" charset="0"/>
                <a:cs typeface="Arial" panose="020B0604020202020204" pitchFamily="34" charset="0"/>
              </a:rPr>
              <a:t> individual de </a:t>
            </a:r>
            <a:r>
              <a:rPr lang="en-US" sz="1400" b="1" i="1" dirty="0" err="1">
                <a:latin typeface="Arial" panose="020B0604020202020204" pitchFamily="34" charset="0"/>
                <a:cs typeface="Arial" panose="020B0604020202020204" pitchFamily="34" charset="0"/>
              </a:rPr>
              <a:t>muncă</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pentru</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îndeplinirea</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lucrărilor</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sezoniere</a:t>
            </a:r>
            <a:r>
              <a:rPr lang="en-US" sz="1400" b="1" i="1"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atingere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vîrstei</a:t>
            </a:r>
            <a:r>
              <a:rPr lang="en-US" sz="1400" dirty="0">
                <a:latin typeface="Arial" panose="020B0604020202020204" pitchFamily="34" charset="0"/>
                <a:cs typeface="Arial" panose="020B0604020202020204" pitchFamily="34" charset="0"/>
              </a:rPr>
              <a:t> de 65 de ani de </a:t>
            </a:r>
            <a:r>
              <a:rPr lang="en-US" sz="1400" dirty="0" err="1">
                <a:latin typeface="Arial" panose="020B0604020202020204" pitchFamily="34" charset="0"/>
                <a:cs typeface="Arial" panose="020B0604020202020204" pitchFamily="34" charset="0"/>
              </a:rPr>
              <a:t>către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conducătorul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unităţii</a:t>
            </a:r>
            <a:r>
              <a:rPr lang="en-US" sz="1400" dirty="0">
                <a:latin typeface="Arial" panose="020B0604020202020204" pitchFamily="34" charset="0"/>
                <a:cs typeface="Arial" panose="020B0604020202020204" pitchFamily="34" charset="0"/>
              </a:rPr>
              <a:t> de stat , </a:t>
            </a:r>
            <a:r>
              <a:rPr lang="en-US" sz="1400" dirty="0" err="1">
                <a:latin typeface="Arial" panose="020B0604020202020204" pitchFamily="34" charset="0"/>
                <a:cs typeface="Arial" panose="020B0604020202020204" pitchFamily="34" charset="0"/>
              </a:rPr>
              <a:t>inclusiv</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municipale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al </a:t>
            </a:r>
            <a:r>
              <a:rPr lang="en-US" sz="1400" dirty="0" err="1">
                <a:latin typeface="Arial" panose="020B0604020202020204" pitchFamily="34" charset="0"/>
                <a:cs typeface="Arial" panose="020B0604020202020204" pitchFamily="34" charset="0"/>
              </a:rPr>
              <a:t>unităţii</a:t>
            </a:r>
            <a:r>
              <a:rPr lang="en-US" sz="1400" dirty="0">
                <a:latin typeface="Arial" panose="020B0604020202020204" pitchFamily="34" charset="0"/>
                <a:cs typeface="Arial" panose="020B0604020202020204" pitchFamily="34" charset="0"/>
              </a:rPr>
              <a:t> cu capital </a:t>
            </a:r>
            <a:r>
              <a:rPr lang="en-US" sz="1400" dirty="0" err="1">
                <a:latin typeface="Arial" panose="020B0604020202020204" pitchFamily="34" charset="0"/>
                <a:cs typeface="Arial" panose="020B0604020202020204" pitchFamily="34" charset="0"/>
              </a:rPr>
              <a:t>majoritar</a:t>
            </a:r>
            <a:r>
              <a:rPr lang="en-US" sz="1400" dirty="0">
                <a:latin typeface="Arial" panose="020B0604020202020204" pitchFamily="34" charset="0"/>
                <a:cs typeface="Arial" panose="020B0604020202020204" pitchFamily="34" charset="0"/>
              </a:rPr>
              <a:t> de stat;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j) </a:t>
            </a:r>
            <a:r>
              <a:rPr lang="en-US" sz="1400" dirty="0" err="1">
                <a:latin typeface="Arial" panose="020B0604020202020204" pitchFamily="34" charset="0"/>
                <a:cs typeface="Arial" panose="020B0604020202020204" pitchFamily="34" charset="0"/>
              </a:rPr>
              <a:t>forţă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majoră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confirmată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stabilit</a:t>
            </a:r>
            <a:r>
              <a:rPr lang="en-US" sz="1400" dirty="0">
                <a:latin typeface="Arial" panose="020B0604020202020204" pitchFamily="34" charset="0"/>
                <a:cs typeface="Arial" panose="020B0604020202020204" pitchFamily="34" charset="0"/>
              </a:rPr>
              <a:t>, care exclude </a:t>
            </a:r>
            <a:r>
              <a:rPr lang="en-US" sz="1400" dirty="0" err="1">
                <a:latin typeface="Arial" panose="020B0604020202020204" pitchFamily="34" charset="0"/>
                <a:cs typeface="Arial" panose="020B0604020202020204" pitchFamily="34" charset="0"/>
              </a:rPr>
              <a:t>posibilitatea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continuării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raporturilor</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j</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restabilire</a:t>
            </a:r>
            <a:r>
              <a:rPr lang="en-US" sz="1400" dirty="0">
                <a:latin typeface="Arial" panose="020B0604020202020204" pitchFamily="34" charset="0"/>
                <a:cs typeface="Arial" panose="020B0604020202020204" pitchFamily="34" charset="0"/>
              </a:rPr>
              <a:t> la </a:t>
            </a:r>
            <a:r>
              <a:rPr lang="en-US" sz="1400" dirty="0" err="1">
                <a:latin typeface="Arial" panose="020B0604020202020204" pitchFamily="34" charset="0"/>
                <a:cs typeface="Arial" panose="020B0604020202020204" pitchFamily="34" charset="0"/>
              </a:rPr>
              <a:t>locul</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conform </a:t>
            </a:r>
            <a:r>
              <a:rPr lang="en-US" sz="1400" dirty="0" err="1">
                <a:latin typeface="Arial" panose="020B0604020202020204" pitchFamily="34" charset="0"/>
                <a:cs typeface="Arial" panose="020B0604020202020204" pitchFamily="34" charset="0"/>
              </a:rPr>
              <a:t>hotărîrii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instanţei</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judecată</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persoanei</a:t>
            </a:r>
            <a:r>
              <a:rPr lang="en-US" sz="1400" dirty="0">
                <a:latin typeface="Arial" panose="020B0604020202020204" pitchFamily="34" charset="0"/>
                <a:cs typeface="Arial" panose="020B0604020202020204" pitchFamily="34" charset="0"/>
              </a:rPr>
              <a:t> care a </a:t>
            </a:r>
            <a:r>
              <a:rPr lang="en-US" sz="1400" dirty="0" err="1">
                <a:latin typeface="Arial" panose="020B0604020202020204" pitchFamily="34" charset="0"/>
                <a:cs typeface="Arial" panose="020B0604020202020204" pitchFamily="34" charset="0"/>
              </a:rPr>
              <a:t>îndeplinit</a:t>
            </a:r>
            <a:r>
              <a:rPr lang="en-US" sz="1400" dirty="0">
                <a:latin typeface="Arial" panose="020B0604020202020204" pitchFamily="34" charset="0"/>
                <a:cs typeface="Arial" panose="020B0604020202020204" pitchFamily="34" charset="0"/>
              </a:rPr>
              <a:t> anterior </a:t>
            </a:r>
            <a:r>
              <a:rPr lang="en-US" sz="1400" dirty="0" err="1">
                <a:latin typeface="Arial" panose="020B0604020202020204" pitchFamily="34" charset="0"/>
                <a:cs typeface="Arial" panose="020B0604020202020204" pitchFamily="34" charset="0"/>
              </a:rPr>
              <a:t>munca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respectivă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transferul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salariatului</a:t>
            </a:r>
            <a:r>
              <a:rPr lang="en-US" sz="1400" dirty="0">
                <a:latin typeface="Arial" panose="020B0604020202020204" pitchFamily="34" charset="0"/>
                <a:cs typeface="Arial" panose="020B0604020202020204" pitchFamily="34" charset="0"/>
              </a:rPr>
              <a:t> la o </a:t>
            </a:r>
            <a:r>
              <a:rPr lang="en-US" sz="1400" dirty="0" err="1">
                <a:latin typeface="Arial" panose="020B0604020202020204" pitchFamily="34" charset="0"/>
                <a:cs typeface="Arial" panose="020B0604020202020204" pitchFamily="34" charset="0"/>
              </a:rPr>
              <a:t>altă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conform </a:t>
            </a:r>
            <a:r>
              <a:rPr lang="en-US" sz="1400" dirty="0" err="1">
                <a:latin typeface="Arial" panose="020B0604020202020204" pitchFamily="34" charset="0"/>
                <a:cs typeface="Arial" panose="020B0604020202020204" pitchFamily="34" charset="0"/>
              </a:rPr>
              <a:t>prezentului</a:t>
            </a:r>
            <a:r>
              <a:rPr lang="en-US" sz="1400" dirty="0">
                <a:latin typeface="Arial" panose="020B0604020202020204" pitchFamily="34" charset="0"/>
                <a:cs typeface="Arial" panose="020B0604020202020204" pitchFamily="34" charset="0"/>
              </a:rPr>
              <a:t> cod nu </a:t>
            </a:r>
            <a:r>
              <a:rPr lang="en-US" sz="1400" dirty="0" err="1">
                <a:latin typeface="Arial" panose="020B0604020202020204" pitchFamily="34" charset="0"/>
                <a:cs typeface="Arial" panose="020B0604020202020204" pitchFamily="34" charset="0"/>
              </a:rPr>
              <a:t>este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posibil</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k) </a:t>
            </a:r>
            <a:r>
              <a:rPr lang="en-US" sz="1400" dirty="0" err="1">
                <a:latin typeface="Arial" panose="020B0604020202020204" pitchFamily="34" charset="0"/>
                <a:cs typeface="Arial" panose="020B0604020202020204" pitchFamily="34" charset="0"/>
              </a:rPr>
              <a:t>alte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temeiuri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prevăzute</a:t>
            </a:r>
            <a:r>
              <a:rPr lang="en-US" sz="1400" dirty="0">
                <a:latin typeface="Arial" panose="020B0604020202020204" pitchFamily="34" charset="0"/>
                <a:cs typeface="Arial" panose="020B0604020202020204" pitchFamily="34" charset="0"/>
              </a:rPr>
              <a:t> la art.305 </a:t>
            </a:r>
            <a:r>
              <a:rPr lang="en-US" sz="1400" dirty="0" err="1">
                <a:latin typeface="Arial" panose="020B0604020202020204" pitchFamily="34" charset="0"/>
                <a:cs typeface="Arial" panose="020B0604020202020204" pitchFamily="34" charset="0"/>
              </a:rPr>
              <a:t>şi</a:t>
            </a:r>
            <a:r>
              <a:rPr lang="en-US" sz="1400" dirty="0">
                <a:latin typeface="Arial" panose="020B0604020202020204" pitchFamily="34" charset="0"/>
                <a:cs typeface="Arial" panose="020B0604020202020204" pitchFamily="34" charset="0"/>
              </a:rPr>
              <a:t> 310 CM.</a:t>
            </a:r>
            <a:endParaRPr lang="ru-RU" sz="1400" dirty="0">
              <a:latin typeface="Arial" panose="020B0604020202020204" pitchFamily="34" charset="0"/>
              <a:cs typeface="Arial" panose="020B0604020202020204" pitchFamily="34" charset="0"/>
            </a:endParaRPr>
          </a:p>
          <a:p>
            <a:endParaRPr lang="ru-RU"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MO" b="1" i="0" u="none" strike="noStrike" cap="none" normalizeH="0" baseline="0" dirty="0">
              <a:ln>
                <a:noFill/>
              </a:ln>
              <a:solidFill>
                <a:schemeClr val="tx1"/>
              </a:solidFill>
              <a:effectLst/>
              <a:latin typeface="Times New Roman" pitchFamily="18" charset="0"/>
              <a:ea typeface="DejaVu Sans"/>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o-MO" b="1"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MO"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o-MO" b="1"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MO"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o-MO" b="1"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23528" y="239742"/>
            <a:ext cx="864096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a:ln>
                  <a:noFill/>
                </a:ln>
                <a:solidFill>
                  <a:srgbClr val="333333"/>
                </a:solidFill>
                <a:effectLst/>
                <a:latin typeface="Arial" panose="020B0604020202020204" pitchFamily="34" charset="0"/>
                <a:ea typeface="Calibri" pitchFamily="34" charset="0"/>
                <a:cs typeface="Arial" pitchFamily="34" charset="0"/>
              </a:rPr>
              <a:t>Încetarea</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 </a:t>
            </a:r>
            <a:r>
              <a:rPr kumimoji="0" lang="en-US" b="1" i="0" u="none" strike="noStrike" cap="none" normalizeH="0" baseline="0" dirty="0" err="1">
                <a:ln>
                  <a:noFill/>
                </a:ln>
                <a:solidFill>
                  <a:srgbClr val="333333"/>
                </a:solidFill>
                <a:effectLst/>
                <a:latin typeface="Arial" panose="020B0604020202020204" pitchFamily="34" charset="0"/>
                <a:ea typeface="Calibri" pitchFamily="34" charset="0"/>
                <a:cs typeface="Arial" pitchFamily="34" charset="0"/>
              </a:rPr>
              <a:t>contractului</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 individual de </a:t>
            </a:r>
            <a:r>
              <a:rPr kumimoji="0" lang="en-US" b="1" i="0" u="none" strike="noStrike" cap="none" normalizeH="0" baseline="0" dirty="0" err="1">
                <a:ln>
                  <a:noFill/>
                </a:ln>
                <a:solidFill>
                  <a:srgbClr val="333333"/>
                </a:solidFill>
                <a:effectLst/>
                <a:latin typeface="Arial" panose="020B0604020202020204" pitchFamily="34" charset="0"/>
                <a:ea typeface="Calibri" pitchFamily="34" charset="0"/>
                <a:cs typeface="Arial" pitchFamily="34" charset="0"/>
              </a:rPr>
              <a:t>muncă</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 </a:t>
            </a:r>
            <a:r>
              <a:rPr kumimoji="0" lang="en-US" b="1" i="0" u="none" strike="noStrike" cap="none" normalizeH="0" baseline="0" dirty="0" err="1">
                <a:ln>
                  <a:noFill/>
                </a:ln>
                <a:solidFill>
                  <a:srgbClr val="333333"/>
                </a:solidFill>
                <a:effectLst/>
                <a:latin typeface="Arial" panose="020B0604020202020204" pitchFamily="34" charset="0"/>
                <a:ea typeface="Calibri" pitchFamily="34" charset="0"/>
                <a:cs typeface="Arial" pitchFamily="34" charset="0"/>
              </a:rPr>
              <a:t>prin</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 </a:t>
            </a:r>
            <a:r>
              <a:rPr kumimoji="0" lang="en-US" b="1" i="0" u="none" strike="noStrike" cap="none" normalizeH="0" baseline="0" dirty="0" err="1">
                <a:ln>
                  <a:noFill/>
                </a:ln>
                <a:solidFill>
                  <a:srgbClr val="333333"/>
                </a:solidFill>
                <a:effectLst/>
                <a:latin typeface="Arial" panose="020B0604020202020204" pitchFamily="34" charset="0"/>
                <a:ea typeface="Calibri" pitchFamily="34" charset="0"/>
                <a:cs typeface="Arial" pitchFamily="34" charset="0"/>
              </a:rPr>
              <a:t>acordul</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 </a:t>
            </a:r>
            <a:r>
              <a:rPr kumimoji="0" lang="en-US" b="1" i="0" u="none" strike="noStrike" cap="none" normalizeH="0" baseline="0" dirty="0" err="1">
                <a:ln>
                  <a:noFill/>
                </a:ln>
                <a:solidFill>
                  <a:srgbClr val="333333"/>
                </a:solidFill>
                <a:effectLst/>
                <a:latin typeface="Arial" panose="020B0604020202020204" pitchFamily="34" charset="0"/>
                <a:ea typeface="Calibri" pitchFamily="34" charset="0"/>
                <a:cs typeface="Arial" pitchFamily="34" charset="0"/>
              </a:rPr>
              <a:t>scris</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 al </a:t>
            </a:r>
            <a:r>
              <a:rPr kumimoji="0" lang="en-US" b="1" i="0" u="none" strike="noStrike" cap="none" normalizeH="0" baseline="0" dirty="0" err="1">
                <a:ln>
                  <a:noFill/>
                </a:ln>
                <a:solidFill>
                  <a:srgbClr val="333333"/>
                </a:solidFill>
                <a:effectLst/>
                <a:latin typeface="Arial" panose="020B0604020202020204" pitchFamily="34" charset="0"/>
                <a:ea typeface="Calibri" pitchFamily="34" charset="0"/>
                <a:cs typeface="Arial" pitchFamily="34" charset="0"/>
              </a:rPr>
              <a:t>părţilor</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 (art. 82</a:t>
            </a:r>
            <a:r>
              <a:rPr kumimoji="0" lang="en-US" b="1" i="0" u="none" strike="noStrike" cap="none" normalizeH="0" baseline="30000" dirty="0">
                <a:ln>
                  <a:noFill/>
                </a:ln>
                <a:solidFill>
                  <a:srgbClr val="333333"/>
                </a:solidFill>
                <a:effectLst/>
                <a:latin typeface="Arial" panose="020B0604020202020204" pitchFamily="34" charset="0"/>
                <a:ea typeface="Calibri" pitchFamily="34" charset="0"/>
                <a:cs typeface="Arial" pitchFamily="34" charset="0"/>
              </a:rPr>
              <a:t>1 </a:t>
            </a:r>
            <a:r>
              <a:rPr kumimoji="0" lang="en-US" b="1" i="0" u="none" strike="noStrike" cap="none" normalizeH="0" baseline="0" dirty="0">
                <a:ln>
                  <a:noFill/>
                </a:ln>
                <a:solidFill>
                  <a:srgbClr val="333333"/>
                </a:solidFill>
                <a:effectLst/>
                <a:latin typeface="Arial" panose="020B0604020202020204" pitchFamily="34" charset="0"/>
                <a:ea typeface="Calibri" pitchFamily="34" charset="0"/>
                <a:cs typeface="Arial" pitchFamily="34" charset="0"/>
              </a:rPr>
              <a:t>CM)</a:t>
            </a:r>
            <a:endParaRPr kumimoji="0" lang="ru-RU" sz="1600" b="0"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La încetarea contractului individual de muncă, prin acordul scris al părților, salariatul și angajatorul semnează un acord suplimentar, care poate include nu numai data încetării raportului de muncă, ci și valoarea plății de compensare la concediere pe care salariatul și angajatorul au convenit-o. la rezilierea contractului.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Exemplu, textul unui acord suplimentar cu un salariat, la încetarea unei relații de muncă prin acordul părților, poate suna astfel:</a:t>
            </a:r>
          </a:p>
          <a:p>
            <a:pPr marL="0" marR="0" lvl="0" indent="0" algn="l" defTabSz="914400" rtl="0" eaLnBrk="0" fontAlgn="base" latinLnBrk="0" hangingPunct="0">
              <a:lnSpc>
                <a:spcPct val="100000"/>
              </a:lnSpc>
              <a:spcBef>
                <a:spcPct val="0"/>
              </a:spcBef>
              <a:spcAft>
                <a:spcPct val="0"/>
              </a:spcAft>
              <a:buClrTx/>
              <a:buSzTx/>
              <a:buFontTx/>
              <a:buNone/>
              <a:tabLst/>
            </a:pPr>
            <a:endParaRPr lang="ro-RO" sz="14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o-RO" sz="14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tx1"/>
              </a:solidFill>
              <a:effectLst/>
              <a:latin typeface="Arial" pitchFamily="34" charset="0"/>
              <a:cs typeface="Arial" pitchFamily="34" charset="0"/>
            </a:endParaRPr>
          </a:p>
        </p:txBody>
      </p:sp>
      <p:sp>
        <p:nvSpPr>
          <p:cNvPr id="3" name="Скругленный прямоугольник 2"/>
          <p:cNvSpPr/>
          <p:nvPr/>
        </p:nvSpPr>
        <p:spPr>
          <a:xfrm>
            <a:off x="323528" y="2564904"/>
            <a:ext cx="8640960" cy="244827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eaLnBrk="0" fontAlgn="base" hangingPunct="0">
              <a:spcBef>
                <a:spcPct val="0"/>
              </a:spcBef>
              <a:spcAft>
                <a:spcPct val="0"/>
              </a:spcAft>
            </a:pPr>
            <a:r>
              <a:rPr lang="en-US" dirty="0">
                <a:solidFill>
                  <a:schemeClr val="tx1"/>
                </a:solidFill>
                <a:latin typeface="Times New Roman" pitchFamily="18" charset="0"/>
                <a:ea typeface="DejaVu Sans" charset="0"/>
                <a:cs typeface="Times New Roman" pitchFamily="18" charset="0"/>
              </a:rPr>
              <a:t>1. </a:t>
            </a:r>
            <a:r>
              <a:rPr lang="en-US" dirty="0" err="1">
                <a:solidFill>
                  <a:schemeClr val="tx1"/>
                </a:solidFill>
                <a:latin typeface="Times New Roman" pitchFamily="18" charset="0"/>
                <a:ea typeface="DejaVu Sans" charset="0"/>
                <a:cs typeface="Times New Roman" pitchFamily="18" charset="0"/>
              </a:rPr>
              <a:t>Angajatorul</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și</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salariatul</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părțile</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contractul</a:t>
            </a:r>
            <a:r>
              <a:rPr lang="en-US" dirty="0">
                <a:solidFill>
                  <a:schemeClr val="tx1"/>
                </a:solidFill>
                <a:latin typeface="Times New Roman" pitchFamily="18" charset="0"/>
                <a:ea typeface="DejaVu Sans" charset="0"/>
                <a:cs typeface="Times New Roman" pitchFamily="18" charset="0"/>
              </a:rPr>
              <a:t> individual de </a:t>
            </a:r>
            <a:r>
              <a:rPr lang="en-US" dirty="0" err="1">
                <a:solidFill>
                  <a:schemeClr val="tx1"/>
                </a:solidFill>
                <a:latin typeface="Times New Roman" pitchFamily="18" charset="0"/>
                <a:ea typeface="DejaVu Sans" charset="0"/>
                <a:cs typeface="Times New Roman" pitchFamily="18" charset="0"/>
              </a:rPr>
              <a:t>muncă</a:t>
            </a:r>
            <a:r>
              <a:rPr lang="en-US" dirty="0">
                <a:solidFill>
                  <a:schemeClr val="tx1"/>
                </a:solidFill>
                <a:latin typeface="Times New Roman" pitchFamily="18" charset="0"/>
                <a:ea typeface="DejaVu Sans" charset="0"/>
                <a:cs typeface="Times New Roman" pitchFamily="18" charset="0"/>
              </a:rPr>
              <a:t> Nr. 20/18 din 11.07.2018, </a:t>
            </a:r>
            <a:r>
              <a:rPr lang="en-US" dirty="0" err="1">
                <a:solidFill>
                  <a:schemeClr val="tx1"/>
                </a:solidFill>
                <a:latin typeface="Times New Roman" pitchFamily="18" charset="0"/>
                <a:ea typeface="DejaVu Sans" charset="0"/>
                <a:cs typeface="Times New Roman" pitchFamily="18" charset="0"/>
              </a:rPr>
              <a:t>convin</a:t>
            </a:r>
            <a:r>
              <a:rPr lang="en-US" dirty="0">
                <a:solidFill>
                  <a:schemeClr val="tx1"/>
                </a:solidFill>
                <a:latin typeface="Times New Roman" pitchFamily="18" charset="0"/>
                <a:ea typeface="DejaVu Sans" charset="0"/>
                <a:cs typeface="Times New Roman" pitchFamily="18" charset="0"/>
              </a:rPr>
              <a:t> de </a:t>
            </a:r>
            <a:r>
              <a:rPr lang="en-US" dirty="0" err="1">
                <a:solidFill>
                  <a:schemeClr val="tx1"/>
                </a:solidFill>
                <a:latin typeface="Times New Roman" pitchFamily="18" charset="0"/>
                <a:ea typeface="DejaVu Sans" charset="0"/>
                <a:cs typeface="Times New Roman" pitchFamily="18" charset="0"/>
              </a:rPr>
              <a:t>comun</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acord</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încetarea</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acestui</a:t>
            </a:r>
            <a:r>
              <a:rPr lang="en-US" dirty="0">
                <a:solidFill>
                  <a:schemeClr val="tx1"/>
                </a:solidFill>
                <a:latin typeface="Times New Roman" pitchFamily="18" charset="0"/>
                <a:ea typeface="DejaVu Sans" charset="0"/>
                <a:cs typeface="Times New Roman" pitchFamily="18" charset="0"/>
              </a:rPr>
              <a:t> contract </a:t>
            </a:r>
            <a:r>
              <a:rPr lang="en-US" dirty="0" err="1">
                <a:solidFill>
                  <a:schemeClr val="tx1"/>
                </a:solidFill>
                <a:latin typeface="Times New Roman" pitchFamily="18" charset="0"/>
                <a:ea typeface="DejaVu Sans" charset="0"/>
                <a:cs typeface="Times New Roman" pitchFamily="18" charset="0"/>
              </a:rPr>
              <a:t>în</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conformitate</a:t>
            </a:r>
            <a:r>
              <a:rPr lang="en-US" dirty="0">
                <a:solidFill>
                  <a:schemeClr val="tx1"/>
                </a:solidFill>
                <a:latin typeface="Times New Roman" pitchFamily="18" charset="0"/>
                <a:ea typeface="DejaVu Sans" charset="0"/>
                <a:cs typeface="Times New Roman" pitchFamily="18" charset="0"/>
              </a:rPr>
              <a:t> cu </a:t>
            </a:r>
            <a:r>
              <a:rPr lang="en-US" dirty="0" err="1">
                <a:solidFill>
                  <a:schemeClr val="tx1"/>
                </a:solidFill>
                <a:latin typeface="Times New Roman" pitchFamily="18" charset="0"/>
                <a:ea typeface="DejaVu Sans" charset="0"/>
                <a:cs typeface="Times New Roman" pitchFamily="18" charset="0"/>
              </a:rPr>
              <a:t>articolul</a:t>
            </a:r>
            <a:r>
              <a:rPr lang="en-US" dirty="0">
                <a:solidFill>
                  <a:schemeClr val="tx1"/>
                </a:solidFill>
                <a:latin typeface="Times New Roman" pitchFamily="18" charset="0"/>
                <a:ea typeface="DejaVu Sans" charset="0"/>
                <a:cs typeface="Times New Roman" pitchFamily="18" charset="0"/>
              </a:rPr>
              <a:t> </a:t>
            </a:r>
            <a:r>
              <a:rPr lang="en-US" b="1" dirty="0">
                <a:solidFill>
                  <a:srgbClr val="333333"/>
                </a:solidFill>
                <a:latin typeface="Times New Roman" pitchFamily="18" charset="0"/>
                <a:ea typeface="Calibri" pitchFamily="34" charset="0"/>
                <a:cs typeface="Times New Roman" pitchFamily="18" charset="0"/>
              </a:rPr>
              <a:t>82</a:t>
            </a:r>
            <a:r>
              <a:rPr lang="en-US" b="1" baseline="30000" dirty="0">
                <a:solidFill>
                  <a:srgbClr val="333333"/>
                </a:solidFill>
                <a:latin typeface="Times New Roman" pitchFamily="18" charset="0"/>
                <a:ea typeface="Calibri" pitchFamily="34" charset="0"/>
                <a:cs typeface="Times New Roman" pitchFamily="18" charset="0"/>
              </a:rPr>
              <a:t>1</a:t>
            </a:r>
            <a:r>
              <a:rPr lang="en-US" dirty="0">
                <a:solidFill>
                  <a:schemeClr val="tx1"/>
                </a:solidFill>
                <a:latin typeface="Times New Roman" pitchFamily="18" charset="0"/>
                <a:ea typeface="DejaVu Sans" charset="0"/>
                <a:cs typeface="Times New Roman" pitchFamily="18" charset="0"/>
              </a:rPr>
              <a:t> din </a:t>
            </a:r>
            <a:r>
              <a:rPr lang="en-US" dirty="0" err="1">
                <a:solidFill>
                  <a:schemeClr val="tx1"/>
                </a:solidFill>
                <a:latin typeface="Times New Roman" pitchFamily="18" charset="0"/>
                <a:ea typeface="DejaVu Sans" charset="0"/>
                <a:cs typeface="Times New Roman" pitchFamily="18" charset="0"/>
              </a:rPr>
              <a:t>Codul</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Muncii</a:t>
            </a:r>
            <a:r>
              <a:rPr lang="en-US" dirty="0">
                <a:solidFill>
                  <a:schemeClr val="tx1"/>
                </a:solidFill>
                <a:latin typeface="Times New Roman" pitchFamily="18" charset="0"/>
                <a:ea typeface="DejaVu Sans" charset="0"/>
                <a:cs typeface="Times New Roman" pitchFamily="18" charset="0"/>
              </a:rPr>
              <a:t> al </a:t>
            </a:r>
            <a:r>
              <a:rPr lang="en-US" dirty="0" err="1">
                <a:solidFill>
                  <a:schemeClr val="tx1"/>
                </a:solidFill>
                <a:latin typeface="Times New Roman" pitchFamily="18" charset="0"/>
                <a:ea typeface="DejaVu Sans" charset="0"/>
                <a:cs typeface="Times New Roman" pitchFamily="18" charset="0"/>
              </a:rPr>
              <a:t>Republicii</a:t>
            </a:r>
            <a:r>
              <a:rPr lang="en-US" dirty="0">
                <a:solidFill>
                  <a:schemeClr val="tx1"/>
                </a:solidFill>
                <a:latin typeface="Times New Roman" pitchFamily="18" charset="0"/>
                <a:ea typeface="DejaVu Sans" charset="0"/>
                <a:cs typeface="Times New Roman" pitchFamily="18" charset="0"/>
              </a:rPr>
              <a:t> Moldova (</a:t>
            </a:r>
            <a:r>
              <a:rPr lang="en-US" dirty="0" err="1">
                <a:solidFill>
                  <a:schemeClr val="tx1"/>
                </a:solidFill>
                <a:latin typeface="Times New Roman" pitchFamily="18" charset="0"/>
                <a:ea typeface="DejaVu Sans" charset="0"/>
                <a:cs typeface="Times New Roman" pitchFamily="18" charset="0"/>
              </a:rPr>
              <a:t>încetarea</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contractului</a:t>
            </a:r>
            <a:r>
              <a:rPr lang="en-US" dirty="0">
                <a:solidFill>
                  <a:schemeClr val="tx1"/>
                </a:solidFill>
                <a:latin typeface="Times New Roman" pitchFamily="18" charset="0"/>
                <a:ea typeface="DejaVu Sans" charset="0"/>
                <a:cs typeface="Times New Roman" pitchFamily="18" charset="0"/>
              </a:rPr>
              <a:t> individual de </a:t>
            </a:r>
            <a:r>
              <a:rPr lang="en-US" dirty="0" err="1">
                <a:solidFill>
                  <a:schemeClr val="tx1"/>
                </a:solidFill>
                <a:latin typeface="Times New Roman" pitchFamily="18" charset="0"/>
                <a:ea typeface="DejaVu Sans" charset="0"/>
                <a:cs typeface="Times New Roman" pitchFamily="18" charset="0"/>
              </a:rPr>
              <a:t>muncă</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prin</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acordul</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scris</a:t>
            </a:r>
            <a:r>
              <a:rPr lang="en-US" dirty="0">
                <a:solidFill>
                  <a:schemeClr val="tx1"/>
                </a:solidFill>
                <a:latin typeface="Times New Roman" pitchFamily="18" charset="0"/>
                <a:ea typeface="DejaVu Sans" charset="0"/>
                <a:cs typeface="Times New Roman" pitchFamily="18" charset="0"/>
              </a:rPr>
              <a:t> al </a:t>
            </a:r>
            <a:r>
              <a:rPr lang="en-US" dirty="0" err="1">
                <a:solidFill>
                  <a:schemeClr val="tx1"/>
                </a:solidFill>
                <a:latin typeface="Times New Roman" pitchFamily="18" charset="0"/>
                <a:ea typeface="DejaVu Sans" charset="0"/>
                <a:cs typeface="Times New Roman" pitchFamily="18" charset="0"/>
              </a:rPr>
              <a:t>părților</a:t>
            </a:r>
            <a:r>
              <a:rPr lang="en-US" dirty="0">
                <a:solidFill>
                  <a:schemeClr val="tx1"/>
                </a:solidFill>
                <a:latin typeface="Times New Roman" pitchFamily="18" charset="0"/>
                <a:ea typeface="DejaVu Sans" charset="0"/>
                <a:cs typeface="Times New Roman" pitchFamily="18" charset="0"/>
              </a:rPr>
              <a:t>), </a:t>
            </a:r>
            <a:r>
              <a:rPr lang="en-US" dirty="0" err="1">
                <a:solidFill>
                  <a:schemeClr val="tx1"/>
                </a:solidFill>
                <a:latin typeface="Times New Roman" pitchFamily="18" charset="0"/>
                <a:ea typeface="DejaVu Sans" charset="0"/>
                <a:cs typeface="Times New Roman" pitchFamily="18" charset="0"/>
              </a:rPr>
              <a:t>începând</a:t>
            </a:r>
            <a:r>
              <a:rPr lang="en-US" dirty="0">
                <a:solidFill>
                  <a:schemeClr val="tx1"/>
                </a:solidFill>
                <a:latin typeface="Times New Roman" pitchFamily="18" charset="0"/>
                <a:ea typeface="DejaVu Sans" charset="0"/>
                <a:cs typeface="Times New Roman" pitchFamily="18" charset="0"/>
              </a:rPr>
              <a:t> cu </a:t>
            </a:r>
            <a:r>
              <a:rPr lang="ro-MD" dirty="0">
                <a:solidFill>
                  <a:schemeClr val="tx1"/>
                </a:solidFill>
                <a:latin typeface="Times New Roman" pitchFamily="18" charset="0"/>
                <a:ea typeface="DejaVu Sans" charset="0"/>
                <a:cs typeface="Times New Roman" pitchFamily="18" charset="0"/>
              </a:rPr>
              <a:t>31 iulie 2023</a:t>
            </a:r>
            <a:r>
              <a:rPr lang="en-US" dirty="0">
                <a:solidFill>
                  <a:schemeClr val="tx1"/>
                </a:solidFill>
                <a:latin typeface="Times New Roman" pitchFamily="18" charset="0"/>
                <a:ea typeface="DejaVu Sans" charset="0"/>
                <a:cs typeface="Times New Roman" pitchFamily="18" charset="0"/>
              </a:rPr>
              <a:t>.</a:t>
            </a:r>
            <a:endParaRPr lang="ru-RU" sz="800" dirty="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ro-RO" dirty="0">
                <a:solidFill>
                  <a:schemeClr val="tx1"/>
                </a:solidFill>
                <a:latin typeface="Times New Roman" pitchFamily="18" charset="0"/>
                <a:ea typeface="DejaVu Sans" charset="0"/>
                <a:cs typeface="Times New Roman" pitchFamily="18" charset="0"/>
              </a:rPr>
              <a:t>2. Angajatorul va plăti salariatului în ultima zi lucrătoare o indemnizație de concediere în valoare de un salariu lunar a salariatului.</a:t>
            </a:r>
            <a:endParaRPr lang="ru-RU" sz="800" dirty="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ro-RO" dirty="0">
                <a:solidFill>
                  <a:schemeClr val="tx1"/>
                </a:solidFill>
                <a:latin typeface="Times New Roman" pitchFamily="18" charset="0"/>
                <a:ea typeface="DejaVu Sans" charset="0"/>
                <a:cs typeface="Times New Roman" pitchFamily="18" charset="0"/>
              </a:rPr>
              <a:t>3. Ultima zi lucrătoare a salariatului este considerată 31 iulie 2023.</a:t>
            </a:r>
            <a:endParaRPr lang="ru-RU"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5125D46B-9524-4B2F-B508-15F8E8174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869160"/>
            <a:ext cx="7776864" cy="19888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23528" y="260648"/>
            <a:ext cx="8496944"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a:ln>
                  <a:noFill/>
                </a:ln>
                <a:solidFill>
                  <a:srgbClr val="333333"/>
                </a:solidFill>
                <a:effectLst/>
                <a:latin typeface="Arial Black" panose="020B0A04020102020204" pitchFamily="34" charset="0"/>
                <a:ea typeface="DejaVu Sans" charset="0"/>
                <a:cs typeface="Arial" panose="020B0604020202020204" pitchFamily="34" charset="0"/>
              </a:rPr>
              <a:t>Încetarea</a:t>
            </a:r>
            <a:r>
              <a:rPr kumimoji="0" lang="en-US" b="1" i="0" u="none" strike="noStrike" cap="none" normalizeH="0" baseline="0" dirty="0">
                <a:ln>
                  <a:noFill/>
                </a:ln>
                <a:solidFill>
                  <a:srgbClr val="333333"/>
                </a:solidFill>
                <a:effectLst/>
                <a:latin typeface="Arial Black" panose="020B0A04020102020204" pitchFamily="34" charset="0"/>
                <a:ea typeface="DejaVu Sans" charset="0"/>
                <a:cs typeface="Arial" panose="020B0604020202020204" pitchFamily="34" charset="0"/>
              </a:rPr>
              <a:t> </a:t>
            </a:r>
            <a:r>
              <a:rPr kumimoji="0" lang="en-US" b="1" i="0" u="none" strike="noStrike" cap="none" normalizeH="0" baseline="0" dirty="0" err="1">
                <a:ln>
                  <a:noFill/>
                </a:ln>
                <a:solidFill>
                  <a:srgbClr val="333333"/>
                </a:solidFill>
                <a:effectLst/>
                <a:latin typeface="Arial Black" panose="020B0A04020102020204" pitchFamily="34" charset="0"/>
                <a:ea typeface="DejaVu Sans" charset="0"/>
                <a:cs typeface="Arial" panose="020B0604020202020204" pitchFamily="34" charset="0"/>
              </a:rPr>
              <a:t>contractului</a:t>
            </a:r>
            <a:r>
              <a:rPr kumimoji="0" lang="en-US" b="1" i="0" u="none" strike="noStrike" cap="none" normalizeH="0" baseline="0" dirty="0">
                <a:ln>
                  <a:noFill/>
                </a:ln>
                <a:solidFill>
                  <a:srgbClr val="333333"/>
                </a:solidFill>
                <a:effectLst/>
                <a:latin typeface="Arial Black" panose="020B0A04020102020204" pitchFamily="34" charset="0"/>
                <a:ea typeface="DejaVu Sans" charset="0"/>
                <a:cs typeface="Arial" panose="020B0604020202020204" pitchFamily="34" charset="0"/>
              </a:rPr>
              <a:t> individual de </a:t>
            </a:r>
            <a:r>
              <a:rPr kumimoji="0" lang="en-US" b="1" i="0" u="none" strike="noStrike" cap="none" normalizeH="0" baseline="0" dirty="0" err="1">
                <a:ln>
                  <a:noFill/>
                </a:ln>
                <a:solidFill>
                  <a:srgbClr val="333333"/>
                </a:solidFill>
                <a:effectLst/>
                <a:latin typeface="Arial Black" panose="020B0A04020102020204" pitchFamily="34" charset="0"/>
                <a:ea typeface="DejaVu Sans" charset="0"/>
                <a:cs typeface="Arial" panose="020B0604020202020204" pitchFamily="34" charset="0"/>
              </a:rPr>
              <a:t>muncă</a:t>
            </a:r>
            <a:r>
              <a:rPr kumimoji="0" lang="en-US" b="1" i="0" u="none" strike="noStrike" cap="none" normalizeH="0" baseline="0" dirty="0">
                <a:ln>
                  <a:noFill/>
                </a:ln>
                <a:solidFill>
                  <a:srgbClr val="333333"/>
                </a:solidFill>
                <a:effectLst/>
                <a:latin typeface="Arial Black" panose="020B0A04020102020204" pitchFamily="34" charset="0"/>
                <a:ea typeface="DejaVu Sans" charset="0"/>
                <a:cs typeface="Arial" panose="020B0604020202020204" pitchFamily="34" charset="0"/>
              </a:rPr>
              <a:t> din </a:t>
            </a:r>
            <a:r>
              <a:rPr kumimoji="0" lang="en-US" b="1" i="0" u="none" strike="noStrike" cap="none" normalizeH="0" baseline="0" dirty="0" err="1">
                <a:ln>
                  <a:noFill/>
                </a:ln>
                <a:solidFill>
                  <a:srgbClr val="333333"/>
                </a:solidFill>
                <a:effectLst/>
                <a:latin typeface="Arial Black" panose="020B0A04020102020204" pitchFamily="34" charset="0"/>
                <a:ea typeface="DejaVu Sans" charset="0"/>
                <a:cs typeface="Arial" panose="020B0604020202020204" pitchFamily="34" charset="0"/>
              </a:rPr>
              <a:t>inițiativa</a:t>
            </a:r>
            <a:r>
              <a:rPr lang="ro-MD" b="1" dirty="0">
                <a:solidFill>
                  <a:srgbClr val="333333"/>
                </a:solidFill>
                <a:latin typeface="Arial Black" panose="020B0A04020102020204" pitchFamily="34" charset="0"/>
                <a:ea typeface="DejaVu Sans" charset="0"/>
                <a:cs typeface="Arial" panose="020B0604020202020204" pitchFamily="34" charset="0"/>
              </a:rPr>
              <a:t> </a:t>
            </a:r>
            <a:r>
              <a:rPr kumimoji="0" lang="en-US" b="1" i="0" u="none" strike="noStrike" cap="none" normalizeH="0" baseline="0" dirty="0" err="1">
                <a:ln>
                  <a:noFill/>
                </a:ln>
                <a:solidFill>
                  <a:srgbClr val="333333"/>
                </a:solidFill>
                <a:effectLst/>
                <a:latin typeface="Arial Black" panose="020B0A04020102020204" pitchFamily="34" charset="0"/>
                <a:ea typeface="DejaVu Sans" charset="0"/>
                <a:cs typeface="Arial" panose="020B0604020202020204" pitchFamily="34" charset="0"/>
              </a:rPr>
              <a:t>salariatului</a:t>
            </a:r>
            <a:r>
              <a:rPr lang="ro-MO" b="1" dirty="0">
                <a:solidFill>
                  <a:srgbClr val="333333"/>
                </a:solidFill>
                <a:latin typeface="Arial Black" panose="020B0A04020102020204" pitchFamily="34" charset="0"/>
                <a:ea typeface="DejaVu Sans" charset="0"/>
                <a:cs typeface="Arial" panose="020B0604020202020204" pitchFamily="34" charset="0"/>
              </a:rPr>
              <a:t> </a:t>
            </a:r>
            <a:r>
              <a:rPr kumimoji="0" lang="en-US"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rPr>
              <a:t> </a:t>
            </a:r>
            <a:r>
              <a:rPr kumimoji="0" lang="en-US"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(art. 85 </a:t>
            </a:r>
            <a:r>
              <a:rPr kumimoji="0" lang="en-US"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Codul</a:t>
            </a:r>
            <a:r>
              <a:rPr kumimoji="0" lang="en-US"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muncii</a:t>
            </a:r>
            <a:r>
              <a:rPr kumimoji="0" lang="en-US"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a:t>
            </a:r>
            <a:endParaRPr kumimoji="0" lang="ro-MO"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Desfacerea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contracrului</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individual de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muncă</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la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inițiativa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salariatului</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demisia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este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unul</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dintre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cele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mai</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răspîndite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motive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pentru</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rezilierea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unui</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contract individual de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muncă</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Inițiativa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încetare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raportului</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muncă</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vine de la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salariat</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și</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nu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implică</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aprobarea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acestuia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către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angajator</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deoarece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nu se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permitede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forța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o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persoană</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să</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lucreze</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împotriva</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voinței</a:t>
            </a:r>
            <a:r>
              <a:rPr kumimoji="0" lang="en-US"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sale.</a:t>
            </a:r>
            <a:endParaRPr kumimoji="0" lang="ro-MO" sz="14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Procedura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concediere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din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proprie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inițiativă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implică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primul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rând</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depunerea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către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salatiat</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unei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cereri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demisie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Cererea</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specifică</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data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demisiei</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și</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baza</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acesteia</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(„din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propria</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inițiativă</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și</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este</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semnată</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de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salariat</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indicând</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 data </a:t>
            </a:r>
            <a:r>
              <a:rPr kumimoji="0" lang="en-US" sz="1400" b="1" i="1" u="none" strike="noStrike" cap="none" normalizeH="0" baseline="0" dirty="0" err="1">
                <a:ln>
                  <a:noFill/>
                </a:ln>
                <a:solidFill>
                  <a:srgbClr val="C00000"/>
                </a:solidFill>
                <a:effectLst/>
                <a:latin typeface="Arial" panose="020B0604020202020204" pitchFamily="34" charset="0"/>
                <a:ea typeface="DejaVu Sans" charset="0"/>
                <a:cs typeface="Arial" panose="020B0604020202020204" pitchFamily="34" charset="0"/>
              </a:rPr>
              <a:t>întocmirii</a:t>
            </a:r>
            <a:r>
              <a:rPr kumimoji="0" lang="en-US" sz="1400" b="1" i="1" u="none" strike="noStrike" cap="none" normalizeH="0" baseline="0" dirty="0">
                <a:ln>
                  <a:noFill/>
                </a:ln>
                <a:solidFill>
                  <a:srgbClr val="C00000"/>
                </a:solidFill>
                <a:effectLst/>
                <a:latin typeface="Arial" panose="020B0604020202020204" pitchFamily="34" charset="0"/>
                <a:ea typeface="DejaVu Sans" charset="0"/>
                <a:cs typeface="Arial" panose="020B0604020202020204" pitchFamily="34" charset="0"/>
              </a:rPr>
              <a:t>.</a:t>
            </a:r>
            <a:endParaRPr kumimoji="0" lang="ru-RU" sz="1400" b="1" i="1"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Ca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regulă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generală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consacrată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Codul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muncii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salariatul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trebuie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notifice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angajatorului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viitoarea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concediere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cu 14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zile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înainte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endParaRPr kumimoji="0" lang="ro-MD"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Cursul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acestei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perioade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începe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doua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zi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după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angajatorul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primește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cererea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demisie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timpul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perioadei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notificare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este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posibil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ca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salariatul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nu se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afle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la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locul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Poate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pleca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concediu</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anual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concediu</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medical, etc.,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timp</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termenul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concedierii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nu se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va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schimba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a:t>
            </a:r>
            <a:endParaRPr kumimoji="0" lang="ru-RU"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Timp</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7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zile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calendaristice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la data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depunerii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cererii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demisie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salariatul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are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dreptul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să-şi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retragă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cererea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sau</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depună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o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nouă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cerere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prin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care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o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anuleze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prima.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acest</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caz</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angajatorul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este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drept</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să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-l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elibereze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pe salariat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numai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dacă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pînă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la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retragerea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anularea</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cererii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depuse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fost</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încheiat</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un contract individual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muncă</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cu un alt salariat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în</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condiţiile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prevăzute</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de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Codul</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400" b="0"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muncii</a:t>
            </a:r>
            <a:r>
              <a:rPr kumimoji="0" lang="en-US" sz="1400" b="0"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a:t>
            </a:r>
            <a:endParaRPr kumimoji="0" lang="ru-RU"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D1257120-B18D-48B7-82A5-AD8370C0A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10" y="4815741"/>
            <a:ext cx="7938538" cy="192562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F511B98-BB4A-4040-882E-DC9096479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158313"/>
            <a:ext cx="5616624" cy="2664295"/>
          </a:xfrm>
          <a:prstGeom prst="rect">
            <a:avLst/>
          </a:prstGeom>
        </p:spPr>
      </p:pic>
      <p:pic>
        <p:nvPicPr>
          <p:cNvPr id="6" name="Рисунок 5">
            <a:extLst>
              <a:ext uri="{FF2B5EF4-FFF2-40B4-BE49-F238E27FC236}">
                <a16:creationId xmlns:a16="http://schemas.microsoft.com/office/drawing/2014/main" id="{4B72F830-C374-4E50-A58A-73E5E115B717}"/>
              </a:ext>
            </a:extLst>
          </p:cNvPr>
          <p:cNvPicPr>
            <a:picLocks noChangeAspect="1"/>
          </p:cNvPicPr>
          <p:nvPr/>
        </p:nvPicPr>
        <p:blipFill>
          <a:blip r:embed="rId3"/>
          <a:stretch>
            <a:fillRect/>
          </a:stretch>
        </p:blipFill>
        <p:spPr>
          <a:xfrm>
            <a:off x="395536" y="476672"/>
            <a:ext cx="8352928" cy="3384376"/>
          </a:xfrm>
          <a:prstGeom prst="rect">
            <a:avLst/>
          </a:prstGeom>
        </p:spPr>
      </p:pic>
    </p:spTree>
    <p:extLst>
      <p:ext uri="{BB962C8B-B14F-4D97-AF65-F5344CB8AC3E}">
        <p14:creationId xmlns:p14="http://schemas.microsoft.com/office/powerpoint/2010/main" val="4111454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23528" y="-426896"/>
            <a:ext cx="8712968" cy="738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o-MD" sz="1600"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endParaRPr>
          </a:p>
          <a:p>
            <a:pPr marL="0" marR="0" lvl="0" indent="342900" algn="ctr" defTabSz="914400" rtl="0" eaLnBrk="1" fontAlgn="base" latinLnBrk="0" hangingPunct="1">
              <a:lnSpc>
                <a:spcPct val="100000"/>
              </a:lnSpc>
              <a:spcBef>
                <a:spcPct val="0"/>
              </a:spcBef>
              <a:spcAft>
                <a:spcPct val="0"/>
              </a:spcAft>
              <a:buClrTx/>
              <a:buSzTx/>
              <a:buFontTx/>
              <a:buNone/>
              <a:tabLst/>
            </a:pPr>
            <a:endParaRPr lang="ro-MD" sz="1600" b="1" dirty="0">
              <a:solidFill>
                <a:srgbClr val="333333"/>
              </a:solidFill>
              <a:latin typeface="Arial" panose="020B0604020202020204" pitchFamily="34" charset="0"/>
              <a:ea typeface="DejaVu Sans" charset="0"/>
              <a:cs typeface="Arial" panose="020B0604020202020204" pitchFamily="34"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333333"/>
                </a:solidFill>
                <a:effectLst/>
                <a:latin typeface="Arial" panose="020B0604020202020204" pitchFamily="34" charset="0"/>
                <a:ea typeface="DejaVu Sans" charset="0"/>
                <a:cs typeface="Arial" panose="020B0604020202020204" pitchFamily="34" charset="0"/>
              </a:rPr>
              <a:t>Încetarea</a:t>
            </a:r>
            <a:r>
              <a:rPr kumimoji="0" lang="en-US" sz="1600"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rPr>
              <a:t> </a:t>
            </a:r>
            <a:r>
              <a:rPr kumimoji="0" lang="en-US" sz="1600" b="1" i="0" u="none" strike="noStrike" cap="none" normalizeH="0" baseline="0" dirty="0" err="1">
                <a:ln>
                  <a:noFill/>
                </a:ln>
                <a:solidFill>
                  <a:srgbClr val="333333"/>
                </a:solidFill>
                <a:effectLst/>
                <a:latin typeface="Arial" panose="020B0604020202020204" pitchFamily="34" charset="0"/>
                <a:ea typeface="DejaVu Sans" charset="0"/>
                <a:cs typeface="Arial" panose="020B0604020202020204" pitchFamily="34" charset="0"/>
              </a:rPr>
              <a:t>contractului</a:t>
            </a:r>
            <a:r>
              <a:rPr kumimoji="0" lang="en-US" sz="1600"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rPr>
              <a:t> individual de </a:t>
            </a:r>
            <a:r>
              <a:rPr kumimoji="0" lang="en-US" sz="1600" b="1" i="0" u="none" strike="noStrike" cap="none" normalizeH="0" baseline="0" dirty="0" err="1">
                <a:ln>
                  <a:noFill/>
                </a:ln>
                <a:solidFill>
                  <a:srgbClr val="333333"/>
                </a:solidFill>
                <a:effectLst/>
                <a:latin typeface="Arial" panose="020B0604020202020204" pitchFamily="34" charset="0"/>
                <a:ea typeface="DejaVu Sans" charset="0"/>
                <a:cs typeface="Arial" panose="020B0604020202020204" pitchFamily="34" charset="0"/>
              </a:rPr>
              <a:t>muncă</a:t>
            </a:r>
            <a:r>
              <a:rPr kumimoji="0" lang="en-US" sz="1600"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rPr>
              <a:t> din </a:t>
            </a:r>
            <a:r>
              <a:rPr kumimoji="0" lang="en-US" sz="1600" b="1" i="0" u="none" strike="noStrike" cap="none" normalizeH="0" baseline="0" dirty="0" err="1">
                <a:ln>
                  <a:noFill/>
                </a:ln>
                <a:solidFill>
                  <a:srgbClr val="333333"/>
                </a:solidFill>
                <a:effectLst/>
                <a:latin typeface="Arial" panose="020B0604020202020204" pitchFamily="34" charset="0"/>
                <a:ea typeface="DejaVu Sans" charset="0"/>
                <a:cs typeface="Arial" panose="020B0604020202020204" pitchFamily="34" charset="0"/>
              </a:rPr>
              <a:t>inițiativa</a:t>
            </a:r>
            <a:r>
              <a:rPr kumimoji="0" lang="en-US" sz="1600"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rPr>
              <a:t> </a:t>
            </a:r>
            <a:r>
              <a:rPr kumimoji="0" lang="en-US" sz="1600" b="1" i="0" u="none" strike="noStrike" cap="none" normalizeH="0" baseline="0" dirty="0" err="1">
                <a:ln>
                  <a:noFill/>
                </a:ln>
                <a:solidFill>
                  <a:srgbClr val="333333"/>
                </a:solidFill>
                <a:effectLst/>
                <a:latin typeface="Arial" panose="020B0604020202020204" pitchFamily="34" charset="0"/>
                <a:ea typeface="DejaVu Sans" charset="0"/>
                <a:cs typeface="Arial" panose="020B0604020202020204" pitchFamily="34" charset="0"/>
              </a:rPr>
              <a:t>angajatorului</a:t>
            </a:r>
            <a:r>
              <a:rPr kumimoji="0" lang="en-US" sz="1600"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rPr>
              <a:t> </a:t>
            </a:r>
            <a:endParaRPr kumimoji="0" lang="ro-MO" sz="1600" b="1" i="0" u="none" strike="noStrike" cap="none" normalizeH="0" baseline="0" dirty="0">
              <a:ln>
                <a:noFill/>
              </a:ln>
              <a:solidFill>
                <a:srgbClr val="333333"/>
              </a:solidFill>
              <a:effectLst/>
              <a:latin typeface="Arial" panose="020B0604020202020204" pitchFamily="34" charset="0"/>
              <a:ea typeface="DejaVu Sans" charset="0"/>
              <a:cs typeface="Arial" panose="020B0604020202020204" pitchFamily="34"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(art. 86 din </a:t>
            </a:r>
            <a:r>
              <a:rPr kumimoji="0" lang="en-US" sz="16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Codul</a:t>
            </a:r>
            <a:r>
              <a:rPr kumimoji="0" lang="en-US" sz="16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 </a:t>
            </a:r>
            <a:r>
              <a:rPr kumimoji="0" lang="en-US" sz="1600" b="1" i="0" u="none" strike="noStrike" cap="none" normalizeH="0" baseline="0" dirty="0" err="1">
                <a:ln>
                  <a:noFill/>
                </a:ln>
                <a:solidFill>
                  <a:schemeClr val="tx1"/>
                </a:solidFill>
                <a:effectLst/>
                <a:latin typeface="Arial" panose="020B0604020202020204" pitchFamily="34" charset="0"/>
                <a:ea typeface="DejaVu Sans" charset="0"/>
                <a:cs typeface="Arial" panose="020B0604020202020204" pitchFamily="34" charset="0"/>
              </a:rPr>
              <a:t>muncii</a:t>
            </a:r>
            <a:r>
              <a:rPr kumimoji="0" lang="en-US" sz="16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rPr>
              <a:t>)</a:t>
            </a:r>
            <a:endParaRPr kumimoji="0" lang="ro-MO" sz="1600" b="1" i="0" u="none" strike="noStrike" cap="none" normalizeH="0" baseline="0" dirty="0">
              <a:ln>
                <a:noFill/>
              </a:ln>
              <a:solidFill>
                <a:schemeClr val="tx1"/>
              </a:solidFill>
              <a:effectLst/>
              <a:latin typeface="Arial" panose="020B0604020202020204" pitchFamily="34" charset="0"/>
              <a:ea typeface="DejaVu Sans" charset="0"/>
              <a:cs typeface="Arial" panose="020B0604020202020204" pitchFamily="34" charset="0"/>
            </a:endParaRPr>
          </a:p>
          <a:p>
            <a:pPr marL="0" marR="0" lvl="0" indent="34290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1"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Concedierea</a:t>
            </a:r>
            <a:r>
              <a:rPr kumimoji="0" lang="en-US" sz="1400" b="1" i="1"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desfacerea</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din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iniţiativa</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angajatorului</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contractului</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individual de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muncă</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pe</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durată</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nedeterminată</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precum</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şi</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celui</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pe</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durată</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determinată</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 se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admite</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pentru</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a:t>
            </a:r>
            <a:r>
              <a:rPr kumimoji="0" lang="en-US" sz="1400" b="1" i="0" u="none" strike="noStrike" cap="none" normalizeH="0" baseline="0" dirty="0" err="1">
                <a:ln>
                  <a:noFill/>
                </a:ln>
                <a:solidFill>
                  <a:srgbClr val="333333"/>
                </a:solidFill>
                <a:effectLst/>
                <a:latin typeface="Arial" panose="020B0604020202020204" pitchFamily="34" charset="0"/>
                <a:ea typeface="Times New Roman" pitchFamily="18" charset="0"/>
                <a:cs typeface="Arial" panose="020B0604020202020204" pitchFamily="34" charset="0"/>
              </a:rPr>
              <a:t>următoarele</a:t>
            </a:r>
            <a:r>
              <a:rPr kumimoji="0" lang="en-US"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rPr>
              <a:t> motive:</a:t>
            </a:r>
            <a:endParaRPr kumimoji="0" lang="ro-MO" sz="1400" b="1" i="0" u="none" strike="noStrike" cap="none" normalizeH="0" baseline="0" dirty="0">
              <a:ln>
                <a:noFill/>
              </a:ln>
              <a:solidFill>
                <a:srgbClr val="333333"/>
              </a:solidFill>
              <a:effectLst/>
              <a:latin typeface="Arial" panose="020B0604020202020204" pitchFamily="34" charset="0"/>
              <a:ea typeface="Times New Roman" pitchFamily="18"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algn="just"/>
            <a:r>
              <a:rPr lang="en-US" sz="1400" b="1" i="1" dirty="0">
                <a:latin typeface="Arial" panose="020B0604020202020204" pitchFamily="34" charset="0"/>
                <a:cs typeface="Arial" panose="020B0604020202020204" pitchFamily="34" charset="0"/>
              </a:rPr>
              <a:t>a) </a:t>
            </a:r>
            <a:r>
              <a:rPr lang="en-US" sz="1400" b="1" i="1" dirty="0" err="1">
                <a:latin typeface="Arial" panose="020B0604020202020204" pitchFamily="34" charset="0"/>
                <a:cs typeface="Arial" panose="020B0604020202020204" pitchFamily="34" charset="0"/>
              </a:rPr>
              <a:t>rezultatul</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nesatisfăcător</a:t>
            </a:r>
            <a:r>
              <a:rPr lang="en-US" sz="1400" b="1" i="1" dirty="0">
                <a:latin typeface="Arial" panose="020B0604020202020204" pitchFamily="34" charset="0"/>
                <a:cs typeface="Arial" panose="020B0604020202020204" pitchFamily="34" charset="0"/>
              </a:rPr>
              <a:t> al </a:t>
            </a:r>
            <a:r>
              <a:rPr lang="en-US" sz="1400" b="1" i="1" dirty="0" err="1">
                <a:latin typeface="Arial" panose="020B0604020202020204" pitchFamily="34" charset="0"/>
                <a:cs typeface="Arial" panose="020B0604020202020204" pitchFamily="34" charset="0"/>
              </a:rPr>
              <a:t>perioadei</a:t>
            </a:r>
            <a:r>
              <a:rPr lang="en-US" sz="1400" b="1" i="1" dirty="0">
                <a:latin typeface="Arial" panose="020B0604020202020204" pitchFamily="34" charset="0"/>
                <a:cs typeface="Arial" panose="020B0604020202020204" pitchFamily="34" charset="0"/>
              </a:rPr>
              <a:t> de </a:t>
            </a:r>
            <a:r>
              <a:rPr lang="en-US" sz="1400" b="1" i="1" dirty="0" err="1">
                <a:latin typeface="Arial" panose="020B0604020202020204" pitchFamily="34" charset="0"/>
                <a:cs typeface="Arial" panose="020B0604020202020204" pitchFamily="34" charset="0"/>
              </a:rPr>
              <a:t>probă</a:t>
            </a:r>
            <a:r>
              <a:rPr lang="en-US" sz="1400" b="1" i="1" dirty="0">
                <a:latin typeface="Arial" panose="020B0604020202020204" pitchFamily="34" charset="0"/>
                <a:cs typeface="Arial" panose="020B0604020202020204" pitchFamily="34" charset="0"/>
              </a:rPr>
              <a:t> (art.63 </a:t>
            </a:r>
            <a:r>
              <a:rPr lang="en-US" sz="1400" b="1" i="1" dirty="0" err="1">
                <a:latin typeface="Arial" panose="020B0604020202020204" pitchFamily="34" charset="0"/>
                <a:cs typeface="Arial" panose="020B0604020202020204" pitchFamily="34" charset="0"/>
              </a:rPr>
              <a:t>alin</a:t>
            </a:r>
            <a:r>
              <a:rPr lang="en-US" sz="1400" b="1" i="1" dirty="0">
                <a:latin typeface="Arial" panose="020B0604020202020204" pitchFamily="34" charset="0"/>
                <a:cs typeface="Arial" panose="020B0604020202020204" pitchFamily="34" charset="0"/>
              </a:rPr>
              <a:t>.(2));</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b) </a:t>
            </a:r>
            <a:r>
              <a:rPr lang="en-US" sz="1400" dirty="0" err="1">
                <a:latin typeface="Arial" panose="020B0604020202020204" pitchFamily="34" charset="0"/>
                <a:cs typeface="Arial" panose="020B0604020202020204" pitchFamily="34" charset="0"/>
              </a:rPr>
              <a:t>lichidarea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unităţii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încetarea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activităţii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angajatorului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persoană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fizică</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c) </a:t>
            </a:r>
            <a:r>
              <a:rPr lang="en-US" sz="1400" dirty="0" err="1">
                <a:latin typeface="Arial" panose="020B0604020202020204" pitchFamily="34" charset="0"/>
                <a:cs typeface="Arial" panose="020B0604020202020204" pitchFamily="34" charset="0"/>
              </a:rPr>
              <a:t>reducerea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numărului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statelor</a:t>
            </a:r>
            <a:r>
              <a:rPr lang="en-US" sz="1400" dirty="0">
                <a:latin typeface="Arial" panose="020B0604020202020204" pitchFamily="34" charset="0"/>
                <a:cs typeface="Arial" panose="020B0604020202020204" pitchFamily="34" charset="0"/>
              </a:rPr>
              <a:t> de personal din </a:t>
            </a:r>
            <a:r>
              <a:rPr lang="en-US" sz="1400" dirty="0" err="1">
                <a:latin typeface="Arial" panose="020B0604020202020204" pitchFamily="34" charset="0"/>
                <a:cs typeface="Arial" panose="020B0604020202020204" pitchFamily="34" charset="0"/>
              </a:rPr>
              <a:t>unitate</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d) </a:t>
            </a:r>
            <a:r>
              <a:rPr lang="en-US" sz="1400" dirty="0" err="1">
                <a:latin typeface="Arial" panose="020B0604020202020204" pitchFamily="34" charset="0"/>
                <a:cs typeface="Arial" panose="020B0604020202020204" pitchFamily="34" charset="0"/>
              </a:rPr>
              <a:t>constatarea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faptului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salariatul</a:t>
            </a:r>
            <a:r>
              <a:rPr lang="en-US" sz="1400" dirty="0">
                <a:latin typeface="Arial" panose="020B0604020202020204" pitchFamily="34" charset="0"/>
                <a:cs typeface="Arial" panose="020B0604020202020204" pitchFamily="34" charset="0"/>
              </a:rPr>
              <a:t> nu </a:t>
            </a:r>
            <a:r>
              <a:rPr lang="en-US" sz="1400" dirty="0" err="1">
                <a:latin typeface="Arial" panose="020B0604020202020204" pitchFamily="34" charset="0"/>
                <a:cs typeface="Arial" panose="020B0604020202020204" pitchFamily="34" charset="0"/>
              </a:rPr>
              <a:t>corespunde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funcţiei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deţinute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muncii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prestate</a:t>
            </a:r>
            <a:r>
              <a:rPr lang="en-US" sz="1400" dirty="0">
                <a:latin typeface="Arial" panose="020B0604020202020204" pitchFamily="34" charset="0"/>
                <a:cs typeface="Arial" panose="020B0604020202020204" pitchFamily="34" charset="0"/>
              </a:rPr>
              <a:t> din </a:t>
            </a:r>
            <a:r>
              <a:rPr lang="en-US" sz="1400" dirty="0" err="1">
                <a:latin typeface="Arial" panose="020B0604020202020204" pitchFamily="34" charset="0"/>
                <a:cs typeface="Arial" panose="020B0604020202020204" pitchFamily="34" charset="0"/>
              </a:rPr>
              <a:t>cauza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stării</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sănătate</a:t>
            </a:r>
            <a:r>
              <a:rPr lang="en-US" sz="1400" dirty="0">
                <a:latin typeface="Arial" panose="020B0604020202020204" pitchFamily="34" charset="0"/>
                <a:cs typeface="Arial" panose="020B0604020202020204" pitchFamily="34" charset="0"/>
              </a:rPr>
              <a:t>, conform </a:t>
            </a:r>
            <a:r>
              <a:rPr lang="en-US" sz="1400" dirty="0" err="1">
                <a:latin typeface="Arial" panose="020B0604020202020204" pitchFamily="34" charset="0"/>
                <a:cs typeface="Arial" panose="020B0604020202020204" pitchFamily="34" charset="0"/>
              </a:rPr>
              <a:t>documentului</a:t>
            </a:r>
            <a:r>
              <a:rPr lang="en-US" sz="1400" dirty="0">
                <a:latin typeface="Arial" panose="020B0604020202020204" pitchFamily="34" charset="0"/>
                <a:cs typeface="Arial" panose="020B0604020202020204" pitchFamily="34" charset="0"/>
              </a:rPr>
              <a:t> medical (</a:t>
            </a:r>
            <a:r>
              <a:rPr lang="en-US" sz="1400" dirty="0" err="1">
                <a:latin typeface="Arial" panose="020B0604020202020204" pitchFamily="34" charset="0"/>
                <a:cs typeface="Arial" panose="020B0604020202020204" pitchFamily="34" charset="0"/>
              </a:rPr>
              <a:t>certificat</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adeverință</a:t>
            </a:r>
            <a:r>
              <a:rPr lang="en-US" sz="1400" dirty="0">
                <a:latin typeface="Arial" panose="020B0604020202020204" pitchFamily="34" charset="0"/>
                <a:cs typeface="Arial" panose="020B0604020202020204" pitchFamily="34" charset="0"/>
              </a:rPr>
              <a:t>/act etc.), </a:t>
            </a:r>
            <a:r>
              <a:rPr lang="en-US" sz="1400" dirty="0" err="1">
                <a:latin typeface="Arial" panose="020B0604020202020204" pitchFamily="34" charset="0"/>
                <a:cs typeface="Arial" panose="020B0604020202020204" pitchFamily="34" charset="0"/>
              </a:rPr>
              <a:t>eliberat</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autoritatea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instituția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medicală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competentă</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e) </a:t>
            </a:r>
            <a:r>
              <a:rPr lang="ro-RO" sz="1400" dirty="0">
                <a:latin typeface="Arial" panose="020B0604020202020204" pitchFamily="34" charset="0"/>
                <a:cs typeface="Arial" panose="020B0604020202020204" pitchFamily="34" charset="0"/>
              </a:rPr>
              <a:t>constatarea îndeplinirii nesatisfăcătoare, în mod repetat, pe parcursul unui an, a indicatorilor de performanță individuală. Concedierea poate fi dispusă numai după evaluarea prealabilă a salariatului conform procedurii de evaluare stabilite prin convenția colectivă, contractul colectiv de muncă aplicabil sau, în lipsa acestora, prin regulamentul intern al unității, dacă acesta este elaborat și aprobat de angajator, în conformitate cu dispozițiile generale stabilite de prezenta lege, cu condiția că angajatorul a dat salariatului instrucțiuni corespunzătoare, a transmis un avertisment în scris și a oferit salariatului o perioadă rezonabilă de timp pentru îmbunătățire;</a:t>
            </a:r>
          </a:p>
          <a:p>
            <a:pPr algn="ctr"/>
            <a:r>
              <a:rPr lang="ro-RO" sz="1200" i="1" dirty="0">
                <a:solidFill>
                  <a:srgbClr val="FF0000"/>
                </a:solidFill>
                <a:latin typeface="Arial" panose="020B0604020202020204" pitchFamily="34" charset="0"/>
                <a:cs typeface="Arial" panose="020B0604020202020204" pitchFamily="34" charset="0"/>
              </a:rPr>
              <a:t>[Art.86 al.(1), lit.e) modificată prin LP112/23; în vigoare 02.07.23]</a:t>
            </a:r>
          </a:p>
          <a:p>
            <a:pPr algn="just"/>
            <a:r>
              <a:rPr lang="en-US" sz="1400" dirty="0">
                <a:latin typeface="Arial" panose="020B0604020202020204" pitchFamily="34" charset="0"/>
                <a:cs typeface="Arial" panose="020B0604020202020204" pitchFamily="34" charset="0"/>
              </a:rPr>
              <a:t>f) </a:t>
            </a:r>
            <a:r>
              <a:rPr lang="en-US" sz="1400" dirty="0" err="1">
                <a:latin typeface="Arial" panose="020B0604020202020204" pitchFamily="34" charset="0"/>
                <a:cs typeface="Arial" panose="020B0604020202020204" pitchFamily="34" charset="0"/>
              </a:rPr>
              <a:t>schimbarea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proprietarului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unităţii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privinţa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conducătorului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unităţii</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adjuncţilor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săi</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contabilului-şef</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g) </a:t>
            </a:r>
            <a:r>
              <a:rPr lang="en-US" sz="1400" dirty="0" err="1">
                <a:latin typeface="Arial" panose="020B0604020202020204" pitchFamily="34" charset="0"/>
                <a:cs typeface="Arial" panose="020B0604020202020204" pitchFamily="34" charset="0"/>
              </a:rPr>
              <a:t>încălcarea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repetată</a:t>
            </a:r>
            <a:r>
              <a:rPr lang="en-US" sz="1400" dirty="0">
                <a:latin typeface="Arial" panose="020B0604020202020204" pitchFamily="34" charset="0"/>
                <a:cs typeface="Arial" panose="020B0604020202020204" pitchFamily="34" charset="0"/>
              </a:rPr>
              <a:t>, pe </a:t>
            </a:r>
            <a:r>
              <a:rPr lang="en-US" sz="1400" dirty="0" err="1">
                <a:latin typeface="Arial" panose="020B0604020202020204" pitchFamily="34" charset="0"/>
                <a:cs typeface="Arial" panose="020B0604020202020204" pitchFamily="34" charset="0"/>
              </a:rPr>
              <a:t>parcursul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unui</a:t>
            </a:r>
            <a:r>
              <a:rPr lang="en-US" sz="1400" dirty="0">
                <a:latin typeface="Arial" panose="020B0604020202020204" pitchFamily="34" charset="0"/>
                <a:cs typeface="Arial" panose="020B0604020202020204" pitchFamily="34" charset="0"/>
              </a:rPr>
              <a:t> an, a </a:t>
            </a:r>
            <a:r>
              <a:rPr lang="en-US" sz="1400" dirty="0" err="1">
                <a:latin typeface="Arial" panose="020B0604020202020204" pitchFamily="34" charset="0"/>
                <a:cs typeface="Arial" panose="020B0604020202020204" pitchFamily="34" charset="0"/>
              </a:rPr>
              <a:t>obligaţiilor</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muncă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dacă</a:t>
            </a:r>
            <a:r>
              <a:rPr lang="en-US" sz="1400" dirty="0">
                <a:latin typeface="Arial" panose="020B0604020202020204" pitchFamily="34" charset="0"/>
                <a:cs typeface="Arial" panose="020B0604020202020204" pitchFamily="34" charset="0"/>
              </a:rPr>
              <a:t> anterior </a:t>
            </a:r>
            <a:r>
              <a:rPr lang="en-US" sz="1400" dirty="0" err="1">
                <a:latin typeface="Arial" panose="020B0604020202020204" pitchFamily="34" charset="0"/>
                <a:cs typeface="Arial" panose="020B0604020202020204" pitchFamily="34" charset="0"/>
              </a:rPr>
              <a:t>salariatul</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fost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sancționat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disciplinar</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h) </a:t>
            </a:r>
            <a:r>
              <a:rPr lang="ro-RO" sz="1400" b="1" dirty="0">
                <a:latin typeface="Arial" panose="020B0604020202020204" pitchFamily="34" charset="0"/>
                <a:cs typeface="Arial" panose="020B0604020202020204" pitchFamily="34" charset="0"/>
              </a:rPr>
              <a:t>absența fără motive întemeiate de la locul de lucru timp de cel puțin 4 ore consecutive (fără a ține cont de pauza de masă) în timpul zilei de muncă – în cazul salariaților cu durata zilnică a timpului de muncă de minim 8 ore pe zi, sau timp de cel puțin jumătate din durata zilnică a timpului de muncă – în cazul salariaților cu durata zilnică a timpului de muncă mai mică sau mai mare de 8 ore pe zi;</a:t>
            </a:r>
          </a:p>
          <a:p>
            <a:pPr algn="ctr"/>
            <a:r>
              <a:rPr lang="ro-RO" sz="1400" i="1" dirty="0">
                <a:solidFill>
                  <a:srgbClr val="FF0000"/>
                </a:solidFill>
                <a:latin typeface="Arial" panose="020B0604020202020204" pitchFamily="34" charset="0"/>
                <a:cs typeface="Arial" panose="020B0604020202020204" pitchFamily="34" charset="0"/>
              </a:rPr>
              <a:t>[Art.86 al.(1), lit.h) modificată prin LP112/23; în vigoare 02.07.23]</a:t>
            </a:r>
            <a:endParaRPr lang="ru-RU" sz="1400" b="1" dirty="0">
              <a:latin typeface="Arial" panose="020B0604020202020204" pitchFamily="34" charset="0"/>
              <a:cs typeface="Arial" panose="020B0604020202020204" pitchFamily="34" charset="0"/>
            </a:endParaRPr>
          </a:p>
          <a:p>
            <a:pPr algn="just"/>
            <a:r>
              <a:rPr lang="en-US" sz="1400" b="1" dirty="0" err="1">
                <a:latin typeface="Arial" panose="020B0604020202020204" pitchFamily="34" charset="0"/>
                <a:cs typeface="Arial" panose="020B0604020202020204" pitchFamily="34" charset="0"/>
              </a:rPr>
              <a:t>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prezentarea</a:t>
            </a:r>
            <a:r>
              <a:rPr lang="en-US" sz="1400" b="1" dirty="0">
                <a:latin typeface="Arial" panose="020B0604020202020204" pitchFamily="34" charset="0"/>
                <a:cs typeface="Arial" panose="020B0604020202020204" pitchFamily="34" charset="0"/>
              </a:rPr>
              <a:t> la </a:t>
            </a:r>
            <a:r>
              <a:rPr lang="en-US" sz="1400" b="1" dirty="0" err="1">
                <a:latin typeface="Arial" panose="020B0604020202020204" pitchFamily="34" charset="0"/>
                <a:cs typeface="Arial" panose="020B0604020202020204" pitchFamily="34" charset="0"/>
              </a:rPr>
              <a:t>lucru</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în</a:t>
            </a:r>
            <a:r>
              <a:rPr lang="en-US" sz="1400" b="1" dirty="0">
                <a:latin typeface="Arial" panose="020B0604020202020204" pitchFamily="34" charset="0"/>
                <a:cs typeface="Arial" panose="020B0604020202020204" pitchFamily="34" charset="0"/>
              </a:rPr>
              <a:t> stare de </a:t>
            </a:r>
            <a:r>
              <a:rPr lang="en-US" sz="1400" b="1" dirty="0" err="1">
                <a:latin typeface="Arial" panose="020B0604020202020204" pitchFamily="34" charset="0"/>
                <a:cs typeface="Arial" panose="020B0604020202020204" pitchFamily="34" charset="0"/>
              </a:rPr>
              <a:t>ebrietate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alcoolică</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în</a:t>
            </a:r>
            <a:r>
              <a:rPr lang="en-US" sz="1400" b="1" dirty="0">
                <a:latin typeface="Arial" panose="020B0604020202020204" pitchFamily="34" charset="0"/>
                <a:cs typeface="Arial" panose="020B0604020202020204" pitchFamily="34" charset="0"/>
              </a:rPr>
              <a:t> stare </a:t>
            </a:r>
            <a:r>
              <a:rPr lang="en-US" sz="1400" b="1" dirty="0" err="1">
                <a:latin typeface="Arial" panose="020B0604020202020204" pitchFamily="34" charset="0"/>
                <a:cs typeface="Arial" panose="020B0604020202020204" pitchFamily="34" charset="0"/>
              </a:rPr>
              <a:t>cauzată</a:t>
            </a:r>
            <a:r>
              <a:rPr lang="en-US" sz="1400" b="1" dirty="0">
                <a:latin typeface="Arial" panose="020B0604020202020204" pitchFamily="34" charset="0"/>
                <a:cs typeface="Arial" panose="020B0604020202020204" pitchFamily="34" charset="0"/>
              </a:rPr>
              <a:t> de </a:t>
            </a:r>
            <a:r>
              <a:rPr lang="en-US" sz="1400" b="1" dirty="0" err="1">
                <a:latin typeface="Arial" panose="020B0604020202020204" pitchFamily="34" charset="0"/>
                <a:cs typeface="Arial" panose="020B0604020202020204" pitchFamily="34" charset="0"/>
              </a:rPr>
              <a:t>substanțe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stupefiante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sau</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toxice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stabilită</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în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modul</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prevăzut</a:t>
            </a:r>
            <a:r>
              <a:rPr lang="en-US" sz="1400" b="1" dirty="0">
                <a:latin typeface="Arial" panose="020B0604020202020204" pitchFamily="34" charset="0"/>
                <a:cs typeface="Arial" panose="020B0604020202020204" pitchFamily="34" charset="0"/>
              </a:rPr>
              <a:t> la art.76 </a:t>
            </a:r>
            <a:r>
              <a:rPr lang="en-US" sz="1400" b="1" dirty="0" err="1">
                <a:latin typeface="Arial" panose="020B0604020202020204" pitchFamily="34" charset="0"/>
                <a:cs typeface="Arial" panose="020B0604020202020204" pitchFamily="34" charset="0"/>
              </a:rPr>
              <a:t>lit.k</a:t>
            </a:r>
            <a:r>
              <a:rPr lang="en-US" sz="1400" b="1"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03D8BE9-870A-4BDE-85EC-664CEF92B996}"/>
              </a:ext>
            </a:extLst>
          </p:cNvPr>
          <p:cNvPicPr>
            <a:picLocks noChangeAspect="1"/>
          </p:cNvPicPr>
          <p:nvPr/>
        </p:nvPicPr>
        <p:blipFill>
          <a:blip r:embed="rId2"/>
          <a:stretch>
            <a:fillRect/>
          </a:stretch>
        </p:blipFill>
        <p:spPr>
          <a:xfrm>
            <a:off x="467544" y="155565"/>
            <a:ext cx="8136904" cy="6546870"/>
          </a:xfrm>
          <a:prstGeom prst="rect">
            <a:avLst/>
          </a:prstGeom>
        </p:spPr>
      </p:pic>
    </p:spTree>
    <p:extLst>
      <p:ext uri="{BB962C8B-B14F-4D97-AF65-F5344CB8AC3E}">
        <p14:creationId xmlns:p14="http://schemas.microsoft.com/office/powerpoint/2010/main" val="2844213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95536" y="174279"/>
            <a:ext cx="842493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ro-MD" b="1" dirty="0">
                <a:latin typeface="Arial Black" panose="020B0A04020102020204" pitchFamily="34" charset="0"/>
                <a:cs typeface="Arial" panose="020B0604020202020204" pitchFamily="34" charset="0"/>
              </a:rPr>
              <a:t>Procedura de reducerii în cazul lichidării unităţii, reducerii numărului sau a statelor de personal</a:t>
            </a:r>
            <a:endParaRPr kumimoji="0" lang="ru-RU" b="1" i="0" u="none" strike="noStrike" cap="none" normalizeH="0" baseline="0" dirty="0">
              <a:ln>
                <a:noFill/>
              </a:ln>
              <a:solidFill>
                <a:schemeClr val="tx1"/>
              </a:solidFill>
              <a:effectLst/>
              <a:latin typeface="Arial Black" panose="020B0A04020102020204" pitchFamily="34" charset="0"/>
              <a:cs typeface="Arial" panose="020B0604020202020204" pitchFamily="34" charset="0"/>
            </a:endParaRPr>
          </a:p>
          <a:p>
            <a:pPr lvl="0" algn="just" defTabSz="914400" eaLnBrk="0" fontAlgn="base" hangingPunct="0">
              <a:spcBef>
                <a:spcPct val="0"/>
              </a:spcBef>
              <a:spcAft>
                <a:spcPct val="0"/>
              </a:spcAft>
            </a:pPr>
            <a:r>
              <a:rPr lang="ro-MD" b="1" i="1" dirty="0">
                <a:latin typeface="Arial" panose="020B0604020202020204" pitchFamily="34" charset="0"/>
                <a:cs typeface="Arial" panose="020B0604020202020204" pitchFamily="34" charset="0"/>
              </a:rPr>
              <a:t> </a:t>
            </a:r>
          </a:p>
          <a:p>
            <a:pPr lvl="0" algn="just" defTabSz="914400" eaLnBrk="0" fontAlgn="base" hangingPunct="0">
              <a:spcBef>
                <a:spcPct val="0"/>
              </a:spcBef>
              <a:spcAft>
                <a:spcPct val="0"/>
              </a:spcAft>
            </a:pPr>
            <a:r>
              <a:rPr lang="ro-MD" b="1" i="1" dirty="0">
                <a:latin typeface="Arial" panose="020B0604020202020204" pitchFamily="34" charset="0"/>
                <a:cs typeface="Arial" panose="020B0604020202020204" pitchFamily="34" charset="0"/>
              </a:rPr>
              <a:t>Concedierea angajaților în cazul lichidării unităţii, reducerii numărului sau a statelor de personal</a:t>
            </a:r>
            <a:r>
              <a:rPr lang="ro-MD" dirty="0">
                <a:latin typeface="Arial" panose="020B0604020202020204" pitchFamily="34" charset="0"/>
                <a:cs typeface="Arial" panose="020B0604020202020204" pitchFamily="34" charset="0"/>
              </a:rPr>
              <a:t> – desfacerea din iniţiativa angajatorului a contractului individual de muncă pe durată nedeterminată, precum şi a celui pe durată determinată cu stricta respectare a prevederilor condițiilor art. 86 alin. (2), art. 87, 88, 183, 184, 186 alin (4), art. 251 și 388 din Codul Muncii al Republicii Moldova.</a:t>
            </a:r>
          </a:p>
          <a:p>
            <a:pPr lvl="0" algn="just" defTabSz="914400" eaLnBrk="0" fontAlgn="base" hangingPunct="0">
              <a:spcBef>
                <a:spcPct val="0"/>
              </a:spcBef>
              <a:spcAft>
                <a:spcPct val="0"/>
              </a:spcAft>
            </a:pPr>
            <a:endParaRPr lang="ro-MD" dirty="0">
              <a:latin typeface="Arial" panose="020B0604020202020204" pitchFamily="34" charset="0"/>
              <a:cs typeface="Arial" panose="020B0604020202020204" pitchFamily="34" charset="0"/>
            </a:endParaRPr>
          </a:p>
          <a:p>
            <a:pPr algn="just"/>
            <a:r>
              <a:rPr lang="ro-MD" dirty="0">
                <a:latin typeface="Arial" panose="020B0604020202020204" pitchFamily="34" charset="0"/>
                <a:cs typeface="Arial" panose="020B0604020202020204" pitchFamily="34" charset="0"/>
              </a:rPr>
              <a:t> Reducerea numarului sau a statelor de personal a unității este unul dintre motivele de incetare a contractului individual de munca la initiativa angajatorului. Înainte de a începe procedura în sine, ar trebui clarificat dacă aceasta va fi o reducere a numărului sau a statelor de personal.</a:t>
            </a:r>
          </a:p>
          <a:p>
            <a:pPr algn="just"/>
            <a:endParaRPr lang="ru-RU" dirty="0">
              <a:latin typeface="Arial" panose="020B0604020202020204" pitchFamily="34" charset="0"/>
              <a:cs typeface="Arial" panose="020B0604020202020204" pitchFamily="34" charset="0"/>
            </a:endParaRPr>
          </a:p>
          <a:p>
            <a:pPr algn="just"/>
            <a:r>
              <a:rPr lang="ro-MD" dirty="0">
                <a:latin typeface="Arial" panose="020B0604020202020204" pitchFamily="34" charset="0"/>
                <a:cs typeface="Arial" panose="020B0604020202020204" pitchFamily="34" charset="0"/>
              </a:rPr>
              <a:t>Nu există o explicație oficială a acestor concepte în legislația muncii. </a:t>
            </a:r>
            <a:endParaRPr lang="ru-RU" dirty="0">
              <a:latin typeface="Arial" panose="020B0604020202020204" pitchFamily="34" charset="0"/>
              <a:cs typeface="Arial" panose="020B0604020202020204" pitchFamily="34" charset="0"/>
            </a:endParaRPr>
          </a:p>
          <a:p>
            <a:pPr algn="just"/>
            <a:r>
              <a:rPr lang="ro-MD" dirty="0">
                <a:latin typeface="Arial" panose="020B0604020202020204" pitchFamily="34" charset="0"/>
                <a:cs typeface="Arial" panose="020B0604020202020204" pitchFamily="34" charset="0"/>
              </a:rPr>
              <a:t>    Principala diferență, în opinia noastră, este următoarea:</a:t>
            </a:r>
            <a:endParaRPr lang="ru-RU" dirty="0">
              <a:latin typeface="Arial" panose="020B0604020202020204" pitchFamily="34" charset="0"/>
              <a:cs typeface="Arial" panose="020B0604020202020204" pitchFamily="34" charset="0"/>
            </a:endParaRPr>
          </a:p>
          <a:p>
            <a:pPr lvl="0" algn="just"/>
            <a:r>
              <a:rPr lang="ro-MD" b="1" i="1" dirty="0">
                <a:latin typeface="Arial" panose="020B0604020202020204" pitchFamily="34" charset="0"/>
                <a:cs typeface="Arial" panose="020B0604020202020204" pitchFamily="34" charset="0"/>
              </a:rPr>
              <a:t>Reducerea numarului de personal </a:t>
            </a:r>
            <a:r>
              <a:rPr lang="ro-MD" dirty="0">
                <a:latin typeface="Arial" panose="020B0604020202020204" pitchFamily="34" charset="0"/>
                <a:cs typeface="Arial" panose="020B0604020202020204" pitchFamily="34" charset="0"/>
              </a:rPr>
              <a:t>- atunci când numărul de unități de personal pentru un anumit post este redus, deși postul în sine nu este desființat din lista statelor de personal al unității.</a:t>
            </a:r>
            <a:endParaRPr lang="ru-RU" dirty="0">
              <a:latin typeface="Arial" panose="020B0604020202020204" pitchFamily="34" charset="0"/>
              <a:cs typeface="Arial" panose="020B0604020202020204" pitchFamily="34" charset="0"/>
            </a:endParaRPr>
          </a:p>
          <a:p>
            <a:pPr lvl="0" algn="just"/>
            <a:r>
              <a:rPr lang="ro-MD" b="1" i="1" dirty="0">
                <a:latin typeface="Arial" panose="020B0604020202020204" pitchFamily="34" charset="0"/>
                <a:cs typeface="Arial" panose="020B0604020202020204" pitchFamily="34" charset="0"/>
              </a:rPr>
              <a:t>Reducerea statelor de personal </a:t>
            </a:r>
            <a:r>
              <a:rPr lang="ro-MD" dirty="0">
                <a:latin typeface="Arial" panose="020B0604020202020204" pitchFamily="34" charset="0"/>
                <a:cs typeface="Arial" panose="020B0604020202020204" pitchFamily="34" charset="0"/>
              </a:rPr>
              <a:t>- atunci când un anumit post este complet exclus din lista statelor de personal.</a:t>
            </a:r>
            <a:endParaRPr kumimoji="0" 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8817768-08AC-42B9-ACE3-C5A008BDE30B}"/>
              </a:ext>
            </a:extLst>
          </p:cNvPr>
          <p:cNvSpPr/>
          <p:nvPr/>
        </p:nvSpPr>
        <p:spPr>
          <a:xfrm>
            <a:off x="467544" y="476672"/>
            <a:ext cx="8424936" cy="6370975"/>
          </a:xfrm>
          <a:prstGeom prst="rect">
            <a:avLst/>
          </a:prstGeom>
        </p:spPr>
        <p:txBody>
          <a:bodyPr wrap="square">
            <a:spAutoFit/>
          </a:bodyPr>
          <a:lstStyle/>
          <a:p>
            <a:pPr indent="450215" algn="ctr">
              <a:spcAft>
                <a:spcPts val="0"/>
              </a:spcAft>
            </a:pPr>
            <a:r>
              <a:rPr lang="ro-MD" b="1" i="1" dirty="0">
                <a:solidFill>
                  <a:srgbClr val="C00000"/>
                </a:solidFill>
                <a:latin typeface="Arial Black" panose="020B0A04020102020204" pitchFamily="34" charset="0"/>
                <a:ea typeface="Calibri" panose="020F0502020204030204" pitchFamily="34" charset="0"/>
                <a:cs typeface="Calibri" panose="020F0502020204030204" pitchFamily="34" charset="0"/>
              </a:rPr>
              <a:t>La  aplicarea procedurii privind concedierea salariaților în legătură cu reducerea la unitate se respecă  următoarele etape:</a:t>
            </a:r>
            <a:endParaRPr lang="ru-RU" dirty="0">
              <a:solidFill>
                <a:srgbClr val="C00000"/>
              </a:solidFill>
              <a:latin typeface="Arial Black" panose="020B0A04020102020204" pitchFamily="34" charset="0"/>
              <a:ea typeface="Calibri" panose="020F0502020204030204" pitchFamily="34" charset="0"/>
              <a:cs typeface="Calibri" panose="020F0502020204030204" pitchFamily="34" charset="0"/>
            </a:endParaRPr>
          </a:p>
          <a:p>
            <a:pPr indent="450215">
              <a:spcAft>
                <a:spcPts val="0"/>
              </a:spcAft>
            </a:pPr>
            <a:r>
              <a:rPr lang="ro-MD" sz="1600" dirty="0">
                <a:solidFill>
                  <a:srgbClr val="00000A"/>
                </a:solidFill>
                <a:latin typeface="Times New Roman" panose="02020603050405020304" pitchFamily="18" charset="0"/>
                <a:ea typeface="Calibri" panose="020F0502020204030204" pitchFamily="34" charset="0"/>
                <a:cs typeface="Calibri" panose="020F0502020204030204" pitchFamily="34" charset="0"/>
              </a:rPr>
              <a:t> </a:t>
            </a:r>
            <a:endParaRPr lang="ru-RU" sz="1600" dirty="0">
              <a:solidFill>
                <a:srgbClr val="00000A"/>
              </a:solidFill>
              <a:latin typeface="Times New Roman" panose="02020603050405020304" pitchFamily="18" charset="0"/>
              <a:ea typeface="Calibri" panose="020F0502020204030204" pitchFamily="34" charset="0"/>
              <a:cs typeface="Calibri" panose="020F0502020204030204" pitchFamily="34" charset="0"/>
            </a:endParaRPr>
          </a:p>
          <a:p>
            <a:pPr>
              <a:spcAft>
                <a:spcPts val="0"/>
              </a:spcAft>
            </a:pPr>
            <a:r>
              <a:rPr lang="ro-MD" sz="1600" b="1" dirty="0">
                <a:solidFill>
                  <a:srgbClr val="00000A"/>
                </a:solidFill>
                <a:latin typeface="Arial" panose="020B0604020202020204" pitchFamily="34" charset="0"/>
                <a:ea typeface="Calibri" panose="020F0502020204030204" pitchFamily="34" charset="0"/>
                <a:cs typeface="Arial" panose="020B0604020202020204" pitchFamily="34" charset="0"/>
              </a:rPr>
              <a:t>Etala I. Emiterea ordinului de reducere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Să emite un ordin corespunzător, </a:t>
            </a:r>
            <a:r>
              <a:rPr lang="ro-MD" sz="1600" dirty="0">
                <a:solidFill>
                  <a:srgbClr val="000000"/>
                </a:solidFill>
                <a:latin typeface="Arial" panose="020B0604020202020204" pitchFamily="34" charset="0"/>
                <a:ea typeface="Calibri" panose="020F0502020204030204" pitchFamily="34" charset="0"/>
                <a:cs typeface="Arial" panose="020B0604020202020204" pitchFamily="34" charset="0"/>
              </a:rPr>
              <a:t>motivat, din punct de vedere juridic sau economic, cu privire la reducere,</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în conformitate cu decizia conducerii unității.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Legea nu prevede o formă specială de ordin. Principalul lucru este să fie reflectat motivul și data reducerii, precum și să fie notate posturile (funcțiile/profesiile) care se reduc.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indent="450215">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o-MD" sz="1600" b="1" dirty="0">
                <a:solidFill>
                  <a:srgbClr val="00000A"/>
                </a:solidFill>
                <a:latin typeface="Arial" panose="020B0604020202020204" pitchFamily="34" charset="0"/>
                <a:ea typeface="Calibri" panose="020F0502020204030204" pitchFamily="34" charset="0"/>
                <a:cs typeface="Arial" panose="020B0604020202020204" pitchFamily="34" charset="0"/>
              </a:rPr>
              <a:t>Motivul reducerii poate fi: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ro-MD" sz="1600" b="1" dirty="0">
                <a:solidFill>
                  <a:srgbClr val="00000A"/>
                </a:solidFill>
                <a:latin typeface="Arial" panose="020B0604020202020204" pitchFamily="34" charset="0"/>
                <a:ea typeface="Calibri" panose="020F0502020204030204" pitchFamily="34" charset="0"/>
                <a:cs typeface="Arial" panose="020B0604020202020204" pitchFamily="34" charset="0"/>
              </a:rPr>
              <a:t>la</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r>
              <a:rPr lang="ro-MD" sz="1600" b="1" dirty="0">
                <a:solidFill>
                  <a:srgbClr val="00000A"/>
                </a:solidFill>
                <a:latin typeface="Arial" panose="020B0604020202020204" pitchFamily="34" charset="0"/>
                <a:ea typeface="Calibri" panose="020F0502020204030204" pitchFamily="34" charset="0"/>
                <a:cs typeface="Arial" panose="020B0604020202020204" pitchFamily="34" charset="0"/>
              </a:rPr>
              <a:t>unităţile cu autonomie financiară</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condițiile prealabile pentru reducerea salariaților pot fi  scăderea puterii de cumpărare a cetățenilor și, ca urmare, o scădere a comenzilor, o reducere a producției, o creștere a costului produselor (serviciilor) și neprofitabilitatea.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ro-MD" sz="1600" b="1" dirty="0">
                <a:solidFill>
                  <a:srgbClr val="00000A"/>
                </a:solidFill>
                <a:latin typeface="Arial" panose="020B0604020202020204" pitchFamily="34" charset="0"/>
                <a:ea typeface="Calibri" panose="020F0502020204030204" pitchFamily="34" charset="0"/>
                <a:cs typeface="Arial" panose="020B0604020202020204" pitchFamily="34" charset="0"/>
              </a:rPr>
              <a:t>la unitățile de stat</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reducerea salariaților se datorează, de regulă, economiilor din fondurile bugetare.</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Ordinul cu argumentarea necesităţii reducerii în cadrul unităţii se emite şi se aduce la cunoştinţă responsabililor pentru executarea lui şi altor posibili salariaţi (membri sindicatului, reprezentanții salariaților) din unitate în modul prevăzut nemijlocit de respectivul ordin.</a:t>
            </a:r>
          </a:p>
          <a:p>
            <a:pPr algn="just">
              <a:spcAft>
                <a:spcPts val="0"/>
              </a:spcAft>
            </a:pPr>
            <a:endParaRPr lang="ro-MD" sz="1600" dirty="0">
              <a:solidFill>
                <a:srgbClr val="050505"/>
              </a:solidFill>
              <a:latin typeface="Arial" panose="020B0604020202020204" pitchFamily="34" charset="0"/>
              <a:ea typeface="Calibri" panose="020F0502020204030204" pitchFamily="34" charset="0"/>
              <a:cs typeface="Arial" panose="020B0604020202020204" pitchFamily="34" charset="0"/>
            </a:endParaRPr>
          </a:p>
          <a:p>
            <a:pPr algn="just"/>
            <a:r>
              <a:rPr lang="ro-MD" b="1" i="1" dirty="0">
                <a:latin typeface="Arial" panose="020B0604020202020204" pitchFamily="34" charset="0"/>
                <a:cs typeface="Arial" panose="020B0604020202020204" pitchFamily="34" charset="0"/>
              </a:rPr>
              <a:t>IMPORTANT!!!</a:t>
            </a:r>
            <a:r>
              <a:rPr lang="ro-MD" b="1" dirty="0">
                <a:latin typeface="Arial" panose="020B0604020202020204" pitchFamily="34" charset="0"/>
                <a:cs typeface="Arial" panose="020B0604020202020204" pitchFamily="34" charset="0"/>
              </a:rPr>
              <a:t> </a:t>
            </a:r>
            <a:r>
              <a:rPr lang="ro-MD" dirty="0">
                <a:latin typeface="Arial" panose="020B0604020202020204" pitchFamily="34" charset="0"/>
                <a:cs typeface="Arial" panose="020B0604020202020204" pitchFamily="34" charset="0"/>
              </a:rPr>
              <a:t>La unitate în primul rând se reduc locurilor de muncă vacante conform cerinţei art. 88 alin. (1) lit. d) din CM</a:t>
            </a:r>
            <a:endParaRPr lang="ru-RU" dirty="0">
              <a:latin typeface="Arial" panose="020B0604020202020204" pitchFamily="34" charset="0"/>
              <a:cs typeface="Arial" panose="020B0604020202020204" pitchFamily="34" charset="0"/>
            </a:endParaRPr>
          </a:p>
          <a:p>
            <a:pPr algn="just">
              <a:spcAft>
                <a:spcPts val="0"/>
              </a:spcAft>
            </a:pPr>
            <a:endParaRPr lang="ru-RU" sz="1600" dirty="0">
              <a:solidFill>
                <a:srgbClr val="00000A"/>
              </a:solidFill>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22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733918C-9125-476E-8FC3-81387B6DCACA}"/>
              </a:ext>
            </a:extLst>
          </p:cNvPr>
          <p:cNvSpPr>
            <a:spLocks noGrp="1"/>
          </p:cNvSpPr>
          <p:nvPr>
            <p:ph idx="1"/>
          </p:nvPr>
        </p:nvSpPr>
        <p:spPr>
          <a:xfrm>
            <a:off x="395536" y="332656"/>
            <a:ext cx="8119814" cy="5256584"/>
          </a:xfrm>
        </p:spPr>
        <p:txBody>
          <a:bodyPr>
            <a:normAutofit fontScale="62500" lnSpcReduction="20000"/>
          </a:bodyPr>
          <a:lstStyle/>
          <a:p>
            <a:pPr marL="0" indent="0" algn="ctr">
              <a:lnSpc>
                <a:spcPct val="115000"/>
              </a:lnSpc>
              <a:spcAft>
                <a:spcPts val="0"/>
              </a:spcAft>
              <a:buNone/>
            </a:pPr>
            <a:r>
              <a:rPr lang="en-US" sz="2600" b="1" dirty="0">
                <a:solidFill>
                  <a:srgbClr val="00000A"/>
                </a:solidFill>
                <a:latin typeface="Arial Black" panose="020B0A04020102020204" pitchFamily="34" charset="0"/>
                <a:ea typeface="Calibri" panose="020F0502020204030204" pitchFamily="34" charset="0"/>
                <a:cs typeface="Arial" panose="020B0604020202020204" pitchFamily="34" charset="0"/>
              </a:rPr>
              <a:t>ACTE NORMATIVE INTERNE CARE  REGLEMENTEAZĂ RELAŢIILE DE MUNCĂ ÎN CADRUL ÎNTREPRINDERILOR</a:t>
            </a:r>
            <a:endParaRPr lang="ro-MD" sz="2600" b="1" dirty="0">
              <a:solidFill>
                <a:srgbClr val="00000A"/>
              </a:solidFill>
              <a:latin typeface="Arial Black" panose="020B0A04020102020204" pitchFamily="34" charset="0"/>
              <a:ea typeface="Calibri" panose="020F0502020204030204" pitchFamily="34" charset="0"/>
              <a:cs typeface="Arial" panose="020B0604020202020204" pitchFamily="34" charset="0"/>
            </a:endParaRPr>
          </a:p>
          <a:p>
            <a:pPr marL="0" indent="0" algn="ctr">
              <a:lnSpc>
                <a:spcPct val="115000"/>
              </a:lnSpc>
              <a:spcAft>
                <a:spcPts val="0"/>
              </a:spcAft>
              <a:buNone/>
            </a:pPr>
            <a:endParaRPr lang="ru-RU" sz="2600" dirty="0">
              <a:solidFill>
                <a:srgbClr val="00000A"/>
              </a:solidFill>
              <a:latin typeface="Arial Black" panose="020B0A04020102020204" pitchFamily="34" charset="0"/>
              <a:ea typeface="Calibri" panose="020F0502020204030204" pitchFamily="34" charset="0"/>
              <a:cs typeface="Arial" panose="020B0604020202020204" pitchFamily="34" charset="0"/>
            </a:endParaRPr>
          </a:p>
          <a:p>
            <a:pPr marL="0" indent="0" algn="just">
              <a:buNone/>
            </a:pPr>
            <a:r>
              <a:rPr lang="ro-MD" sz="2900"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Din </a:t>
            </a:r>
            <a:r>
              <a:rPr lang="en-US" sz="2900" dirty="0" err="1">
                <a:latin typeface="Arial" panose="020B0604020202020204" pitchFamily="34" charset="0"/>
                <a:cs typeface="Arial" panose="020B0604020202020204" pitchFamily="34" charset="0"/>
              </a:rPr>
              <a:t>cuprinsul</a:t>
            </a:r>
            <a:r>
              <a:rPr lang="en-US" sz="2900" dirty="0">
                <a:latin typeface="Arial" panose="020B0604020202020204" pitchFamily="34" charset="0"/>
                <a:cs typeface="Arial" panose="020B0604020202020204" pitchFamily="34" charset="0"/>
              </a:rPr>
              <a:t> art. 4, 10, 136</a:t>
            </a:r>
            <a:r>
              <a:rPr lang="en-US" sz="2900" baseline="30000" dirty="0">
                <a:latin typeface="Arial" panose="020B0604020202020204" pitchFamily="34" charset="0"/>
                <a:cs typeface="Arial" panose="020B0604020202020204" pitchFamily="34" charset="0"/>
              </a:rPr>
              <a:t>1</a:t>
            </a:r>
            <a:r>
              <a:rPr lang="en-US" sz="2900" dirty="0">
                <a:latin typeface="Arial" panose="020B0604020202020204" pitchFamily="34" charset="0"/>
                <a:cs typeface="Arial" panose="020B0604020202020204" pitchFamily="34" charset="0"/>
              </a:rPr>
              <a:t> ,137, 165</a:t>
            </a:r>
            <a:r>
              <a:rPr lang="en-US" sz="2900" baseline="30000" dirty="0">
                <a:latin typeface="Arial" panose="020B0604020202020204" pitchFamily="34" charset="0"/>
                <a:cs typeface="Arial" panose="020B0604020202020204" pitchFamily="34" charset="0"/>
              </a:rPr>
              <a:t>1</a:t>
            </a:r>
            <a:r>
              <a:rPr lang="en-US" sz="2900" dirty="0">
                <a:latin typeface="Arial" panose="020B0604020202020204" pitchFamily="34" charset="0"/>
                <a:cs typeface="Arial" panose="020B0604020202020204" pitchFamily="34" charset="0"/>
              </a:rPr>
              <a:t>, 198-199 ale </a:t>
            </a:r>
            <a:r>
              <a:rPr lang="en-US" sz="2900" dirty="0" err="1">
                <a:latin typeface="Arial" panose="020B0604020202020204" pitchFamily="34" charset="0"/>
                <a:cs typeface="Arial" panose="020B0604020202020204" pitchFamily="34" charset="0"/>
              </a:rPr>
              <a:t>Codului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muncii</a:t>
            </a:r>
            <a:r>
              <a:rPr lang="en-US" sz="2900" dirty="0">
                <a:latin typeface="Arial" panose="020B0604020202020204" pitchFamily="34" charset="0"/>
                <a:cs typeface="Arial" panose="020B0604020202020204" pitchFamily="34" charset="0"/>
              </a:rPr>
              <a:t> se </a:t>
            </a:r>
            <a:r>
              <a:rPr lang="en-US" sz="2900" dirty="0" err="1">
                <a:latin typeface="Arial" panose="020B0604020202020204" pitchFamily="34" charset="0"/>
                <a:cs typeface="Arial" panose="020B0604020202020204" pitchFamily="34" charset="0"/>
              </a:rPr>
              <a:t>rezumă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că</a:t>
            </a:r>
            <a:r>
              <a:rPr lang="en-US" sz="2900" dirty="0">
                <a:latin typeface="Arial" panose="020B0604020202020204" pitchFamily="34" charset="0"/>
                <a:cs typeface="Arial" panose="020B0604020202020204" pitchFamily="34" charset="0"/>
              </a:rPr>
              <a:t>  la </a:t>
            </a:r>
            <a:r>
              <a:rPr lang="en-US" sz="2900" dirty="0" err="1">
                <a:latin typeface="Arial" panose="020B0604020202020204" pitchFamily="34" charset="0"/>
                <a:cs typeface="Arial" panose="020B0604020202020204" pitchFamily="34" charset="0"/>
              </a:rPr>
              <a:t>actele</a:t>
            </a:r>
            <a:r>
              <a:rPr lang="en-US" sz="2900" dirty="0">
                <a:latin typeface="Arial" panose="020B0604020202020204" pitchFamily="34" charset="0"/>
                <a:cs typeface="Arial" panose="020B0604020202020204" pitchFamily="34" charset="0"/>
              </a:rPr>
              <a:t> normative interne </a:t>
            </a:r>
            <a:r>
              <a:rPr lang="en-US" sz="2900" dirty="0" err="1">
                <a:latin typeface="Arial" panose="020B0604020202020204" pitchFamily="34" charset="0"/>
                <a:cs typeface="Arial" panose="020B0604020202020204" pitchFamily="34" charset="0"/>
              </a:rPr>
              <a:t>ce</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reglementează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relaţiile</a:t>
            </a:r>
            <a:r>
              <a:rPr lang="en-US" sz="2900" dirty="0">
                <a:latin typeface="Arial" panose="020B0604020202020204" pitchFamily="34" charset="0"/>
                <a:cs typeface="Arial" panose="020B0604020202020204" pitchFamily="34" charset="0"/>
              </a:rPr>
              <a:t> de </a:t>
            </a:r>
            <a:r>
              <a:rPr lang="en-US" sz="2900" dirty="0" err="1">
                <a:latin typeface="Arial" panose="020B0604020202020204" pitchFamily="34" charset="0"/>
                <a:cs typeface="Arial" panose="020B0604020202020204" pitchFamily="34" charset="0"/>
              </a:rPr>
              <a:t>muncă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în</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cadrul</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întreprinderilor</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instituţiilor</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și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organizaţiilor</a:t>
            </a:r>
            <a:r>
              <a:rPr lang="en-US" sz="2900" dirty="0">
                <a:latin typeface="Arial" panose="020B0604020202020204" pitchFamily="34" charset="0"/>
                <a:cs typeface="Arial" panose="020B0604020202020204" pitchFamily="34" charset="0"/>
              </a:rPr>
              <a:t> din </a:t>
            </a:r>
            <a:r>
              <a:rPr lang="en-US" sz="2900" dirty="0" err="1">
                <a:latin typeface="Arial" panose="020B0604020202020204" pitchFamily="34" charset="0"/>
                <a:cs typeface="Arial" panose="020B0604020202020204" pitchFamily="34" charset="0"/>
              </a:rPr>
              <a:t>țară</a:t>
            </a:r>
            <a:r>
              <a:rPr lang="en-US" sz="2900" dirty="0">
                <a:latin typeface="Arial" panose="020B0604020202020204" pitchFamily="34" charset="0"/>
                <a:cs typeface="Arial" panose="020B0604020202020204" pitchFamily="34" charset="0"/>
              </a:rPr>
              <a:t>, se </a:t>
            </a:r>
            <a:r>
              <a:rPr lang="en-US" sz="2900" dirty="0" err="1">
                <a:latin typeface="Arial" panose="020B0604020202020204" pitchFamily="34" charset="0"/>
                <a:cs typeface="Arial" panose="020B0604020202020204" pitchFamily="34" charset="0"/>
              </a:rPr>
              <a:t>referă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următoareleacte</a:t>
            </a:r>
            <a:r>
              <a:rPr lang="en-US" sz="2900" dirty="0">
                <a:latin typeface="Arial" panose="020B0604020202020204" pitchFamily="34" charset="0"/>
                <a:cs typeface="Arial" panose="020B0604020202020204" pitchFamily="34" charset="0"/>
              </a:rPr>
              <a:t> normative la </a:t>
            </a:r>
            <a:r>
              <a:rPr lang="en-US" sz="2900" dirty="0" err="1">
                <a:latin typeface="Arial" panose="020B0604020202020204" pitchFamily="34" charset="0"/>
                <a:cs typeface="Arial" panose="020B0604020202020204" pitchFamily="34" charset="0"/>
              </a:rPr>
              <a:t>nivel</a:t>
            </a:r>
            <a:r>
              <a:rPr lang="en-US" sz="2900" dirty="0">
                <a:latin typeface="Arial" panose="020B0604020202020204" pitchFamily="34" charset="0"/>
                <a:cs typeface="Arial" panose="020B0604020202020204" pitchFamily="34" charset="0"/>
              </a:rPr>
              <a:t> de </a:t>
            </a:r>
            <a:r>
              <a:rPr lang="en-US" sz="2900" dirty="0" err="1">
                <a:latin typeface="Arial" panose="020B0604020202020204" pitchFamily="34" charset="0"/>
                <a:cs typeface="Arial" panose="020B0604020202020204" pitchFamily="34" charset="0"/>
              </a:rPr>
              <a:t>unitate</a:t>
            </a:r>
            <a:r>
              <a:rPr lang="en-US" sz="2900" dirty="0">
                <a:latin typeface="Arial" panose="020B0604020202020204" pitchFamily="34" charset="0"/>
                <a:cs typeface="Arial" panose="020B0604020202020204" pitchFamily="34" charset="0"/>
              </a:rPr>
              <a:t>:</a:t>
            </a:r>
            <a:endParaRPr lang="ro-MD" sz="2900" dirty="0">
              <a:latin typeface="Arial" panose="020B0604020202020204" pitchFamily="34" charset="0"/>
              <a:cs typeface="Arial" panose="020B0604020202020204" pitchFamily="34" charset="0"/>
            </a:endParaRPr>
          </a:p>
          <a:p>
            <a:pPr marL="0" indent="0" algn="just">
              <a:buNone/>
            </a:pPr>
            <a:endParaRPr lang="ru-RU" sz="29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Regulamentul</a:t>
            </a:r>
            <a:r>
              <a:rPr lang="en-US" sz="2600" dirty="0">
                <a:latin typeface="Arial" panose="020B0604020202020204" pitchFamily="34" charset="0"/>
                <a:cs typeface="Arial" panose="020B0604020202020204" pitchFamily="34" charset="0"/>
              </a:rPr>
              <a:t> intern al </a:t>
            </a:r>
            <a:r>
              <a:rPr lang="en-US" sz="2600" dirty="0" err="1">
                <a:latin typeface="Arial" panose="020B0604020202020204" pitchFamily="34" charset="0"/>
                <a:cs typeface="Arial" panose="020B0604020202020204" pitchFamily="34" charset="0"/>
              </a:rPr>
              <a:t>unităţii</a:t>
            </a:r>
            <a:r>
              <a:rPr lang="ro-MD" sz="2600" dirty="0">
                <a:latin typeface="Arial" panose="020B0604020202020204" pitchFamily="34" charset="0"/>
                <a:cs typeface="Arial" panose="020B0604020202020204" pitchFamily="34" charset="0"/>
              </a:rPr>
              <a:t> (</a:t>
            </a:r>
            <a:r>
              <a:rPr lang="ro-MD" sz="2600" b="1" dirty="0">
                <a:solidFill>
                  <a:srgbClr val="FF0000"/>
                </a:solidFill>
                <a:latin typeface="Arial" panose="020B0604020202020204" pitchFamily="34" charset="0"/>
                <a:cs typeface="Arial" panose="020B0604020202020204" pitchFamily="34" charset="0"/>
              </a:rPr>
              <a:t>opțional din 2.07.2023</a:t>
            </a:r>
            <a:r>
              <a:rPr lang="ro-MD" sz="26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Regulamentul</a:t>
            </a:r>
            <a:r>
              <a:rPr lang="en-US" sz="2600" dirty="0">
                <a:latin typeface="Arial" panose="020B0604020202020204" pitchFamily="34" charset="0"/>
                <a:cs typeface="Arial" panose="020B0604020202020204" pitchFamily="34" charset="0"/>
              </a:rPr>
              <a:t> cu </a:t>
            </a:r>
            <a:r>
              <a:rPr lang="en-US" sz="2600" dirty="0" err="1">
                <a:latin typeface="Arial" panose="020B0604020202020204" pitchFamily="34" charset="0"/>
                <a:cs typeface="Arial" panose="020B0604020202020204" pitchFamily="34" charset="0"/>
              </a:rPr>
              <a:t>privire</a:t>
            </a:r>
            <a:r>
              <a:rPr lang="en-US" sz="2600" dirty="0">
                <a:latin typeface="Arial" panose="020B0604020202020204" pitchFamily="34" charset="0"/>
                <a:cs typeface="Arial" panose="020B0604020202020204" pitchFamily="34" charset="0"/>
              </a:rPr>
              <a:t> la </a:t>
            </a:r>
            <a:r>
              <a:rPr lang="en-US" sz="2600" dirty="0" err="1">
                <a:latin typeface="Arial" panose="020B0604020202020204" pitchFamily="34" charset="0"/>
                <a:cs typeface="Arial" panose="020B0604020202020204" pitchFamily="34" charset="0"/>
              </a:rPr>
              <a:t>premierea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curentă</a:t>
            </a:r>
            <a:r>
              <a:rPr lang="en-US" sz="2600" dirty="0">
                <a:latin typeface="Arial" panose="020B0604020202020204" pitchFamily="34" charset="0"/>
                <a:cs typeface="Arial" panose="020B0604020202020204" pitchFamily="34" charset="0"/>
              </a:rPr>
              <a:t> a </a:t>
            </a:r>
            <a:r>
              <a:rPr lang="en-US" sz="2600" dirty="0" err="1">
                <a:latin typeface="Arial" panose="020B0604020202020204" pitchFamily="34" charset="0"/>
                <a:cs typeface="Arial" panose="020B0604020202020204" pitchFamily="34" charset="0"/>
              </a:rPr>
              <a:t>salariaţilor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unităţii</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privind</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acordarea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ajutorului</a:t>
            </a:r>
            <a:r>
              <a:rPr lang="en-US" sz="2600" dirty="0">
                <a:latin typeface="Arial" panose="020B0604020202020204" pitchFamily="34" charset="0"/>
                <a:cs typeface="Arial" panose="020B0604020202020204" pitchFamily="34" charset="0"/>
              </a:rPr>
              <a:t> material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cadrul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unităţii</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privind</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aplicarea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sistemului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netarifar</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salarizare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unitate</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Regulamentul</a:t>
            </a:r>
            <a:r>
              <a:rPr lang="en-US" sz="2600" dirty="0">
                <a:latin typeface="Arial" panose="020B0604020202020204" pitchFamily="34" charset="0"/>
                <a:cs typeface="Arial" panose="020B0604020202020204" pitchFamily="34" charset="0"/>
              </a:rPr>
              <a:t> de premiere a </a:t>
            </a:r>
            <a:r>
              <a:rPr lang="en-US" sz="2600" dirty="0" err="1">
                <a:latin typeface="Arial" panose="020B0604020202020204" pitchFamily="34" charset="0"/>
                <a:cs typeface="Arial" panose="020B0604020202020204" pitchFamily="34" charset="0"/>
              </a:rPr>
              <a:t>salariaţilor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unității</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privind</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protecţia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datelor</a:t>
            </a:r>
            <a:r>
              <a:rPr lang="en-US" sz="2600" dirty="0">
                <a:latin typeface="Arial" panose="020B0604020202020204" pitchFamily="34" charset="0"/>
                <a:cs typeface="Arial" panose="020B0604020202020204" pitchFamily="34" charset="0"/>
              </a:rPr>
              <a:t> cu </a:t>
            </a:r>
            <a:r>
              <a:rPr lang="en-US" sz="2600" dirty="0" err="1">
                <a:latin typeface="Arial" panose="020B0604020202020204" pitchFamily="34" charset="0"/>
                <a:cs typeface="Arial" panose="020B0604020202020204" pitchFamily="34" charset="0"/>
              </a:rPr>
              <a:t>caracter</a:t>
            </a:r>
            <a:r>
              <a:rPr lang="en-US" sz="2600" dirty="0">
                <a:latin typeface="Arial" panose="020B0604020202020204" pitchFamily="34" charset="0"/>
                <a:cs typeface="Arial" panose="020B0604020202020204" pitchFamily="34" charset="0"/>
              </a:rPr>
              <a:t> personal ale </a:t>
            </a:r>
            <a:r>
              <a:rPr lang="en-US" sz="2600" dirty="0" err="1">
                <a:latin typeface="Arial" panose="020B0604020202020204" pitchFamily="34" charset="0"/>
                <a:cs typeface="Arial" panose="020B0604020202020204" pitchFamily="34" charset="0"/>
              </a:rPr>
              <a:t>salariaților</a:t>
            </a:r>
            <a:r>
              <a:rPr lang="en-US" sz="2600" dirty="0">
                <a:latin typeface="Arial" panose="020B0604020202020204" pitchFamily="34" charset="0"/>
                <a:cs typeface="Arial" panose="020B0604020202020204" pitchFamily="34" charset="0"/>
              </a:rPr>
              <a:t> din </a:t>
            </a:r>
            <a:r>
              <a:rPr lang="en-US" sz="2600" dirty="0" err="1">
                <a:latin typeface="Arial" panose="020B0604020202020204" pitchFamily="34" charset="0"/>
                <a:cs typeface="Arial" panose="020B0604020202020204" pitchFamily="34" charset="0"/>
              </a:rPr>
              <a:t>unitate</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privind</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particularităţile</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acordare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divizare</a:t>
            </a:r>
            <a:r>
              <a:rPr lang="en-US" sz="2600" dirty="0">
                <a:latin typeface="Arial" panose="020B0604020202020204" pitchFamily="34" charset="0"/>
                <a:cs typeface="Arial" panose="020B0604020202020204" pitchFamily="34" charset="0"/>
              </a:rPr>
              <a:t>  a  </a:t>
            </a:r>
            <a:r>
              <a:rPr lang="en-US" sz="2600" dirty="0" err="1">
                <a:latin typeface="Arial" panose="020B0604020202020204" pitchFamily="34" charset="0"/>
                <a:cs typeface="Arial" panose="020B0604020202020204" pitchFamily="34" charset="0"/>
              </a:rPr>
              <a:t>concediilor</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odihnă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anuale</a:t>
            </a:r>
            <a:r>
              <a:rPr lang="en-US" sz="2600" dirty="0">
                <a:latin typeface="Arial" panose="020B0604020202020204" pitchFamily="34" charset="0"/>
                <a:cs typeface="Arial" panose="020B0604020202020204" pitchFamily="34" charset="0"/>
              </a:rPr>
              <a:t> ale </a:t>
            </a:r>
            <a:r>
              <a:rPr lang="en-US" sz="2600" dirty="0" err="1">
                <a:latin typeface="Arial" panose="020B0604020202020204" pitchFamily="34" charset="0"/>
                <a:cs typeface="Arial" panose="020B0604020202020204" pitchFamily="34" charset="0"/>
              </a:rPr>
              <a:t>salariaţilor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cadrul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unităţii</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Reguli </a:t>
            </a:r>
            <a:r>
              <a:rPr lang="en-US" sz="2600" dirty="0" err="1">
                <a:latin typeface="Arial" panose="020B0604020202020204" pitchFamily="34" charset="0"/>
                <a:cs typeface="Arial" panose="020B0604020202020204" pitchFamily="34" charset="0"/>
              </a:rPr>
              <a:t>privind</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elaborarea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aprobarea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și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modificarea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statelor</a:t>
            </a:r>
            <a:r>
              <a:rPr lang="en-US" sz="2600" dirty="0">
                <a:latin typeface="Arial" panose="020B0604020202020204" pitchFamily="34" charset="0"/>
                <a:cs typeface="Arial" panose="020B0604020202020204" pitchFamily="34" charset="0"/>
              </a:rPr>
              <a:t> de personal  ale </a:t>
            </a:r>
            <a:r>
              <a:rPr lang="en-US" sz="2600" dirty="0" err="1">
                <a:latin typeface="Arial" panose="020B0604020202020204" pitchFamily="34" charset="0"/>
                <a:cs typeface="Arial" panose="020B0604020202020204" pitchFamily="34" charset="0"/>
              </a:rPr>
              <a:t>unităţii</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600" dirty="0" err="1">
                <a:latin typeface="Arial" panose="020B0604020202020204" pitchFamily="34" charset="0"/>
                <a:cs typeface="Arial" panose="020B0604020202020204" pitchFamily="34" charset="0"/>
              </a:rPr>
              <a:t>Regulamentul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privind</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munca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cumul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cadrul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unității</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 etc.</a:t>
            </a:r>
            <a:endParaRPr lang="ru-RU" sz="2600"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marL="0" indent="0">
              <a:buNone/>
            </a:pPr>
            <a:r>
              <a:rPr lang="en-US" i="1" dirty="0"/>
              <a:t> </a:t>
            </a:r>
            <a:endParaRPr lang="ro-MD" i="1" dirty="0"/>
          </a:p>
          <a:p>
            <a:pPr marL="0" indent="0">
              <a:buNone/>
            </a:pPr>
            <a:endParaRPr lang="ro-MD" i="1" dirty="0"/>
          </a:p>
          <a:p>
            <a:pPr marL="0" indent="0">
              <a:buNone/>
            </a:pPr>
            <a:endParaRPr lang="ru-RU" dirty="0"/>
          </a:p>
          <a:p>
            <a:pPr marL="0" indent="0">
              <a:buNone/>
            </a:pPr>
            <a:endParaRPr lang="ru-RU" dirty="0"/>
          </a:p>
        </p:txBody>
      </p:sp>
      <p:sp>
        <p:nvSpPr>
          <p:cNvPr id="4" name="Прямоугольник: скругленные углы 3">
            <a:extLst>
              <a:ext uri="{FF2B5EF4-FFF2-40B4-BE49-F238E27FC236}">
                <a16:creationId xmlns:a16="http://schemas.microsoft.com/office/drawing/2014/main" id="{3D5998A5-8D90-47C7-9B2F-A0B8490553D1}"/>
              </a:ext>
            </a:extLst>
          </p:cNvPr>
          <p:cNvSpPr/>
          <p:nvPr/>
        </p:nvSpPr>
        <p:spPr>
          <a:xfrm>
            <a:off x="628650" y="5157192"/>
            <a:ext cx="8119814" cy="12241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Salariaţii</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sunt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obligaţi</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de a se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subordona</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unor</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reguli de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comportare</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stabilite</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în</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conformitate</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cu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legislația</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muncii</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precum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şi</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cu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actele</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normative la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nivel</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de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unitate</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inclusiv</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cu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regulamentul</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intern al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unităţii</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(art. 201 din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Codul</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 </a:t>
            </a:r>
            <a:r>
              <a:rPr lang="en-US" b="1" dirty="0" err="1">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muncii</a:t>
            </a:r>
            <a:r>
              <a:rPr lang="en-US" b="1" dirty="0">
                <a:ln w="0"/>
                <a:solidFill>
                  <a:schemeClr val="tx1"/>
                </a:solidFill>
                <a:effectLst>
                  <a:outerShdw blurRad="38100" dist="19050" dir="2700000" algn="tl" rotWithShape="0">
                    <a:schemeClr val="dk1">
                      <a:alpha val="40000"/>
                    </a:schemeClr>
                  </a:outerShdw>
                </a:effectLst>
                <a:latin typeface="Liberation Serif"/>
                <a:ea typeface="Calibri" panose="020F0502020204030204" pitchFamily="34" charset="0"/>
                <a:cs typeface="Times New Roman" panose="02020603050405020304" pitchFamily="18" charset="0"/>
              </a:rPr>
              <a:t>).</a:t>
            </a:r>
            <a:endParaRPr lang="ru-RU"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34433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B3C526D-9996-4F96-89FA-EF7F38206559}"/>
              </a:ext>
            </a:extLst>
          </p:cNvPr>
          <p:cNvSpPr/>
          <p:nvPr/>
        </p:nvSpPr>
        <p:spPr>
          <a:xfrm>
            <a:off x="395536" y="332656"/>
            <a:ext cx="8496944" cy="6832640"/>
          </a:xfrm>
          <a:prstGeom prst="rect">
            <a:avLst/>
          </a:prstGeom>
        </p:spPr>
        <p:txBody>
          <a:bodyPr wrap="square">
            <a:spAutoFit/>
          </a:bodyPr>
          <a:lstStyle/>
          <a:p>
            <a:pPr algn="just">
              <a:spcAft>
                <a:spcPts val="0"/>
              </a:spcAft>
            </a:pPr>
            <a:r>
              <a:rPr lang="ro-MD" b="1" i="1"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Etapa  II. Selectarea</a:t>
            </a:r>
            <a:r>
              <a:rPr lang="ro-MD"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salariaţilor care urmează să fie preavizaţi, sub semnătură, cu două luni înainte de reducere, ţinând cont de dreptul lor preferenţial de a fi lăsaţi la lucru, potrivit cerinţelor art. 183 din CM.</a:t>
            </a:r>
            <a:endParaRPr lang="ru-RU" dirty="0">
              <a:solidFill>
                <a:srgbClr val="00000A"/>
              </a:solidFill>
              <a:latin typeface="Times New Roman" panose="02020603050405020304" pitchFamily="18" charset="0"/>
              <a:ea typeface="Calibri" panose="020F0502020204030204" pitchFamily="34" charset="0"/>
              <a:cs typeface="Calibri" panose="020F0502020204030204" pitchFamily="34" charset="0"/>
            </a:endParaRPr>
          </a:p>
          <a:p>
            <a:pPr>
              <a:spcAft>
                <a:spcPts val="0"/>
              </a:spcAft>
            </a:pPr>
            <a:r>
              <a:rPr lang="ro-MD" dirty="0">
                <a:solidFill>
                  <a:srgbClr val="00000A"/>
                </a:solidFill>
                <a:latin typeface="Times New Roman" panose="02020603050405020304" pitchFamily="18" charset="0"/>
                <a:ea typeface="Calibri" panose="020F0502020204030204" pitchFamily="34" charset="0"/>
                <a:cs typeface="Calibri" panose="020F0502020204030204" pitchFamily="34" charset="0"/>
              </a:rPr>
              <a:t> </a:t>
            </a:r>
            <a:endParaRPr lang="ru-RU" dirty="0">
              <a:solidFill>
                <a:srgbClr val="00000A"/>
              </a:solidFill>
              <a:latin typeface="Times New Roman" panose="02020603050405020304" pitchFamily="18" charset="0"/>
              <a:ea typeface="Calibri" panose="020F0502020204030204" pitchFamily="34" charset="0"/>
              <a:cs typeface="Calibri" panose="020F0502020204030204" pitchFamily="34" charset="0"/>
            </a:endParaRPr>
          </a:p>
          <a:p>
            <a:r>
              <a:rPr lang="ro-RO" sz="1400" dirty="0">
                <a:latin typeface="Arial" panose="020B0604020202020204" pitchFamily="34" charset="0"/>
                <a:cs typeface="Arial" panose="020B0604020202020204" pitchFamily="34" charset="0"/>
              </a:rPr>
              <a:t>În cazul unei egale calificări şi productivităţi a muncii, de dreptul preferenţial de a fi lăsaţi la lucru au:</a:t>
            </a:r>
          </a:p>
          <a:p>
            <a:r>
              <a:rPr lang="ro-RO" sz="1400" dirty="0">
                <a:latin typeface="Arial" panose="020B0604020202020204" pitchFamily="34" charset="0"/>
                <a:cs typeface="Arial" panose="020B0604020202020204" pitchFamily="34" charset="0"/>
              </a:rPr>
              <a:t>a) salariaţii cu obligaţii familiale, care întreţin două sau mai multe persoane şi/sau o persoană cu dizabilităţi;</a:t>
            </a:r>
          </a:p>
          <a:p>
            <a:r>
              <a:rPr lang="ro-RO" sz="1400" dirty="0">
                <a:latin typeface="Arial" panose="020B0604020202020204" pitchFamily="34" charset="0"/>
                <a:cs typeface="Arial" panose="020B0604020202020204" pitchFamily="34" charset="0"/>
              </a:rPr>
              <a:t>b) salariaţii în a căror familie nu sînt alte persoane cu venit de sine stătător;</a:t>
            </a:r>
          </a:p>
          <a:p>
            <a:r>
              <a:rPr lang="ro-RO" sz="1400" dirty="0">
                <a:latin typeface="Arial" panose="020B0604020202020204" pitchFamily="34" charset="0"/>
                <a:cs typeface="Arial" panose="020B0604020202020204" pitchFamily="34" charset="0"/>
              </a:rPr>
              <a:t>c) salariaţii care au o mai mare vechime în muncă în unitatea respectivă;</a:t>
            </a:r>
          </a:p>
          <a:p>
            <a:r>
              <a:rPr lang="ro-RO" sz="1400" dirty="0">
                <a:latin typeface="Arial" panose="020B0604020202020204" pitchFamily="34" charset="0"/>
                <a:cs typeface="Arial" panose="020B0604020202020204" pitchFamily="34" charset="0"/>
              </a:rPr>
              <a:t>d) salariaţii care au suferit în unitatea respectivă un accident de muncă sau au contractat o boală profesională;</a:t>
            </a:r>
          </a:p>
          <a:p>
            <a:r>
              <a:rPr lang="ro-RO" sz="1400" dirty="0">
                <a:latin typeface="Arial" panose="020B0604020202020204" pitchFamily="34" charset="0"/>
                <a:cs typeface="Arial" panose="020B0604020202020204" pitchFamily="34" charset="0"/>
              </a:rPr>
              <a:t>e) salariaţii care îşi ridică calificarea în instituţiile de învăţămînt superior şi profesional tehnic, fără scoatere din activitate;</a:t>
            </a:r>
          </a:p>
          <a:p>
            <a:r>
              <a:rPr lang="ro-RO" sz="1400" dirty="0">
                <a:latin typeface="Arial" panose="020B0604020202020204" pitchFamily="34" charset="0"/>
                <a:cs typeface="Arial" panose="020B0604020202020204" pitchFamily="34" charset="0"/>
              </a:rPr>
              <a:t>f) persoanele cu dizabilităţi de pe urma războiului şi membrii familiilor militarilor căzuţi sau dispăruţi fără urmă;</a:t>
            </a:r>
          </a:p>
          <a:p>
            <a:r>
              <a:rPr lang="ro-RO" sz="1400" dirty="0">
                <a:latin typeface="Arial" panose="020B0604020202020204" pitchFamily="34" charset="0"/>
                <a:cs typeface="Arial" panose="020B0604020202020204" pitchFamily="34" charset="0"/>
              </a:rPr>
              <a:t>g) participanţii la acţiunile de luptă pentru apărarea integrităţii teritoriale şi independenţei Republicii Moldova;</a:t>
            </a:r>
          </a:p>
          <a:p>
            <a:r>
              <a:rPr lang="ro-RO" sz="1400" dirty="0">
                <a:latin typeface="Arial" panose="020B0604020202020204" pitchFamily="34" charset="0"/>
                <a:cs typeface="Arial" panose="020B0604020202020204" pitchFamily="34" charset="0"/>
              </a:rPr>
              <a:t>h) inventatorii;</a:t>
            </a:r>
          </a:p>
          <a:p>
            <a:r>
              <a:rPr lang="ro-RO" sz="1400" dirty="0">
                <a:latin typeface="Arial" panose="020B0604020202020204" pitchFamily="34" charset="0"/>
                <a:cs typeface="Arial" panose="020B0604020202020204" pitchFamily="34" charset="0"/>
              </a:rPr>
              <a:t>i) persoanele care s-au îmbolnăvit sau au suferit de boală actinică şi de alte boli provocate de radiaţie în urma avariei de la Cernobîl;</a:t>
            </a:r>
          </a:p>
          <a:p>
            <a:r>
              <a:rPr lang="ro-RO" sz="1400" dirty="0">
                <a:latin typeface="Arial" panose="020B0604020202020204" pitchFamily="34" charset="0"/>
                <a:cs typeface="Arial" panose="020B0604020202020204" pitchFamily="34" charset="0"/>
              </a:rPr>
              <a:t>j) persoanele cu dizabilităţi în privinţa cărora este stabilit raportul de cauzalitate dintre survenirea dizabilităţii şi avaria de la C.A.E. Cernobîl, participanţii la lichidarea consecinţelor avariei de la C.A.E. Cernobîl în zona de înstrăinare în anii 1986-1990;</a:t>
            </a:r>
          </a:p>
          <a:p>
            <a:r>
              <a:rPr lang="ro-RO" sz="1400" dirty="0">
                <a:latin typeface="Arial" panose="020B0604020202020204" pitchFamily="34" charset="0"/>
                <a:cs typeface="Arial" panose="020B0604020202020204" pitchFamily="34" charset="0"/>
              </a:rPr>
              <a:t>k) salariaţii care au mai multe stimulări pentru succese în muncă şi nu au sancţiuni disciplinare (art.211);</a:t>
            </a:r>
          </a:p>
          <a:p>
            <a:r>
              <a:rPr lang="ro-RO" sz="1400" dirty="0">
                <a:latin typeface="Arial" panose="020B0604020202020204" pitchFamily="34" charset="0"/>
                <a:cs typeface="Arial" panose="020B0604020202020204" pitchFamily="34" charset="0"/>
              </a:rPr>
              <a:t>l) salariaţii cărora le-au rămas cel mult 5 ani pînă la stabilirea pensiei pentru limită de vîrstă.</a:t>
            </a:r>
          </a:p>
          <a:p>
            <a:pPr algn="just"/>
            <a:r>
              <a:rPr lang="ro-MD" dirty="0"/>
              <a:t> </a:t>
            </a:r>
            <a:r>
              <a:rPr lang="ro-MD" sz="1600" b="1" dirty="0">
                <a:solidFill>
                  <a:srgbClr val="C00000"/>
                </a:solidFill>
                <a:latin typeface="Arial" panose="020B0604020202020204" pitchFamily="34" charset="0"/>
                <a:cs typeface="Arial" panose="020B0604020202020204" pitchFamily="34" charset="0"/>
              </a:rPr>
              <a:t>În plus, salariatele însărcinate, femeile cu copii sub vârsta de patru ani (art. 251 din CM), persoanele cu vîrsta sub 18 ani (art. 257 din CM) nu pot fi concediate prin reduce cu exepția reducerii din motivul lichidării unității.</a:t>
            </a:r>
            <a:endParaRPr lang="ro-RO" sz="1600" b="1" dirty="0">
              <a:solidFill>
                <a:srgbClr val="C00000"/>
              </a:solidFill>
              <a:latin typeface="Arial" panose="020B0604020202020204" pitchFamily="34" charset="0"/>
              <a:cs typeface="Arial" panose="020B0604020202020204" pitchFamily="34" charset="0"/>
            </a:endParaRPr>
          </a:p>
          <a:p>
            <a:pPr>
              <a:spcAft>
                <a:spcPts val="0"/>
              </a:spcAft>
            </a:pPr>
            <a:endParaRPr lang="ru-RU" dirty="0">
              <a:solidFill>
                <a:srgbClr val="00000A"/>
              </a:solidFill>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3652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3386485-E280-415C-8B54-12D45D08B423}"/>
              </a:ext>
            </a:extLst>
          </p:cNvPr>
          <p:cNvSpPr/>
          <p:nvPr/>
        </p:nvSpPr>
        <p:spPr>
          <a:xfrm>
            <a:off x="395536" y="620688"/>
            <a:ext cx="8424936" cy="3539430"/>
          </a:xfrm>
          <a:prstGeom prst="rect">
            <a:avLst/>
          </a:prstGeom>
        </p:spPr>
        <p:txBody>
          <a:bodyPr wrap="square">
            <a:spAutoFit/>
          </a:bodyPr>
          <a:lstStyle/>
          <a:p>
            <a:pPr algn="just">
              <a:spcAft>
                <a:spcPts val="0"/>
              </a:spcAft>
            </a:pPr>
            <a:r>
              <a:rPr lang="ro-MD" sz="1600" b="1" i="1" dirty="0">
                <a:solidFill>
                  <a:srgbClr val="202124"/>
                </a:solidFill>
                <a:highlight>
                  <a:srgbClr val="FFFFFF"/>
                </a:highlight>
                <a:latin typeface="Arial" panose="020B0604020202020204" pitchFamily="34" charset="0"/>
                <a:ea typeface="Calibri" panose="020F0502020204030204" pitchFamily="34" charset="0"/>
                <a:cs typeface="Arial" panose="020B0604020202020204" pitchFamily="34" charset="0"/>
              </a:rPr>
              <a:t>Etapa III. O</a:t>
            </a:r>
            <a:r>
              <a:rPr lang="ro-MD" sz="1600" b="1" i="1" dirty="0">
                <a:solidFill>
                  <a:srgbClr val="050505"/>
                </a:solidFill>
                <a:highlight>
                  <a:srgbClr val="FFFFFF"/>
                </a:highlight>
                <a:latin typeface="Arial" panose="020B0604020202020204" pitchFamily="34" charset="0"/>
                <a:ea typeface="Times New Roman" panose="02020603050405020304" pitchFamily="18" charset="0"/>
                <a:cs typeface="Arial" panose="020B0604020202020204" pitchFamily="34" charset="0"/>
              </a:rPr>
              <a:t>bţinerea opiniei consultative privind concedierea salariatului – membru de sindicat</a:t>
            </a:r>
            <a:r>
              <a:rPr lang="ro-MD" sz="1600" b="1" i="1" dirty="0">
                <a:solidFill>
                  <a:srgbClr val="202124"/>
                </a:solidFill>
                <a:highlight>
                  <a:srgbClr val="FFFFFF"/>
                </a:highlight>
                <a:latin typeface="Arial" panose="020B0604020202020204" pitchFamily="34" charset="0"/>
                <a:ea typeface="Calibri" panose="020F0502020204030204" pitchFamily="34" charset="0"/>
                <a:cs typeface="Arial" panose="020B0604020202020204" pitchFamily="34" charset="0"/>
              </a:rPr>
              <a:t>.</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202124"/>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Dispoziţiile art. 88 alin. (1) lit. h) din CM dispun ca angajatorul să se adreseze organului sindical din unitate în vederea obţinerii opiniei consultative privind concedierea salariatului – membru de sindicat. La solicitarea (printr - un demers în scris) de către angajator a opiniei consultative din partea organului sindical din unitate privitor la concedierea salariatului – membru de sindicat, se va ţine cont de cerinţele art. 87 alin. (1) şi (4) din CM, conform cărora concedierea salariaţilor membri de sindicat se admite cu consultarea prealabilă a organului sindical din unitate, care îşi va comunica opinia sa consultativă argumentată în scris privind concedierea salariatului în termen de 10 zile lucrătoare de la data solicitării acestei opinii de către angajator. În cazul în care răspunsul nu a fost primit de angajator în acest termen, comunicarea opiniei consultative a organului sindical respectiv se consideră pozitiv.</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B8ADF827-A697-478C-8138-26B4639CB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004" y="4293096"/>
            <a:ext cx="3810000" cy="2441848"/>
          </a:xfrm>
          <a:prstGeom prst="rect">
            <a:avLst/>
          </a:prstGeom>
        </p:spPr>
      </p:pic>
    </p:spTree>
    <p:extLst>
      <p:ext uri="{BB962C8B-B14F-4D97-AF65-F5344CB8AC3E}">
        <p14:creationId xmlns:p14="http://schemas.microsoft.com/office/powerpoint/2010/main" val="95294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3530CEE-ECE9-4B3C-8878-0C9CCC558FAF}"/>
              </a:ext>
            </a:extLst>
          </p:cNvPr>
          <p:cNvSpPr/>
          <p:nvPr/>
        </p:nvSpPr>
        <p:spPr>
          <a:xfrm>
            <a:off x="467544" y="980727"/>
            <a:ext cx="8424936" cy="3785652"/>
          </a:xfrm>
          <a:prstGeom prst="rect">
            <a:avLst/>
          </a:prstGeom>
        </p:spPr>
        <p:txBody>
          <a:bodyPr wrap="square">
            <a:spAutoFit/>
          </a:bodyPr>
          <a:lstStyle/>
          <a:p>
            <a:pPr algn="just">
              <a:spcAft>
                <a:spcPts val="0"/>
              </a:spcAft>
            </a:pPr>
            <a:r>
              <a:rPr lang="ro-MD" sz="1600" b="1" i="1" dirty="0">
                <a:solidFill>
                  <a:srgbClr val="00000A"/>
                </a:solidFill>
                <a:latin typeface="Arial" panose="020B0604020202020204" pitchFamily="34" charset="0"/>
                <a:ea typeface="Calibri" panose="020F0502020204030204" pitchFamily="34" charset="0"/>
                <a:cs typeface="Arial" panose="020B0604020202020204" pitchFamily="34" charset="0"/>
              </a:rPr>
              <a:t>Etapa IV. Notificați salariaților  privind  reducere postului deținut.</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b="1" i="1"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În baza selectării salariaților care urmează să fie concediați în urma reducerii se emite ordinului angajatorului privind preavizarea salariaţilor, sub semnătură, despre preconizata concediere a lor cu două luni înainte de reducere cu respectarea prevederilor art. 88 alin. (1) lit. b) din CM (în colaborare cu art. 184 alin. (1) lit. a) din CM).</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Concomitent cu preavizarea în legătură cu reducere angajatorul va propune în scris salariatului preavizat un alt loc de muncă în cadrul unităţii respective (cu condiţia că astfel de loc de muncă există la unitate, iar salariatul preavizat întruneşte cerinţele necesare pentru suplinirea acestuia).</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În cazul în care salatiatul refuză să marcheze primirea notificării, se întocmește un act corespunzător în prezența a cel puțin doi martori (reprezentant al salariatilor și reprezentant al angajatorului) - acest document va confirma faptul că salariatul  a fost înștiințat de concediere în legătură cu reducere în conformitate cu cerințele legislatiei muncii.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BD1CF45B-4B83-4B65-B028-42073070C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837" y="5013176"/>
            <a:ext cx="3362325" cy="1362075"/>
          </a:xfrm>
          <a:prstGeom prst="rect">
            <a:avLst/>
          </a:prstGeom>
        </p:spPr>
      </p:pic>
    </p:spTree>
    <p:extLst>
      <p:ext uri="{BB962C8B-B14F-4D97-AF65-F5344CB8AC3E}">
        <p14:creationId xmlns:p14="http://schemas.microsoft.com/office/powerpoint/2010/main" val="1636416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7066F5D-C08E-47AD-BB0F-85E13E67EA02}"/>
              </a:ext>
            </a:extLst>
          </p:cNvPr>
          <p:cNvSpPr/>
          <p:nvPr/>
        </p:nvSpPr>
        <p:spPr>
          <a:xfrm>
            <a:off x="395536" y="474345"/>
            <a:ext cx="8352928" cy="3046988"/>
          </a:xfrm>
          <a:prstGeom prst="rect">
            <a:avLst/>
          </a:prstGeom>
        </p:spPr>
        <p:txBody>
          <a:bodyPr wrap="square">
            <a:spAutoFit/>
          </a:bodyPr>
          <a:lstStyle/>
          <a:p>
            <a:pPr algn="just">
              <a:spcAft>
                <a:spcPts val="0"/>
              </a:spcAft>
            </a:pPr>
            <a:r>
              <a:rPr lang="ro-MD" sz="1600" b="1" i="1" dirty="0">
                <a:solidFill>
                  <a:srgbClr val="00000A"/>
                </a:solidFill>
                <a:latin typeface="Arial" panose="020B0604020202020204" pitchFamily="34" charset="0"/>
                <a:ea typeface="Calibri" panose="020F0502020204030204" pitchFamily="34" charset="0"/>
                <a:cs typeface="Arial" panose="020B0604020202020204" pitchFamily="34" charset="0"/>
              </a:rPr>
              <a:t>Etapa V. Informarea Agenției </a:t>
            </a:r>
            <a:r>
              <a:rPr lang="ro-MD" sz="1600" b="1" i="1" dirty="0">
                <a:solidFill>
                  <a:srgbClr val="202124"/>
                </a:solidFill>
                <a:latin typeface="Arial" panose="020B0604020202020204" pitchFamily="34" charset="0"/>
                <a:ea typeface="Calibri" panose="020F0502020204030204" pitchFamily="34" charset="0"/>
                <a:cs typeface="Arial" panose="020B0604020202020204" pitchFamily="34" charset="0"/>
              </a:rPr>
              <a:t> de ocupare a forței de muncă cu privire la </a:t>
            </a:r>
            <a:r>
              <a:rPr lang="ro-MD" sz="1600" b="1" i="1" dirty="0">
                <a:solidFill>
                  <a:srgbClr val="050505"/>
                </a:solidFill>
                <a:latin typeface="Arial" panose="020B0604020202020204" pitchFamily="34" charset="0"/>
                <a:ea typeface="Times New Roman" panose="02020603050405020304" pitchFamily="18" charset="0"/>
                <a:cs typeface="Arial" panose="020B0604020202020204" pitchFamily="34" charset="0"/>
              </a:rPr>
              <a:t> persoanele care urmează a fi concediate în legătură cu reducerea.</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Angajatorul este obligat conform  prevederilor art. 88 alin. (1) lit. g) din CM să prezinte cu două luni înainte de concediere, la agenţia teritorială pentru ocuparea forţei de muncă informaţia privind persoanele care urmează a fi concediate.</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Această  informaţie se prezintă  în baza formularului invocat în Anexa nr. 1 la Procedura privind accesul la măsurile pentru prevenirea şomajului.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Informaţie poate fi prezentata atînt în formă scrisă cît și în formă digitală prin interediu poștei electronice.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Datele de contact sunt plasate pe pagina electronică a Agenției naționale</a:t>
            </a:r>
            <a:r>
              <a:rPr lang="ro-MD" sz="1600" dirty="0">
                <a:solidFill>
                  <a:srgbClr val="202124"/>
                </a:solidFill>
                <a:latin typeface="Arial" panose="020B0604020202020204" pitchFamily="34" charset="0"/>
                <a:ea typeface="Times New Roman" panose="02020603050405020304" pitchFamily="18" charset="0"/>
                <a:cs typeface="Arial" panose="020B0604020202020204" pitchFamily="34" charset="0"/>
              </a:rPr>
              <a:t> pentru ocupare a forței de muncă (</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hlinkClick r:id="rId2"/>
              </a:rPr>
              <a:t>https://www.anofm.md/</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14AD148A-0F9D-412D-8D10-15800C83B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293096"/>
            <a:ext cx="7272808" cy="1584176"/>
          </a:xfrm>
          <a:prstGeom prst="rect">
            <a:avLst/>
          </a:prstGeom>
        </p:spPr>
      </p:pic>
    </p:spTree>
    <p:extLst>
      <p:ext uri="{BB962C8B-B14F-4D97-AF65-F5344CB8AC3E}">
        <p14:creationId xmlns:p14="http://schemas.microsoft.com/office/powerpoint/2010/main" val="2186642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17AE749-2F88-43F4-9533-1A2B08ABF110}"/>
              </a:ext>
            </a:extLst>
          </p:cNvPr>
          <p:cNvSpPr/>
          <p:nvPr/>
        </p:nvSpPr>
        <p:spPr>
          <a:xfrm>
            <a:off x="467544" y="116632"/>
            <a:ext cx="8424936" cy="5016758"/>
          </a:xfrm>
          <a:prstGeom prst="rect">
            <a:avLst/>
          </a:prstGeom>
        </p:spPr>
        <p:txBody>
          <a:bodyPr wrap="square">
            <a:spAutoFit/>
          </a:bodyPr>
          <a:lstStyle/>
          <a:p>
            <a:pPr algn="just">
              <a:spcAft>
                <a:spcPts val="0"/>
              </a:spcAft>
            </a:pPr>
            <a:r>
              <a:rPr lang="ro-MD" sz="1600" b="1" i="1" dirty="0">
                <a:solidFill>
                  <a:srgbClr val="00000A"/>
                </a:solidFill>
                <a:latin typeface="Arial" panose="020B0604020202020204" pitchFamily="34" charset="0"/>
                <a:ea typeface="Calibri" panose="020F0502020204030204" pitchFamily="34" charset="0"/>
                <a:cs typeface="Arial" panose="020B0604020202020204" pitchFamily="34" charset="0"/>
              </a:rPr>
              <a:t>Etapa VI.  Acordarea</a:t>
            </a:r>
            <a:r>
              <a:rPr lang="ro-MD" sz="1600" b="1" i="1" dirty="0">
                <a:solidFill>
                  <a:srgbClr val="050505"/>
                </a:solidFill>
                <a:latin typeface="Arial" panose="020B0604020202020204" pitchFamily="34" charset="0"/>
                <a:ea typeface="Times New Roman" panose="02020603050405020304" pitchFamily="18" charset="0"/>
                <a:cs typeface="Arial" panose="020B0604020202020204" pitchFamily="34" charset="0"/>
              </a:rPr>
              <a:t> salariatului care urmează a fi concediat, cel puţin a unei zile lucrătoare pe săptămână cu menţinerea salariului mediu pentru căutarea unui alt loc de muncă</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Conform art. 88 alin. (1) lit. f) din CM şi art. 184 alin. (2) din CM este prevăzută oferirea salariatului care urmează a fi concediat, cel puţin a unei zile lucrătoare pe săptămână cu menţinerea salariului mediu pentru căutarea unui alt loc de muncă.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Legislația nu reglamenteaza procedura acordării salariaților a zilelor libere cu menținerea salariului mediu pentru căutarea unui alt loc de muncă.</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Pocedura poate fi stabilită individual la nivel de unitate. </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Salariatii pot depune cererile de solicitare a acordării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zilelor libere </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saptăminal, lunar sau la data notificării pentru toata perioada de două luni.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În baza cererii se va emite ordin privind acordarea zilelor libere cu menținerea salariului mediu pentru căutarea unui alt loc de muncă care va fi adus la cunostința salariatului și a persoanelor avizate în ordin sub semnătură.</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În tabelul de pontaj acastă zi va fi desemnată prin  - </a:t>
            </a:r>
            <a:r>
              <a:rPr lang="ro-RO" sz="1600" b="1" dirty="0">
                <a:solidFill>
                  <a:srgbClr val="050505"/>
                </a:solidFill>
                <a:latin typeface="Arial" panose="020B0604020202020204" pitchFamily="34" charset="0"/>
                <a:ea typeface="Times New Roman" panose="02020603050405020304" pitchFamily="18" charset="0"/>
                <a:cs typeface="Arial" panose="020B0604020202020204" pitchFamily="34" charset="0"/>
              </a:rPr>
              <a:t>Ls</a:t>
            </a:r>
            <a:r>
              <a:rPr lang="ro-RO"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(zile libere cu menținerea salariului).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Pentru salariații care lucrează în schimburi/ture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zilele libere cu salariului mediu pentru căutarea unui alt loc de muncă vor fi zilele care conform programului de lucru în schimburi/ture sunt lucrătoare.</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FC478F49-DD72-4D93-A949-DC69B0733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156617"/>
            <a:ext cx="7344816" cy="1478389"/>
          </a:xfrm>
          <a:prstGeom prst="rect">
            <a:avLst/>
          </a:prstGeom>
        </p:spPr>
      </p:pic>
    </p:spTree>
    <p:extLst>
      <p:ext uri="{BB962C8B-B14F-4D97-AF65-F5344CB8AC3E}">
        <p14:creationId xmlns:p14="http://schemas.microsoft.com/office/powerpoint/2010/main" val="3700771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FAE3A16-DE1C-43F8-8DBE-094858D47EED}"/>
              </a:ext>
            </a:extLst>
          </p:cNvPr>
          <p:cNvSpPr/>
          <p:nvPr/>
        </p:nvSpPr>
        <p:spPr>
          <a:xfrm>
            <a:off x="467544" y="404664"/>
            <a:ext cx="8352928" cy="2554545"/>
          </a:xfrm>
          <a:prstGeom prst="rect">
            <a:avLst/>
          </a:prstGeom>
        </p:spPr>
        <p:txBody>
          <a:bodyPr wrap="square">
            <a:spAutoFit/>
          </a:bodyPr>
          <a:lstStyle/>
          <a:p>
            <a:pPr>
              <a:spcAft>
                <a:spcPts val="0"/>
              </a:spcAft>
            </a:pPr>
            <a:r>
              <a:rPr lang="ro-MD" sz="1600" b="1" i="1" dirty="0">
                <a:solidFill>
                  <a:srgbClr val="00000A"/>
                </a:solidFill>
                <a:latin typeface="Arial" panose="020B0604020202020204" pitchFamily="34" charset="0"/>
                <a:ea typeface="Calibri" panose="020F0502020204030204" pitchFamily="34" charset="0"/>
                <a:cs typeface="Arial" panose="020B0604020202020204" pitchFamily="34" charset="0"/>
              </a:rPr>
              <a:t>Etapa VII. Emiterea ordinului de concediere în legătură cu reducerea</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a:t>
            </a:r>
            <a:r>
              <a:rPr lang="ro-MD" sz="1600" dirty="0">
                <a:solidFill>
                  <a:srgbClr val="050505"/>
                </a:solidFill>
                <a:latin typeface="Arial" panose="020B0604020202020204" pitchFamily="34" charset="0"/>
                <a:ea typeface="Calibri" panose="020F0502020204030204" pitchFamily="34" charset="0"/>
                <a:cs typeface="Arial" panose="020B0604020202020204" pitchFamily="34" charset="0"/>
              </a:rPr>
              <a:t>La expirarea termenului de două luni după preavizarea preliminară</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în cazul în care salariatul nu a fost de acord cu niciunul dintre posturile vacante propuse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(cu condiţia că astfel de loc de muncă există la unitate, iar salariatul preavizat întruneşte cerinţele necesare pentru suplinirea acestuia)</a:t>
            </a: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se emite un ordin de încetare a contractului individual de muncă (concediere), care se aduce la cunostința lui sub semnătură nu mai tîrziu de ultima zi de muncă. Ordinul tipizat nu este reglamentat de legislație. Unitățile sinestărățor elaborează ordinul de concediere în baza prevederilor art. 86 lin. 1 lit.  c) din CM.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скругленные углы 2">
            <a:extLst>
              <a:ext uri="{FF2B5EF4-FFF2-40B4-BE49-F238E27FC236}">
                <a16:creationId xmlns:a16="http://schemas.microsoft.com/office/drawing/2014/main" id="{68E27C79-A777-4738-88B2-67D8ABBABBF3}"/>
              </a:ext>
            </a:extLst>
          </p:cNvPr>
          <p:cNvSpPr/>
          <p:nvPr/>
        </p:nvSpPr>
        <p:spPr>
          <a:xfrm>
            <a:off x="323528" y="3356992"/>
            <a:ext cx="8640960" cy="32403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Aft>
                <a:spcPts val="0"/>
              </a:spcAft>
            </a:pPr>
            <a:r>
              <a:rPr lang="ro-MD" sz="1400" b="1" dirty="0">
                <a:solidFill>
                  <a:srgbClr val="00000A"/>
                </a:solidFill>
                <a:latin typeface="Arial" panose="020B0604020202020204" pitchFamily="34" charset="0"/>
                <a:ea typeface="Calibri" panose="020F0502020204030204" pitchFamily="34" charset="0"/>
                <a:cs typeface="Arial" panose="020B0604020202020204" pitchFamily="34" charset="0"/>
              </a:rPr>
              <a:t>ORDIN</a:t>
            </a:r>
            <a:br>
              <a:rPr lang="ro-MD" sz="1400" b="1" dirty="0">
                <a:solidFill>
                  <a:srgbClr val="00000A"/>
                </a:solidFill>
                <a:latin typeface="Arial" panose="020B0604020202020204" pitchFamily="34" charset="0"/>
                <a:ea typeface="Calibri" panose="020F0502020204030204" pitchFamily="34" charset="0"/>
                <a:cs typeface="Arial" panose="020B0604020202020204" pitchFamily="34" charset="0"/>
              </a:rPr>
            </a:br>
            <a:r>
              <a:rPr lang="ro-MD" sz="1400" b="1" dirty="0">
                <a:solidFill>
                  <a:srgbClr val="00000A"/>
                </a:solidFill>
                <a:latin typeface="Arial" panose="020B0604020202020204" pitchFamily="34" charset="0"/>
                <a:ea typeface="Calibri" panose="020F0502020204030204" pitchFamily="34" charset="0"/>
                <a:cs typeface="Arial" panose="020B0604020202020204" pitchFamily="34" charset="0"/>
              </a:rPr>
              <a:t>privind concedierea în legătură cu reducerea numărului de personal</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spcAft>
                <a:spcPts val="0"/>
              </a:spcAft>
            </a:pPr>
            <a:b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br>
            <a: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t>În legătură cu reducerea numărului de personal al unităţii şi conducându-mă de prevederile art. 88 alin. (2) din CM,</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spcAft>
                <a:spcPts val="0"/>
              </a:spcAft>
            </a:pPr>
            <a:b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br>
            <a:r>
              <a:rPr lang="ro-MD" sz="1400" b="1" dirty="0">
                <a:solidFill>
                  <a:srgbClr val="00000A"/>
                </a:solidFill>
                <a:latin typeface="Arial" panose="020B0604020202020204" pitchFamily="34" charset="0"/>
                <a:ea typeface="Calibri" panose="020F0502020204030204" pitchFamily="34" charset="0"/>
                <a:cs typeface="Arial" panose="020B0604020202020204" pitchFamily="34" charset="0"/>
              </a:rPr>
              <a:t>ORDON:</a:t>
            </a:r>
            <a:b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br>
            <a: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t>1. A-l concedia pe dl Croitoru Maxim, conducător auto, în legătură cu reducerea numărului de personal al unităţii, în temeiul art. 86 alin. (1) lit. c) CM de la 31 octombrie 2023.</a:t>
            </a:r>
            <a:b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br>
            <a: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t>2. A-i plăti dlui Croitoru Maxim  în baza art. 186 alin. (1) lit. a) CM indemnizaţia de concediere  pentru 5  ani compleţi de activitate în unitate, conform prevederilor art. 186 alin (1) lit. a) din CM.</a:t>
            </a:r>
            <a:b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br>
            <a:r>
              <a:rPr lang="ro-MD" sz="1400" dirty="0">
                <a:solidFill>
                  <a:srgbClr val="00000A"/>
                </a:solidFill>
                <a:latin typeface="Arial" panose="020B0604020202020204" pitchFamily="34" charset="0"/>
                <a:ea typeface="Calibri" panose="020F0502020204030204" pitchFamily="34" charset="0"/>
                <a:cs typeface="Arial" panose="020B0604020202020204" pitchFamily="34" charset="0"/>
              </a:rPr>
              <a:t>3. Contabilitatea  va efectua calculele şi va achita conform art. 143 CM toate plăţile ce i se cuvin dlui Croitoru Maxim, inclusiv compensarea pentru concediul de odihnă anual nefolosit pentru 10 zile calendaristice.</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132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76B90D2-FBB6-47CE-96F6-BF44367D126B}"/>
              </a:ext>
            </a:extLst>
          </p:cNvPr>
          <p:cNvSpPr/>
          <p:nvPr/>
        </p:nvSpPr>
        <p:spPr>
          <a:xfrm>
            <a:off x="395536" y="58847"/>
            <a:ext cx="8280920" cy="5047536"/>
          </a:xfrm>
          <a:prstGeom prst="rect">
            <a:avLst/>
          </a:prstGeom>
        </p:spPr>
        <p:txBody>
          <a:bodyPr wrap="square">
            <a:spAutoFit/>
          </a:bodyPr>
          <a:lstStyle/>
          <a:p>
            <a:pPr indent="342900" algn="ctr">
              <a:spcAft>
                <a:spcPts val="0"/>
              </a:spcAft>
            </a:pPr>
            <a:r>
              <a:rPr lang="ro-MD" dirty="0">
                <a:solidFill>
                  <a:srgbClr val="C00000"/>
                </a:solidFill>
                <a:latin typeface="Arial Black" panose="020B0A04020102020204" pitchFamily="34" charset="0"/>
                <a:ea typeface="Times New Roman" panose="02020603050405020304" pitchFamily="18" charset="0"/>
                <a:cs typeface="Arial" panose="020B0604020202020204" pitchFamily="34" charset="0"/>
              </a:rPr>
              <a:t>IMPORTANT!</a:t>
            </a:r>
          </a:p>
          <a:p>
            <a:pPr indent="342900"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Procedură de reducere nu poate fi repetată în decursul aceluiaşi an calendaristic conform prevederii  art. 88 alin. (2) din CM în cazul neemiterii ordinului privind concedierea salariatului la expirarea termenului de două luni după preavizarea preliminară.  </a:t>
            </a:r>
          </a:p>
          <a:p>
            <a:pPr indent="342900" algn="just">
              <a:spcAft>
                <a:spcPts val="0"/>
              </a:spcAft>
            </a:pPr>
            <a:r>
              <a:rPr lang="ro-MD" sz="1600" b="1" i="1" dirty="0">
                <a:solidFill>
                  <a:srgbClr val="050505"/>
                </a:solidFill>
                <a:latin typeface="Arial" panose="020B0604020202020204" pitchFamily="34" charset="0"/>
                <a:ea typeface="Times New Roman" panose="02020603050405020304" pitchFamily="18" charset="0"/>
                <a:cs typeface="Arial" panose="020B0604020202020204" pitchFamily="34" charset="0"/>
              </a:rPr>
              <a:t>Termenul de preavizare nu se va include perioada aflării salariatului în:</a:t>
            </a:r>
          </a:p>
          <a:p>
            <a:pPr marL="285750" indent="-285750" algn="just">
              <a:spcAft>
                <a:spcPts val="0"/>
              </a:spcAft>
              <a:buFont typeface="Wingdings" panose="05000000000000000000" pitchFamily="2" charset="2"/>
              <a:buChar char="ü"/>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concediul anual de odihnă (art. 112 - 117 din CM), </a:t>
            </a:r>
          </a:p>
          <a:p>
            <a:pPr marL="285750" indent="-285750" algn="just">
              <a:spcAft>
                <a:spcPts val="0"/>
              </a:spcAft>
              <a:buFont typeface="Wingdings" panose="05000000000000000000" pitchFamily="2" charset="2"/>
              <a:buChar char="ü"/>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concediul de studii (art. 178 - 181 din CM) </a:t>
            </a:r>
          </a:p>
          <a:p>
            <a:pPr marL="285750" indent="-285750" algn="just">
              <a:spcAft>
                <a:spcPts val="0"/>
              </a:spcAft>
              <a:buFont typeface="Wingdings" panose="05000000000000000000" pitchFamily="2" charset="2"/>
              <a:buChar char="ü"/>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concediul medical (art. 123 şi 194 din CM), </a:t>
            </a:r>
            <a:endParaRPr lang="ro-MD"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Wingdings" panose="05000000000000000000" pitchFamily="2" charset="2"/>
              <a:buChar char="ü"/>
            </a:pP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concediu</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maternitate</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ro-MD"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Wingdings" panose="05000000000000000000" pitchFamily="2" charset="2"/>
              <a:buChar char="ü"/>
            </a:pP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concediul</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parţial</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plătit</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îngrijirea</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copilului</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pînă</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vîrsta</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de 3 ani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(art. 124 din CM)</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ro-MD"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Wingdings" panose="05000000000000000000" pitchFamily="2" charset="2"/>
              <a:buChar char="ü"/>
            </a:pP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concediu</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suplimentar</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neplătit</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îngrijirea</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copilului</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vîrstă</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3 la 4 ani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(art. 126 din CM),</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ro-MD"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Wingdings" panose="05000000000000000000" pitchFamily="2" charset="2"/>
              <a:buChar char="ü"/>
            </a:pP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perioada</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îndeplinirii</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obligaţiilor</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de stat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obşteşti</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ro-MD"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Wingdings" panose="05000000000000000000" pitchFamily="2" charset="2"/>
              <a:buChar char="ü"/>
            </a:pP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perioada</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detaşării</a:t>
            </a: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ro-MD"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indent="342900" algn="just">
              <a:spcAft>
                <a:spcPts val="0"/>
              </a:spcAft>
            </a:pPr>
            <a:r>
              <a:rPr lang="ro-MD" sz="1600" b="1" dirty="0">
                <a:solidFill>
                  <a:srgbClr val="333333"/>
                </a:solidFill>
                <a:latin typeface="Arial" panose="020B0604020202020204" pitchFamily="34" charset="0"/>
                <a:ea typeface="Times New Roman" panose="02020603050405020304" pitchFamily="18" charset="0"/>
                <a:cs typeface="Arial" panose="020B0604020202020204" pitchFamily="34" charset="0"/>
              </a:rPr>
              <a:t>Termenul de preavizare nu se prelungeste în cazul licidării unității</a:t>
            </a:r>
            <a:r>
              <a:rPr lang="ro-MD" sz="1600" b="1" dirty="0">
                <a:solidFill>
                  <a:srgbClr val="050505"/>
                </a:solidFill>
                <a:latin typeface="Arial" panose="020B0604020202020204" pitchFamily="34" charset="0"/>
                <a:ea typeface="Times New Roman" panose="02020603050405020304" pitchFamily="18" charset="0"/>
                <a:cs typeface="Arial" panose="020B0604020202020204" pitchFamily="34" charset="0"/>
              </a:rPr>
              <a:t>. </a:t>
            </a:r>
          </a:p>
          <a:p>
            <a:pPr indent="342900"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Ordinul de concediere a salariatului în legătură cu reducere trebuie să fie emis la timp şi fără reţinere, adică la expirarea a două luni după preavizare (în care nu sunt incluse perioadele tipuri de concediu expuse mai sus).</a:t>
            </a:r>
            <a:endParaRPr lang="ru-RU" sz="1600"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Рисунок 4">
            <a:extLst>
              <a:ext uri="{FF2B5EF4-FFF2-40B4-BE49-F238E27FC236}">
                <a16:creationId xmlns:a16="http://schemas.microsoft.com/office/drawing/2014/main" id="{85FEBE9F-EF41-42A1-B708-D22CA31B5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744" y="5127368"/>
            <a:ext cx="2304256" cy="1728192"/>
          </a:xfrm>
          <a:prstGeom prst="rect">
            <a:avLst/>
          </a:prstGeom>
        </p:spPr>
      </p:pic>
    </p:spTree>
    <p:extLst>
      <p:ext uri="{BB962C8B-B14F-4D97-AF65-F5344CB8AC3E}">
        <p14:creationId xmlns:p14="http://schemas.microsoft.com/office/powerpoint/2010/main" val="1088815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43A8DF0-8F91-4452-B813-0EA1D9DC5BC9}"/>
              </a:ext>
            </a:extLst>
          </p:cNvPr>
          <p:cNvSpPr/>
          <p:nvPr/>
        </p:nvSpPr>
        <p:spPr>
          <a:xfrm>
            <a:off x="198768" y="260648"/>
            <a:ext cx="8964488" cy="5078313"/>
          </a:xfrm>
          <a:prstGeom prst="rect">
            <a:avLst/>
          </a:prstGeom>
        </p:spPr>
        <p:txBody>
          <a:bodyPr wrap="square">
            <a:spAutoFit/>
          </a:bodyPr>
          <a:lstStyle/>
          <a:p>
            <a:pPr>
              <a:spcAft>
                <a:spcPts val="0"/>
              </a:spcAft>
            </a:pPr>
            <a:r>
              <a:rPr lang="ro-MD" sz="1400" b="1" i="1" dirty="0">
                <a:solidFill>
                  <a:srgbClr val="050505"/>
                </a:solidFill>
                <a:latin typeface="Arial" panose="020B0604020202020204" pitchFamily="34" charset="0"/>
                <a:ea typeface="Times New Roman" panose="02020603050405020304" pitchFamily="18" charset="0"/>
                <a:cs typeface="Arial" panose="020B0604020202020204" pitchFamily="34" charset="0"/>
              </a:rPr>
              <a:t>Etapa VIII.  Plata indemnizaţii de eliberare din serviciu pentru salariații concediati în legătură cu reducerea</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o-MD" sz="1400" dirty="0">
                <a:solidFill>
                  <a:srgbClr val="050505"/>
                </a:solidFill>
                <a:latin typeface="Arial" panose="020B0604020202020204" pitchFamily="34" charset="0"/>
                <a:ea typeface="Times New Roman" panose="02020603050405020304" pitchFamily="18" charset="0"/>
                <a:cs typeface="Arial" panose="020B0604020202020204" pitchFamily="34" charset="0"/>
              </a:rPr>
              <a:t> </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Salariaţilor concediați în legătură cu reducere (art. 86 alin. (1) lit. c) CM) li se garantează achitarea indemnizației de eliberare din serviciu conform prevederilor art. 186 alin. (1) din CM:</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50505"/>
              </a:buClr>
              <a:buFont typeface="Wingdings" panose="05000000000000000000" pitchFamily="2" charset="2"/>
              <a:buChar char=""/>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pentru prima lună, plata unei indemnizaţii de eliberare din serviciu egală cu mărimea sumată a unui salariu mediu săptămânal pentru fiecare an complet lucrat la unitatea în cauză, dar nu mai mare decit şase salarii medii lunare şi nu mai mică decit un salariu mediu lunar. Dacă unitatea a fost succesorul de drept al unei unităţi reorganizate anterior şi contractul individual de muncă cu salariaţii în cauză nu a încetat anterior (art. 81 din CM), se vor lua în calcul toţi anii de activitate;</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50505"/>
              </a:buClr>
              <a:buFont typeface="Wingdings" panose="05000000000000000000" pitchFamily="2" charset="2"/>
              <a:buChar char=""/>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pentru a doua lună, plata unei indemnizaţii de eliberare din serviciu egală cu cuantumul salariului mediu lunar dacă persoana concediată nu a fost plasată în câmpul muncii;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50505"/>
              </a:buClr>
              <a:buFont typeface="Wingdings" panose="05000000000000000000" pitchFamily="2" charset="2"/>
              <a:buChar char=""/>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pentru a treia lună, plata unei indemnizaţii de eliberare din serviciu egală cu cuantumul salariului mediu lunar, dacă persoana concediată nu a fost plasată în câmpul muncii.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400" dirty="0">
                <a:solidFill>
                  <a:srgbClr val="050505"/>
                </a:solidFill>
                <a:latin typeface="Arial" panose="020B0604020202020204" pitchFamily="34" charset="0"/>
                <a:ea typeface="Times New Roman" panose="02020603050405020304" pitchFamily="18" charset="0"/>
                <a:cs typeface="Arial" panose="020B0604020202020204" pitchFamily="34" charset="0"/>
              </a:rPr>
              <a:t> </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400" dirty="0">
                <a:solidFill>
                  <a:srgbClr val="050505"/>
                </a:solidFill>
                <a:latin typeface="Arial" panose="020B0604020202020204" pitchFamily="34" charset="0"/>
                <a:ea typeface="Times New Roman" panose="02020603050405020304" pitchFamily="18" charset="0"/>
                <a:cs typeface="Arial" panose="020B0604020202020204" pitchFamily="34" charset="0"/>
              </a:rPr>
              <a:t>   În cazul angajării persoanei concediate în cîmpul muncii pe parcursul lunilor a doua și a treia, salariul mediu se va achita pe perioada de pînă la data angajării acesteia.</a:t>
            </a:r>
          </a:p>
          <a:p>
            <a:pPr algn="just">
              <a:spcAft>
                <a:spcPts val="0"/>
              </a:spcAft>
            </a:pPr>
            <a:endParaRPr lang="ro-MD" sz="1400" dirty="0">
              <a:solidFill>
                <a:srgbClr val="050505"/>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b="1" i="1" dirty="0"/>
              <a:t> </a:t>
            </a:r>
            <a:r>
              <a:rPr lang="ro-MD" sz="1600" b="1" i="1" dirty="0">
                <a:latin typeface="Arial" panose="020B0604020202020204" pitchFamily="34" charset="0"/>
                <a:cs typeface="Arial" panose="020B0604020202020204" pitchFamily="34" charset="0"/>
              </a:rPr>
              <a:t>IMPORTANT!!!</a:t>
            </a:r>
            <a:r>
              <a:rPr lang="ro-MD" sz="1600" dirty="0">
                <a:latin typeface="Arial" panose="020B0604020202020204" pitchFamily="34" charset="0"/>
                <a:cs typeface="Arial" panose="020B0604020202020204" pitchFamily="34" charset="0"/>
              </a:rPr>
              <a:t> La lichidarea unităţii, prin acordul scris al părţilor se permite achitarea integrală a sumelor legate de concedierea salariatului pe toate 3 luni, la data concedierii.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0233DC23-8227-4CEE-B1B2-76353B71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5305425"/>
            <a:ext cx="2952750" cy="1552575"/>
          </a:xfrm>
          <a:prstGeom prst="rect">
            <a:avLst/>
          </a:prstGeom>
        </p:spPr>
      </p:pic>
    </p:spTree>
    <p:extLst>
      <p:ext uri="{BB962C8B-B14F-4D97-AF65-F5344CB8AC3E}">
        <p14:creationId xmlns:p14="http://schemas.microsoft.com/office/powerpoint/2010/main" val="2165196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53F0C8-30D7-402C-8C98-EE07899AB7A2}"/>
              </a:ext>
            </a:extLst>
          </p:cNvPr>
          <p:cNvSpPr/>
          <p:nvPr/>
        </p:nvSpPr>
        <p:spPr>
          <a:xfrm>
            <a:off x="323528" y="476672"/>
            <a:ext cx="8424936" cy="2585323"/>
          </a:xfrm>
          <a:prstGeom prst="rect">
            <a:avLst/>
          </a:prstGeom>
        </p:spPr>
        <p:txBody>
          <a:bodyPr wrap="square">
            <a:spAutoFit/>
          </a:bodyPr>
          <a:lstStyle/>
          <a:p>
            <a:pPr algn="ctr">
              <a:spcAft>
                <a:spcPts val="0"/>
              </a:spcAft>
            </a:pPr>
            <a:r>
              <a:rPr lang="ro-MD" dirty="0">
                <a:solidFill>
                  <a:srgbClr val="050505"/>
                </a:solidFill>
                <a:latin typeface="Arial Black" panose="020B0A04020102020204" pitchFamily="34" charset="0"/>
                <a:ea typeface="Times New Roman" panose="02020603050405020304" pitchFamily="18" charset="0"/>
                <a:cs typeface="Times New Roman" panose="02020603050405020304" pitchFamily="18" charset="0"/>
              </a:rPr>
              <a:t>CONFIRMAREA SOMAJULUI</a:t>
            </a: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In practică acastă confirmare poate fi executată în citevai modalităti:</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persoana concediată la expirarea a două luni și la expirarea a trei luni din data concedierii prezintă extrasul  din contul personal CNAS (</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hlinkClick r:id="rId2"/>
              </a:rPr>
              <a:t>https://acces.cnas.md/ac/login</a:t>
            </a: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persoana concediată la expirarea a două luni și la expirarea a trei luni din data concedierii scrie o declaratie pe propria răspundere.</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persoana concediată la expirarea a două luni și la expirarea a trei luni din data concedierii prezintă certificat de la  agenția </a:t>
            </a:r>
            <a:r>
              <a:rPr lang="ro-MD" sz="1600" dirty="0">
                <a:solidFill>
                  <a:srgbClr val="202124"/>
                </a:solidFill>
                <a:latin typeface="Arial" panose="020B0604020202020204" pitchFamily="34" charset="0"/>
                <a:ea typeface="Times New Roman" panose="02020603050405020304" pitchFamily="18" charset="0"/>
                <a:cs typeface="Arial" panose="020B0604020202020204" pitchFamily="34" charset="0"/>
              </a:rPr>
              <a:t> de ocupare a forței de muncă, în caz că a fost înregistrata ca persoana cu statut de șomer.</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8B877774-0BCB-433E-BA3E-8583D6396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3284983"/>
            <a:ext cx="6076950" cy="2952329"/>
          </a:xfrm>
          <a:prstGeom prst="rect">
            <a:avLst/>
          </a:prstGeom>
        </p:spPr>
      </p:pic>
    </p:spTree>
    <p:extLst>
      <p:ext uri="{BB962C8B-B14F-4D97-AF65-F5344CB8AC3E}">
        <p14:creationId xmlns:p14="http://schemas.microsoft.com/office/powerpoint/2010/main" val="819068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8B7A460-7625-4CFB-A77D-35166B217797}"/>
              </a:ext>
            </a:extLst>
          </p:cNvPr>
          <p:cNvSpPr/>
          <p:nvPr/>
        </p:nvSpPr>
        <p:spPr>
          <a:xfrm>
            <a:off x="611560" y="346819"/>
            <a:ext cx="8136904" cy="3077766"/>
          </a:xfrm>
          <a:prstGeom prst="rect">
            <a:avLst/>
          </a:prstGeom>
        </p:spPr>
        <p:txBody>
          <a:bodyPr wrap="square">
            <a:spAutoFit/>
          </a:bodyPr>
          <a:lstStyle/>
          <a:p>
            <a:pPr algn="ctr"/>
            <a:r>
              <a:rPr lang="ro-MD" dirty="0">
                <a:solidFill>
                  <a:srgbClr val="C00000"/>
                </a:solidFill>
                <a:latin typeface="Arial Black" panose="020B0A04020102020204" pitchFamily="34" charset="0"/>
                <a:ea typeface="Times New Roman" panose="02020603050405020304" pitchFamily="18" charset="0"/>
                <a:cs typeface="Arial" panose="020B0604020202020204" pitchFamily="34" charset="0"/>
              </a:rPr>
              <a:t>IMPORTANT!</a:t>
            </a:r>
          </a:p>
          <a:p>
            <a:pPr algn="just">
              <a:spcAft>
                <a:spcPts val="0"/>
              </a:spcAft>
            </a:pPr>
            <a:endPar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Locurile de muncă reduse nu poat fi restabilite în statele  de personal a unităţii pe parcursul anului  în care a avut loc concedierea salariatului care l-a ocupat conform prevederii  art. 88 alin. (3) din CM.</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Această prevedere interzice restabilirea în statele de personal a unităţii până la sfârşitul anului în curs (31 decembrie) a locului de muncă redus.</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o-MD" sz="1600" dirty="0">
                <a:solidFill>
                  <a:srgbClr val="050505"/>
                </a:solidFill>
                <a:latin typeface="Arial" panose="020B0604020202020204" pitchFamily="34" charset="0"/>
                <a:ea typeface="Times New Roman" panose="02020603050405020304" pitchFamily="18" charset="0"/>
                <a:cs typeface="Arial" panose="020B0604020202020204" pitchFamily="34" charset="0"/>
              </a:rPr>
              <a:t> </a:t>
            </a:r>
            <a:endParaRPr lang="ru-RU" sz="16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600" dirty="0">
                <a:solidFill>
                  <a:srgbClr val="00000A"/>
                </a:solidFill>
                <a:latin typeface="Arial" panose="020B0604020202020204" pitchFamily="34" charset="0"/>
                <a:ea typeface="Calibri" panose="020F0502020204030204" pitchFamily="34" charset="0"/>
                <a:cs typeface="Arial" panose="020B0604020202020204" pitchFamily="34" charset="0"/>
              </a:rPr>
              <a:t>   Nerespectarea de către angajator a obligaţiunilor prevăzute de legislație privind operarea reducerii este recunoscută ca încălcare a ordinii legale de concediere a salariaţilor. În acest caz, salariaţii cointeresaţi se pot adresa în instanţa de judecată în vederea recunoaşterii concedierii drept nelegitimă.</a:t>
            </a:r>
            <a:endParaRPr lang="ru-RU" sz="16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0866183F-A7CF-4CBB-A3C1-6007A7071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789040"/>
            <a:ext cx="6134100" cy="2869208"/>
          </a:xfrm>
          <a:prstGeom prst="rect">
            <a:avLst/>
          </a:prstGeom>
        </p:spPr>
      </p:pic>
    </p:spTree>
    <p:extLst>
      <p:ext uri="{BB962C8B-B14F-4D97-AF65-F5344CB8AC3E}">
        <p14:creationId xmlns:p14="http://schemas.microsoft.com/office/powerpoint/2010/main" val="212398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a:spLocks noGrp="1"/>
          </p:cNvSpPr>
          <p:nvPr>
            <p:ph idx="1"/>
          </p:nvPr>
        </p:nvSpPr>
        <p:spPr>
          <a:xfrm>
            <a:off x="340296" y="332656"/>
            <a:ext cx="8640960" cy="4968552"/>
          </a:xfrm>
        </p:spPr>
        <p:txBody>
          <a:bodyPr>
            <a:normAutofit fontScale="77500" lnSpcReduction="20000"/>
          </a:bodyPr>
          <a:lstStyle/>
          <a:p>
            <a:pPr marL="0" indent="0" algn="ctr">
              <a:buNone/>
            </a:pPr>
            <a:r>
              <a:rPr lang="ro-MD" sz="3400" b="1" i="1" dirty="0">
                <a:latin typeface="Arial Black" panose="020B0A04020102020204" pitchFamily="34" charset="0"/>
              </a:rPr>
              <a:t>Contractul individual</a:t>
            </a:r>
            <a:r>
              <a:rPr lang="ro-MD" sz="3400" b="1" dirty="0">
                <a:latin typeface="Arial Black" panose="020B0A04020102020204" pitchFamily="34" charset="0"/>
              </a:rPr>
              <a:t> de muncă</a:t>
            </a:r>
            <a:endParaRPr lang="ru-RU" sz="3400" dirty="0">
              <a:latin typeface="Arial Black" panose="020B0A04020102020204" pitchFamily="34" charset="0"/>
            </a:endParaRPr>
          </a:p>
          <a:p>
            <a:pPr marL="0" indent="0" algn="just">
              <a:buNone/>
            </a:pPr>
            <a:endParaRPr lang="ro-MD" sz="2000" b="1" i="1" dirty="0">
              <a:latin typeface="Arial" panose="020B0604020202020204" pitchFamily="34" charset="0"/>
              <a:cs typeface="Arial" panose="020B0604020202020204" pitchFamily="34" charset="0"/>
            </a:endParaRPr>
          </a:p>
          <a:p>
            <a:pPr marL="0" indent="0" algn="just">
              <a:buNone/>
            </a:pPr>
            <a:endParaRPr lang="ro-MD" sz="2000" b="1" i="1" dirty="0">
              <a:latin typeface="Arial" panose="020B0604020202020204" pitchFamily="34" charset="0"/>
              <a:cs typeface="Arial" panose="020B0604020202020204" pitchFamily="34" charset="0"/>
            </a:endParaRPr>
          </a:p>
          <a:p>
            <a:pPr marL="0" indent="0" algn="just">
              <a:buNone/>
            </a:pPr>
            <a:endParaRPr lang="ro-MD" sz="2000" b="1" i="1" dirty="0">
              <a:latin typeface="Arial" panose="020B0604020202020204" pitchFamily="34" charset="0"/>
              <a:cs typeface="Arial" panose="020B0604020202020204" pitchFamily="34" charset="0"/>
            </a:endParaRPr>
          </a:p>
          <a:p>
            <a:pPr marL="0" indent="0" algn="just">
              <a:buNone/>
            </a:pPr>
            <a:endParaRPr lang="ro-MD" sz="2000" b="1" i="1" dirty="0">
              <a:latin typeface="Arial" panose="020B0604020202020204" pitchFamily="34" charset="0"/>
              <a:cs typeface="Arial" panose="020B0604020202020204" pitchFamily="34" charset="0"/>
            </a:endParaRPr>
          </a:p>
          <a:p>
            <a:pPr marL="0" indent="0" algn="just">
              <a:buNone/>
            </a:pPr>
            <a:endParaRPr lang="ro-MD" sz="2000" b="1" i="1" dirty="0">
              <a:latin typeface="Arial" panose="020B0604020202020204" pitchFamily="34" charset="0"/>
              <a:cs typeface="Arial" panose="020B0604020202020204" pitchFamily="34" charset="0"/>
            </a:endParaRPr>
          </a:p>
          <a:p>
            <a:pPr marL="0" indent="0" algn="just">
              <a:buNone/>
            </a:pPr>
            <a:r>
              <a:rPr lang="ro-MD" sz="2600" b="1" i="1" dirty="0">
                <a:latin typeface="Arial" panose="020B0604020202020204" pitchFamily="34" charset="0"/>
                <a:cs typeface="Arial" panose="020B0604020202020204" pitchFamily="34" charset="0"/>
              </a:rPr>
              <a:t>          </a:t>
            </a:r>
            <a:r>
              <a:rPr lang="ru-RU" sz="2300" b="1" i="1" dirty="0" err="1">
                <a:latin typeface="Arial" panose="020B0604020202020204" pitchFamily="34" charset="0"/>
                <a:cs typeface="Arial" panose="020B0604020202020204" pitchFamily="34" charset="0"/>
              </a:rPr>
              <a:t>Contractul</a:t>
            </a:r>
            <a:r>
              <a:rPr lang="ru-RU" sz="2300" b="1" i="1" dirty="0">
                <a:latin typeface="Arial" panose="020B0604020202020204" pitchFamily="34" charset="0"/>
                <a:cs typeface="Arial" panose="020B0604020202020204" pitchFamily="34" charset="0"/>
              </a:rPr>
              <a:t> </a:t>
            </a:r>
            <a:r>
              <a:rPr lang="ru-RU" sz="2300" b="1" i="1" dirty="0" err="1">
                <a:latin typeface="Arial" panose="020B0604020202020204" pitchFamily="34" charset="0"/>
                <a:cs typeface="Arial" panose="020B0604020202020204" pitchFamily="34" charset="0"/>
              </a:rPr>
              <a:t>individual</a:t>
            </a:r>
            <a:r>
              <a:rPr lang="ru-RU" sz="2300" b="1" i="1" dirty="0">
                <a:latin typeface="Arial" panose="020B0604020202020204" pitchFamily="34" charset="0"/>
                <a:cs typeface="Arial" panose="020B0604020202020204" pitchFamily="34" charset="0"/>
              </a:rPr>
              <a:t> </a:t>
            </a:r>
            <a:r>
              <a:rPr lang="ru-RU" sz="2300" b="1" i="1" dirty="0" err="1">
                <a:latin typeface="Arial" panose="020B0604020202020204" pitchFamily="34" charset="0"/>
                <a:cs typeface="Arial" panose="020B0604020202020204" pitchFamily="34" charset="0"/>
              </a:rPr>
              <a:t>de</a:t>
            </a:r>
            <a:r>
              <a:rPr lang="ru-RU" sz="2300" b="1" i="1" dirty="0">
                <a:latin typeface="Arial" panose="020B0604020202020204" pitchFamily="34" charset="0"/>
                <a:cs typeface="Arial" panose="020B0604020202020204" pitchFamily="34" charset="0"/>
              </a:rPr>
              <a:t> </a:t>
            </a:r>
            <a:r>
              <a:rPr lang="ru-RU" sz="2300" b="1" i="1" dirty="0" err="1">
                <a:latin typeface="Arial" panose="020B0604020202020204" pitchFamily="34" charset="0"/>
                <a:cs typeface="Arial" panose="020B0604020202020204" pitchFamily="34" charset="0"/>
              </a:rPr>
              <a:t>muncă</a:t>
            </a:r>
            <a:r>
              <a:rPr lang="ru-RU" sz="2300" b="1" i="1"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este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înţelegerea</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dintre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salariat</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şi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angajator</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prin</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care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salariatul</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obligă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presteze</a:t>
            </a:r>
            <a:r>
              <a:rPr lang="ru-RU" sz="2300" dirty="0">
                <a:latin typeface="Arial" panose="020B0604020202020204" pitchFamily="34" charset="0"/>
                <a:cs typeface="Arial" panose="020B0604020202020204" pitchFamily="34" charset="0"/>
              </a:rPr>
              <a:t> o </a:t>
            </a:r>
            <a:r>
              <a:rPr lang="ru-RU" sz="2300" dirty="0" err="1">
                <a:latin typeface="Arial" panose="020B0604020202020204" pitchFamily="34" charset="0"/>
                <a:cs typeface="Arial" panose="020B0604020202020204" pitchFamily="34" charset="0"/>
              </a:rPr>
              <a:t>muncă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într</a:t>
            </a:r>
            <a:r>
              <a:rPr lang="ru-RU" sz="2300" dirty="0">
                <a:latin typeface="Arial" panose="020B0604020202020204" pitchFamily="34" charset="0"/>
                <a:cs typeface="Arial" panose="020B0604020202020204" pitchFamily="34" charset="0"/>
              </a:rPr>
              <a:t>-o </a:t>
            </a:r>
            <a:r>
              <a:rPr lang="ru-RU" sz="2300" dirty="0" err="1">
                <a:latin typeface="Arial" panose="020B0604020202020204" pitchFamily="34" charset="0"/>
                <a:cs typeface="Arial" panose="020B0604020202020204" pitchFamily="34" charset="0"/>
              </a:rPr>
              <a:t>anumită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specialitate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calificare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sau</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funcţie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respecte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regulamentul</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intern</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al</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unităţii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iar</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angajatorul</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obligă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să</a:t>
            </a:r>
            <a:r>
              <a:rPr lang="ru-RU" sz="2300" dirty="0">
                <a:latin typeface="Arial" panose="020B0604020202020204" pitchFamily="34" charset="0"/>
                <a:cs typeface="Arial" panose="020B0604020202020204" pitchFamily="34" charset="0"/>
              </a:rPr>
              <a:t>-i </a:t>
            </a:r>
            <a:r>
              <a:rPr lang="ru-RU" sz="2300" dirty="0" err="1">
                <a:latin typeface="Arial" panose="020B0604020202020204" pitchFamily="34" charset="0"/>
                <a:cs typeface="Arial" panose="020B0604020202020204" pitchFamily="34" charset="0"/>
              </a:rPr>
              <a:t>asigure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condiţiile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muncă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prevăzute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o-MO" sz="2300" dirty="0">
                <a:latin typeface="Arial" panose="020B0604020202020204" pitchFamily="34" charset="0"/>
                <a:cs typeface="Arial" panose="020B0604020202020204" pitchFamily="34" charset="0"/>
              </a:rPr>
              <a:t>Codul muncii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alte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acte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normative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conţin</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norme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ale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dreptului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muncii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contractul</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colectiv</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muncă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precum</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şi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achite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la</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timp</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şi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integral</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salariul</a:t>
            </a:r>
            <a:r>
              <a:rPr lang="ru-RU" sz="2300" dirty="0">
                <a:latin typeface="Arial" panose="020B0604020202020204" pitchFamily="34" charset="0"/>
                <a:cs typeface="Arial" panose="020B0604020202020204" pitchFamily="34" charset="0"/>
              </a:rPr>
              <a:t>.</a:t>
            </a:r>
          </a:p>
          <a:p>
            <a:pPr marL="0" indent="0" algn="ctr">
              <a:buNone/>
            </a:pPr>
            <a:r>
              <a:rPr lang="ru-RU" sz="2300" b="1" dirty="0" err="1">
                <a:latin typeface="Arial" panose="020B0604020202020204" pitchFamily="34" charset="0"/>
                <a:cs typeface="Arial" panose="020B0604020202020204" pitchFamily="34" charset="0"/>
              </a:rPr>
              <a:t>Părţile</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contractului</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individual</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de</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muncă</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sînt</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salariatul</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şi</a:t>
            </a:r>
            <a:r>
              <a:rPr lang="ru-RU" sz="2300" b="1" dirty="0">
                <a:latin typeface="Arial" panose="020B0604020202020204" pitchFamily="34" charset="0"/>
                <a:cs typeface="Arial" panose="020B0604020202020204" pitchFamily="34" charset="0"/>
              </a:rPr>
              <a:t> </a:t>
            </a:r>
            <a:r>
              <a:rPr lang="ru-RU" sz="2300" b="1" dirty="0" err="1">
                <a:latin typeface="Arial" panose="020B0604020202020204" pitchFamily="34" charset="0"/>
                <a:cs typeface="Arial" panose="020B0604020202020204" pitchFamily="34" charset="0"/>
              </a:rPr>
              <a:t>angajatorul</a:t>
            </a:r>
            <a:r>
              <a:rPr lang="ru-RU" sz="2300" b="1" dirty="0">
                <a:latin typeface="Arial" panose="020B0604020202020204" pitchFamily="34" charset="0"/>
                <a:cs typeface="Arial" panose="020B0604020202020204" pitchFamily="34" charset="0"/>
              </a:rPr>
              <a:t>.</a:t>
            </a:r>
          </a:p>
          <a:p>
            <a:pPr marL="0" indent="0" algn="just">
              <a:buNone/>
            </a:pPr>
            <a:r>
              <a:rPr lang="ru-RU" sz="2300" dirty="0" err="1">
                <a:latin typeface="Arial" panose="020B0604020202020204" pitchFamily="34" charset="0"/>
                <a:cs typeface="Arial" panose="020B0604020202020204" pitchFamily="34" charset="0"/>
              </a:rPr>
              <a:t>Legalitatea</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înregistrării</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relațiilor 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muncă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și a</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altor</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relații direct</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legate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acestea</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cu</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toate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consecințele juridice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care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decurg</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din</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acest</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fapt</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depinde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un</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contract</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individual</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de</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muncă</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încheiat</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cu</a:t>
            </a:r>
            <a:r>
              <a:rPr lang="ru-RU" sz="2300" dirty="0">
                <a:latin typeface="Arial" panose="020B0604020202020204" pitchFamily="34" charset="0"/>
                <a:cs typeface="Arial" panose="020B0604020202020204" pitchFamily="34" charset="0"/>
              </a:rPr>
              <a:t> </a:t>
            </a:r>
            <a:r>
              <a:rPr lang="ru-RU" sz="2300" dirty="0" err="1">
                <a:latin typeface="Arial" panose="020B0604020202020204" pitchFamily="34" charset="0"/>
                <a:cs typeface="Arial" panose="020B0604020202020204" pitchFamily="34" charset="0"/>
              </a:rPr>
              <a:t>competență legală</a:t>
            </a:r>
            <a:r>
              <a:rPr lang="ru-RU" sz="2300" dirty="0">
                <a:latin typeface="Arial" panose="020B0604020202020204" pitchFamily="34" charset="0"/>
                <a:cs typeface="Arial" panose="020B0604020202020204" pitchFamily="34" charset="0"/>
              </a:rPr>
              <a:t>.</a:t>
            </a:r>
            <a:endParaRPr lang="ro-MO" sz="2300" dirty="0">
              <a:latin typeface="Arial" panose="020B0604020202020204" pitchFamily="34" charset="0"/>
              <a:cs typeface="Arial" panose="020B0604020202020204" pitchFamily="34" charset="0"/>
            </a:endParaRPr>
          </a:p>
          <a:p>
            <a:pPr marL="0" indent="0" algn="just">
              <a:buNone/>
            </a:pPr>
            <a:r>
              <a:rPr lang="en-US" sz="2300" dirty="0" err="1">
                <a:latin typeface="Arial" panose="020B0604020202020204" pitchFamily="34" charset="0"/>
                <a:cs typeface="Arial" panose="020B0604020202020204" pitchFamily="34" charset="0"/>
              </a:rPr>
              <a:t>Nivelul</a:t>
            </a:r>
            <a:r>
              <a:rPr lang="en-US" sz="2300" dirty="0">
                <a:latin typeface="Arial" panose="020B0604020202020204" pitchFamily="34" charset="0"/>
                <a:cs typeface="Arial" panose="020B0604020202020204" pitchFamily="34" charset="0"/>
              </a:rPr>
              <a:t> minim de </a:t>
            </a:r>
            <a:r>
              <a:rPr lang="en-US" sz="2300" dirty="0" err="1">
                <a:latin typeface="Arial" panose="020B0604020202020204" pitchFamily="34" charset="0"/>
                <a:cs typeface="Arial" panose="020B0604020202020204" pitchFamily="34" charset="0"/>
              </a:rPr>
              <a:t>drepturi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garanții</a:t>
            </a:r>
            <a:r>
              <a:rPr lang="en-US" sz="2300" dirty="0">
                <a:latin typeface="Arial" panose="020B0604020202020204" pitchFamily="34" charset="0"/>
                <a:cs typeface="Arial" panose="020B0604020202020204" pitchFamily="34" charset="0"/>
              </a:rPr>
              <a:t> de </a:t>
            </a:r>
            <a:r>
              <a:rPr lang="en-US" sz="2300" dirty="0" err="1">
                <a:latin typeface="Arial" panose="020B0604020202020204" pitchFamily="34" charset="0"/>
                <a:cs typeface="Arial" panose="020B0604020202020204" pitchFamily="34" charset="0"/>
              </a:rPr>
              <a:t>muncă</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pentru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salatiați</a:t>
            </a:r>
            <a:r>
              <a:rPr lang="en-US" sz="2300" dirty="0">
                <a:latin typeface="Arial" panose="020B0604020202020204" pitchFamily="34" charset="0"/>
                <a:cs typeface="Arial" panose="020B0604020202020204" pitchFamily="34" charset="0"/>
              </a:rPr>
              <a:t> se </a:t>
            </a:r>
            <a:r>
              <a:rPr lang="en-US" sz="2300" dirty="0" err="1">
                <a:latin typeface="Arial" panose="020B0604020202020204" pitchFamily="34" charset="0"/>
                <a:cs typeface="Arial" panose="020B0604020202020204" pitchFamily="34" charset="0"/>
              </a:rPr>
              <a:t>stabileste</a:t>
            </a:r>
            <a:r>
              <a:rPr lang="en-US" sz="2300" dirty="0">
                <a:latin typeface="Arial" panose="020B0604020202020204" pitchFamily="34" charset="0"/>
                <a:cs typeface="Arial" panose="020B0604020202020204" pitchFamily="34" charset="0"/>
              </a:rPr>
              <a:t> de </a:t>
            </a:r>
            <a:r>
              <a:rPr lang="en-US" sz="2300" dirty="0" err="1">
                <a:latin typeface="Arial" panose="020B0604020202020204" pitchFamily="34" charset="0"/>
                <a:cs typeface="Arial" panose="020B0604020202020204" pitchFamily="34" charset="0"/>
              </a:rPr>
              <a:t>Codul</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muncii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alte</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acte</a:t>
            </a:r>
            <a:r>
              <a:rPr lang="en-US" sz="2300" dirty="0">
                <a:latin typeface="Arial" panose="020B0604020202020204" pitchFamily="34" charset="0"/>
                <a:cs typeface="Arial" panose="020B0604020202020204" pitchFamily="34" charset="0"/>
              </a:rPr>
              <a:t> normative </a:t>
            </a:r>
            <a:r>
              <a:rPr lang="en-US" sz="2300" dirty="0" err="1">
                <a:latin typeface="Arial" panose="020B0604020202020204" pitchFamily="34" charset="0"/>
                <a:cs typeface="Arial" panose="020B0604020202020204" pitchFamily="34" charset="0"/>
              </a:rPr>
              <a:t>ce</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conțin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norme</a:t>
            </a:r>
            <a:r>
              <a:rPr lang="en-US" sz="2300" dirty="0">
                <a:latin typeface="Arial" panose="020B0604020202020204" pitchFamily="34" charset="0"/>
                <a:cs typeface="Arial" panose="020B0604020202020204" pitchFamily="34" charset="0"/>
              </a:rPr>
              <a:t> ale </a:t>
            </a:r>
            <a:r>
              <a:rPr lang="en-US" sz="2300" dirty="0" err="1">
                <a:latin typeface="Arial" panose="020B0604020202020204" pitchFamily="34" charset="0"/>
                <a:cs typeface="Arial" panose="020B0604020202020204" pitchFamily="34" charset="0"/>
              </a:rPr>
              <a:t>dreptului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muncii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ceia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ce</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inseamnă</a:t>
            </a:r>
            <a:r>
              <a:rPr lang="en-US" sz="2300" dirty="0">
                <a:latin typeface="Arial" panose="020B0604020202020204" pitchFamily="34" charset="0"/>
                <a:cs typeface="Arial" panose="020B0604020202020204" pitchFamily="34" charset="0"/>
              </a:rPr>
              <a:t> ca </a:t>
            </a:r>
            <a:r>
              <a:rPr lang="en-US" sz="2300" dirty="0" err="1">
                <a:latin typeface="Arial" panose="020B0604020202020204" pitchFamily="34" charset="0"/>
                <a:cs typeface="Arial" panose="020B0604020202020204" pitchFamily="34" charset="0"/>
              </a:rPr>
              <a:t>în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contractul</a:t>
            </a:r>
            <a:r>
              <a:rPr lang="en-US" sz="2300" dirty="0">
                <a:latin typeface="Arial" panose="020B0604020202020204" pitchFamily="34" charset="0"/>
                <a:cs typeface="Arial" panose="020B0604020202020204" pitchFamily="34" charset="0"/>
              </a:rPr>
              <a:t> individual de </a:t>
            </a:r>
            <a:r>
              <a:rPr lang="en-US" sz="2300" dirty="0" err="1">
                <a:latin typeface="Arial" panose="020B0604020202020204" pitchFamily="34" charset="0"/>
                <a:cs typeface="Arial" panose="020B0604020202020204" pitchFamily="34" charset="0"/>
              </a:rPr>
              <a:t>muncă</a:t>
            </a:r>
            <a:r>
              <a:rPr lang="en-US" sz="2300" dirty="0">
                <a:latin typeface="Arial" panose="020B0604020202020204" pitchFamily="34" charset="0"/>
                <a:cs typeface="Arial" panose="020B0604020202020204" pitchFamily="34" charset="0"/>
              </a:rPr>
              <a:t> pot fi </a:t>
            </a:r>
            <a:r>
              <a:rPr lang="en-US" sz="2300" dirty="0" err="1">
                <a:latin typeface="Arial" panose="020B0604020202020204" pitchFamily="34" charset="0"/>
                <a:cs typeface="Arial" panose="020B0604020202020204" pitchFamily="34" charset="0"/>
              </a:rPr>
              <a:t>stabilite</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drepturi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garanții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suplimentare</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pentru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salariați</a:t>
            </a:r>
            <a:r>
              <a:rPr lang="en-US" sz="2300" dirty="0">
                <a:latin typeface="Arial" panose="020B0604020202020204" pitchFamily="34" charset="0"/>
                <a:cs typeface="Arial" panose="020B0604020202020204" pitchFamily="34" charset="0"/>
              </a:rPr>
              <a:t>.</a:t>
            </a:r>
            <a:endParaRPr lang="ro-MD" sz="2300" dirty="0">
              <a:latin typeface="Arial" panose="020B0604020202020204" pitchFamily="34" charset="0"/>
              <a:cs typeface="Arial" panose="020B0604020202020204" pitchFamily="34" charset="0"/>
            </a:endParaRPr>
          </a:p>
          <a:p>
            <a:pPr marL="0" indent="0" algn="just">
              <a:buNone/>
            </a:pPr>
            <a:endParaRPr lang="ro-MD" sz="2300" dirty="0">
              <a:latin typeface="Arial" panose="020B0604020202020204" pitchFamily="34" charset="0"/>
              <a:cs typeface="Arial" panose="020B0604020202020204" pitchFamily="34" charset="0"/>
            </a:endParaRPr>
          </a:p>
          <a:p>
            <a:pPr marL="0" indent="0" algn="just">
              <a:buNone/>
            </a:pPr>
            <a:endParaRPr lang="ru-RU" sz="2300" dirty="0">
              <a:latin typeface="Arial" panose="020B0604020202020204" pitchFamily="34" charset="0"/>
              <a:cs typeface="Arial" panose="020B0604020202020204" pitchFamily="34" charset="0"/>
            </a:endParaRPr>
          </a:p>
          <a:p>
            <a:pPr marL="0" indent="0" algn="just">
              <a:buNone/>
            </a:pPr>
            <a:endParaRPr lang="ro-MD" sz="2200" dirty="0">
              <a:latin typeface="Arial" panose="020B0604020202020204" pitchFamily="34" charset="0"/>
              <a:cs typeface="Arial" panose="020B0604020202020204" pitchFamily="34" charset="0"/>
            </a:endParaRPr>
          </a:p>
          <a:p>
            <a:pPr marL="0" indent="0" algn="just">
              <a:buNone/>
            </a:pPr>
            <a:endParaRPr lang="ro-MD" sz="2200" dirty="0">
              <a:latin typeface="Arial" panose="020B0604020202020204" pitchFamily="34" charset="0"/>
              <a:cs typeface="Arial" panose="020B0604020202020204" pitchFamily="34" charset="0"/>
            </a:endParaRPr>
          </a:p>
          <a:p>
            <a:pPr marL="0" indent="0" algn="just">
              <a:buNone/>
            </a:pPr>
            <a:endParaRPr lang="ro-MD" sz="2200" dirty="0">
              <a:latin typeface="Arial" panose="020B0604020202020204" pitchFamily="34" charset="0"/>
              <a:cs typeface="Arial" panose="020B0604020202020204" pitchFamily="34" charset="0"/>
            </a:endParaRPr>
          </a:p>
          <a:p>
            <a:pPr marL="0" indent="0">
              <a:buNone/>
            </a:pPr>
            <a:endParaRPr lang="ru-RU" sz="2175" dirty="0"/>
          </a:p>
          <a:p>
            <a:pPr algn="just">
              <a:buNone/>
            </a:pPr>
            <a:endParaRPr lang="ru-RU" sz="2175" dirty="0"/>
          </a:p>
        </p:txBody>
      </p:sp>
      <p:sp>
        <p:nvSpPr>
          <p:cNvPr id="2" name="Прямоугольник: скругленные углы 1">
            <a:extLst>
              <a:ext uri="{FF2B5EF4-FFF2-40B4-BE49-F238E27FC236}">
                <a16:creationId xmlns:a16="http://schemas.microsoft.com/office/drawing/2014/main" id="{0AE9CC0E-D703-4E7E-8FC2-EB0907A19855}"/>
              </a:ext>
            </a:extLst>
          </p:cNvPr>
          <p:cNvSpPr/>
          <p:nvPr/>
        </p:nvSpPr>
        <p:spPr>
          <a:xfrm>
            <a:off x="395536" y="5445224"/>
            <a:ext cx="8585720" cy="11521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MD" sz="1600" b="1" i="1" dirty="0">
                <a:solidFill>
                  <a:srgbClr val="FF0000"/>
                </a:solidFill>
                <a:latin typeface="Arial" panose="020B0604020202020204" pitchFamily="34" charset="0"/>
                <a:cs typeface="Arial" panose="020B0604020202020204" pitchFamily="34" charset="0"/>
              </a:rPr>
              <a:t>!!!</a:t>
            </a:r>
            <a:r>
              <a:rPr lang="ro-MD" sz="1600" b="1" dirty="0">
                <a:latin typeface="Arial" panose="020B0604020202020204" pitchFamily="34" charset="0"/>
                <a:cs typeface="Arial" panose="020B0604020202020204" pitchFamily="34" charset="0"/>
              </a:rPr>
              <a:t> A</a:t>
            </a:r>
            <a:r>
              <a:rPr lang="en-US" sz="1600" b="1" dirty="0">
                <a:latin typeface="Arial" panose="020B0604020202020204" pitchFamily="34" charset="0"/>
                <a:cs typeface="Arial" panose="020B0604020202020204" pitchFamily="34" charset="0"/>
              </a:rPr>
              <a:t>rt.12 din </a:t>
            </a:r>
            <a:r>
              <a:rPr lang="en-US" sz="1600" b="1" dirty="0" err="1">
                <a:latin typeface="Arial" panose="020B0604020202020204" pitchFamily="34" charset="0"/>
                <a:cs typeface="Arial" panose="020B0604020202020204" pitchFamily="34" charset="0"/>
              </a:rPr>
              <a:t>Codul</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muncii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prevede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că</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clauzele</a:t>
            </a:r>
            <a:r>
              <a:rPr lang="en-US" sz="1600" b="1" dirty="0">
                <a:latin typeface="Arial" panose="020B0604020202020204" pitchFamily="34" charset="0"/>
                <a:cs typeface="Arial" panose="020B0604020202020204" pitchFamily="34" charset="0"/>
              </a:rPr>
              <a:t> din </a:t>
            </a:r>
            <a:r>
              <a:rPr lang="en-US" sz="1600" b="1" dirty="0" err="1">
                <a:latin typeface="Arial" panose="020B0604020202020204" pitchFamily="34" charset="0"/>
                <a:cs typeface="Arial" panose="020B0604020202020204" pitchFamily="34" charset="0"/>
              </a:rPr>
              <a:t>contractul</a:t>
            </a:r>
            <a:r>
              <a:rPr lang="en-US" sz="1600" b="1" dirty="0">
                <a:latin typeface="Arial" panose="020B0604020202020204" pitchFamily="34" charset="0"/>
                <a:cs typeface="Arial" panose="020B0604020202020204" pitchFamily="34" charset="0"/>
              </a:rPr>
              <a:t> individual de </a:t>
            </a:r>
            <a:r>
              <a:rPr lang="en-US" sz="1600" b="1" dirty="0" err="1">
                <a:latin typeface="Arial" panose="020B0604020202020204" pitchFamily="34" charset="0"/>
                <a:cs typeface="Arial" panose="020B0604020202020204" pitchFamily="34" charset="0"/>
              </a:rPr>
              <a:t>muncă</a:t>
            </a:r>
            <a:r>
              <a:rPr lang="en-US" sz="1600" b="1" dirty="0">
                <a:latin typeface="Arial" panose="020B0604020202020204" pitchFamily="34" charset="0"/>
                <a:cs typeface="Arial" panose="020B0604020202020204" pitchFamily="34" charset="0"/>
              </a:rPr>
              <a:t> care </a:t>
            </a:r>
            <a:r>
              <a:rPr lang="en-US" sz="1600" b="1" dirty="0" err="1">
                <a:latin typeface="Arial" panose="020B0604020202020204" pitchFamily="34" charset="0"/>
                <a:cs typeface="Arial" panose="020B0604020202020204" pitchFamily="34" charset="0"/>
              </a:rPr>
              <a:t>înrăutățesc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situația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salariaților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în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comparație</a:t>
            </a:r>
            <a:r>
              <a:rPr lang="en-US" sz="1600" b="1" dirty="0">
                <a:latin typeface="Arial" panose="020B0604020202020204" pitchFamily="34" charset="0"/>
                <a:cs typeface="Arial" panose="020B0604020202020204" pitchFamily="34" charset="0"/>
              </a:rPr>
              <a:t> cu </a:t>
            </a:r>
            <a:r>
              <a:rPr lang="en-US" sz="1600" b="1" dirty="0" err="1">
                <a:latin typeface="Arial" panose="020B0604020202020204" pitchFamily="34" charset="0"/>
                <a:cs typeface="Arial" panose="020B0604020202020204" pitchFamily="34" charset="0"/>
              </a:rPr>
              <a:t>legislația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muncii</a:t>
            </a:r>
            <a:r>
              <a:rPr lang="en-US" sz="1600" b="1" dirty="0">
                <a:latin typeface="Arial" panose="020B0604020202020204" pitchFamily="34" charset="0"/>
                <a:cs typeface="Arial" panose="020B0604020202020204" pitchFamily="34" charset="0"/>
              </a:rPr>
              <a:t>, sunt </a:t>
            </a:r>
            <a:r>
              <a:rPr lang="en-US" sz="1600" b="1" dirty="0" err="1">
                <a:latin typeface="Arial" panose="020B0604020202020204" pitchFamily="34" charset="0"/>
                <a:cs typeface="Arial" panose="020B0604020202020204" pitchFamily="34" charset="0"/>
              </a:rPr>
              <a:t>nule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și</a:t>
            </a:r>
            <a:r>
              <a:rPr lang="en-US" sz="1600" b="1" dirty="0">
                <a:latin typeface="Arial" panose="020B0604020202020204" pitchFamily="34" charset="0"/>
                <a:cs typeface="Arial" panose="020B0604020202020204" pitchFamily="34" charset="0"/>
              </a:rPr>
              <a:t> nu </a:t>
            </a:r>
            <a:r>
              <a:rPr lang="en-US" sz="1600" b="1" dirty="0" err="1">
                <a:latin typeface="Arial" panose="020B0604020202020204" pitchFamily="34" charset="0"/>
                <a:cs typeface="Arial" panose="020B0604020202020204" pitchFamily="34" charset="0"/>
              </a:rPr>
              <a:t>produc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efect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juridic</a:t>
            </a:r>
            <a:r>
              <a:rPr lang="en-US" sz="1600" b="1" dirty="0">
                <a:latin typeface="Arial" panose="020B0604020202020204" pitchFamily="34" charset="0"/>
                <a:cs typeface="Arial" panose="020B0604020202020204" pitchFamily="34" charset="0"/>
              </a:rPr>
              <a:t>.</a:t>
            </a:r>
            <a:endParaRPr lang="ru-RU" sz="1600" b="1"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B02362BC-0FBF-4394-A63A-C0FBD38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692697"/>
            <a:ext cx="4762500" cy="1224136"/>
          </a:xfrm>
          <a:prstGeom prst="rect">
            <a:avLst/>
          </a:prstGeom>
        </p:spPr>
      </p:pic>
    </p:spTree>
    <p:extLst>
      <p:ext uri="{BB962C8B-B14F-4D97-AF65-F5344CB8AC3E}">
        <p14:creationId xmlns:p14="http://schemas.microsoft.com/office/powerpoint/2010/main" val="3714753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BCC14AD-C8C4-4AF4-BE93-68F57411398E}"/>
              </a:ext>
            </a:extLst>
          </p:cNvPr>
          <p:cNvSpPr>
            <a:spLocks noGrp="1"/>
          </p:cNvSpPr>
          <p:nvPr>
            <p:ph type="subTitle" idx="1"/>
          </p:nvPr>
        </p:nvSpPr>
        <p:spPr>
          <a:xfrm>
            <a:off x="467544" y="548680"/>
            <a:ext cx="8352928" cy="5400600"/>
          </a:xfrm>
        </p:spPr>
        <p:txBody>
          <a:bodyPr>
            <a:normAutofit/>
          </a:bodyPr>
          <a:lstStyle/>
          <a:p>
            <a:pPr lvl="0" fontAlgn="base">
              <a:lnSpc>
                <a:spcPct val="100000"/>
              </a:lnSpc>
              <a:spcBef>
                <a:spcPct val="0"/>
              </a:spcBef>
              <a:spcAft>
                <a:spcPct val="0"/>
              </a:spcAft>
            </a:pPr>
            <a:r>
              <a:rPr lang="en-US" sz="1800" b="1" i="1" dirty="0" err="1">
                <a:solidFill>
                  <a:srgbClr val="212529"/>
                </a:solidFill>
                <a:latin typeface="Times New Roman" pitchFamily="18" charset="0"/>
                <a:ea typeface="Times New Roman" pitchFamily="18" charset="0"/>
                <a:cs typeface="Times New Roman" pitchFamily="18" charset="0"/>
              </a:rPr>
              <a:t>Indemnizaţia</a:t>
            </a:r>
            <a:r>
              <a:rPr lang="en-US" sz="1800" b="1" i="1" dirty="0">
                <a:solidFill>
                  <a:srgbClr val="212529"/>
                </a:solidFill>
                <a:latin typeface="Times New Roman" pitchFamily="18" charset="0"/>
                <a:ea typeface="Times New Roman" pitchFamily="18" charset="0"/>
                <a:cs typeface="Times New Roman" pitchFamily="18" charset="0"/>
              </a:rPr>
              <a:t> de </a:t>
            </a:r>
            <a:r>
              <a:rPr lang="en-US" sz="1800" b="1" i="1" dirty="0" err="1">
                <a:solidFill>
                  <a:srgbClr val="212529"/>
                </a:solidFill>
                <a:latin typeface="Times New Roman" pitchFamily="18" charset="0"/>
                <a:ea typeface="Times New Roman" pitchFamily="18" charset="0"/>
                <a:cs typeface="Times New Roman" pitchFamily="18" charset="0"/>
              </a:rPr>
              <a:t>eliberare</a:t>
            </a:r>
            <a:r>
              <a:rPr lang="en-US" sz="1800" b="1" i="1" dirty="0">
                <a:solidFill>
                  <a:srgbClr val="212529"/>
                </a:solidFill>
                <a:latin typeface="Times New Roman" pitchFamily="18" charset="0"/>
                <a:ea typeface="Times New Roman" pitchFamily="18" charset="0"/>
                <a:cs typeface="Times New Roman" pitchFamily="18" charset="0"/>
              </a:rPr>
              <a:t> din </a:t>
            </a:r>
            <a:r>
              <a:rPr lang="en-US" sz="1800" b="1" i="1" dirty="0" err="1">
                <a:solidFill>
                  <a:srgbClr val="212529"/>
                </a:solidFill>
                <a:latin typeface="Times New Roman" pitchFamily="18" charset="0"/>
                <a:ea typeface="Times New Roman" pitchFamily="18" charset="0"/>
                <a:cs typeface="Times New Roman" pitchFamily="18" charset="0"/>
              </a:rPr>
              <a:t>serviciu</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în</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mărimea</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unui</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salariu</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mediu</a:t>
            </a:r>
            <a:r>
              <a:rPr lang="en-US" sz="1800" b="1" i="1" dirty="0">
                <a:solidFill>
                  <a:srgbClr val="212529"/>
                </a:solidFill>
                <a:latin typeface="Times New Roman" pitchFamily="18" charset="0"/>
                <a:ea typeface="Times New Roman" pitchFamily="18" charset="0"/>
                <a:cs typeface="Times New Roman" pitchFamily="18" charset="0"/>
              </a:rPr>
              <a:t> pe 2 </a:t>
            </a:r>
            <a:r>
              <a:rPr lang="en-US" sz="1800" b="1" i="1" dirty="0" err="1">
                <a:solidFill>
                  <a:srgbClr val="212529"/>
                </a:solidFill>
                <a:latin typeface="Times New Roman" pitchFamily="18" charset="0"/>
                <a:ea typeface="Times New Roman" pitchFamily="18" charset="0"/>
                <a:cs typeface="Times New Roman" pitchFamily="18" charset="0"/>
              </a:rPr>
              <a:t>săptămîni</a:t>
            </a:r>
            <a:r>
              <a:rPr lang="en-US" sz="1800" b="1" i="1" dirty="0">
                <a:solidFill>
                  <a:srgbClr val="212529"/>
                </a:solidFill>
                <a:latin typeface="Times New Roman" pitchFamily="18" charset="0"/>
                <a:ea typeface="Times New Roman" pitchFamily="18" charset="0"/>
                <a:cs typeface="Times New Roman" pitchFamily="18" charset="0"/>
              </a:rPr>
              <a:t> se </a:t>
            </a:r>
            <a:r>
              <a:rPr lang="en-US" sz="1800" b="1" i="1" dirty="0" err="1">
                <a:solidFill>
                  <a:srgbClr val="212529"/>
                </a:solidFill>
                <a:latin typeface="Times New Roman" pitchFamily="18" charset="0"/>
                <a:ea typeface="Times New Roman" pitchFamily="18" charset="0"/>
                <a:cs typeface="Times New Roman" pitchFamily="18" charset="0"/>
              </a:rPr>
              <a:t>plăteşte</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salariaţilor</a:t>
            </a:r>
            <a:r>
              <a:rPr lang="en-US" sz="1800" b="1" i="1" dirty="0">
                <a:solidFill>
                  <a:srgbClr val="212529"/>
                </a:solidFill>
                <a:latin typeface="Times New Roman" pitchFamily="18" charset="0"/>
                <a:ea typeface="Times New Roman" pitchFamily="18" charset="0"/>
                <a:cs typeface="Times New Roman" pitchFamily="18" charset="0"/>
              </a:rPr>
              <a:t> la </a:t>
            </a:r>
            <a:r>
              <a:rPr lang="en-US" sz="1800" b="1" i="1" dirty="0" err="1">
                <a:solidFill>
                  <a:srgbClr val="212529"/>
                </a:solidFill>
                <a:latin typeface="Times New Roman" pitchFamily="18" charset="0"/>
                <a:ea typeface="Times New Roman" pitchFamily="18" charset="0"/>
                <a:cs typeface="Times New Roman" pitchFamily="18" charset="0"/>
              </a:rPr>
              <a:t>încetarea</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contractului</a:t>
            </a:r>
            <a:r>
              <a:rPr lang="en-US" sz="1800" b="1" i="1" dirty="0">
                <a:solidFill>
                  <a:srgbClr val="212529"/>
                </a:solidFill>
                <a:latin typeface="Times New Roman" pitchFamily="18" charset="0"/>
                <a:ea typeface="Times New Roman" pitchFamily="18" charset="0"/>
                <a:cs typeface="Times New Roman" pitchFamily="18" charset="0"/>
              </a:rPr>
              <a:t> individual de </a:t>
            </a:r>
            <a:r>
              <a:rPr lang="en-US" sz="1800" b="1" i="1" dirty="0" err="1">
                <a:solidFill>
                  <a:srgbClr val="212529"/>
                </a:solidFill>
                <a:latin typeface="Times New Roman" pitchFamily="18" charset="0"/>
                <a:ea typeface="Times New Roman" pitchFamily="18" charset="0"/>
                <a:cs typeface="Times New Roman" pitchFamily="18" charset="0"/>
              </a:rPr>
              <a:t>muncă</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în</a:t>
            </a:r>
            <a:r>
              <a:rPr lang="en-US" sz="1800" b="1" i="1" dirty="0">
                <a:solidFill>
                  <a:srgbClr val="212529"/>
                </a:solidFill>
                <a:latin typeface="Times New Roman" pitchFamily="18" charset="0"/>
                <a:ea typeface="Times New Roman" pitchFamily="18" charset="0"/>
                <a:cs typeface="Times New Roman" pitchFamily="18" charset="0"/>
              </a:rPr>
              <a:t> </a:t>
            </a:r>
            <a:r>
              <a:rPr lang="en-US" sz="1800" b="1" i="1" dirty="0" err="1">
                <a:solidFill>
                  <a:srgbClr val="212529"/>
                </a:solidFill>
                <a:latin typeface="Times New Roman" pitchFamily="18" charset="0"/>
                <a:ea typeface="Times New Roman" pitchFamily="18" charset="0"/>
                <a:cs typeface="Times New Roman" pitchFamily="18" charset="0"/>
              </a:rPr>
              <a:t>legătură</a:t>
            </a:r>
            <a:r>
              <a:rPr lang="en-US" sz="1800" b="1" i="1" dirty="0">
                <a:solidFill>
                  <a:srgbClr val="212529"/>
                </a:solidFill>
                <a:latin typeface="Times New Roman" pitchFamily="18" charset="0"/>
                <a:ea typeface="Times New Roman" pitchFamily="18" charset="0"/>
                <a:cs typeface="Times New Roman" pitchFamily="18" charset="0"/>
              </a:rPr>
              <a:t> cu:</a:t>
            </a:r>
            <a:endParaRPr lang="ro-MD" sz="1800" b="1" i="1" dirty="0">
              <a:solidFill>
                <a:srgbClr val="212529"/>
              </a:solidFill>
              <a:latin typeface="Times New Roman" pitchFamily="18" charset="0"/>
              <a:ea typeface="Times New Roman" pitchFamily="18" charset="0"/>
              <a:cs typeface="Times New Roman" pitchFamily="18" charset="0"/>
            </a:endParaRPr>
          </a:p>
          <a:p>
            <a:pPr lvl="0" fontAlgn="base">
              <a:lnSpc>
                <a:spcPct val="100000"/>
              </a:lnSpc>
              <a:spcBef>
                <a:spcPct val="0"/>
              </a:spcBef>
              <a:spcAft>
                <a:spcPct val="0"/>
              </a:spcAft>
            </a:pPr>
            <a:endParaRPr lang="ru-RU" sz="1800" dirty="0">
              <a:latin typeface="Times New Roman" pitchFamily="18" charset="0"/>
              <a:cs typeface="Times New Roman" pitchFamily="18" charset="0"/>
            </a:endParaRPr>
          </a:p>
          <a:p>
            <a:pPr lvl="0" algn="just" eaLnBrk="0" fontAlgn="base" hangingPunct="0">
              <a:lnSpc>
                <a:spcPct val="100000"/>
              </a:lnSpc>
              <a:spcBef>
                <a:spcPct val="0"/>
              </a:spcBef>
              <a:spcAft>
                <a:spcPct val="0"/>
              </a:spcAft>
            </a:pPr>
            <a:r>
              <a:rPr lang="en-US" sz="1500" i="1" dirty="0">
                <a:solidFill>
                  <a:srgbClr val="212529"/>
                </a:solidFill>
                <a:latin typeface="Times New Roman" pitchFamily="18" charset="0"/>
                <a:ea typeface="Times New Roman" pitchFamily="18" charset="0"/>
                <a:cs typeface="Times New Roman" pitchFamily="18" charset="0"/>
              </a:rPr>
              <a:t>a) </a:t>
            </a:r>
            <a:r>
              <a:rPr lang="en-US" sz="1500" i="1" dirty="0" err="1">
                <a:solidFill>
                  <a:srgbClr val="212529"/>
                </a:solidFill>
                <a:latin typeface="Times New Roman" pitchFamily="18" charset="0"/>
                <a:ea typeface="Times New Roman" pitchFamily="18" charset="0"/>
                <a:cs typeface="Times New Roman" pitchFamily="18" charset="0"/>
              </a:rPr>
              <a:t>constatarea</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faptului</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că</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salariatul</a:t>
            </a:r>
            <a:r>
              <a:rPr lang="en-US" sz="1500" i="1" dirty="0">
                <a:solidFill>
                  <a:srgbClr val="212529"/>
                </a:solidFill>
                <a:latin typeface="Times New Roman" pitchFamily="18" charset="0"/>
                <a:ea typeface="Times New Roman" pitchFamily="18" charset="0"/>
                <a:cs typeface="Times New Roman" pitchFamily="18" charset="0"/>
              </a:rPr>
              <a:t> nu </a:t>
            </a:r>
            <a:r>
              <a:rPr lang="en-US" sz="1500" i="1" dirty="0" err="1">
                <a:solidFill>
                  <a:srgbClr val="212529"/>
                </a:solidFill>
                <a:latin typeface="Times New Roman" pitchFamily="18" charset="0"/>
                <a:ea typeface="Times New Roman" pitchFamily="18" charset="0"/>
                <a:cs typeface="Times New Roman" pitchFamily="18" charset="0"/>
              </a:rPr>
              <a:t>corespunde</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funcţiei</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deţinute</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sau</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muncii</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prestate</a:t>
            </a:r>
            <a:r>
              <a:rPr lang="en-US" sz="1500" i="1" dirty="0">
                <a:solidFill>
                  <a:srgbClr val="212529"/>
                </a:solidFill>
                <a:latin typeface="Times New Roman" pitchFamily="18" charset="0"/>
                <a:ea typeface="Times New Roman" pitchFamily="18" charset="0"/>
                <a:cs typeface="Times New Roman" pitchFamily="18" charset="0"/>
              </a:rPr>
              <a:t> din </a:t>
            </a:r>
            <a:r>
              <a:rPr lang="en-US" sz="1500" i="1" dirty="0" err="1">
                <a:solidFill>
                  <a:srgbClr val="212529"/>
                </a:solidFill>
                <a:latin typeface="Times New Roman" pitchFamily="18" charset="0"/>
                <a:ea typeface="Times New Roman" pitchFamily="18" charset="0"/>
                <a:cs typeface="Times New Roman" pitchFamily="18" charset="0"/>
              </a:rPr>
              <a:t>cauza</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stării</a:t>
            </a:r>
            <a:r>
              <a:rPr lang="en-US" sz="1500" i="1" dirty="0">
                <a:solidFill>
                  <a:srgbClr val="212529"/>
                </a:solidFill>
                <a:latin typeface="Times New Roman" pitchFamily="18" charset="0"/>
                <a:ea typeface="Times New Roman" pitchFamily="18" charset="0"/>
                <a:cs typeface="Times New Roman" pitchFamily="18" charset="0"/>
              </a:rPr>
              <a:t> de </a:t>
            </a:r>
            <a:r>
              <a:rPr lang="en-US" sz="1500" i="1" dirty="0" err="1">
                <a:solidFill>
                  <a:srgbClr val="212529"/>
                </a:solidFill>
                <a:latin typeface="Times New Roman" pitchFamily="18" charset="0"/>
                <a:ea typeface="Times New Roman" pitchFamily="18" charset="0"/>
                <a:cs typeface="Times New Roman" pitchFamily="18" charset="0"/>
              </a:rPr>
              <a:t>sănătate</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în</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conformitate</a:t>
            </a:r>
            <a:r>
              <a:rPr lang="en-US" sz="1500" i="1" dirty="0">
                <a:solidFill>
                  <a:srgbClr val="212529"/>
                </a:solidFill>
                <a:latin typeface="Times New Roman" pitchFamily="18" charset="0"/>
                <a:ea typeface="Times New Roman" pitchFamily="18" charset="0"/>
                <a:cs typeface="Times New Roman" pitchFamily="18" charset="0"/>
              </a:rPr>
              <a:t> cu </a:t>
            </a:r>
            <a:r>
              <a:rPr lang="en-US" sz="1500" i="1" dirty="0" err="1">
                <a:solidFill>
                  <a:srgbClr val="212529"/>
                </a:solidFill>
                <a:latin typeface="Times New Roman" pitchFamily="18" charset="0"/>
                <a:ea typeface="Times New Roman" pitchFamily="18" charset="0"/>
                <a:cs typeface="Times New Roman" pitchFamily="18" charset="0"/>
              </a:rPr>
              <a:t>certificatul</a:t>
            </a:r>
            <a:r>
              <a:rPr lang="en-US" sz="1500" i="1" dirty="0">
                <a:solidFill>
                  <a:srgbClr val="212529"/>
                </a:solidFill>
                <a:latin typeface="Times New Roman" pitchFamily="18" charset="0"/>
                <a:ea typeface="Times New Roman" pitchFamily="18" charset="0"/>
                <a:cs typeface="Times New Roman" pitchFamily="18" charset="0"/>
              </a:rPr>
              <a:t> medical </a:t>
            </a:r>
            <a:r>
              <a:rPr lang="en-US" sz="1500" i="1" dirty="0" err="1">
                <a:solidFill>
                  <a:srgbClr val="212529"/>
                </a:solidFill>
                <a:latin typeface="Times New Roman" pitchFamily="18" charset="0"/>
                <a:ea typeface="Times New Roman" pitchFamily="18" charset="0"/>
                <a:cs typeface="Times New Roman" pitchFamily="18" charset="0"/>
              </a:rPr>
              <a:t>respectiv</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sau</a:t>
            </a:r>
            <a:r>
              <a:rPr lang="en-US" sz="1500" i="1" dirty="0">
                <a:solidFill>
                  <a:srgbClr val="212529"/>
                </a:solidFill>
                <a:latin typeface="Times New Roman" pitchFamily="18" charset="0"/>
                <a:ea typeface="Times New Roman" pitchFamily="18" charset="0"/>
                <a:cs typeface="Times New Roman" pitchFamily="18" charset="0"/>
              </a:rPr>
              <a:t> ca </a:t>
            </a:r>
            <a:r>
              <a:rPr lang="en-US" sz="1500" i="1" dirty="0" err="1">
                <a:solidFill>
                  <a:srgbClr val="212529"/>
                </a:solidFill>
                <a:latin typeface="Times New Roman" pitchFamily="18" charset="0"/>
                <a:ea typeface="Times New Roman" pitchFamily="18" charset="0"/>
                <a:cs typeface="Times New Roman" pitchFamily="18" charset="0"/>
              </a:rPr>
              <a:t>urmare</a:t>
            </a:r>
            <a:r>
              <a:rPr lang="en-US" sz="1500" i="1" dirty="0">
                <a:solidFill>
                  <a:srgbClr val="212529"/>
                </a:solidFill>
                <a:latin typeface="Times New Roman" pitchFamily="18" charset="0"/>
                <a:ea typeface="Times New Roman" pitchFamily="18" charset="0"/>
                <a:cs typeface="Times New Roman" pitchFamily="18" charset="0"/>
              </a:rPr>
              <a:t> a </a:t>
            </a:r>
            <a:r>
              <a:rPr lang="en-US" sz="1500" i="1" dirty="0" err="1">
                <a:solidFill>
                  <a:srgbClr val="212529"/>
                </a:solidFill>
                <a:latin typeface="Times New Roman" pitchFamily="18" charset="0"/>
                <a:ea typeface="Times New Roman" pitchFamily="18" charset="0"/>
                <a:cs typeface="Times New Roman" pitchFamily="18" charset="0"/>
              </a:rPr>
              <a:t>calificării</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insuficiente</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confirmate</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prin</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hotărîrea</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comisiei</a:t>
            </a:r>
            <a:r>
              <a:rPr lang="en-US" sz="1500" i="1" dirty="0">
                <a:solidFill>
                  <a:srgbClr val="212529"/>
                </a:solidFill>
                <a:latin typeface="Times New Roman" pitchFamily="18" charset="0"/>
                <a:ea typeface="Times New Roman" pitchFamily="18" charset="0"/>
                <a:cs typeface="Times New Roman" pitchFamily="18" charset="0"/>
              </a:rPr>
              <a:t> de </a:t>
            </a:r>
            <a:r>
              <a:rPr lang="en-US" sz="1500" i="1" dirty="0" err="1">
                <a:solidFill>
                  <a:srgbClr val="212529"/>
                </a:solidFill>
                <a:latin typeface="Times New Roman" pitchFamily="18" charset="0"/>
                <a:ea typeface="Times New Roman" pitchFamily="18" charset="0"/>
                <a:cs typeface="Times New Roman" pitchFamily="18" charset="0"/>
              </a:rPr>
              <a:t>atestare</a:t>
            </a:r>
            <a:r>
              <a:rPr lang="en-US" sz="1500" i="1" dirty="0">
                <a:solidFill>
                  <a:srgbClr val="212529"/>
                </a:solidFill>
                <a:latin typeface="Times New Roman" pitchFamily="18" charset="0"/>
                <a:ea typeface="Times New Roman" pitchFamily="18" charset="0"/>
                <a:cs typeface="Times New Roman" pitchFamily="18" charset="0"/>
              </a:rPr>
              <a:t> (art.86 </a:t>
            </a:r>
            <a:r>
              <a:rPr lang="en-US" sz="1500" i="1" dirty="0" err="1">
                <a:solidFill>
                  <a:srgbClr val="212529"/>
                </a:solidFill>
                <a:latin typeface="Times New Roman" pitchFamily="18" charset="0"/>
                <a:ea typeface="Times New Roman" pitchFamily="18" charset="0"/>
                <a:cs typeface="Times New Roman" pitchFamily="18" charset="0"/>
              </a:rPr>
              <a:t>alin</a:t>
            </a:r>
            <a:r>
              <a:rPr lang="en-US" sz="1500" i="1" dirty="0">
                <a:solidFill>
                  <a:srgbClr val="212529"/>
                </a:solidFill>
                <a:latin typeface="Times New Roman" pitchFamily="18" charset="0"/>
                <a:ea typeface="Times New Roman" pitchFamily="18" charset="0"/>
                <a:cs typeface="Times New Roman" pitchFamily="18" charset="0"/>
              </a:rPr>
              <a:t>.(1) </a:t>
            </a:r>
            <a:r>
              <a:rPr lang="en-US" sz="1500" i="1" dirty="0" err="1">
                <a:solidFill>
                  <a:srgbClr val="212529"/>
                </a:solidFill>
                <a:latin typeface="Times New Roman" pitchFamily="18" charset="0"/>
                <a:ea typeface="Times New Roman" pitchFamily="18" charset="0"/>
                <a:cs typeface="Times New Roman" pitchFamily="18" charset="0"/>
              </a:rPr>
              <a:t>lit.d</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şi</a:t>
            </a:r>
            <a:r>
              <a:rPr lang="en-US" sz="1500" i="1" dirty="0">
                <a:solidFill>
                  <a:srgbClr val="212529"/>
                </a:solidFill>
                <a:latin typeface="Times New Roman" pitchFamily="18" charset="0"/>
                <a:ea typeface="Times New Roman" pitchFamily="18" charset="0"/>
                <a:cs typeface="Times New Roman" pitchFamily="18" charset="0"/>
              </a:rPr>
              <a:t> e));</a:t>
            </a:r>
            <a:endParaRPr lang="ru-RU" sz="1500" dirty="0">
              <a:latin typeface="Times New Roman" pitchFamily="18" charset="0"/>
              <a:cs typeface="Times New Roman" pitchFamily="18" charset="0"/>
            </a:endParaRPr>
          </a:p>
          <a:p>
            <a:pPr lvl="0" algn="just" eaLnBrk="0" fontAlgn="base" hangingPunct="0">
              <a:lnSpc>
                <a:spcPct val="100000"/>
              </a:lnSpc>
              <a:spcBef>
                <a:spcPct val="0"/>
              </a:spcBef>
              <a:spcAft>
                <a:spcPct val="0"/>
              </a:spcAft>
            </a:pPr>
            <a:r>
              <a:rPr lang="en-US" sz="1500" i="1" dirty="0">
                <a:solidFill>
                  <a:srgbClr val="212529"/>
                </a:solidFill>
                <a:latin typeface="Times New Roman" pitchFamily="18" charset="0"/>
                <a:ea typeface="Times New Roman" pitchFamily="18" charset="0"/>
                <a:cs typeface="Times New Roman" pitchFamily="18" charset="0"/>
              </a:rPr>
              <a:t>b) </a:t>
            </a:r>
            <a:r>
              <a:rPr lang="en-US" sz="1500" i="1" dirty="0" err="1">
                <a:solidFill>
                  <a:srgbClr val="212529"/>
                </a:solidFill>
                <a:latin typeface="Times New Roman" pitchFamily="18" charset="0"/>
                <a:ea typeface="Times New Roman" pitchFamily="18" charset="0"/>
                <a:cs typeface="Times New Roman" pitchFamily="18" charset="0"/>
              </a:rPr>
              <a:t>restabilirea</a:t>
            </a:r>
            <a:r>
              <a:rPr lang="en-US" sz="1500" i="1" dirty="0">
                <a:solidFill>
                  <a:srgbClr val="212529"/>
                </a:solidFill>
                <a:latin typeface="Times New Roman" pitchFamily="18" charset="0"/>
                <a:ea typeface="Times New Roman" pitchFamily="18" charset="0"/>
                <a:cs typeface="Times New Roman" pitchFamily="18" charset="0"/>
              </a:rPr>
              <a:t> la </a:t>
            </a:r>
            <a:r>
              <a:rPr lang="en-US" sz="1500" i="1" dirty="0" err="1">
                <a:solidFill>
                  <a:srgbClr val="212529"/>
                </a:solidFill>
                <a:latin typeface="Times New Roman" pitchFamily="18" charset="0"/>
                <a:ea typeface="Times New Roman" pitchFamily="18" charset="0"/>
                <a:cs typeface="Times New Roman" pitchFamily="18" charset="0"/>
              </a:rPr>
              <a:t>locul</a:t>
            </a:r>
            <a:r>
              <a:rPr lang="en-US" sz="1500" i="1" dirty="0">
                <a:solidFill>
                  <a:srgbClr val="212529"/>
                </a:solidFill>
                <a:latin typeface="Times New Roman" pitchFamily="18" charset="0"/>
                <a:ea typeface="Times New Roman" pitchFamily="18" charset="0"/>
                <a:cs typeface="Times New Roman" pitchFamily="18" charset="0"/>
              </a:rPr>
              <a:t> de </a:t>
            </a:r>
            <a:r>
              <a:rPr lang="en-US" sz="1500" i="1" dirty="0" err="1">
                <a:solidFill>
                  <a:srgbClr val="212529"/>
                </a:solidFill>
                <a:latin typeface="Times New Roman" pitchFamily="18" charset="0"/>
                <a:ea typeface="Times New Roman" pitchFamily="18" charset="0"/>
                <a:cs typeface="Times New Roman" pitchFamily="18" charset="0"/>
              </a:rPr>
              <a:t>muncă</a:t>
            </a:r>
            <a:r>
              <a:rPr lang="en-US" sz="1500" i="1" dirty="0">
                <a:solidFill>
                  <a:srgbClr val="212529"/>
                </a:solidFill>
                <a:latin typeface="Times New Roman" pitchFamily="18" charset="0"/>
                <a:ea typeface="Times New Roman" pitchFamily="18" charset="0"/>
                <a:cs typeface="Times New Roman" pitchFamily="18" charset="0"/>
              </a:rPr>
              <a:t>, conform </a:t>
            </a:r>
            <a:r>
              <a:rPr lang="en-US" sz="1500" i="1" dirty="0" err="1">
                <a:solidFill>
                  <a:srgbClr val="212529"/>
                </a:solidFill>
                <a:latin typeface="Times New Roman" pitchFamily="18" charset="0"/>
                <a:ea typeface="Times New Roman" pitchFamily="18" charset="0"/>
                <a:cs typeface="Times New Roman" pitchFamily="18" charset="0"/>
              </a:rPr>
              <a:t>hotărîrii</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judecătoreşti</a:t>
            </a:r>
            <a:r>
              <a:rPr lang="en-US" sz="1500" i="1" dirty="0">
                <a:solidFill>
                  <a:srgbClr val="212529"/>
                </a:solidFill>
                <a:latin typeface="Times New Roman" pitchFamily="18" charset="0"/>
                <a:ea typeface="Times New Roman" pitchFamily="18" charset="0"/>
                <a:cs typeface="Times New Roman" pitchFamily="18" charset="0"/>
              </a:rPr>
              <a:t>, a </a:t>
            </a:r>
            <a:r>
              <a:rPr lang="en-US" sz="1500" i="1" dirty="0" err="1">
                <a:solidFill>
                  <a:srgbClr val="212529"/>
                </a:solidFill>
                <a:latin typeface="Times New Roman" pitchFamily="18" charset="0"/>
                <a:ea typeface="Times New Roman" pitchFamily="18" charset="0"/>
                <a:cs typeface="Times New Roman" pitchFamily="18" charset="0"/>
              </a:rPr>
              <a:t>salariatului</a:t>
            </a:r>
            <a:r>
              <a:rPr lang="en-US" sz="1500" i="1" dirty="0">
                <a:solidFill>
                  <a:srgbClr val="212529"/>
                </a:solidFill>
                <a:latin typeface="Times New Roman" pitchFamily="18" charset="0"/>
                <a:ea typeface="Times New Roman" pitchFamily="18" charset="0"/>
                <a:cs typeface="Times New Roman" pitchFamily="18" charset="0"/>
              </a:rPr>
              <a:t> care a </a:t>
            </a:r>
            <a:r>
              <a:rPr lang="en-US" sz="1500" i="1" dirty="0" err="1">
                <a:solidFill>
                  <a:srgbClr val="212529"/>
                </a:solidFill>
                <a:latin typeface="Times New Roman" pitchFamily="18" charset="0"/>
                <a:ea typeface="Times New Roman" pitchFamily="18" charset="0"/>
                <a:cs typeface="Times New Roman" pitchFamily="18" charset="0"/>
              </a:rPr>
              <a:t>îndeplinit</a:t>
            </a:r>
            <a:r>
              <a:rPr lang="en-US" sz="1500" i="1" dirty="0">
                <a:solidFill>
                  <a:srgbClr val="212529"/>
                </a:solidFill>
                <a:latin typeface="Times New Roman" pitchFamily="18" charset="0"/>
                <a:ea typeface="Times New Roman" pitchFamily="18" charset="0"/>
                <a:cs typeface="Times New Roman" pitchFamily="18" charset="0"/>
              </a:rPr>
              <a:t> anterior </a:t>
            </a:r>
            <a:r>
              <a:rPr lang="en-US" sz="1500" i="1" dirty="0" err="1">
                <a:solidFill>
                  <a:srgbClr val="212529"/>
                </a:solidFill>
                <a:latin typeface="Times New Roman" pitchFamily="18" charset="0"/>
                <a:ea typeface="Times New Roman" pitchFamily="18" charset="0"/>
                <a:cs typeface="Times New Roman" pitchFamily="18" charset="0"/>
              </a:rPr>
              <a:t>munca</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respectivă</a:t>
            </a:r>
            <a:r>
              <a:rPr lang="en-US" sz="1500" i="1" dirty="0">
                <a:solidFill>
                  <a:srgbClr val="212529"/>
                </a:solidFill>
                <a:latin typeface="Times New Roman" pitchFamily="18" charset="0"/>
                <a:ea typeface="Times New Roman" pitchFamily="18" charset="0"/>
                <a:cs typeface="Times New Roman" pitchFamily="18" charset="0"/>
              </a:rPr>
              <a:t> (art.82 lit.j1));</a:t>
            </a:r>
            <a:endParaRPr lang="ru-RU" sz="1500" dirty="0">
              <a:latin typeface="Times New Roman" pitchFamily="18" charset="0"/>
              <a:cs typeface="Times New Roman" pitchFamily="18" charset="0"/>
            </a:endParaRPr>
          </a:p>
          <a:p>
            <a:pPr lvl="0" algn="just" eaLnBrk="0" fontAlgn="base" hangingPunct="0">
              <a:lnSpc>
                <a:spcPct val="100000"/>
              </a:lnSpc>
              <a:spcBef>
                <a:spcPct val="0"/>
              </a:spcBef>
              <a:spcAft>
                <a:spcPct val="0"/>
              </a:spcAft>
            </a:pPr>
            <a:r>
              <a:rPr lang="en-US" sz="1500" i="1" dirty="0">
                <a:solidFill>
                  <a:srgbClr val="212529"/>
                </a:solidFill>
                <a:latin typeface="Times New Roman" pitchFamily="18" charset="0"/>
                <a:ea typeface="Times New Roman" pitchFamily="18" charset="0"/>
                <a:cs typeface="Times New Roman" pitchFamily="18" charset="0"/>
              </a:rPr>
              <a:t>c) </a:t>
            </a:r>
            <a:r>
              <a:rPr lang="en-US" sz="1500" i="1" dirty="0" err="1">
                <a:solidFill>
                  <a:srgbClr val="212529"/>
                </a:solidFill>
                <a:latin typeface="Times New Roman" pitchFamily="18" charset="0"/>
                <a:ea typeface="Times New Roman" pitchFamily="18" charset="0"/>
                <a:cs typeface="Times New Roman" pitchFamily="18" charset="0"/>
              </a:rPr>
              <a:t>refuzul</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salariatului</a:t>
            </a:r>
            <a:r>
              <a:rPr lang="en-US" sz="1500" i="1" dirty="0">
                <a:solidFill>
                  <a:srgbClr val="212529"/>
                </a:solidFill>
                <a:latin typeface="Times New Roman" pitchFamily="18" charset="0"/>
                <a:ea typeface="Times New Roman" pitchFamily="18" charset="0"/>
                <a:cs typeface="Times New Roman" pitchFamily="18" charset="0"/>
              </a:rPr>
              <a:t> de a fi </a:t>
            </a:r>
            <a:r>
              <a:rPr lang="en-US" sz="1500" i="1" dirty="0" err="1">
                <a:solidFill>
                  <a:srgbClr val="212529"/>
                </a:solidFill>
                <a:latin typeface="Times New Roman" pitchFamily="18" charset="0"/>
                <a:ea typeface="Times New Roman" pitchFamily="18" charset="0"/>
                <a:cs typeface="Times New Roman" pitchFamily="18" charset="0"/>
              </a:rPr>
              <a:t>transferat</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în</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altă</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localitate</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în</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legătură</a:t>
            </a:r>
            <a:r>
              <a:rPr lang="en-US" sz="1500" i="1" dirty="0">
                <a:solidFill>
                  <a:srgbClr val="212529"/>
                </a:solidFill>
                <a:latin typeface="Times New Roman" pitchFamily="18" charset="0"/>
                <a:ea typeface="Times New Roman" pitchFamily="18" charset="0"/>
                <a:cs typeface="Times New Roman" pitchFamily="18" charset="0"/>
              </a:rPr>
              <a:t> cu </a:t>
            </a:r>
            <a:r>
              <a:rPr lang="en-US" sz="1500" i="1" dirty="0" err="1">
                <a:solidFill>
                  <a:srgbClr val="212529"/>
                </a:solidFill>
                <a:latin typeface="Times New Roman" pitchFamily="18" charset="0"/>
                <a:ea typeface="Times New Roman" pitchFamily="18" charset="0"/>
                <a:cs typeface="Times New Roman" pitchFamily="18" charset="0"/>
              </a:rPr>
              <a:t>transferarea</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unităţii</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în</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această</a:t>
            </a:r>
            <a:r>
              <a:rPr lang="en-US" sz="1500" i="1" dirty="0">
                <a:solidFill>
                  <a:srgbClr val="212529"/>
                </a:solidFill>
                <a:latin typeface="Times New Roman" pitchFamily="18" charset="0"/>
                <a:ea typeface="Times New Roman" pitchFamily="18" charset="0"/>
                <a:cs typeface="Times New Roman" pitchFamily="18" charset="0"/>
              </a:rPr>
              <a:t> </a:t>
            </a:r>
            <a:r>
              <a:rPr lang="en-US" sz="1500" i="1" dirty="0" err="1">
                <a:solidFill>
                  <a:srgbClr val="212529"/>
                </a:solidFill>
                <a:latin typeface="Times New Roman" pitchFamily="18" charset="0"/>
                <a:ea typeface="Times New Roman" pitchFamily="18" charset="0"/>
                <a:cs typeface="Times New Roman" pitchFamily="18" charset="0"/>
              </a:rPr>
              <a:t>localitate</a:t>
            </a:r>
            <a:r>
              <a:rPr lang="en-US" sz="1500" i="1" dirty="0">
                <a:solidFill>
                  <a:srgbClr val="212529"/>
                </a:solidFill>
                <a:latin typeface="Times New Roman" pitchFamily="18" charset="0"/>
                <a:ea typeface="Times New Roman" pitchFamily="18" charset="0"/>
                <a:cs typeface="Times New Roman" pitchFamily="18" charset="0"/>
              </a:rPr>
              <a:t> (art.86 </a:t>
            </a:r>
            <a:r>
              <a:rPr lang="en-US" sz="1500" i="1" dirty="0" err="1">
                <a:solidFill>
                  <a:srgbClr val="212529"/>
                </a:solidFill>
                <a:latin typeface="Times New Roman" pitchFamily="18" charset="0"/>
                <a:ea typeface="Times New Roman" pitchFamily="18" charset="0"/>
                <a:cs typeface="Times New Roman" pitchFamily="18" charset="0"/>
              </a:rPr>
              <a:t>alin</a:t>
            </a:r>
            <a:r>
              <a:rPr lang="en-US" sz="1500" i="1" dirty="0">
                <a:solidFill>
                  <a:srgbClr val="212529"/>
                </a:solidFill>
                <a:latin typeface="Times New Roman" pitchFamily="18" charset="0"/>
                <a:ea typeface="Times New Roman" pitchFamily="18" charset="0"/>
                <a:cs typeface="Times New Roman" pitchFamily="18" charset="0"/>
              </a:rPr>
              <a:t>.(1) lit. y)).</a:t>
            </a:r>
            <a:endParaRPr lang="ro-MO" sz="1500" i="1" dirty="0">
              <a:solidFill>
                <a:srgbClr val="212529"/>
              </a:solidFill>
              <a:latin typeface="Times New Roman" pitchFamily="18" charset="0"/>
              <a:ea typeface="Times New Roman" pitchFamily="18" charset="0"/>
              <a:cs typeface="Times New Roman" pitchFamily="18" charset="0"/>
            </a:endParaRPr>
          </a:p>
          <a:p>
            <a:pPr lvl="0" algn="l" eaLnBrk="0" fontAlgn="base" hangingPunct="0">
              <a:lnSpc>
                <a:spcPct val="100000"/>
              </a:lnSpc>
              <a:spcBef>
                <a:spcPct val="0"/>
              </a:spcBef>
              <a:spcAft>
                <a:spcPct val="0"/>
              </a:spcAft>
            </a:pPr>
            <a:endParaRPr lang="ru-RU" dirty="0">
              <a:latin typeface="Times New Roman" pitchFamily="18" charset="0"/>
              <a:cs typeface="Times New Roman" pitchFamily="18" charset="0"/>
            </a:endParaRPr>
          </a:p>
          <a:p>
            <a:pPr lvl="0" algn="l" eaLnBrk="0" fontAlgn="base" hangingPunct="0">
              <a:lnSpc>
                <a:spcPct val="100000"/>
              </a:lnSpc>
              <a:spcBef>
                <a:spcPct val="0"/>
              </a:spcBef>
              <a:spcAft>
                <a:spcPct val="0"/>
              </a:spcAft>
            </a:pPr>
            <a:r>
              <a:rPr lang="en-US" sz="1600" b="1" dirty="0">
                <a:solidFill>
                  <a:srgbClr val="212529"/>
                </a:solidFill>
                <a:latin typeface="Times New Roman" pitchFamily="18" charset="0"/>
                <a:ea typeface="Times New Roman" pitchFamily="18" charset="0"/>
                <a:cs typeface="Times New Roman" pitchFamily="18" charset="0"/>
              </a:rPr>
              <a:t>Plata </a:t>
            </a:r>
            <a:r>
              <a:rPr lang="en-US" sz="1600" b="1" dirty="0" err="1">
                <a:solidFill>
                  <a:srgbClr val="212529"/>
                </a:solidFill>
                <a:latin typeface="Times New Roman" pitchFamily="18" charset="0"/>
                <a:ea typeface="Times New Roman" pitchFamily="18" charset="0"/>
                <a:cs typeface="Times New Roman" pitchFamily="18" charset="0"/>
              </a:rPr>
              <a:t>indemnizației</a:t>
            </a:r>
            <a:r>
              <a:rPr lang="en-US" sz="1600" b="1" dirty="0">
                <a:solidFill>
                  <a:srgbClr val="212529"/>
                </a:solidFill>
                <a:latin typeface="Times New Roman" pitchFamily="18" charset="0"/>
                <a:ea typeface="Times New Roman" pitchFamily="18" charset="0"/>
                <a:cs typeface="Times New Roman" pitchFamily="18" charset="0"/>
              </a:rPr>
              <a:t> de </a:t>
            </a:r>
            <a:r>
              <a:rPr lang="en-US" sz="1600" b="1" dirty="0" err="1">
                <a:solidFill>
                  <a:srgbClr val="212529"/>
                </a:solidFill>
                <a:latin typeface="Times New Roman" pitchFamily="18" charset="0"/>
                <a:ea typeface="Times New Roman" pitchFamily="18" charset="0"/>
                <a:cs typeface="Times New Roman" pitchFamily="18" charset="0"/>
              </a:rPr>
              <a:t>eliberare</a:t>
            </a:r>
            <a:r>
              <a:rPr lang="en-US" sz="1600" b="1" dirty="0">
                <a:solidFill>
                  <a:srgbClr val="212529"/>
                </a:solidFill>
                <a:latin typeface="Times New Roman" pitchFamily="18" charset="0"/>
                <a:ea typeface="Times New Roman" pitchFamily="18" charset="0"/>
                <a:cs typeface="Times New Roman" pitchFamily="18" charset="0"/>
              </a:rPr>
              <a:t> din </a:t>
            </a:r>
            <a:r>
              <a:rPr lang="en-US" sz="1600" b="1" dirty="0" err="1">
                <a:solidFill>
                  <a:srgbClr val="212529"/>
                </a:solidFill>
                <a:latin typeface="Times New Roman" pitchFamily="18" charset="0"/>
                <a:ea typeface="Times New Roman" pitchFamily="18" charset="0"/>
                <a:cs typeface="Times New Roman" pitchFamily="18" charset="0"/>
              </a:rPr>
              <a:t>serviciu</a:t>
            </a:r>
            <a:r>
              <a:rPr lang="en-US" sz="1600" b="1" dirty="0">
                <a:solidFill>
                  <a:srgbClr val="212529"/>
                </a:solidFill>
                <a:latin typeface="Times New Roman" pitchFamily="18" charset="0"/>
                <a:ea typeface="Times New Roman" pitchFamily="18" charset="0"/>
                <a:cs typeface="Times New Roman" pitchFamily="18" charset="0"/>
              </a:rPr>
              <a:t> se </a:t>
            </a:r>
            <a:r>
              <a:rPr lang="en-US" sz="1600" b="1" dirty="0" err="1">
                <a:solidFill>
                  <a:srgbClr val="212529"/>
                </a:solidFill>
                <a:latin typeface="Times New Roman" pitchFamily="18" charset="0"/>
                <a:ea typeface="Times New Roman" pitchFamily="18" charset="0"/>
                <a:cs typeface="Times New Roman" pitchFamily="18" charset="0"/>
              </a:rPr>
              <a:t>efectuează</a:t>
            </a:r>
            <a:r>
              <a:rPr lang="en-US" sz="1600" b="1" dirty="0">
                <a:solidFill>
                  <a:srgbClr val="212529"/>
                </a:solidFill>
                <a:latin typeface="Times New Roman" pitchFamily="18" charset="0"/>
                <a:ea typeface="Times New Roman" pitchFamily="18" charset="0"/>
                <a:cs typeface="Times New Roman" pitchFamily="18" charset="0"/>
              </a:rPr>
              <a:t> la </a:t>
            </a:r>
            <a:r>
              <a:rPr lang="en-US" sz="1600" b="1" dirty="0" err="1">
                <a:solidFill>
                  <a:srgbClr val="212529"/>
                </a:solidFill>
                <a:latin typeface="Times New Roman" pitchFamily="18" charset="0"/>
                <a:ea typeface="Times New Roman" pitchFamily="18" charset="0"/>
                <a:cs typeface="Times New Roman" pitchFamily="18" charset="0"/>
              </a:rPr>
              <a:t>locul</a:t>
            </a:r>
            <a:r>
              <a:rPr lang="en-US" sz="1600" b="1" dirty="0">
                <a:solidFill>
                  <a:srgbClr val="212529"/>
                </a:solidFill>
                <a:latin typeface="Times New Roman" pitchFamily="18" charset="0"/>
                <a:ea typeface="Times New Roman" pitchFamily="18" charset="0"/>
                <a:cs typeface="Times New Roman" pitchFamily="18" charset="0"/>
              </a:rPr>
              <a:t> de </a:t>
            </a:r>
            <a:r>
              <a:rPr lang="en-US" sz="1600" b="1" dirty="0" err="1">
                <a:solidFill>
                  <a:srgbClr val="212529"/>
                </a:solidFill>
                <a:latin typeface="Times New Roman" pitchFamily="18" charset="0"/>
                <a:ea typeface="Times New Roman" pitchFamily="18" charset="0"/>
                <a:cs typeface="Times New Roman" pitchFamily="18" charset="0"/>
              </a:rPr>
              <a:t>muncă</a:t>
            </a:r>
            <a:r>
              <a:rPr lang="en-US" sz="1600" b="1" dirty="0">
                <a:solidFill>
                  <a:srgbClr val="212529"/>
                </a:solidFill>
                <a:latin typeface="Times New Roman" pitchFamily="18" charset="0"/>
                <a:ea typeface="Times New Roman" pitchFamily="18" charset="0"/>
                <a:cs typeface="Times New Roman" pitchFamily="18" charset="0"/>
              </a:rPr>
              <a:t> precedent.</a:t>
            </a:r>
            <a:endParaRPr lang="ro-MD" sz="1600" b="1" dirty="0">
              <a:solidFill>
                <a:srgbClr val="212529"/>
              </a:solidFill>
              <a:latin typeface="Times New Roman" pitchFamily="18" charset="0"/>
              <a:ea typeface="Times New Roman" pitchFamily="18" charset="0"/>
              <a:cs typeface="Times New Roman" pitchFamily="18" charset="0"/>
            </a:endParaRPr>
          </a:p>
          <a:p>
            <a:endParaRPr lang="ru-RU" dirty="0"/>
          </a:p>
        </p:txBody>
      </p:sp>
      <p:pic>
        <p:nvPicPr>
          <p:cNvPr id="5" name="Рисунок 4">
            <a:extLst>
              <a:ext uri="{FF2B5EF4-FFF2-40B4-BE49-F238E27FC236}">
                <a16:creationId xmlns:a16="http://schemas.microsoft.com/office/drawing/2014/main" id="{C2ECFF21-76ED-409C-84B3-985A8910F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861049"/>
            <a:ext cx="7056784" cy="2664296"/>
          </a:xfrm>
          <a:prstGeom prst="rect">
            <a:avLst/>
          </a:prstGeom>
        </p:spPr>
      </p:pic>
    </p:spTree>
    <p:extLst>
      <p:ext uri="{BB962C8B-B14F-4D97-AF65-F5344CB8AC3E}">
        <p14:creationId xmlns:p14="http://schemas.microsoft.com/office/powerpoint/2010/main" val="2261160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28588466-E80D-49C3-A2A3-FC4739E848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313" y="3789040"/>
            <a:ext cx="8047037" cy="2448271"/>
          </a:xfrm>
        </p:spPr>
      </p:pic>
      <p:sp>
        <p:nvSpPr>
          <p:cNvPr id="4" name="Прямоугольник: скругленные углы 3">
            <a:extLst>
              <a:ext uri="{FF2B5EF4-FFF2-40B4-BE49-F238E27FC236}">
                <a16:creationId xmlns:a16="http://schemas.microsoft.com/office/drawing/2014/main" id="{B1247C85-3B30-4C95-AD9B-2D70882D9175}"/>
              </a:ext>
            </a:extLst>
          </p:cNvPr>
          <p:cNvSpPr/>
          <p:nvPr/>
        </p:nvSpPr>
        <p:spPr>
          <a:xfrm>
            <a:off x="412626" y="260648"/>
            <a:ext cx="8047806" cy="33843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15000"/>
              </a:lnSpc>
              <a:spcAft>
                <a:spcPts val="0"/>
              </a:spcAft>
            </a:pP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Articolul</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143.</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Termenele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efectuare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achitărilor</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caz</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încetare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contractului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individual de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endParaRPr lang="ru-RU" sz="1400" b="1"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indent="342900" algn="just">
              <a:lnSpc>
                <a:spcPct val="115000"/>
              </a:lnSpc>
              <a:spcAft>
                <a:spcPts val="0"/>
              </a:spcAft>
            </a:pP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(1)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Dacă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nu se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contestă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cuantumul</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tuturor</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sumelor</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se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cuvin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salariatului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unitate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efectuarea</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achitărilor</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se face:</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indent="342900" algn="just">
              <a:lnSpc>
                <a:spcPct val="115000"/>
              </a:lnSpc>
              <a:spcAft>
                <a:spcPts val="0"/>
              </a:spcAft>
            </a:pP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caz</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încetare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contractului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individual de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cu un salariat care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continuă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lucreze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pînă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ziua</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eliberării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din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serviciu</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ziua</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eliberării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indent="342900" algn="just">
              <a:lnSpc>
                <a:spcPct val="115000"/>
              </a:lnSpc>
              <a:spcAft>
                <a:spcPts val="0"/>
              </a:spcAft>
            </a:pP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caz</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încetare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contractului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individual de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cu un salariat care nu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lucrează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pînă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ziua</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eliberării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din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serviciu</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concediu</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medical,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absenţă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nemotivată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serviciu</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privaţiune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de libertate etc.) –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cel</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tîrziu</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ziua</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imediat</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următoare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zilei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care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salariatul</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eliberat</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cerut</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se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facă</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achitările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b="1" dirty="0">
              <a:solidFill>
                <a:srgbClr val="00000A"/>
              </a:solidFill>
              <a:latin typeface="Arial" panose="020B0604020202020204" pitchFamily="34" charset="0"/>
              <a:ea typeface="Calibri" panose="020F0502020204030204" pitchFamily="34" charset="0"/>
              <a:cs typeface="Arial" panose="020B0604020202020204" pitchFamily="34" charset="0"/>
            </a:endParaRPr>
          </a:p>
          <a:p>
            <a:pPr indent="342900" algn="just">
              <a:lnSpc>
                <a:spcPct val="115000"/>
              </a:lnSpc>
              <a:spcAft>
                <a:spcPts val="0"/>
              </a:spcAft>
            </a:pP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(2)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Dacă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se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contestă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cuantumul</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sumelor</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se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cuvin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salariatului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eliberare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din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serviciu</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angajatorul</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este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obligat</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orice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caz</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să-i</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plătească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termenele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prevăzute</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alin</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.(1),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suma</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necontestată</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000A"/>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0242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F9C861-BBF1-4F25-854D-32B7B0464954}"/>
              </a:ext>
            </a:extLst>
          </p:cNvPr>
          <p:cNvSpPr>
            <a:spLocks noGrp="1"/>
          </p:cNvSpPr>
          <p:nvPr>
            <p:ph idx="1"/>
          </p:nvPr>
        </p:nvSpPr>
        <p:spPr>
          <a:xfrm>
            <a:off x="467544" y="332656"/>
            <a:ext cx="8047806" cy="5844307"/>
          </a:xfrm>
        </p:spPr>
        <p:txBody>
          <a:bodyPr>
            <a:normAutofit/>
          </a:bodyPr>
          <a:lstStyle/>
          <a:p>
            <a:pPr marL="0" indent="0" algn="ctr">
              <a:buNone/>
            </a:pPr>
            <a:r>
              <a:rPr lang="en-US" b="1" dirty="0" err="1">
                <a:latin typeface="Arial Black" panose="020B0A04020102020204" pitchFamily="34" charset="0"/>
              </a:rPr>
              <a:t>Litigiile</a:t>
            </a:r>
            <a:r>
              <a:rPr lang="en-US" b="1" dirty="0">
                <a:latin typeface="Arial Black" panose="020B0A04020102020204" pitchFamily="34" charset="0"/>
              </a:rPr>
              <a:t> </a:t>
            </a:r>
            <a:r>
              <a:rPr lang="en-US" b="1" dirty="0" err="1">
                <a:latin typeface="Arial Black" panose="020B0A04020102020204" pitchFamily="34" charset="0"/>
              </a:rPr>
              <a:t>individuale</a:t>
            </a:r>
            <a:r>
              <a:rPr lang="en-US" b="1" dirty="0">
                <a:latin typeface="Arial Black" panose="020B0A04020102020204" pitchFamily="34" charset="0"/>
              </a:rPr>
              <a:t> de </a:t>
            </a:r>
            <a:r>
              <a:rPr lang="en-US" b="1" dirty="0" err="1">
                <a:latin typeface="Arial Black" panose="020B0A04020102020204" pitchFamily="34" charset="0"/>
              </a:rPr>
              <a:t>muncă</a:t>
            </a:r>
            <a:endParaRPr lang="ro-MD" b="1" dirty="0">
              <a:latin typeface="Arial Black" panose="020B0A04020102020204" pitchFamily="34" charset="0"/>
            </a:endParaRPr>
          </a:p>
          <a:p>
            <a:pPr marL="0" indent="0" algn="just">
              <a:buNone/>
            </a:pPr>
            <a:r>
              <a:rPr lang="en-US" sz="1500" dirty="0">
                <a:latin typeface="Arial" panose="020B0604020202020204" pitchFamily="34" charset="0"/>
                <a:cs typeface="Arial" panose="020B0604020202020204" pitchFamily="34" charset="0"/>
              </a:rPr>
              <a:t>Se </a:t>
            </a:r>
            <a:r>
              <a:rPr lang="en-US" sz="1500" dirty="0" err="1">
                <a:latin typeface="Arial" panose="020B0604020202020204" pitchFamily="34" charset="0"/>
                <a:cs typeface="Arial" panose="020B0604020202020204" pitchFamily="34" charset="0"/>
              </a:rPr>
              <a:t>consideră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litigii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individuale</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divergenţele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dintre</a:t>
            </a:r>
            <a:r>
              <a:rPr lang="en-US" sz="1500" dirty="0">
                <a:latin typeface="Arial" panose="020B0604020202020204" pitchFamily="34" charset="0"/>
                <a:cs typeface="Arial" panose="020B0604020202020204" pitchFamily="34" charset="0"/>
              </a:rPr>
              <a:t> salariat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angajator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privind</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just">
              <a:buNone/>
            </a:pPr>
            <a:r>
              <a:rPr lang="en-US" sz="1500" dirty="0">
                <a:latin typeface="Arial" panose="020B0604020202020204" pitchFamily="34" charset="0"/>
                <a:cs typeface="Arial" panose="020B0604020202020204" pitchFamily="34" charset="0"/>
              </a:rPr>
              <a:t>a) </a:t>
            </a:r>
            <a:r>
              <a:rPr lang="en-US" sz="1500" dirty="0" err="1">
                <a:latin typeface="Arial" panose="020B0604020202020204" pitchFamily="34" charset="0"/>
                <a:cs typeface="Arial" panose="020B0604020202020204" pitchFamily="34" charset="0"/>
              </a:rPr>
              <a:t>încheierea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contractului</a:t>
            </a:r>
            <a:r>
              <a:rPr lang="en-US" sz="1500" dirty="0">
                <a:latin typeface="Arial" panose="020B0604020202020204" pitchFamily="34" charset="0"/>
                <a:cs typeface="Arial" panose="020B0604020202020204" pitchFamily="34" charset="0"/>
              </a:rPr>
              <a:t> individual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just">
              <a:buNone/>
            </a:pPr>
            <a:r>
              <a:rPr lang="en-US" sz="1500" dirty="0">
                <a:latin typeface="Arial" panose="020B0604020202020204" pitchFamily="34" charset="0"/>
                <a:cs typeface="Arial" panose="020B0604020202020204" pitchFamily="34" charset="0"/>
              </a:rPr>
              <a:t>b) </a:t>
            </a:r>
            <a:r>
              <a:rPr lang="en-US" sz="1500" dirty="0" err="1">
                <a:latin typeface="Arial" panose="020B0604020202020204" pitchFamily="34" charset="0"/>
                <a:cs typeface="Arial" panose="020B0604020202020204" pitchFamily="34" charset="0"/>
              </a:rPr>
              <a:t>executarea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modificarea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suspendarea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contractului</a:t>
            </a:r>
            <a:r>
              <a:rPr lang="en-US" sz="1500" dirty="0">
                <a:latin typeface="Arial" panose="020B0604020202020204" pitchFamily="34" charset="0"/>
                <a:cs typeface="Arial" panose="020B0604020202020204" pitchFamily="34" charset="0"/>
              </a:rPr>
              <a:t> individual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just">
              <a:buNone/>
            </a:pPr>
            <a:r>
              <a:rPr lang="en-US" sz="1500" dirty="0">
                <a:latin typeface="Arial" panose="020B0604020202020204" pitchFamily="34" charset="0"/>
                <a:cs typeface="Arial" panose="020B0604020202020204" pitchFamily="34" charset="0"/>
              </a:rPr>
              <a:t>c) </a:t>
            </a:r>
            <a:r>
              <a:rPr lang="en-US" sz="1500" dirty="0" err="1">
                <a:latin typeface="Arial" panose="020B0604020202020204" pitchFamily="34" charset="0"/>
                <a:cs typeface="Arial" panose="020B0604020202020204" pitchFamily="34" charset="0"/>
              </a:rPr>
              <a:t>încetarea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nulitatea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parţială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totală</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contractului</a:t>
            </a:r>
            <a:r>
              <a:rPr lang="en-US" sz="1500" dirty="0">
                <a:latin typeface="Arial" panose="020B0604020202020204" pitchFamily="34" charset="0"/>
                <a:cs typeface="Arial" panose="020B0604020202020204" pitchFamily="34" charset="0"/>
              </a:rPr>
              <a:t> individual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just">
              <a:buNone/>
            </a:pPr>
            <a:r>
              <a:rPr lang="en-US" sz="1500" dirty="0">
                <a:latin typeface="Arial" panose="020B0604020202020204" pitchFamily="34" charset="0"/>
                <a:cs typeface="Arial" panose="020B0604020202020204" pitchFamily="34" charset="0"/>
              </a:rPr>
              <a:t>d) </a:t>
            </a:r>
            <a:r>
              <a:rPr lang="en-US" sz="1500" dirty="0" err="1">
                <a:latin typeface="Arial" panose="020B0604020202020204" pitchFamily="34" charset="0"/>
                <a:cs typeface="Arial" panose="020B0604020202020204" pitchFamily="34" charset="0"/>
              </a:rPr>
              <a:t>plata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despăgubirilor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cazul</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neîndeplinirii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îndeplinirii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necorespunzătoare</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obligaţiilor</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către</a:t>
            </a:r>
            <a:r>
              <a:rPr lang="en-US" sz="1500" dirty="0">
                <a:latin typeface="Arial" panose="020B0604020202020204" pitchFamily="34" charset="0"/>
                <a:cs typeface="Arial" panose="020B0604020202020204" pitchFamily="34" charset="0"/>
              </a:rPr>
              <a:t> una din </a:t>
            </a:r>
            <a:r>
              <a:rPr lang="en-US" sz="1500" dirty="0" err="1">
                <a:latin typeface="Arial" panose="020B0604020202020204" pitchFamily="34" charset="0"/>
                <a:cs typeface="Arial" panose="020B0604020202020204" pitchFamily="34" charset="0"/>
              </a:rPr>
              <a:t>părţile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contractului</a:t>
            </a:r>
            <a:r>
              <a:rPr lang="en-US" sz="1500" dirty="0">
                <a:latin typeface="Arial" panose="020B0604020202020204" pitchFamily="34" charset="0"/>
                <a:cs typeface="Arial" panose="020B0604020202020204" pitchFamily="34" charset="0"/>
              </a:rPr>
              <a:t> individual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just">
              <a:buNone/>
            </a:pPr>
            <a:r>
              <a:rPr lang="en-US" sz="1500" dirty="0">
                <a:latin typeface="Arial" panose="020B0604020202020204" pitchFamily="34" charset="0"/>
                <a:cs typeface="Arial" panose="020B0604020202020204" pitchFamily="34" charset="0"/>
              </a:rPr>
              <a:t>e) </a:t>
            </a:r>
            <a:r>
              <a:rPr lang="en-US" sz="1500" dirty="0" err="1">
                <a:latin typeface="Arial" panose="020B0604020202020204" pitchFamily="34" charset="0"/>
                <a:cs typeface="Arial" panose="020B0604020202020204" pitchFamily="34" charset="0"/>
              </a:rPr>
              <a:t>rezultatele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concursului</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just">
              <a:buNone/>
            </a:pPr>
            <a:r>
              <a:rPr lang="en-US" sz="1500" dirty="0">
                <a:latin typeface="Arial" panose="020B0604020202020204" pitchFamily="34" charset="0"/>
                <a:cs typeface="Arial" panose="020B0604020202020204" pitchFamily="34" charset="0"/>
              </a:rPr>
              <a:t>f) </a:t>
            </a:r>
            <a:r>
              <a:rPr lang="en-US" sz="1500" dirty="0" err="1">
                <a:latin typeface="Arial" panose="020B0604020202020204" pitchFamily="34" charset="0"/>
                <a:cs typeface="Arial" panose="020B0604020202020204" pitchFamily="34" charset="0"/>
              </a:rPr>
              <a:t>anularea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ordinului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dispoziţiei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deciziei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hotărîrii</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angajare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serviciu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emis</a:t>
            </a:r>
            <a:r>
              <a:rPr lang="en-US" sz="1500" dirty="0">
                <a:latin typeface="Arial" panose="020B0604020202020204" pitchFamily="34" charset="0"/>
                <a:cs typeface="Arial" panose="020B0604020202020204" pitchFamily="34" charset="0"/>
              </a:rPr>
              <a:t> conform art.65 </a:t>
            </a:r>
            <a:r>
              <a:rPr lang="en-US" sz="1500" dirty="0" err="1">
                <a:latin typeface="Arial" panose="020B0604020202020204" pitchFamily="34" charset="0"/>
                <a:cs typeface="Arial" panose="020B0604020202020204" pitchFamily="34" charset="0"/>
              </a:rPr>
              <a:t>alin</a:t>
            </a:r>
            <a:r>
              <a:rPr lang="en-US" sz="1500" dirty="0">
                <a:latin typeface="Arial" panose="020B0604020202020204" pitchFamily="34" charset="0"/>
                <a:cs typeface="Arial" panose="020B0604020202020204" pitchFamily="34" charset="0"/>
              </a:rPr>
              <a:t>.(1);</a:t>
            </a:r>
            <a:endParaRPr lang="ru-RU" sz="1500" dirty="0">
              <a:latin typeface="Arial" panose="020B0604020202020204" pitchFamily="34" charset="0"/>
              <a:cs typeface="Arial" panose="020B0604020202020204" pitchFamily="34" charset="0"/>
            </a:endParaRPr>
          </a:p>
          <a:p>
            <a:pPr marL="0" indent="0" algn="just">
              <a:buNone/>
            </a:pPr>
            <a:r>
              <a:rPr lang="en-US" sz="1500" dirty="0">
                <a:latin typeface="Arial" panose="020B0604020202020204" pitchFamily="34" charset="0"/>
                <a:cs typeface="Arial" panose="020B0604020202020204" pitchFamily="34" charset="0"/>
              </a:rPr>
              <a:t>g) </a:t>
            </a:r>
            <a:r>
              <a:rPr lang="en-US" sz="1500" dirty="0" err="1">
                <a:latin typeface="Arial" panose="020B0604020202020204" pitchFamily="34" charset="0"/>
                <a:cs typeface="Arial" panose="020B0604020202020204" pitchFamily="34" charset="0"/>
              </a:rPr>
              <a:t>alte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probleme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decurg</a:t>
            </a:r>
            <a:r>
              <a:rPr lang="en-US" sz="1500" dirty="0">
                <a:latin typeface="Arial" panose="020B0604020202020204" pitchFamily="34" charset="0"/>
                <a:cs typeface="Arial" panose="020B0604020202020204" pitchFamily="34" charset="0"/>
              </a:rPr>
              <a:t> din </a:t>
            </a:r>
            <a:r>
              <a:rPr lang="en-US" sz="1500" dirty="0" err="1">
                <a:latin typeface="Arial" panose="020B0604020202020204" pitchFamily="34" charset="0"/>
                <a:cs typeface="Arial" panose="020B0604020202020204" pitchFamily="34" charset="0"/>
              </a:rPr>
              <a:t>raporturile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individuale</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muncă</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0" indent="0" algn="ctr">
              <a:buNone/>
            </a:pPr>
            <a:endParaRPr lang="ru-RU" dirty="0">
              <a:latin typeface="Arial Black" panose="020B0A040201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8A9F039B-A9CB-4069-85F7-7011D8275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077072"/>
            <a:ext cx="7886700" cy="2506608"/>
          </a:xfrm>
          <a:prstGeom prst="rect">
            <a:avLst/>
          </a:prstGeom>
        </p:spPr>
      </p:pic>
    </p:spTree>
    <p:extLst>
      <p:ext uri="{BB962C8B-B14F-4D97-AF65-F5344CB8AC3E}">
        <p14:creationId xmlns:p14="http://schemas.microsoft.com/office/powerpoint/2010/main" val="2252959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5570C1E-A821-4672-908F-BECA4FCB651C}"/>
              </a:ext>
            </a:extLst>
          </p:cNvPr>
          <p:cNvSpPr>
            <a:spLocks noGrp="1"/>
          </p:cNvSpPr>
          <p:nvPr>
            <p:ph idx="1"/>
          </p:nvPr>
        </p:nvSpPr>
        <p:spPr>
          <a:xfrm>
            <a:off x="539552" y="332656"/>
            <a:ext cx="8352928" cy="5844307"/>
          </a:xfrm>
        </p:spPr>
        <p:txBody>
          <a:bodyPr>
            <a:normAutofit/>
          </a:bodyPr>
          <a:lstStyle/>
          <a:p>
            <a:pPr marL="0" indent="0" algn="ctr">
              <a:buNone/>
            </a:pPr>
            <a:r>
              <a:rPr lang="ro-MD" sz="1800" b="1" dirty="0">
                <a:latin typeface="Arial Black" panose="020B0A04020102020204" pitchFamily="34" charset="0"/>
                <a:cs typeface="Arial" panose="020B0604020202020204" pitchFamily="34" charset="0"/>
              </a:rPr>
              <a:t>Termenul examinării</a:t>
            </a:r>
            <a:r>
              <a:rPr lang="en-US" sz="1800" b="1" dirty="0">
                <a:latin typeface="Arial Black" panose="020B0A04020102020204" pitchFamily="34" charset="0"/>
                <a:cs typeface="Arial" panose="020B0604020202020204" pitchFamily="34" charset="0"/>
              </a:rPr>
              <a:t> </a:t>
            </a:r>
            <a:r>
              <a:rPr lang="en-US" sz="1800" b="1" dirty="0" err="1">
                <a:latin typeface="Arial Black" panose="020B0A04020102020204" pitchFamily="34" charset="0"/>
                <a:cs typeface="Arial" panose="020B0604020202020204" pitchFamily="34" charset="0"/>
              </a:rPr>
              <a:t>cererii</a:t>
            </a:r>
            <a:r>
              <a:rPr lang="en-US" sz="1800" b="1" dirty="0">
                <a:latin typeface="Arial Black" panose="020B0A04020102020204" pitchFamily="34" charset="0"/>
                <a:cs typeface="Arial" panose="020B0604020202020204" pitchFamily="34" charset="0"/>
              </a:rPr>
              <a:t> </a:t>
            </a:r>
            <a:r>
              <a:rPr lang="en-US" sz="1800" b="1" dirty="0" err="1">
                <a:latin typeface="Arial Black" panose="020B0A04020102020204" pitchFamily="34" charset="0"/>
                <a:cs typeface="Arial" panose="020B0604020202020204" pitchFamily="34" charset="0"/>
              </a:rPr>
              <a:t>privind</a:t>
            </a:r>
            <a:r>
              <a:rPr lang="en-US" sz="1800" b="1" dirty="0">
                <a:latin typeface="Arial Black" panose="020B0A04020102020204" pitchFamily="34" charset="0"/>
                <a:cs typeface="Arial" panose="020B0604020202020204" pitchFamily="34" charset="0"/>
              </a:rPr>
              <a:t> </a:t>
            </a:r>
            <a:r>
              <a:rPr lang="en-US" sz="1800" b="1" dirty="0" err="1">
                <a:latin typeface="Arial Black" panose="020B0A04020102020204" pitchFamily="34" charset="0"/>
                <a:cs typeface="Arial" panose="020B0604020202020204" pitchFamily="34" charset="0"/>
              </a:rPr>
              <a:t>soluţionarea</a:t>
            </a:r>
            <a:r>
              <a:rPr lang="en-US" sz="1800" b="1" dirty="0">
                <a:latin typeface="Arial Black" panose="020B0A04020102020204" pitchFamily="34" charset="0"/>
                <a:cs typeface="Arial" panose="020B0604020202020204" pitchFamily="34" charset="0"/>
              </a:rPr>
              <a:t> </a:t>
            </a:r>
            <a:r>
              <a:rPr lang="en-US" sz="1800" b="1" dirty="0" err="1">
                <a:latin typeface="Arial Black" panose="020B0A04020102020204" pitchFamily="34" charset="0"/>
                <a:cs typeface="Arial" panose="020B0604020202020204" pitchFamily="34" charset="0"/>
              </a:rPr>
              <a:t>litigiului</a:t>
            </a:r>
            <a:r>
              <a:rPr lang="en-US" sz="1800" b="1" dirty="0">
                <a:latin typeface="Arial Black" panose="020B0A04020102020204" pitchFamily="34" charset="0"/>
                <a:cs typeface="Arial" panose="020B0604020202020204" pitchFamily="34" charset="0"/>
              </a:rPr>
              <a:t>  individual de </a:t>
            </a:r>
            <a:r>
              <a:rPr lang="en-US" sz="1800" b="1" dirty="0" err="1">
                <a:latin typeface="Arial Black" panose="020B0A04020102020204" pitchFamily="34" charset="0"/>
                <a:cs typeface="Arial" panose="020B0604020202020204" pitchFamily="34" charset="0"/>
              </a:rPr>
              <a:t>muncă</a:t>
            </a:r>
            <a:r>
              <a:rPr lang="en-US" sz="1800" b="1" dirty="0">
                <a:latin typeface="Arial Black" panose="020B0A04020102020204" pitchFamily="34" charset="0"/>
                <a:cs typeface="Arial" panose="020B0604020202020204" pitchFamily="34" charset="0"/>
              </a:rPr>
              <a:t> (art. 355 din </a:t>
            </a:r>
            <a:r>
              <a:rPr lang="en-US" sz="1800" b="1" dirty="0" err="1">
                <a:latin typeface="Arial Black" panose="020B0A04020102020204" pitchFamily="34" charset="0"/>
                <a:cs typeface="Arial" panose="020B0604020202020204" pitchFamily="34" charset="0"/>
              </a:rPr>
              <a:t>Codul</a:t>
            </a:r>
            <a:r>
              <a:rPr lang="en-US" sz="1800" b="1" dirty="0">
                <a:latin typeface="Arial Black" panose="020B0A04020102020204" pitchFamily="34" charset="0"/>
                <a:cs typeface="Arial" panose="020B0604020202020204" pitchFamily="34" charset="0"/>
              </a:rPr>
              <a:t> </a:t>
            </a:r>
            <a:r>
              <a:rPr lang="en-US" sz="1800" b="1" dirty="0" err="1">
                <a:latin typeface="Arial Black" panose="020B0A04020102020204" pitchFamily="34" charset="0"/>
                <a:cs typeface="Arial" panose="020B0604020202020204" pitchFamily="34" charset="0"/>
              </a:rPr>
              <a:t>muncii</a:t>
            </a:r>
            <a:r>
              <a:rPr lang="en-US" sz="1800" b="1" dirty="0">
                <a:latin typeface="Arial Black" panose="020B0A04020102020204" pitchFamily="34" charset="0"/>
                <a:cs typeface="Arial" panose="020B0604020202020204" pitchFamily="34" charset="0"/>
              </a:rPr>
              <a:t>)</a:t>
            </a:r>
            <a:endParaRPr lang="ru-RU" sz="1800" dirty="0">
              <a:latin typeface="Arial Black" panose="020B0A040201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1) </a:t>
            </a:r>
            <a:r>
              <a:rPr lang="en-US" sz="1700" dirty="0" err="1">
                <a:latin typeface="Arial" panose="020B0604020202020204" pitchFamily="34" charset="0"/>
                <a:cs typeface="Arial" panose="020B0604020202020204" pitchFamily="34" charset="0"/>
              </a:rPr>
              <a:t>Cererea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privind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soluţionarea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litigiului</a:t>
            </a:r>
            <a:r>
              <a:rPr lang="en-US" sz="1700" dirty="0">
                <a:latin typeface="Arial" panose="020B0604020202020204" pitchFamily="34" charset="0"/>
                <a:cs typeface="Arial" panose="020B0604020202020204" pitchFamily="34" charset="0"/>
              </a:rPr>
              <a:t> individual de </a:t>
            </a:r>
            <a:r>
              <a:rPr lang="en-US" sz="1700" dirty="0" err="1">
                <a:latin typeface="Arial" panose="020B0604020202020204" pitchFamily="34" charset="0"/>
                <a:cs typeface="Arial" panose="020B0604020202020204" pitchFamily="34" charset="0"/>
              </a:rPr>
              <a:t>muncă</a:t>
            </a:r>
            <a:r>
              <a:rPr lang="en-US" sz="1700" dirty="0">
                <a:latin typeface="Arial" panose="020B0604020202020204" pitchFamily="34" charset="0"/>
                <a:cs typeface="Arial" panose="020B0604020202020204" pitchFamily="34" charset="0"/>
              </a:rPr>
              <a:t> se </a:t>
            </a:r>
            <a:r>
              <a:rPr lang="en-US" sz="1700" dirty="0" err="1">
                <a:latin typeface="Arial" panose="020B0604020202020204" pitchFamily="34" charset="0"/>
                <a:cs typeface="Arial" panose="020B0604020202020204" pitchFamily="34" charset="0"/>
              </a:rPr>
              <a:t>depune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instanţa</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judecată</a:t>
            </a:r>
            <a:r>
              <a:rPr lang="en-US" sz="1700" dirty="0">
                <a:latin typeface="Arial" panose="020B0604020202020204" pitchFamily="34" charset="0"/>
                <a:cs typeface="Arial" panose="020B0604020202020204" pitchFamily="34" charset="0"/>
              </a:rPr>
              <a:t>:</a:t>
            </a:r>
            <a:endParaRPr lang="ru-RU"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a) </a:t>
            </a:r>
            <a:r>
              <a:rPr lang="en-US" sz="1700" b="1" i="1" dirty="0" err="1">
                <a:latin typeface="Arial" panose="020B0604020202020204" pitchFamily="34" charset="0"/>
                <a:cs typeface="Arial" panose="020B0604020202020204" pitchFamily="34" charset="0"/>
              </a:rPr>
              <a:t>în</a:t>
            </a:r>
            <a:r>
              <a:rPr lang="en-US" sz="1700" b="1" i="1" dirty="0">
                <a:latin typeface="Arial" panose="020B0604020202020204" pitchFamily="34" charset="0"/>
                <a:cs typeface="Arial" panose="020B0604020202020204" pitchFamily="34" charset="0"/>
              </a:rPr>
              <a:t> </a:t>
            </a:r>
            <a:r>
              <a:rPr lang="en-US" sz="1700" b="1" i="1" dirty="0" err="1">
                <a:latin typeface="Arial" panose="020B0604020202020204" pitchFamily="34" charset="0"/>
                <a:cs typeface="Arial" panose="020B0604020202020204" pitchFamily="34" charset="0"/>
              </a:rPr>
              <a:t>termen</a:t>
            </a:r>
            <a:r>
              <a:rPr lang="en-US" sz="1700" b="1" i="1" dirty="0">
                <a:latin typeface="Arial" panose="020B0604020202020204" pitchFamily="34" charset="0"/>
                <a:cs typeface="Arial" panose="020B0604020202020204" pitchFamily="34" charset="0"/>
              </a:rPr>
              <a:t> de 3 </a:t>
            </a:r>
            <a:r>
              <a:rPr lang="en-US" sz="1700" b="1" i="1" dirty="0" err="1">
                <a:latin typeface="Arial" panose="020B0604020202020204" pitchFamily="34" charset="0"/>
                <a:cs typeface="Arial" panose="020B0604020202020204" pitchFamily="34" charset="0"/>
              </a:rPr>
              <a:t>luni</a:t>
            </a:r>
            <a:r>
              <a:rPr lang="en-US" sz="1700" dirty="0">
                <a:latin typeface="Arial" panose="020B0604020202020204" pitchFamily="34" charset="0"/>
                <a:cs typeface="Arial" panose="020B0604020202020204" pitchFamily="34" charset="0"/>
              </a:rPr>
              <a:t> de la data </a:t>
            </a:r>
            <a:r>
              <a:rPr lang="en-US" sz="1700" dirty="0" err="1">
                <a:latin typeface="Arial" panose="020B0604020202020204" pitchFamily="34" charset="0"/>
                <a:cs typeface="Arial" panose="020B0604020202020204" pitchFamily="34" charset="0"/>
              </a:rPr>
              <a:t>cînd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salariatul</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aflat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sau</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trebuia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să</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afle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despre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încălcarea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dreptului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său</a:t>
            </a:r>
            <a:r>
              <a:rPr lang="en-US" sz="1700" dirty="0">
                <a:latin typeface="Arial" panose="020B0604020202020204" pitchFamily="34" charset="0"/>
                <a:cs typeface="Arial" panose="020B0604020202020204" pitchFamily="34" charset="0"/>
              </a:rPr>
              <a:t>;</a:t>
            </a:r>
            <a:endParaRPr lang="ru-RU"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b) </a:t>
            </a:r>
            <a:r>
              <a:rPr lang="en-US" sz="1700" b="1" i="1" dirty="0" err="1">
                <a:latin typeface="Arial" panose="020B0604020202020204" pitchFamily="34" charset="0"/>
                <a:cs typeface="Arial" panose="020B0604020202020204" pitchFamily="34" charset="0"/>
              </a:rPr>
              <a:t>în</a:t>
            </a:r>
            <a:r>
              <a:rPr lang="en-US" sz="1700" b="1" i="1" dirty="0">
                <a:latin typeface="Arial" panose="020B0604020202020204" pitchFamily="34" charset="0"/>
                <a:cs typeface="Arial" panose="020B0604020202020204" pitchFamily="34" charset="0"/>
              </a:rPr>
              <a:t> </a:t>
            </a:r>
            <a:r>
              <a:rPr lang="en-US" sz="1700" b="1" i="1" dirty="0" err="1">
                <a:latin typeface="Arial" panose="020B0604020202020204" pitchFamily="34" charset="0"/>
                <a:cs typeface="Arial" panose="020B0604020202020204" pitchFamily="34" charset="0"/>
              </a:rPr>
              <a:t>termen</a:t>
            </a:r>
            <a:r>
              <a:rPr lang="en-US" sz="1700" b="1" i="1" dirty="0">
                <a:latin typeface="Arial" panose="020B0604020202020204" pitchFamily="34" charset="0"/>
                <a:cs typeface="Arial" panose="020B0604020202020204" pitchFamily="34" charset="0"/>
              </a:rPr>
              <a:t> de 3 ani</a:t>
            </a:r>
            <a:r>
              <a:rPr lang="en-US" sz="1700" dirty="0">
                <a:latin typeface="Arial" panose="020B0604020202020204" pitchFamily="34" charset="0"/>
                <a:cs typeface="Arial" panose="020B0604020202020204" pitchFamily="34" charset="0"/>
              </a:rPr>
              <a:t> de la data </a:t>
            </a:r>
            <a:r>
              <a:rPr lang="en-US" sz="1700" dirty="0" err="1">
                <a:latin typeface="Arial" panose="020B0604020202020204" pitchFamily="34" charset="0"/>
                <a:cs typeface="Arial" panose="020B0604020202020204" pitchFamily="34" charset="0"/>
              </a:rPr>
              <a:t>apariţiei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dreptului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respectiv</a:t>
            </a:r>
            <a:r>
              <a:rPr lang="en-US" sz="1700" dirty="0">
                <a:latin typeface="Arial" panose="020B0604020202020204" pitchFamily="34" charset="0"/>
                <a:cs typeface="Arial" panose="020B0604020202020204" pitchFamily="34" charset="0"/>
              </a:rPr>
              <a:t> al </a:t>
            </a:r>
            <a:r>
              <a:rPr lang="en-US" sz="1700" dirty="0" err="1">
                <a:latin typeface="Arial" panose="020B0604020202020204" pitchFamily="34" charset="0"/>
                <a:cs typeface="Arial" panose="020B0604020202020204" pitchFamily="34" charset="0"/>
              </a:rPr>
              <a:t>salariatului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situaţia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care </a:t>
            </a:r>
            <a:r>
              <a:rPr lang="en-US" sz="1700" dirty="0" err="1">
                <a:latin typeface="Arial" panose="020B0604020202020204" pitchFamily="34" charset="0"/>
                <a:cs typeface="Arial" panose="020B0604020202020204" pitchFamily="34" charset="0"/>
              </a:rPr>
              <a:t>obiectul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litigiului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constă</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plata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unor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drepturi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salariale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sau</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altă</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natură</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a:t>
            </a:r>
            <a:r>
              <a:rPr lang="en-US" sz="1700" dirty="0">
                <a:latin typeface="Arial" panose="020B0604020202020204" pitchFamily="34" charset="0"/>
                <a:cs typeface="Arial" panose="020B0604020202020204" pitchFamily="34" charset="0"/>
              </a:rPr>
              <a:t> se </a:t>
            </a:r>
            <a:r>
              <a:rPr lang="en-US" sz="1700" dirty="0" err="1">
                <a:latin typeface="Arial" panose="020B0604020202020204" pitchFamily="34" charset="0"/>
                <a:cs typeface="Arial" panose="020B0604020202020204" pitchFamily="34" charset="0"/>
              </a:rPr>
              <a:t>cuvin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salariatului</a:t>
            </a:r>
            <a:r>
              <a:rPr lang="en-US" sz="1700" dirty="0">
                <a:latin typeface="Arial" panose="020B0604020202020204" pitchFamily="34" charset="0"/>
                <a:cs typeface="Arial" panose="020B0604020202020204" pitchFamily="34" charset="0"/>
              </a:rPr>
              <a:t>.</a:t>
            </a:r>
            <a:endParaRPr lang="ru-RU"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2) </a:t>
            </a:r>
            <a:r>
              <a:rPr lang="en-US" sz="1700" dirty="0" err="1">
                <a:latin typeface="Arial" panose="020B0604020202020204" pitchFamily="34" charset="0"/>
                <a:cs typeface="Arial" panose="020B0604020202020204" pitchFamily="34" charset="0"/>
              </a:rPr>
              <a:t>Cererile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depuse</a:t>
            </a:r>
            <a:r>
              <a:rPr lang="en-US" sz="1700" dirty="0">
                <a:latin typeface="Arial" panose="020B0604020202020204" pitchFamily="34" charset="0"/>
                <a:cs typeface="Arial" panose="020B0604020202020204" pitchFamily="34" charset="0"/>
              </a:rPr>
              <a:t> cu </a:t>
            </a:r>
            <a:r>
              <a:rPr lang="en-US" sz="1700" dirty="0" err="1">
                <a:latin typeface="Arial" panose="020B0604020202020204" pitchFamily="34" charset="0"/>
                <a:cs typeface="Arial" panose="020B0604020202020204" pitchFamily="34" charset="0"/>
              </a:rPr>
              <a:t>omiterea</a:t>
            </a:r>
            <a:r>
              <a:rPr lang="en-US" sz="1700" dirty="0">
                <a:latin typeface="Arial" panose="020B0604020202020204" pitchFamily="34" charset="0"/>
                <a:cs typeface="Arial" panose="020B0604020202020204" pitchFamily="34" charset="0"/>
              </a:rPr>
              <a:t>, din motive </a:t>
            </a:r>
            <a:r>
              <a:rPr lang="en-US" sz="1700" dirty="0" err="1">
                <a:latin typeface="Arial" panose="020B0604020202020204" pitchFamily="34" charset="0"/>
                <a:cs typeface="Arial" panose="020B0604020202020204" pitchFamily="34" charset="0"/>
              </a:rPr>
              <a:t>întemeiate</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termenelor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prevăzute</a:t>
            </a:r>
            <a:r>
              <a:rPr lang="en-US" sz="1700" dirty="0">
                <a:latin typeface="Arial" panose="020B0604020202020204" pitchFamily="34" charset="0"/>
                <a:cs typeface="Arial" panose="020B0604020202020204" pitchFamily="34" charset="0"/>
              </a:rPr>
              <a:t> la art. 355 </a:t>
            </a:r>
            <a:r>
              <a:rPr lang="en-US" sz="1700" dirty="0" err="1">
                <a:latin typeface="Arial" panose="020B0604020202020204" pitchFamily="34" charset="0"/>
                <a:cs typeface="Arial" panose="020B0604020202020204" pitchFamily="34" charset="0"/>
              </a:rPr>
              <a:t>alin</a:t>
            </a:r>
            <a:r>
              <a:rPr lang="en-US" sz="1700" dirty="0">
                <a:latin typeface="Arial" panose="020B0604020202020204" pitchFamily="34" charset="0"/>
                <a:cs typeface="Arial" panose="020B0604020202020204" pitchFamily="34" charset="0"/>
              </a:rPr>
              <a:t>.(1) pot fi </a:t>
            </a:r>
            <a:r>
              <a:rPr lang="en-US" sz="1700" dirty="0" err="1">
                <a:latin typeface="Arial" panose="020B0604020202020204" pitchFamily="34" charset="0"/>
                <a:cs typeface="Arial" panose="020B0604020202020204" pitchFamily="34" charset="0"/>
              </a:rPr>
              <a:t>repuse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termen</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instanţa</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judecată</a:t>
            </a:r>
            <a:r>
              <a:rPr lang="en-US" sz="1700" dirty="0">
                <a:latin typeface="Arial" panose="020B0604020202020204" pitchFamily="34" charset="0"/>
                <a:cs typeface="Arial" panose="020B0604020202020204" pitchFamily="34" charset="0"/>
              </a:rPr>
              <a:t>.</a:t>
            </a:r>
            <a:endParaRPr lang="ru-RU" sz="1700" dirty="0">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21BDD54E-C0C8-4ECD-9B14-502D2745C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73016"/>
            <a:ext cx="7848872" cy="2952328"/>
          </a:xfrm>
          <a:prstGeom prst="rect">
            <a:avLst/>
          </a:prstGeom>
        </p:spPr>
      </p:pic>
    </p:spTree>
    <p:extLst>
      <p:ext uri="{BB962C8B-B14F-4D97-AF65-F5344CB8AC3E}">
        <p14:creationId xmlns:p14="http://schemas.microsoft.com/office/powerpoint/2010/main" val="2879951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AFAC729-482D-4843-AA46-A7D28BF473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8" y="0"/>
            <a:ext cx="9129212" cy="6858000"/>
          </a:xfrm>
        </p:spPr>
      </p:pic>
    </p:spTree>
    <p:extLst>
      <p:ext uri="{BB962C8B-B14F-4D97-AF65-F5344CB8AC3E}">
        <p14:creationId xmlns:p14="http://schemas.microsoft.com/office/powerpoint/2010/main" val="295978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2C1B91-0899-46A6-AD5B-5D1F835A2A25}"/>
              </a:ext>
            </a:extLst>
          </p:cNvPr>
          <p:cNvSpPr>
            <a:spLocks noGrp="1"/>
          </p:cNvSpPr>
          <p:nvPr>
            <p:ph idx="1"/>
          </p:nvPr>
        </p:nvSpPr>
        <p:spPr>
          <a:xfrm>
            <a:off x="395536" y="332656"/>
            <a:ext cx="8352928" cy="4464495"/>
          </a:xfrm>
        </p:spPr>
        <p:txBody>
          <a:bodyPr>
            <a:normAutofit fontScale="62500" lnSpcReduction="20000"/>
          </a:bodyPr>
          <a:lstStyle/>
          <a:p>
            <a:pPr marL="0" indent="0" algn="ctr">
              <a:spcAft>
                <a:spcPts val="0"/>
              </a:spcAft>
              <a:buNone/>
            </a:pPr>
            <a:r>
              <a:rPr lang="en-US" sz="3300" b="1" dirty="0" err="1">
                <a:solidFill>
                  <a:srgbClr val="333333"/>
                </a:solidFill>
                <a:latin typeface="Arial Black" panose="020B0A04020102020204" pitchFamily="34" charset="0"/>
                <a:ea typeface="Calibri" panose="020F0502020204030204" pitchFamily="34" charset="0"/>
                <a:cs typeface="Arial" panose="020B0604020202020204" pitchFamily="34" charset="0"/>
              </a:rPr>
              <a:t>Informarea</a:t>
            </a:r>
            <a:r>
              <a:rPr lang="en-US"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 </a:t>
            </a:r>
            <a:r>
              <a:rPr lang="en-US" sz="3300" b="1" dirty="0" err="1">
                <a:solidFill>
                  <a:srgbClr val="333333"/>
                </a:solidFill>
                <a:latin typeface="Arial Black" panose="020B0A04020102020204" pitchFamily="34" charset="0"/>
                <a:ea typeface="Calibri" panose="020F0502020204030204" pitchFamily="34" charset="0"/>
                <a:cs typeface="Arial" panose="020B0604020202020204" pitchFamily="34" charset="0"/>
              </a:rPr>
              <a:t>privind</a:t>
            </a:r>
            <a:r>
              <a:rPr lang="en-US"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 </a:t>
            </a:r>
            <a:r>
              <a:rPr lang="en-US" sz="3300" b="1" dirty="0" err="1">
                <a:solidFill>
                  <a:srgbClr val="333333"/>
                </a:solidFill>
                <a:latin typeface="Arial Black" panose="020B0A04020102020204" pitchFamily="34" charset="0"/>
                <a:ea typeface="Calibri" panose="020F0502020204030204" pitchFamily="34" charset="0"/>
                <a:cs typeface="Arial" panose="020B0604020202020204" pitchFamily="34" charset="0"/>
              </a:rPr>
              <a:t>condiţiile</a:t>
            </a:r>
            <a:r>
              <a:rPr lang="en-US"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 de </a:t>
            </a:r>
            <a:r>
              <a:rPr lang="en-US" sz="3300" b="1" dirty="0" err="1">
                <a:solidFill>
                  <a:srgbClr val="333333"/>
                </a:solidFill>
                <a:latin typeface="Arial Black" panose="020B0A04020102020204" pitchFamily="34" charset="0"/>
                <a:ea typeface="Calibri" panose="020F0502020204030204" pitchFamily="34" charset="0"/>
                <a:cs typeface="Arial" panose="020B0604020202020204" pitchFamily="34" charset="0"/>
              </a:rPr>
              <a:t>activitate</a:t>
            </a:r>
            <a:r>
              <a:rPr lang="en-US"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 </a:t>
            </a:r>
            <a:r>
              <a:rPr lang="ro-MD"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anterior angajării</a:t>
            </a:r>
            <a:r>
              <a:rPr lang="en-US"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 (art. 48 </a:t>
            </a:r>
            <a:r>
              <a:rPr lang="en-US" sz="3300" b="1" dirty="0" err="1">
                <a:solidFill>
                  <a:srgbClr val="333333"/>
                </a:solidFill>
                <a:latin typeface="Arial Black" panose="020B0A04020102020204" pitchFamily="34" charset="0"/>
                <a:ea typeface="Calibri" panose="020F0502020204030204" pitchFamily="34" charset="0"/>
                <a:cs typeface="Arial" panose="020B0604020202020204" pitchFamily="34" charset="0"/>
              </a:rPr>
              <a:t>Codul</a:t>
            </a:r>
            <a:r>
              <a:rPr lang="en-US"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 </a:t>
            </a:r>
            <a:r>
              <a:rPr lang="en-US" sz="3300" b="1" dirty="0" err="1">
                <a:solidFill>
                  <a:srgbClr val="333333"/>
                </a:solidFill>
                <a:latin typeface="Arial Black" panose="020B0A04020102020204" pitchFamily="34" charset="0"/>
                <a:ea typeface="Calibri" panose="020F0502020204030204" pitchFamily="34" charset="0"/>
                <a:cs typeface="Arial" panose="020B0604020202020204" pitchFamily="34" charset="0"/>
              </a:rPr>
              <a:t>muncii</a:t>
            </a:r>
            <a:r>
              <a:rPr lang="en-US" sz="3300" b="1" dirty="0">
                <a:solidFill>
                  <a:srgbClr val="333333"/>
                </a:solidFill>
                <a:latin typeface="Arial Black" panose="020B0A04020102020204" pitchFamily="34" charset="0"/>
                <a:ea typeface="Calibri" panose="020F0502020204030204" pitchFamily="34" charset="0"/>
                <a:cs typeface="Arial" panose="020B0604020202020204" pitchFamily="34" charset="0"/>
              </a:rPr>
              <a:t>)</a:t>
            </a:r>
          </a:p>
          <a:p>
            <a:pPr marL="0" indent="0" algn="ctr">
              <a:spcAft>
                <a:spcPts val="0"/>
              </a:spcAft>
              <a:buNone/>
            </a:pPr>
            <a:endParaRPr lang="ru-RU" sz="2000" dirty="0">
              <a:latin typeface="Arial Black" panose="020B0A04020102020204" pitchFamily="34" charset="0"/>
              <a:ea typeface="Calibri" panose="020F0502020204030204" pitchFamily="34" charset="0"/>
              <a:cs typeface="Arial" panose="020B0604020202020204" pitchFamily="34" charset="0"/>
            </a:endParaRPr>
          </a:p>
          <a:p>
            <a:pPr marL="0" indent="0" algn="just">
              <a:buNone/>
            </a:pPr>
            <a:r>
              <a:rPr lang="ro-RO" sz="2900" dirty="0">
                <a:latin typeface="Arial" panose="020B0604020202020204" pitchFamily="34" charset="0"/>
                <a:cs typeface="Arial" panose="020B0604020202020204" pitchFamily="34" charset="0"/>
              </a:rPr>
              <a:t>    1) Anterior angajării sau transferării într-o nouă funcţie, angajatorul are obligaţia de a informa persoana care urmează a fi angajată sau transferată despre condiţiile de activitate în funcţia propusă, oferindu-i informaţia prevăzută la art. 49 alin.(1), precum şi informaţia privind perioadele de preaviz ce urmează a fi respectate de angajator şi salariat în cazul încetării activităţii. Obligația de informare a persoanei selectate în vederea angajării sau a salariatului, în cazul transferului, se consideră îndeplinită de către angajator la momentul semnării contractului sau a acordului suplimentar la contractul individual de muncă.</a:t>
            </a:r>
          </a:p>
          <a:p>
            <a:pPr marL="0" indent="0" algn="ctr">
              <a:buNone/>
            </a:pPr>
            <a:r>
              <a:rPr lang="ro-RO" sz="1900" i="1" dirty="0">
                <a:solidFill>
                  <a:srgbClr val="FF0000"/>
                </a:solidFill>
                <a:latin typeface="Arial" panose="020B0604020202020204" pitchFamily="34" charset="0"/>
                <a:cs typeface="Arial" panose="020B0604020202020204" pitchFamily="34" charset="0"/>
              </a:rPr>
              <a:t>[Art.48 al.(1) modificat prin LP112/23, MO182-185/02.06.23; în vigoare 02.07.23]</a:t>
            </a:r>
            <a:endParaRPr lang="ro-RO" sz="1900" dirty="0">
              <a:solidFill>
                <a:srgbClr val="FF0000"/>
              </a:solidFill>
              <a:latin typeface="Arial" panose="020B0604020202020204" pitchFamily="34" charset="0"/>
              <a:cs typeface="Arial" panose="020B0604020202020204" pitchFamily="34" charset="0"/>
            </a:endParaRPr>
          </a:p>
          <a:p>
            <a:pPr marL="0" indent="0" algn="just">
              <a:buNone/>
            </a:pPr>
            <a:r>
              <a:rPr lang="ro-RO" sz="2900" dirty="0">
                <a:latin typeface="Arial" panose="020B0604020202020204" pitchFamily="34" charset="0"/>
                <a:cs typeface="Arial" panose="020B0604020202020204" pitchFamily="34" charset="0"/>
              </a:rPr>
              <a:t>     2) La angajare, salariatului îi vor fi puse la dispoziţie, suplimentar, convenţiile colective care-i sînt aplicabile, contractul colectiv de muncă, regulamentul intern al unității, dacă este elaborat și aprobat de angajator, precum şi informaţia privind cerinţele de securitate şi sănătate în muncă aferente activităţii sale.</a:t>
            </a:r>
          </a:p>
          <a:p>
            <a:pPr marL="0" indent="0" algn="ctr">
              <a:buNone/>
            </a:pPr>
            <a:r>
              <a:rPr lang="ro-RO" sz="1900" i="1" dirty="0">
                <a:solidFill>
                  <a:srgbClr val="FF0000"/>
                </a:solidFill>
                <a:latin typeface="Arial" panose="020B0604020202020204" pitchFamily="34" charset="0"/>
                <a:cs typeface="Arial" panose="020B0604020202020204" pitchFamily="34" charset="0"/>
              </a:rPr>
              <a:t>[Art.48 al.(2) modificat prin LP112/23, MO182-185/02.06.23; în vigoare 02.07.23]</a:t>
            </a:r>
            <a:endParaRPr lang="ro-RO" sz="1900" dirty="0">
              <a:solidFill>
                <a:srgbClr val="FF0000"/>
              </a:solidFill>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CF439AB3-A0B2-4E96-A90A-5D6A4DF69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3" y="4293096"/>
            <a:ext cx="4032448" cy="2376264"/>
          </a:xfrm>
          <a:prstGeom prst="rect">
            <a:avLst/>
          </a:prstGeom>
        </p:spPr>
      </p:pic>
    </p:spTree>
    <p:extLst>
      <p:ext uri="{BB962C8B-B14F-4D97-AF65-F5344CB8AC3E}">
        <p14:creationId xmlns:p14="http://schemas.microsoft.com/office/powerpoint/2010/main" val="202879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5753A17-1088-45BC-9085-15861B38B363}"/>
              </a:ext>
            </a:extLst>
          </p:cNvPr>
          <p:cNvSpPr>
            <a:spLocks noGrp="1"/>
          </p:cNvSpPr>
          <p:nvPr>
            <p:ph idx="1"/>
          </p:nvPr>
        </p:nvSpPr>
        <p:spPr>
          <a:xfrm>
            <a:off x="539552" y="476672"/>
            <a:ext cx="7975798" cy="5700291"/>
          </a:xfrm>
        </p:spPr>
        <p:txBody>
          <a:bodyPr>
            <a:normAutofit fontScale="77500" lnSpcReduction="20000"/>
          </a:bodyPr>
          <a:lstStyle/>
          <a:p>
            <a:pPr marL="0" indent="0" algn="ctr">
              <a:buNone/>
            </a:pPr>
            <a:r>
              <a:rPr lang="en-US" sz="3600" b="1" dirty="0" err="1">
                <a:latin typeface="Arial" panose="020B0604020202020204" pitchFamily="34" charset="0"/>
                <a:cs typeface="Arial" panose="020B0604020202020204" pitchFamily="34" charset="0"/>
              </a:rPr>
              <a:t>Documentele</a:t>
            </a:r>
            <a:r>
              <a:rPr lang="en-US" sz="3600" b="1" dirty="0">
                <a:latin typeface="Arial" panose="020B0604020202020204" pitchFamily="34" charset="0"/>
                <a:cs typeface="Arial" panose="020B0604020202020204" pitchFamily="34" charset="0"/>
              </a:rPr>
              <a:t> care se </a:t>
            </a:r>
            <a:r>
              <a:rPr lang="en-US" sz="3600" b="1" dirty="0" err="1">
                <a:latin typeface="Arial" panose="020B0604020202020204" pitchFamily="34" charset="0"/>
                <a:cs typeface="Arial" panose="020B0604020202020204" pitchFamily="34" charset="0"/>
              </a:rPr>
              <a:t>prezintă</a:t>
            </a:r>
            <a:r>
              <a:rPr lang="en-US" sz="3600" b="1" dirty="0">
                <a:latin typeface="Arial" panose="020B0604020202020204" pitchFamily="34" charset="0"/>
                <a:cs typeface="Arial" panose="020B0604020202020204" pitchFamily="34" charset="0"/>
              </a:rPr>
              <a:t> la </a:t>
            </a:r>
            <a:r>
              <a:rPr lang="en-US" sz="3600" b="1" dirty="0" err="1">
                <a:latin typeface="Arial" panose="020B0604020202020204" pitchFamily="34" charset="0"/>
                <a:cs typeface="Arial" panose="020B0604020202020204" pitchFamily="34" charset="0"/>
              </a:rPr>
              <a:t>încheierea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contractului</a:t>
            </a:r>
            <a:r>
              <a:rPr lang="en-US" sz="3600" b="1" dirty="0">
                <a:latin typeface="Arial" panose="020B0604020202020204" pitchFamily="34" charset="0"/>
                <a:cs typeface="Arial" panose="020B0604020202020204" pitchFamily="34" charset="0"/>
              </a:rPr>
              <a:t> individual de </a:t>
            </a:r>
            <a:r>
              <a:rPr lang="en-US" sz="3600" b="1" dirty="0" err="1">
                <a:latin typeface="Arial" panose="020B0604020202020204" pitchFamily="34" charset="0"/>
                <a:cs typeface="Arial" panose="020B0604020202020204" pitchFamily="34" charset="0"/>
              </a:rPr>
              <a:t>muncă</a:t>
            </a:r>
            <a:endParaRPr lang="ru-RU" sz="3600" dirty="0">
              <a:latin typeface="Arial" panose="020B0604020202020204" pitchFamily="34" charset="0"/>
              <a:cs typeface="Arial" panose="020B0604020202020204" pitchFamily="34" charset="0"/>
            </a:endParaRPr>
          </a:p>
          <a:p>
            <a:pPr marL="0" indent="0" algn="just">
              <a:buNone/>
            </a:pPr>
            <a:r>
              <a:rPr lang="en-US" sz="3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încheierea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contractului</a:t>
            </a:r>
            <a:r>
              <a:rPr lang="en-US" dirty="0">
                <a:latin typeface="Arial" panose="020B0604020202020204" pitchFamily="34" charset="0"/>
                <a:cs typeface="Arial" panose="020B0604020202020204" pitchFamily="34" charset="0"/>
              </a:rPr>
              <a:t> individual de </a:t>
            </a:r>
            <a:r>
              <a:rPr lang="en-US" dirty="0" err="1">
                <a:latin typeface="Arial" panose="020B0604020202020204" pitchFamily="34" charset="0"/>
                <a:cs typeface="Arial" panose="020B0604020202020204" pitchFamily="34" charset="0"/>
              </a:rPr>
              <a:t>muncă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persoana</a:t>
            </a:r>
            <a:r>
              <a:rPr lang="en-US" dirty="0">
                <a:latin typeface="Arial" panose="020B0604020202020204" pitchFamily="34" charset="0"/>
                <a:cs typeface="Arial" panose="020B0604020202020204" pitchFamily="34" charset="0"/>
              </a:rPr>
              <a:t> care se </a:t>
            </a:r>
            <a:r>
              <a:rPr lang="en-US" dirty="0" err="1">
                <a:latin typeface="Arial" panose="020B0604020202020204" pitchFamily="34" charset="0"/>
                <a:cs typeface="Arial" panose="020B0604020202020204" pitchFamily="34" charset="0"/>
              </a:rPr>
              <a:t>angajează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prezintă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angajatorului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următoarele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documente</a:t>
            </a:r>
            <a:r>
              <a:rPr lang="en-US" dirty="0">
                <a:latin typeface="Arial" panose="020B0604020202020204" pitchFamily="34" charset="0"/>
                <a:cs typeface="Arial" panose="020B0604020202020204" pitchFamily="34" charset="0"/>
              </a:rPr>
              <a:t> (art. 57 </a:t>
            </a:r>
            <a:r>
              <a:rPr lang="en-US" dirty="0" err="1">
                <a:latin typeface="Arial" panose="020B0604020202020204" pitchFamily="34" charset="0"/>
                <a:cs typeface="Arial" panose="020B0604020202020204" pitchFamily="34" charset="0"/>
              </a:rPr>
              <a:t>alin</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Codul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muncii</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o-MD" dirty="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a:p>
            <a:pPr marL="0" indent="0" algn="just">
              <a:buNone/>
            </a:pPr>
            <a:endParaRPr lang="ro-MD" b="1" i="1" dirty="0">
              <a:solidFill>
                <a:srgbClr val="FF0000"/>
              </a:solidFill>
              <a:latin typeface="Arial" panose="020B0604020202020204" pitchFamily="34" charset="0"/>
              <a:cs typeface="Arial" panose="020B0604020202020204" pitchFamily="34" charset="0"/>
            </a:endParaRPr>
          </a:p>
          <a:p>
            <a:pPr marL="0" indent="0" algn="just">
              <a:buNone/>
            </a:pPr>
            <a:endParaRPr lang="ro-MD" b="1" i="1" dirty="0">
              <a:solidFill>
                <a:srgbClr val="FF0000"/>
              </a:solidFill>
              <a:latin typeface="Arial" panose="020B0604020202020204" pitchFamily="34" charset="0"/>
              <a:cs typeface="Arial" panose="020B0604020202020204" pitchFamily="34" charset="0"/>
            </a:endParaRPr>
          </a:p>
          <a:p>
            <a:pPr marL="0" indent="0" algn="just">
              <a:buNone/>
            </a:pPr>
            <a:endParaRPr lang="ro-MD" b="1" i="1" dirty="0">
              <a:solidFill>
                <a:srgbClr val="FF0000"/>
              </a:solidFill>
              <a:latin typeface="Arial" panose="020B0604020202020204" pitchFamily="34" charset="0"/>
              <a:cs typeface="Arial" panose="020B0604020202020204" pitchFamily="34" charset="0"/>
            </a:endParaRPr>
          </a:p>
          <a:p>
            <a:pPr marL="0" indent="0" algn="just">
              <a:buNone/>
            </a:pPr>
            <a:r>
              <a:rPr lang="en-US" b="1" i="1" dirty="0">
                <a:solidFill>
                  <a:srgbClr val="FF0000"/>
                </a:solidFill>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Se </a:t>
            </a:r>
            <a:r>
              <a:rPr lang="en-US" b="1" dirty="0" err="1">
                <a:latin typeface="Arial" panose="020B0604020202020204" pitchFamily="34" charset="0"/>
                <a:cs typeface="Arial" panose="020B0604020202020204" pitchFamily="34" charset="0"/>
              </a:rPr>
              <a:t>interzice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angajatorilor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ceară</a:t>
            </a:r>
            <a:r>
              <a:rPr lang="en-US" b="1" dirty="0">
                <a:latin typeface="Arial" panose="020B0604020202020204" pitchFamily="34" charset="0"/>
                <a:cs typeface="Arial" panose="020B0604020202020204" pitchFamily="34" charset="0"/>
              </a:rPr>
              <a:t> de la </a:t>
            </a:r>
            <a:r>
              <a:rPr lang="en-US" b="1" dirty="0" err="1">
                <a:latin typeface="Arial" panose="020B0604020202020204" pitchFamily="34" charset="0"/>
                <a:cs typeface="Arial" panose="020B0604020202020204" pitchFamily="34" charset="0"/>
              </a:rPr>
              <a:t>persoanele</a:t>
            </a:r>
            <a:r>
              <a:rPr lang="en-US" b="1" dirty="0">
                <a:latin typeface="Arial" panose="020B0604020202020204" pitchFamily="34" charset="0"/>
                <a:cs typeface="Arial" panose="020B0604020202020204" pitchFamily="34" charset="0"/>
              </a:rPr>
              <a:t> care se </a:t>
            </a:r>
            <a:r>
              <a:rPr lang="en-US" b="1" dirty="0" err="1">
                <a:latin typeface="Arial" panose="020B0604020202020204" pitchFamily="34" charset="0"/>
                <a:cs typeface="Arial" panose="020B0604020202020204" pitchFamily="34" charset="0"/>
              </a:rPr>
              <a:t>angajează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alte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documente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decît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cele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prevăzute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în</a:t>
            </a:r>
            <a:r>
              <a:rPr lang="en-US" b="1" dirty="0">
                <a:latin typeface="Arial" panose="020B0604020202020204" pitchFamily="34" charset="0"/>
                <a:cs typeface="Arial" panose="020B0604020202020204" pitchFamily="34" charset="0"/>
              </a:rPr>
              <a:t> art. 57 </a:t>
            </a:r>
            <a:r>
              <a:rPr lang="en-US" b="1" dirty="0" err="1">
                <a:latin typeface="Arial" panose="020B0604020202020204" pitchFamily="34" charset="0"/>
                <a:cs typeface="Arial" panose="020B0604020202020204" pitchFamily="34" charset="0"/>
              </a:rPr>
              <a:t>alin</a:t>
            </a:r>
            <a:r>
              <a:rPr lang="en-US" b="1" dirty="0">
                <a:latin typeface="Arial" panose="020B0604020202020204" pitchFamily="34" charset="0"/>
                <a:cs typeface="Arial" panose="020B0604020202020204" pitchFamily="34" charset="0"/>
              </a:rPr>
              <a:t>.(1) din </a:t>
            </a:r>
            <a:r>
              <a:rPr lang="en-US" b="1" dirty="0" err="1">
                <a:latin typeface="Arial" panose="020B0604020202020204" pitchFamily="34" charset="0"/>
                <a:cs typeface="Arial" panose="020B0604020202020204" pitchFamily="34" charset="0"/>
              </a:rPr>
              <a:t>Codul</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muncii</a:t>
            </a:r>
            <a:r>
              <a:rPr lang="en-US" b="1" dirty="0">
                <a:latin typeface="Arial" panose="020B0604020202020204" pitchFamily="34" charset="0"/>
                <a:cs typeface="Arial" panose="020B0604020202020204" pitchFamily="34" charset="0"/>
              </a:rPr>
              <a:t>, precum </a:t>
            </a:r>
            <a:r>
              <a:rPr lang="en-US" b="1" dirty="0" err="1">
                <a:latin typeface="Arial" panose="020B0604020202020204" pitchFamily="34" charset="0"/>
                <a:cs typeface="Arial" panose="020B0604020202020204" pitchFamily="34" charset="0"/>
              </a:rPr>
              <a:t>şi</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alte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acte</a:t>
            </a:r>
            <a:r>
              <a:rPr lang="en-US" b="1" dirty="0">
                <a:latin typeface="Arial" panose="020B0604020202020204" pitchFamily="34" charset="0"/>
                <a:cs typeface="Arial" panose="020B0604020202020204" pitchFamily="34" charset="0"/>
              </a:rPr>
              <a:t> legislative.</a:t>
            </a:r>
            <a:endParaRPr lang="ru-RU" b="1" dirty="0">
              <a:latin typeface="Arial" panose="020B0604020202020204" pitchFamily="34" charset="0"/>
              <a:cs typeface="Arial" panose="020B0604020202020204" pitchFamily="34" charset="0"/>
            </a:endParaRPr>
          </a:p>
          <a:p>
            <a:pPr marL="0" indent="0">
              <a:buNone/>
            </a:pPr>
            <a:endParaRPr lang="ru-RU" dirty="0"/>
          </a:p>
        </p:txBody>
      </p:sp>
      <p:graphicFrame>
        <p:nvGraphicFramePr>
          <p:cNvPr id="5" name="Схема 4">
            <a:extLst>
              <a:ext uri="{FF2B5EF4-FFF2-40B4-BE49-F238E27FC236}">
                <a16:creationId xmlns:a16="http://schemas.microsoft.com/office/drawing/2014/main" id="{C70219BF-CE4D-4B35-BB1D-1264BBCB1E5E}"/>
              </a:ext>
            </a:extLst>
          </p:cNvPr>
          <p:cNvGraphicFramePr/>
          <p:nvPr>
            <p:extLst>
              <p:ext uri="{D42A27DB-BD31-4B8C-83A1-F6EECF244321}">
                <p14:modId xmlns:p14="http://schemas.microsoft.com/office/powerpoint/2010/main" val="3343432177"/>
              </p:ext>
            </p:extLst>
          </p:nvPr>
        </p:nvGraphicFramePr>
        <p:xfrm>
          <a:off x="1524000" y="1772816"/>
          <a:ext cx="708044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id="{15658E94-2CAE-4D34-BB37-EEECDB8567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454" y="2564904"/>
            <a:ext cx="1385242" cy="1728192"/>
          </a:xfrm>
          <a:prstGeom prst="rect">
            <a:avLst/>
          </a:prstGeom>
        </p:spPr>
      </p:pic>
    </p:spTree>
    <p:extLst>
      <p:ext uri="{BB962C8B-B14F-4D97-AF65-F5344CB8AC3E}">
        <p14:creationId xmlns:p14="http://schemas.microsoft.com/office/powerpoint/2010/main" val="282045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12B784E-C748-419E-B9AF-DB5CBCE856BA}"/>
              </a:ext>
            </a:extLst>
          </p:cNvPr>
          <p:cNvSpPr>
            <a:spLocks noGrp="1"/>
          </p:cNvSpPr>
          <p:nvPr>
            <p:ph idx="1"/>
          </p:nvPr>
        </p:nvSpPr>
        <p:spPr>
          <a:xfrm>
            <a:off x="628650" y="188640"/>
            <a:ext cx="8407846" cy="5988323"/>
          </a:xfrm>
        </p:spPr>
        <p:txBody>
          <a:bodyPr>
            <a:normAutofit/>
          </a:bodyPr>
          <a:lstStyle/>
          <a:p>
            <a:pPr marL="0" indent="0" algn="ctr">
              <a:buNone/>
            </a:pPr>
            <a:r>
              <a:rPr lang="ro-MD" b="1" i="1" dirty="0">
                <a:latin typeface="Arial" panose="020B0604020202020204" pitchFamily="34" charset="0"/>
                <a:cs typeface="Arial" panose="020B0604020202020204" pitchFamily="34" charset="0"/>
              </a:rPr>
              <a:t>Conţinutul contractului individual de muncă</a:t>
            </a:r>
            <a:endParaRPr lang="ru-RU"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Contractele individuale de muncă se perfectează în formă scrisă. În acest sens, etinitățile elaborează și aproba modelul de contract individual de muncă la nivel de etinitate. </a:t>
            </a:r>
            <a:endParaRPr lang="ru-RU" sz="1600"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Întru asigurarea aplicării uniforme a prevederilor Codului muncii, aprobat prin Legea nr.154-XV din 28 martie 2003, privind încheierea contractelor individuale de muncă prin </a:t>
            </a:r>
            <a:r>
              <a:rPr lang="ro-MD" sz="1600" b="1" i="1" dirty="0">
                <a:latin typeface="Arial" panose="020B0604020202020204" pitchFamily="34" charset="0"/>
                <a:cs typeface="Arial" panose="020B0604020202020204" pitchFamily="34" charset="0"/>
              </a:rPr>
              <a:t>Convenţia colectivă (nivel naţional) nr. 4 din 25 iulie 2005 ”Cu privire la modelul Contractului individual de muncă” </a:t>
            </a:r>
            <a:r>
              <a:rPr lang="ro-MD" sz="1600" dirty="0">
                <a:latin typeface="Arial" panose="020B0604020202020204" pitchFamily="34" charset="0"/>
                <a:cs typeface="Arial" panose="020B0604020202020204" pitchFamily="34" charset="0"/>
              </a:rPr>
              <a:t>sa  aprobă modelul Contractului individual de muncă care se recomandă tuturor unităţilor, indiferent de tipul de proprietate şi forma organizatorico-juridică.</a:t>
            </a:r>
            <a:endParaRPr lang="ru-RU" sz="1600"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Prin </a:t>
            </a:r>
            <a:r>
              <a:rPr lang="ro-MD" sz="1600" b="1" i="1" dirty="0">
                <a:latin typeface="Arial" panose="020B0604020202020204" pitchFamily="34" charset="0"/>
                <a:cs typeface="Arial" panose="020B0604020202020204" pitchFamily="34" charset="0"/>
              </a:rPr>
              <a:t>Convenţia colectivă (nivel naţional) nr. 16 din 25 mai 2018</a:t>
            </a:r>
            <a:r>
              <a:rPr lang="ro-MD" sz="1600" dirty="0">
                <a:latin typeface="Arial" panose="020B0604020202020204" pitchFamily="34" charset="0"/>
                <a:cs typeface="Arial" panose="020B0604020202020204" pitchFamily="34" charset="0"/>
              </a:rPr>
              <a:t> a fost aprobat modelul pentru încheere Contractului individual de muncă pentru perioada îndeplinirii unei anumite lucrări și a modelul Actului de recepționare a lucrării, care se recomandă tuturor unităţilor, indiferent de tipul de proprietate şi forma organizatorico-juridică.</a:t>
            </a:r>
            <a:endParaRPr lang="ru-RU" sz="1600" dirty="0">
              <a:latin typeface="Arial" panose="020B0604020202020204" pitchFamily="34" charset="0"/>
              <a:cs typeface="Arial" panose="020B06040202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15F25CE7-D86D-4B9D-8143-D66FFA20B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98043"/>
            <a:ext cx="3810000" cy="2905555"/>
          </a:xfrm>
          <a:prstGeom prst="rect">
            <a:avLst/>
          </a:prstGeom>
        </p:spPr>
      </p:pic>
    </p:spTree>
    <p:extLst>
      <p:ext uri="{BB962C8B-B14F-4D97-AF65-F5344CB8AC3E}">
        <p14:creationId xmlns:p14="http://schemas.microsoft.com/office/powerpoint/2010/main" val="33834142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Посылка</Template>
  <TotalTime>1985</TotalTime>
  <Words>12157</Words>
  <Application>Microsoft Office PowerPoint</Application>
  <PresentationFormat>Экран (4:3)</PresentationFormat>
  <Paragraphs>649</Paragraphs>
  <Slides>64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64</vt:i4>
      </vt:variant>
    </vt:vector>
  </HeadingPairs>
  <TitlesOfParts>
    <vt:vector size="73" baseType="lpstr">
      <vt:lpstr>Arial</vt:lpstr>
      <vt:lpstr>Arial Black</vt:lpstr>
      <vt:lpstr>Calibri</vt:lpstr>
      <vt:lpstr>Calibri Light</vt:lpstr>
      <vt:lpstr>Liberation Serif</vt:lpstr>
      <vt:lpstr>PT Serif</vt:lpstr>
      <vt:lpstr>Times New Roman</vt:lpstr>
      <vt:lpstr>Wingdings</vt:lpstr>
      <vt:lpstr>Тема Office</vt:lpstr>
      <vt:lpstr>                Reglamentări privind contractele individuale de muncă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Contractul individual de muncă pe durată determinată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MUNCA SALARIAŢILOR ANGAJAŢI ÎN BAZA UNUI CONTRACT INDIVIDUAL DE MUNCĂ PENTRU PERIOADA ÎNDEPLINIRII UNEI ANUMITE LUCRĂRI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Задачи кадровой работы на предприятии </dc:title>
  <dc:creator>Любовь</dc:creator>
  <cp:lastModifiedBy>Liuba Mursa</cp:lastModifiedBy>
  <cp:revision>219</cp:revision>
  <dcterms:created xsi:type="dcterms:W3CDTF">2021-05-11T18:37:45Z</dcterms:created>
  <dcterms:modified xsi:type="dcterms:W3CDTF">2024-01-29T22:12:47Z</dcterms:modified>
</cp:coreProperties>
</file>