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274" r:id="rId3"/>
    <p:sldId id="275" r:id="rId4"/>
    <p:sldId id="276" r:id="rId5"/>
    <p:sldId id="283" r:id="rId6"/>
    <p:sldId id="285" r:id="rId7"/>
    <p:sldId id="284" r:id="rId8"/>
    <p:sldId id="277" r:id="rId9"/>
    <p:sldId id="278" r:id="rId10"/>
    <p:sldId id="257" r:id="rId11"/>
    <p:sldId id="272" r:id="rId12"/>
    <p:sldId id="258" r:id="rId13"/>
    <p:sldId id="267" r:id="rId14"/>
    <p:sldId id="260" r:id="rId15"/>
    <p:sldId id="279" r:id="rId16"/>
    <p:sldId id="280" r:id="rId17"/>
    <p:sldId id="261" r:id="rId18"/>
    <p:sldId id="281" r:id="rId19"/>
    <p:sldId id="282" r:id="rId20"/>
    <p:sldId id="262" r:id="rId21"/>
    <p:sldId id="263" r:id="rId22"/>
    <p:sldId id="266" r:id="rId23"/>
    <p:sldId id="271" r:id="rId24"/>
    <p:sldId id="26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108" d="100"/>
          <a:sy n="108" d="100"/>
        </p:scale>
        <p:origin x="1302" y="114"/>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EEF3A-3625-46EA-8951-AC6ACAFE35EA}" type="datetimeFigureOut">
              <a:rPr lang="ru-RU" smtClean="0"/>
              <a:pPr/>
              <a:t>26.10.2023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7B344-72C4-4B4B-B377-D95BDD5045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DE263C33-45A5-4226-AA0F-91E6C161D786}" type="datetimeFigureOut">
              <a:rPr lang="ru-RU" smtClean="0"/>
              <a:pPr/>
              <a:t>26.10.2023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ADD277D-B8E7-4F34-8842-C86379ADB4C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263C33-45A5-4226-AA0F-91E6C161D786}"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DD277D-B8E7-4F34-8842-C86379ADB4C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263C33-45A5-4226-AA0F-91E6C161D786}"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DD277D-B8E7-4F34-8842-C86379ADB4C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263C33-45A5-4226-AA0F-91E6C161D786}"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DD277D-B8E7-4F34-8842-C86379ADB4C0}"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DE263C33-45A5-4226-AA0F-91E6C161D786}"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DD277D-B8E7-4F34-8842-C86379ADB4C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E263C33-45A5-4226-AA0F-91E6C161D786}" type="datetimeFigureOut">
              <a:rPr lang="ru-RU" smtClean="0"/>
              <a:pPr/>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DD277D-B8E7-4F34-8842-C86379ADB4C0}"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DE263C33-45A5-4226-AA0F-91E6C161D786}" type="datetimeFigureOut">
              <a:rPr lang="ru-RU" smtClean="0"/>
              <a:pPr/>
              <a:t>26.10.2023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DD277D-B8E7-4F34-8842-C86379ADB4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E263C33-45A5-4226-AA0F-91E6C161D786}" type="datetimeFigureOut">
              <a:rPr lang="ru-RU" smtClean="0"/>
              <a:pPr/>
              <a:t>26.10.2023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DD277D-B8E7-4F34-8842-C86379ADB4C0}"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263C33-45A5-4226-AA0F-91E6C161D786}" type="datetimeFigureOut">
              <a:rPr lang="ru-RU" smtClean="0"/>
              <a:pPr/>
              <a:t>26.10.2023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DD277D-B8E7-4F34-8842-C86379ADB4C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DE263C33-45A5-4226-AA0F-91E6C161D786}" type="datetimeFigureOut">
              <a:rPr lang="ru-RU" smtClean="0"/>
              <a:pPr/>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DD277D-B8E7-4F34-8842-C86379ADB4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DE263C33-45A5-4226-AA0F-91E6C161D786}" type="datetimeFigureOut">
              <a:rPr lang="ru-RU" smtClean="0"/>
              <a:pPr/>
              <a:t>26.10.2023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ADD277D-B8E7-4F34-8842-C86379ADB4C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263C33-45A5-4226-AA0F-91E6C161D786}" type="datetimeFigureOut">
              <a:rPr lang="ru-RU" smtClean="0"/>
              <a:pPr/>
              <a:t>26.10.2023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DD277D-B8E7-4F34-8842-C86379ADB4C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ntroale.gov.md/grafice-de-control" TargetMode="External"/><Relationship Id="rId2" Type="http://schemas.openxmlformats.org/officeDocument/2006/relationships/hyperlink" Target="http://controale.md/controlul-de-stat-pompieri-ansa-inspectia-muncii-cnsp-etc/ce-trebuie-sa-cunosc-despre-controa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file:///C:\Users\User\Desktop\Diverse\Articole\(%20http:\lex.justice.md\index.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ecretariat@im.gov.m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sm.gov.md/ro/content/lista-de-verifica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egis.md/cautare/getResults?doc_id=134137&amp;lang=r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04664"/>
            <a:ext cx="8496944" cy="1728192"/>
          </a:xfrm>
        </p:spPr>
        <p:txBody>
          <a:bodyPr>
            <a:normAutofit fontScale="90000"/>
          </a:bodyPr>
          <a:lstStyle/>
          <a:p>
            <a:pPr algn="ctr"/>
            <a:br>
              <a:rPr lang="ro-MO" sz="4400" dirty="0"/>
            </a:br>
            <a:br>
              <a:rPr lang="ro-MO" sz="4400" dirty="0"/>
            </a:br>
            <a:br>
              <a:rPr lang="ro-MO" sz="4400" dirty="0"/>
            </a:br>
            <a:br>
              <a:rPr lang="ro-MO" sz="4400" dirty="0"/>
            </a:br>
            <a:br>
              <a:rPr lang="ro-MO" sz="4400" dirty="0"/>
            </a:br>
            <a:br>
              <a:rPr lang="ro-MO" sz="4400" dirty="0"/>
            </a:br>
            <a:br>
              <a:rPr lang="ro-MO" sz="4400" dirty="0"/>
            </a:br>
            <a:br>
              <a:rPr lang="ro-MO" sz="4400" dirty="0"/>
            </a:br>
            <a:br>
              <a:rPr lang="ro-MO" sz="4400" dirty="0"/>
            </a:br>
            <a:br>
              <a:rPr lang="ro-MO" sz="4400" dirty="0"/>
            </a:br>
            <a:r>
              <a:rPr lang="ro-RO" sz="4000" dirty="0">
                <a:effectLst/>
                <a:latin typeface="Arial Black" panose="020B0A04020102020204" pitchFamily="34" charset="0"/>
              </a:rPr>
              <a:t>Controlului întreprins de Inspectoratul de Stat al Muncii</a:t>
            </a:r>
            <a:br>
              <a:rPr lang="ru-RU" sz="3600" dirty="0">
                <a:latin typeface="Arial Black" panose="020B0A04020102020204" pitchFamily="34" charset="0"/>
              </a:rPr>
            </a:br>
            <a:endParaRPr lang="ru-RU" sz="3600" dirty="0">
              <a:latin typeface="Arial Black" panose="020B0A04020102020204" pitchFamily="34" charset="0"/>
            </a:endParaRPr>
          </a:p>
        </p:txBody>
      </p:sp>
      <p:sp>
        <p:nvSpPr>
          <p:cNvPr id="3" name="Подзаголовок 2"/>
          <p:cNvSpPr>
            <a:spLocks noGrp="1"/>
          </p:cNvSpPr>
          <p:nvPr>
            <p:ph type="subTitle" idx="1"/>
          </p:nvPr>
        </p:nvSpPr>
        <p:spPr>
          <a:xfrm>
            <a:off x="685800" y="2060848"/>
            <a:ext cx="7772400" cy="2750463"/>
          </a:xfrm>
        </p:spPr>
        <p:txBody>
          <a:bodyPr/>
          <a:lstStyle/>
          <a:p>
            <a:pPr algn="l"/>
            <a:endParaRPr lang="ru-RU" dirty="0"/>
          </a:p>
        </p:txBody>
      </p:sp>
      <p:pic>
        <p:nvPicPr>
          <p:cNvPr id="5" name="Рисунок 4">
            <a:extLst>
              <a:ext uri="{FF2B5EF4-FFF2-40B4-BE49-F238E27FC236}">
                <a16:creationId xmlns:a16="http://schemas.microsoft.com/office/drawing/2014/main" id="{0FC91A74-27BB-4F7B-B58F-47634F734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5229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68760"/>
            <a:ext cx="8507288" cy="5184576"/>
          </a:xfrm>
        </p:spPr>
        <p:txBody>
          <a:bodyPr>
            <a:normAutofit/>
          </a:bodyPr>
          <a:lstStyle/>
          <a:p>
            <a:pPr marL="109728" indent="0" algn="just">
              <a:buNone/>
            </a:pPr>
            <a:r>
              <a:rPr lang="ro-RO" sz="1600" dirty="0">
                <a:latin typeface="Arial" panose="020B0604020202020204" pitchFamily="34" charset="0"/>
                <a:cs typeface="Arial" panose="020B0604020202020204" pitchFamily="34" charset="0"/>
              </a:rPr>
              <a:t>Orice angajator ar trebui să fie pregătit pentru faptul că, mai devreme sau mai târziu, inspectoratul muncii va vizita întreprindere. </a:t>
            </a:r>
          </a:p>
          <a:p>
            <a:pPr marL="109728" indent="0" algn="just">
              <a:buNone/>
            </a:pPr>
            <a:r>
              <a:rPr lang="ro-MD" sz="1600" dirty="0">
                <a:latin typeface="Arial" panose="020B0604020202020204" pitchFamily="34" charset="0"/>
                <a:cs typeface="Arial" panose="020B0604020202020204" pitchFamily="34" charset="0"/>
              </a:rPr>
              <a:t>Inspectoratul de Stat al Muncii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execut</a:t>
            </a:r>
            <a:r>
              <a:rPr lang="ro-MD" sz="1600" dirty="0">
                <a:latin typeface="Arial" panose="020B0604020202020204" pitchFamily="34" charset="0"/>
                <a:cs typeface="Arial" panose="020B0604020202020204" pitchFamily="34" charset="0"/>
              </a:rPr>
              <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controale</a:t>
            </a:r>
            <a:r>
              <a:rPr lang="ro-MD" sz="1600" dirty="0">
                <a:latin typeface="Arial" panose="020B0604020202020204" pitchFamily="34" charset="0"/>
                <a:cs typeface="Arial" panose="020B0604020202020204" pitchFamily="34" charset="0"/>
              </a:rPr>
              <a:t> î</a:t>
            </a:r>
            <a:r>
              <a:rPr lang="en-US" sz="1600" dirty="0">
                <a:latin typeface="Arial" panose="020B0604020202020204" pitchFamily="34" charset="0"/>
                <a:cs typeface="Arial" panose="020B0604020202020204" pitchFamily="34" charset="0"/>
              </a:rPr>
              <a:t>n </a:t>
            </a:r>
            <a:r>
              <a:rPr lang="en-US" sz="1600" dirty="0" err="1">
                <a:latin typeface="Arial" panose="020B0604020202020204" pitchFamily="34" charset="0"/>
                <a:cs typeface="Arial" panose="020B0604020202020204" pitchFamily="34" charset="0"/>
              </a:rPr>
              <a:t>domeniu</a:t>
            </a:r>
            <a:r>
              <a:rPr lang="en-US" sz="1600" dirty="0">
                <a:latin typeface="Arial" panose="020B0604020202020204" pitchFamily="34" charset="0"/>
                <a:cs typeface="Arial" panose="020B0604020202020204" pitchFamily="34" charset="0"/>
              </a:rPr>
              <a:t> respect</a:t>
            </a:r>
            <a:r>
              <a:rPr lang="ro-MD" sz="1600" dirty="0">
                <a:latin typeface="Arial" panose="020B0604020202020204" pitchFamily="34" charset="0"/>
                <a:cs typeface="Arial" panose="020B0604020202020204" pitchFamily="34" charset="0"/>
              </a:rPr>
              <a:t>ă</a:t>
            </a:r>
            <a:r>
              <a:rPr lang="en-US" sz="1600" dirty="0" err="1">
                <a:latin typeface="Arial" panose="020B0604020202020204" pitchFamily="34" charset="0"/>
                <a:cs typeface="Arial" panose="020B0604020202020204" pitchFamily="34" charset="0"/>
              </a:rPr>
              <a:t>rii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normelor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legisla</a:t>
            </a:r>
            <a:r>
              <a:rPr lang="ro-MD" sz="1600" dirty="0">
                <a:latin typeface="Arial" panose="020B0604020202020204" pitchFamily="34" charset="0"/>
                <a:cs typeface="Arial" panose="020B0604020202020204" pitchFamily="34" charset="0"/>
              </a:rPr>
              <a:t>ț</a:t>
            </a:r>
            <a:r>
              <a:rPr lang="en-US" sz="1600" dirty="0" err="1">
                <a:latin typeface="Arial" panose="020B0604020202020204" pitchFamily="34" charset="0"/>
                <a:cs typeface="Arial" panose="020B0604020202020204" pitchFamily="34" charset="0"/>
              </a:rPr>
              <a:t>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muncii</a:t>
            </a:r>
            <a:r>
              <a:rPr lang="en-US" sz="1600" dirty="0">
                <a:latin typeface="Arial" panose="020B0604020202020204" pitchFamily="34" charset="0"/>
                <a:cs typeface="Arial" panose="020B0604020202020204" pitchFamily="34" charset="0"/>
              </a:rPr>
              <a:t> </a:t>
            </a:r>
            <a:r>
              <a:rPr lang="ro-MD" sz="1600" dirty="0">
                <a:latin typeface="Arial" panose="020B0604020202020204" pitchFamily="34" charset="0"/>
                <a:cs typeface="Arial" panose="020B0604020202020204" pitchFamily="34" charset="0"/>
              </a:rPr>
              <a:t>și securității și sănățății muncii:</a:t>
            </a:r>
          </a:p>
          <a:p>
            <a:pPr algn="just">
              <a:buFont typeface="Wingdings" panose="05000000000000000000" pitchFamily="2" charset="2"/>
              <a:buChar char="Ø"/>
            </a:pPr>
            <a:r>
              <a:rPr lang="en-US" sz="1600" b="1" dirty="0" err="1">
                <a:latin typeface="Arial" panose="020B0604020202020204" pitchFamily="34" charset="0"/>
                <a:cs typeface="Arial" panose="020B0604020202020204" pitchFamily="34" charset="0"/>
              </a:rPr>
              <a:t>Planificate</a:t>
            </a:r>
            <a:endParaRPr lang="ro-MD" sz="1600" b="1"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o-MD" sz="1600" b="1" dirty="0">
                <a:latin typeface="Arial" panose="020B0604020202020204" pitchFamily="34" charset="0"/>
                <a:cs typeface="Arial" panose="020B0604020202020204" pitchFamily="34" charset="0"/>
              </a:rPr>
              <a:t>I</a:t>
            </a:r>
            <a:r>
              <a:rPr lang="en-US" sz="1600" b="1" dirty="0" err="1">
                <a:latin typeface="Arial" panose="020B0604020202020204" pitchFamily="34" charset="0"/>
                <a:cs typeface="Arial" panose="020B0604020202020204" pitchFamily="34" charset="0"/>
              </a:rPr>
              <a:t>nopinate</a:t>
            </a:r>
            <a:endParaRPr lang="ru-RU" sz="1600" b="1" dirty="0">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467544" y="116632"/>
            <a:ext cx="8229600" cy="1080120"/>
          </a:xfrm>
        </p:spPr>
        <p:txBody>
          <a:bodyPr>
            <a:normAutofit fontScale="90000"/>
          </a:bodyPr>
          <a:lstStyle/>
          <a:p>
            <a:pPr algn="ctr"/>
            <a:br>
              <a:rPr lang="ru-RU" dirty="0"/>
            </a:br>
            <a:br>
              <a:rPr lang="ro-MO" dirty="0"/>
            </a:br>
            <a:r>
              <a:rPr lang="ro-RO" sz="3600" dirty="0">
                <a:latin typeface="Arial Black" panose="020B0A04020102020204" pitchFamily="34" charset="0"/>
              </a:rPr>
              <a:t>Motivele  controlului întreprins de Inspectoratul de Stat al Muncii </a:t>
            </a:r>
            <a:br>
              <a:rPr lang="ru-RU" sz="3600" dirty="0">
                <a:latin typeface="Arial Black" panose="020B0A04020102020204" pitchFamily="34" charset="0"/>
              </a:rPr>
            </a:br>
            <a:br>
              <a:rPr lang="ru-RU" dirty="0"/>
            </a:br>
            <a:endParaRPr lang="ru-RU" dirty="0"/>
          </a:p>
        </p:txBody>
      </p:sp>
      <p:pic>
        <p:nvPicPr>
          <p:cNvPr id="5" name="Рисунок 4">
            <a:extLst>
              <a:ext uri="{FF2B5EF4-FFF2-40B4-BE49-F238E27FC236}">
                <a16:creationId xmlns:a16="http://schemas.microsoft.com/office/drawing/2014/main" id="{292E744F-01F8-43AC-A1F6-9F806EB28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284984"/>
            <a:ext cx="7272808" cy="33123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D18FA803-CFB6-4A5C-B500-2D71A7980770}"/>
              </a:ext>
            </a:extLst>
          </p:cNvPr>
          <p:cNvSpPr>
            <a:spLocks noGrp="1"/>
          </p:cNvSpPr>
          <p:nvPr>
            <p:ph idx="1"/>
          </p:nvPr>
        </p:nvSpPr>
        <p:spPr>
          <a:xfrm>
            <a:off x="467544" y="260648"/>
            <a:ext cx="8219256" cy="5746643"/>
          </a:xfrm>
        </p:spPr>
        <p:txBody>
          <a:bodyPr/>
          <a:lstStyle/>
          <a:p>
            <a:pPr marL="109728" indent="0" algn="ctr">
              <a:lnSpc>
                <a:spcPct val="115000"/>
              </a:lnSpc>
              <a:buNone/>
            </a:pPr>
            <a:r>
              <a:rPr lang="ro-RO" sz="2000" b="1" dirty="0">
                <a:latin typeface="Arial" panose="020B0604020202020204" pitchFamily="34" charset="0"/>
                <a:ea typeface="Times New Roman" panose="02020603050405020304" pitchFamily="18" charset="0"/>
                <a:cs typeface="Arial" panose="020B0604020202020204" pitchFamily="34" charset="0"/>
              </a:rPr>
              <a:t>Lista actelor normative relevante în domeniu relațiilor de muncă</a:t>
            </a:r>
          </a:p>
          <a:p>
            <a:pPr marL="109728" indent="0" algn="ctr">
              <a:lnSpc>
                <a:spcPct val="115000"/>
              </a:lnSpc>
              <a:buNone/>
            </a:pPr>
            <a:endParaRPr lang="ru-RU" sz="2800" dirty="0">
              <a:latin typeface="Arial" panose="020B0604020202020204" pitchFamily="34" charset="0"/>
              <a:ea typeface="Times New Roman" panose="02020603050405020304" pitchFamily="18" charset="0"/>
              <a:cs typeface="Arial" panose="020B0604020202020204" pitchFamily="34" charset="0"/>
            </a:endParaRPr>
          </a:p>
          <a:p>
            <a:pPr marL="109728" indent="0">
              <a:buNone/>
            </a:pPr>
            <a:endParaRPr lang="ru-RU" dirty="0"/>
          </a:p>
        </p:txBody>
      </p:sp>
      <p:graphicFrame>
        <p:nvGraphicFramePr>
          <p:cNvPr id="4" name="Таблица 3">
            <a:extLst>
              <a:ext uri="{FF2B5EF4-FFF2-40B4-BE49-F238E27FC236}">
                <a16:creationId xmlns:a16="http://schemas.microsoft.com/office/drawing/2014/main" id="{2C800F0B-8ABC-4558-AF2C-6F66169A84D6}"/>
              </a:ext>
            </a:extLst>
          </p:cNvPr>
          <p:cNvGraphicFramePr>
            <a:graphicFrameLocks noGrp="1"/>
          </p:cNvGraphicFramePr>
          <p:nvPr>
            <p:extLst>
              <p:ext uri="{D42A27DB-BD31-4B8C-83A1-F6EECF244321}">
                <p14:modId xmlns:p14="http://schemas.microsoft.com/office/powerpoint/2010/main" val="3448687439"/>
              </p:ext>
            </p:extLst>
          </p:nvPr>
        </p:nvGraphicFramePr>
        <p:xfrm>
          <a:off x="251520" y="850710"/>
          <a:ext cx="8568952" cy="5831691"/>
        </p:xfrm>
        <a:graphic>
          <a:graphicData uri="http://schemas.openxmlformats.org/drawingml/2006/table">
            <a:tbl>
              <a:tblPr firstRow="1" firstCol="1" bandRow="1">
                <a:tableStyleId>{5C22544A-7EE6-4342-B048-85BDC9FD1C3A}</a:tableStyleId>
              </a:tblPr>
              <a:tblGrid>
                <a:gridCol w="478142">
                  <a:extLst>
                    <a:ext uri="{9D8B030D-6E8A-4147-A177-3AD203B41FA5}">
                      <a16:colId xmlns:a16="http://schemas.microsoft.com/office/drawing/2014/main" val="1199972449"/>
                    </a:ext>
                  </a:extLst>
                </a:gridCol>
                <a:gridCol w="2906234">
                  <a:extLst>
                    <a:ext uri="{9D8B030D-6E8A-4147-A177-3AD203B41FA5}">
                      <a16:colId xmlns:a16="http://schemas.microsoft.com/office/drawing/2014/main" val="3187691046"/>
                    </a:ext>
                  </a:extLst>
                </a:gridCol>
                <a:gridCol w="5184576">
                  <a:extLst>
                    <a:ext uri="{9D8B030D-6E8A-4147-A177-3AD203B41FA5}">
                      <a16:colId xmlns:a16="http://schemas.microsoft.com/office/drawing/2014/main" val="2494157103"/>
                    </a:ext>
                  </a:extLst>
                </a:gridCol>
              </a:tblGrid>
              <a:tr h="274034">
                <a:tc>
                  <a:txBody>
                    <a:bodyPr/>
                    <a:lstStyle/>
                    <a:p>
                      <a:pPr algn="just">
                        <a:lnSpc>
                          <a:spcPct val="115000"/>
                        </a:lnSpc>
                        <a:spcAft>
                          <a:spcPts val="0"/>
                        </a:spcAft>
                      </a:pPr>
                      <a:r>
                        <a:rPr lang="ro-RO" sz="1100">
                          <a:effectLst/>
                        </a:rPr>
                        <a:t>Nr. d/o</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o-RO" sz="1100">
                          <a:effectLst/>
                        </a:rPr>
                        <a:t>Indicativul</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ro-RO" sz="1100">
                          <a:effectLst/>
                        </a:rPr>
                        <a:t>Titlul</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4399397"/>
                  </a:ext>
                </a:extLst>
              </a:tr>
              <a:tr h="481473">
                <a:tc>
                  <a:txBody>
                    <a:bodyPr/>
                    <a:lstStyle/>
                    <a:p>
                      <a:pPr algn="just">
                        <a:lnSpc>
                          <a:spcPct val="115000"/>
                        </a:lnSpc>
                        <a:spcAft>
                          <a:spcPts val="0"/>
                        </a:spcAft>
                      </a:pPr>
                      <a:r>
                        <a:rPr lang="ro-RO" sz="1100">
                          <a:effectLst/>
                        </a:rPr>
                        <a:t>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Codul muncii nr.154 din 28 martie 2003</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a:effectLst/>
                          <a:latin typeface="Arial" panose="020B0604020202020204" pitchFamily="34" charset="0"/>
                          <a:cs typeface="Arial" panose="020B0604020202020204" pitchFamily="34" charset="0"/>
                        </a:rPr>
                        <a:t>Codul muncii</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92682864"/>
                  </a:ext>
                </a:extLst>
              </a:tr>
              <a:tr h="499451">
                <a:tc>
                  <a:txBody>
                    <a:bodyPr/>
                    <a:lstStyle/>
                    <a:p>
                      <a:pPr algn="just">
                        <a:lnSpc>
                          <a:spcPct val="115000"/>
                        </a:lnSpc>
                        <a:spcAft>
                          <a:spcPts val="0"/>
                        </a:spcAft>
                      </a:pPr>
                      <a:r>
                        <a:rPr lang="ro-RO" sz="1100">
                          <a:effectLst/>
                        </a:rPr>
                        <a:t>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Legea nr.289 din 22 iulie 2004 </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a:effectLst/>
                          <a:latin typeface="Arial" panose="020B0604020202020204" pitchFamily="34" charset="0"/>
                          <a:cs typeface="Arial" panose="020B0604020202020204" pitchFamily="34" charset="0"/>
                        </a:rPr>
                        <a:t>privind indemnizaţiile pentru incapacitate temporară de muncă şi alte prestaţii de asigurări sociale</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78424784"/>
                  </a:ext>
                </a:extLst>
              </a:tr>
              <a:tr h="441296">
                <a:tc>
                  <a:txBody>
                    <a:bodyPr/>
                    <a:lstStyle/>
                    <a:p>
                      <a:pPr algn="just">
                        <a:lnSpc>
                          <a:spcPct val="115000"/>
                        </a:lnSpc>
                        <a:spcAft>
                          <a:spcPts val="0"/>
                        </a:spcAft>
                      </a:pPr>
                      <a:r>
                        <a:rPr lang="ro-RO" sz="1100">
                          <a:effectLst/>
                        </a:rPr>
                        <a:t>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Legea nr.60 din 30 martie 2012</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dirty="0">
                          <a:effectLst/>
                          <a:latin typeface="Arial" panose="020B0604020202020204" pitchFamily="34" charset="0"/>
                          <a:cs typeface="Arial" panose="020B0604020202020204" pitchFamily="34" charset="0"/>
                        </a:rPr>
                        <a:t>privind incluziunea socială a persoanelor cu dizabilități</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63720094"/>
                  </a:ext>
                </a:extLst>
              </a:tr>
              <a:tr h="481473">
                <a:tc>
                  <a:txBody>
                    <a:bodyPr/>
                    <a:lstStyle/>
                    <a:p>
                      <a:pPr algn="just">
                        <a:lnSpc>
                          <a:spcPct val="115000"/>
                        </a:lnSpc>
                        <a:spcAft>
                          <a:spcPts val="0"/>
                        </a:spcAft>
                      </a:pPr>
                      <a:r>
                        <a:rPr lang="ro-RO" sz="1100">
                          <a:effectLst/>
                        </a:rPr>
                        <a:t>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Legea nr.22 din 23 februarie 2018</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a:effectLst/>
                          <a:latin typeface="Arial" panose="020B0604020202020204" pitchFamily="34" charset="0"/>
                          <a:cs typeface="Arial" panose="020B0604020202020204" pitchFamily="34" charset="0"/>
                        </a:rPr>
                        <a:t>privind exercitarea unor activităţi necalificate</a:t>
                      </a:r>
                      <a:br>
                        <a:rPr lang="ro-RO" sz="1400">
                          <a:effectLst/>
                          <a:latin typeface="Arial" panose="020B0604020202020204" pitchFamily="34" charset="0"/>
                          <a:cs typeface="Arial" panose="020B0604020202020204" pitchFamily="34" charset="0"/>
                        </a:rPr>
                      </a:br>
                      <a:r>
                        <a:rPr lang="ro-RO" sz="1400">
                          <a:effectLst/>
                          <a:latin typeface="Arial" panose="020B0604020202020204" pitchFamily="34" charset="0"/>
                          <a:cs typeface="Arial" panose="020B0604020202020204" pitchFamily="34" charset="0"/>
                        </a:rPr>
                        <a:t>cu caracter ocazional desfăşurate de zilieri</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98208617"/>
                  </a:ext>
                </a:extLst>
              </a:tr>
              <a:tr h="481473">
                <a:tc>
                  <a:txBody>
                    <a:bodyPr/>
                    <a:lstStyle/>
                    <a:p>
                      <a:pPr algn="just">
                        <a:lnSpc>
                          <a:spcPct val="115000"/>
                        </a:lnSpc>
                        <a:spcAft>
                          <a:spcPts val="0"/>
                        </a:spcAft>
                      </a:pPr>
                      <a:r>
                        <a:rPr lang="ro-RO" sz="1100">
                          <a:effectLst/>
                        </a:rPr>
                        <a:t>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Legea nr.105 din 14 iunie 2018 </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a:effectLst/>
                          <a:latin typeface="Arial" panose="020B0604020202020204" pitchFamily="34" charset="0"/>
                          <a:cs typeface="Arial" panose="020B0604020202020204" pitchFamily="34" charset="0"/>
                        </a:rPr>
                        <a:t>cu privire la promovarea ocupării forţei de muncă şi asigurarea de șomaj</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34998469"/>
                  </a:ext>
                </a:extLst>
              </a:tr>
              <a:tr h="481473">
                <a:tc>
                  <a:txBody>
                    <a:bodyPr/>
                    <a:lstStyle/>
                    <a:p>
                      <a:pPr algn="just">
                        <a:lnSpc>
                          <a:spcPct val="115000"/>
                        </a:lnSpc>
                        <a:spcAft>
                          <a:spcPts val="0"/>
                        </a:spcAft>
                      </a:pPr>
                      <a:r>
                        <a:rPr lang="ro-RO" sz="1100">
                          <a:effectLst/>
                        </a:rPr>
                        <a:t>6.</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Hotărârea Guvernului nr.743 din              11 iunie 2002</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a:effectLst/>
                          <a:latin typeface="Arial" panose="020B0604020202020204" pitchFamily="34" charset="0"/>
                          <a:cs typeface="Arial" panose="020B0604020202020204" pitchFamily="34" charset="0"/>
                        </a:rPr>
                        <a:t>cu privire la salarizarea angajaţilor din unităţile cu autonomie financiară</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2869835"/>
                  </a:ext>
                </a:extLst>
              </a:tr>
              <a:tr h="889906">
                <a:tc>
                  <a:txBody>
                    <a:bodyPr/>
                    <a:lstStyle/>
                    <a:p>
                      <a:pPr algn="just">
                        <a:lnSpc>
                          <a:spcPct val="115000"/>
                        </a:lnSpc>
                        <a:spcAft>
                          <a:spcPts val="0"/>
                        </a:spcAft>
                      </a:pPr>
                      <a:r>
                        <a:rPr lang="ro-RO" sz="1100">
                          <a:effectLst/>
                        </a:rPr>
                        <a:t>7.</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Hotărârea Guvernului nr. 535 din  07 mai 2003</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dirty="0">
                          <a:effectLst/>
                          <a:latin typeface="Arial" panose="020B0604020202020204" pitchFamily="34" charset="0"/>
                          <a:cs typeface="Arial" panose="020B0604020202020204" pitchFamily="34" charset="0"/>
                        </a:rPr>
                        <a:t>privind aprobarea Modului de calculare şi de plată a sumei de compensare a pierderii unei părţi din salariu în legătură cu încălcarea termenelor de achitare a acestuia</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44334907"/>
                  </a:ext>
                </a:extLst>
              </a:tr>
              <a:tr h="481473">
                <a:tc>
                  <a:txBody>
                    <a:bodyPr/>
                    <a:lstStyle/>
                    <a:p>
                      <a:pPr algn="just">
                        <a:lnSpc>
                          <a:spcPct val="115000"/>
                        </a:lnSpc>
                        <a:spcAft>
                          <a:spcPts val="0"/>
                        </a:spcAft>
                      </a:pPr>
                      <a:r>
                        <a:rPr lang="ro-RO" sz="1100">
                          <a:effectLst/>
                        </a:rPr>
                        <a:t>8</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a:effectLst/>
                          <a:latin typeface="Arial" panose="020B0604020202020204" pitchFamily="34" charset="0"/>
                          <a:cs typeface="Arial" panose="020B0604020202020204" pitchFamily="34" charset="0"/>
                        </a:rPr>
                        <a:t>Hotărârea Guvernului nr.426</a:t>
                      </a:r>
                      <a:br>
                        <a:rPr lang="ro-RO" sz="1400">
                          <a:effectLst/>
                          <a:latin typeface="Arial" panose="020B0604020202020204" pitchFamily="34" charset="0"/>
                          <a:cs typeface="Arial" panose="020B0604020202020204" pitchFamily="34" charset="0"/>
                        </a:rPr>
                      </a:br>
                      <a:r>
                        <a:rPr lang="ro-RO" sz="1400">
                          <a:effectLst/>
                          <a:latin typeface="Arial" panose="020B0604020202020204" pitchFamily="34" charset="0"/>
                          <a:cs typeface="Arial" panose="020B0604020202020204" pitchFamily="34" charset="0"/>
                        </a:rPr>
                        <a:t>din 26 aprilie 2004</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dirty="0">
                          <a:effectLst/>
                          <a:latin typeface="Arial" panose="020B0604020202020204" pitchFamily="34" charset="0"/>
                          <a:cs typeface="Arial" panose="020B0604020202020204" pitchFamily="34" charset="0"/>
                        </a:rPr>
                        <a:t>privind aprobarea Modului de calculare a salariului mediu</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23170239"/>
                  </a:ext>
                </a:extLst>
              </a:tr>
              <a:tr h="732914">
                <a:tc>
                  <a:txBody>
                    <a:bodyPr/>
                    <a:lstStyle/>
                    <a:p>
                      <a:pPr algn="just">
                        <a:lnSpc>
                          <a:spcPct val="115000"/>
                        </a:lnSpc>
                        <a:spcAft>
                          <a:spcPts val="0"/>
                        </a:spcAft>
                      </a:pPr>
                      <a:r>
                        <a:rPr lang="ro-RO" sz="1100">
                          <a:effectLst/>
                        </a:rPr>
                        <a:t>9.</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a:effectLst/>
                          <a:latin typeface="Arial" panose="020B0604020202020204" pitchFamily="34" charset="0"/>
                          <a:cs typeface="Arial" panose="020B0604020202020204" pitchFamily="34" charset="0"/>
                        </a:rPr>
                        <a:t>Hotărârea Guvernului nr.108</a:t>
                      </a:r>
                      <a:br>
                        <a:rPr lang="ro-RO" sz="1400">
                          <a:effectLst/>
                          <a:latin typeface="Arial" panose="020B0604020202020204" pitchFamily="34" charset="0"/>
                          <a:cs typeface="Arial" panose="020B0604020202020204" pitchFamily="34" charset="0"/>
                        </a:rPr>
                      </a:br>
                      <a:r>
                        <a:rPr lang="ro-RO" sz="1400">
                          <a:effectLst/>
                          <a:latin typeface="Arial" panose="020B0604020202020204" pitchFamily="34" charset="0"/>
                          <a:cs typeface="Arial" panose="020B0604020202020204" pitchFamily="34" charset="0"/>
                        </a:rPr>
                        <a:t>din 03 februarie 2005</a:t>
                      </a:r>
                      <a:endParaRPr lang="ru-RU"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o-RO" sz="1400" dirty="0">
                          <a:effectLst/>
                          <a:latin typeface="Arial" panose="020B0604020202020204" pitchFamily="34" charset="0"/>
                          <a:cs typeface="Arial" panose="020B0604020202020204" pitchFamily="34" charset="0"/>
                        </a:rPr>
                        <a:t>privind aprobarea Regulamentului cu privire la condiţiile de stabilire, modul de calcul şi de plată a indemnizaţiilor pentru incapacitate temporară de muncă</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38743801"/>
                  </a:ext>
                </a:extLst>
              </a:tr>
              <a:tr h="481473">
                <a:tc>
                  <a:txBody>
                    <a:bodyPr/>
                    <a:lstStyle/>
                    <a:p>
                      <a:pPr algn="just">
                        <a:lnSpc>
                          <a:spcPct val="115000"/>
                        </a:lnSpc>
                        <a:spcAft>
                          <a:spcPts val="0"/>
                        </a:spcAft>
                      </a:pPr>
                      <a:r>
                        <a:rPr lang="ro-RO" sz="1100">
                          <a:effectLst/>
                        </a:rPr>
                        <a:t>10.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Hotărârea Guvernului nr.670 din    29 septembrie  2022</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it-IT" sz="1400" dirty="0">
                          <a:solidFill>
                            <a:srgbClr val="333333"/>
                          </a:solidFill>
                          <a:latin typeface="Arial" panose="020B0604020202020204" pitchFamily="34" charset="0"/>
                          <a:cs typeface="Arial" panose="020B0604020202020204" pitchFamily="34" charset="0"/>
                        </a:rPr>
                        <a:t>privind stabilirea cuantumului salariului</a:t>
                      </a:r>
                      <a:r>
                        <a:rPr lang="ro-MD" sz="1400" dirty="0">
                          <a:solidFill>
                            <a:srgbClr val="333333"/>
                          </a:solidFill>
                          <a:latin typeface="Arial" panose="020B0604020202020204" pitchFamily="34" charset="0"/>
                          <a:cs typeface="Arial" panose="020B0604020202020204" pitchFamily="34" charset="0"/>
                        </a:rPr>
                        <a:t> </a:t>
                      </a:r>
                      <a:r>
                        <a:rPr lang="it-IT" sz="1400" dirty="0">
                          <a:solidFill>
                            <a:srgbClr val="333333"/>
                          </a:solidFill>
                          <a:latin typeface="Arial" panose="020B0604020202020204" pitchFamily="34" charset="0"/>
                          <a:cs typeface="Arial" panose="020B0604020202020204" pitchFamily="34" charset="0"/>
                        </a:rPr>
                        <a:t>minim pe țară</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2957121"/>
                  </a:ext>
                </a:extLst>
              </a:tr>
            </a:tbl>
          </a:graphicData>
        </a:graphic>
      </p:graphicFrame>
    </p:spTree>
    <p:extLst>
      <p:ext uri="{BB962C8B-B14F-4D97-AF65-F5344CB8AC3E}">
        <p14:creationId xmlns:p14="http://schemas.microsoft.com/office/powerpoint/2010/main" val="99998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08720"/>
            <a:ext cx="8229600" cy="5098571"/>
          </a:xfrm>
        </p:spPr>
        <p:txBody>
          <a:bodyPr>
            <a:noAutofit/>
          </a:bodyPr>
          <a:lstStyle/>
          <a:p>
            <a:pPr marL="109728" indent="0">
              <a:buNone/>
            </a:pPr>
            <a:r>
              <a:rPr lang="ro-MD" sz="1600" dirty="0">
                <a:latin typeface="Arial" panose="020B0604020202020204" pitchFamily="34" charset="0"/>
                <a:cs typeface="Arial" panose="020B0604020202020204" pitchFamily="34" charset="0"/>
              </a:rPr>
              <a:t>Inspectoratul de Stat al Muncii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execut</a:t>
            </a:r>
            <a:r>
              <a:rPr lang="ro-MD" sz="1600" dirty="0">
                <a:latin typeface="Arial" panose="020B0604020202020204" pitchFamily="34" charset="0"/>
                <a:cs typeface="Arial" panose="020B0604020202020204" pitchFamily="34" charset="0"/>
              </a:rPr>
              <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controale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planificate</a:t>
            </a:r>
            <a:r>
              <a:rPr lang="en-US" sz="1600" dirty="0">
                <a:latin typeface="Arial" panose="020B0604020202020204" pitchFamily="34" charset="0"/>
                <a:cs typeface="Arial" panose="020B0604020202020204" pitchFamily="34" charset="0"/>
              </a:rPr>
              <a:t> </a:t>
            </a:r>
            <a:r>
              <a:rPr lang="ro-MD" sz="1600" dirty="0">
                <a:latin typeface="Arial" panose="020B0604020202020204" pitchFamily="34" charset="0"/>
                <a:cs typeface="Arial" panose="020B0604020202020204" pitchFamily="34" charset="0"/>
              </a:rPr>
              <a:t>ș</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inopinate</a:t>
            </a:r>
            <a:r>
              <a:rPr lang="en-US" sz="1600" dirty="0">
                <a:latin typeface="Arial" panose="020B0604020202020204" pitchFamily="34" charset="0"/>
                <a:cs typeface="Arial" panose="020B0604020202020204" pitchFamily="34" charset="0"/>
              </a:rPr>
              <a:t> </a:t>
            </a:r>
            <a:r>
              <a:rPr lang="ro-MD" sz="1600" dirty="0">
                <a:latin typeface="Arial" panose="020B0604020202020204" pitchFamily="34" charset="0"/>
                <a:cs typeface="Arial" panose="020B0604020202020204" pitchFamily="34" charset="0"/>
              </a:rPr>
              <a:t>î</a:t>
            </a:r>
            <a:r>
              <a:rPr lang="en-US" sz="1600" dirty="0">
                <a:latin typeface="Arial" panose="020B0604020202020204" pitchFamily="34" charset="0"/>
                <a:cs typeface="Arial" panose="020B0604020202020204" pitchFamily="34" charset="0"/>
              </a:rPr>
              <a:t>n </a:t>
            </a:r>
            <a:r>
              <a:rPr lang="en-US" sz="1600" dirty="0" err="1">
                <a:latin typeface="Arial" panose="020B0604020202020204" pitchFamily="34" charset="0"/>
                <a:cs typeface="Arial" panose="020B0604020202020204" pitchFamily="34" charset="0"/>
              </a:rPr>
              <a:t>domeniu</a:t>
            </a:r>
            <a:r>
              <a:rPr lang="en-US" sz="1600" dirty="0">
                <a:latin typeface="Arial" panose="020B0604020202020204" pitchFamily="34" charset="0"/>
                <a:cs typeface="Arial" panose="020B0604020202020204" pitchFamily="34" charset="0"/>
              </a:rPr>
              <a:t> respect</a:t>
            </a:r>
            <a:r>
              <a:rPr lang="ro-MD" sz="1600" dirty="0">
                <a:latin typeface="Arial" panose="020B0604020202020204" pitchFamily="34" charset="0"/>
                <a:cs typeface="Arial" panose="020B0604020202020204" pitchFamily="34" charset="0"/>
              </a:rPr>
              <a:t>ă</a:t>
            </a:r>
            <a:r>
              <a:rPr lang="en-US" sz="1600" dirty="0" err="1">
                <a:latin typeface="Arial" panose="020B0604020202020204" pitchFamily="34" charset="0"/>
                <a:cs typeface="Arial" panose="020B0604020202020204" pitchFamily="34" charset="0"/>
              </a:rPr>
              <a:t>rii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normelor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legisla</a:t>
            </a:r>
            <a:r>
              <a:rPr lang="ro-MD" sz="1600" dirty="0">
                <a:latin typeface="Arial" panose="020B0604020202020204" pitchFamily="34" charset="0"/>
                <a:cs typeface="Arial" panose="020B0604020202020204" pitchFamily="34" charset="0"/>
              </a:rPr>
              <a:t>ț</a:t>
            </a:r>
            <a:r>
              <a:rPr lang="en-US" sz="1600" dirty="0" err="1">
                <a:latin typeface="Arial" panose="020B0604020202020204" pitchFamily="34" charset="0"/>
                <a:cs typeface="Arial" panose="020B0604020202020204" pitchFamily="34" charset="0"/>
              </a:rPr>
              <a:t>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muncii</a:t>
            </a:r>
            <a:r>
              <a:rPr lang="en-US"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109728" indent="0">
              <a:buNone/>
            </a:pPr>
            <a:r>
              <a:rPr lang="en-US" sz="1600" dirty="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109728" indent="0" algn="just">
              <a:buNone/>
            </a:pPr>
            <a:r>
              <a:rPr lang="en-US" sz="1600" b="1" i="1" dirty="0">
                <a:latin typeface="Arial" panose="020B0604020202020204" pitchFamily="34" charset="0"/>
                <a:cs typeface="Arial" panose="020B0604020202020204" pitchFamily="34" charset="0"/>
              </a:rPr>
              <a:t>1. </a:t>
            </a:r>
            <a:r>
              <a:rPr lang="en-US" sz="1600" b="1" i="1" dirty="0" err="1">
                <a:latin typeface="Arial" panose="020B0604020202020204" pitchFamily="34" charset="0"/>
                <a:cs typeface="Arial" panose="020B0604020202020204" pitchFamily="34" charset="0"/>
              </a:rPr>
              <a:t>Controlul</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planificat</a:t>
            </a:r>
            <a:endParaRPr lang="ru-RU" sz="1600" b="1" dirty="0">
              <a:latin typeface="Arial" panose="020B0604020202020204" pitchFamily="34" charset="0"/>
              <a:cs typeface="Arial" panose="020B0604020202020204" pitchFamily="34" charset="0"/>
            </a:endParaRPr>
          </a:p>
          <a:p>
            <a:pPr marL="109728" indent="0" algn="just">
              <a:buNone/>
            </a:pPr>
            <a:r>
              <a:rPr lang="en-US" sz="1600" dirty="0">
                <a:latin typeface="Arial" panose="020B0604020202020204" pitchFamily="34" charset="0"/>
                <a:cs typeface="Arial" panose="020B0604020202020204" pitchFamily="34" charset="0"/>
              </a:rPr>
              <a:t>ISM </a:t>
            </a:r>
            <a:r>
              <a:rPr lang="en-US" sz="1600" dirty="0" err="1">
                <a:latin typeface="Arial" panose="020B0604020202020204" pitchFamily="34" charset="0"/>
                <a:cs typeface="Arial" panose="020B0604020202020204" pitchFamily="34" charset="0"/>
              </a:rPr>
              <a:t>aprobă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grafic</a:t>
            </a:r>
            <a:r>
              <a:rPr lang="ro-MD" sz="1600" dirty="0">
                <a:latin typeface="Arial" panose="020B0604020202020204" pitchFamily="34" charset="0"/>
                <a:cs typeface="Arial" panose="020B0604020202020204" pitchFamily="34" charset="0"/>
              </a:rPr>
              <a:t>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controalelor</a:t>
            </a:r>
            <a:r>
              <a:rPr lang="en-US" sz="1600" dirty="0">
                <a:latin typeface="Arial" panose="020B0604020202020204" pitchFamily="34" charset="0"/>
                <a:cs typeface="Arial" panose="020B0604020202020204" pitchFamily="34" charset="0"/>
              </a:rPr>
              <a:t>, pe care </a:t>
            </a:r>
            <a:r>
              <a:rPr lang="en-US" sz="1600" dirty="0" err="1">
                <a:latin typeface="Arial" panose="020B0604020202020204" pitchFamily="34" charset="0"/>
                <a:cs typeface="Arial" panose="020B0604020202020204" pitchFamily="34" charset="0"/>
              </a:rPr>
              <a:t>îl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publică</a:t>
            </a:r>
            <a:r>
              <a:rPr lang="en-US" sz="1600" dirty="0">
                <a:latin typeface="Arial" panose="020B0604020202020204" pitchFamily="34" charset="0"/>
                <a:cs typeface="Arial" panose="020B0604020202020204" pitchFamily="34" charset="0"/>
              </a:rPr>
              <a:t> pe </a:t>
            </a:r>
            <a:r>
              <a:rPr lang="en-US" sz="1600" dirty="0" err="1">
                <a:latin typeface="Arial" panose="020B0604020202020204" pitchFamily="34" charset="0"/>
                <a:cs typeface="Arial" panose="020B0604020202020204" pitchFamily="34" charset="0"/>
              </a:rPr>
              <a:t>pagina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electronică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hlinkClick r:id="rId2"/>
              </a:rPr>
              <a:t>Registrul</a:t>
            </a:r>
            <a:r>
              <a:rPr lang="en-US" sz="1600" dirty="0">
                <a:latin typeface="Arial" panose="020B0604020202020204" pitchFamily="34" charset="0"/>
                <a:cs typeface="Arial" panose="020B0604020202020204" pitchFamily="34" charset="0"/>
                <a:hlinkClick r:id="rId2"/>
              </a:rPr>
              <a:t> de stat al </a:t>
            </a:r>
            <a:r>
              <a:rPr lang="en-US" sz="1600" dirty="0" err="1">
                <a:latin typeface="Arial" panose="020B0604020202020204" pitchFamily="34" charset="0"/>
                <a:cs typeface="Arial" panose="020B0604020202020204" pitchFamily="34" charset="0"/>
                <a:hlinkClick r:id="rId2"/>
              </a:rPr>
              <a:t>controalelor</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3"/>
              </a:rPr>
              <a:t>https://controale.gov.md/grafice-de-control</a:t>
            </a:r>
            <a:r>
              <a:rPr lang="en-US" sz="1600" dirty="0">
                <a:latin typeface="Arial" panose="020B0604020202020204" pitchFamily="34" charset="0"/>
                <a:cs typeface="Arial" panose="020B0604020202020204" pitchFamily="34" charset="0"/>
              </a:rPr>
              <a:t>). </a:t>
            </a:r>
            <a:endParaRPr lang="ro-MD" sz="1600" dirty="0">
              <a:latin typeface="Arial" panose="020B0604020202020204" pitchFamily="34" charset="0"/>
              <a:cs typeface="Arial" panose="020B0604020202020204" pitchFamily="34" charset="0"/>
            </a:endParaRPr>
          </a:p>
          <a:p>
            <a:pPr marL="109728" indent="0" algn="just">
              <a:buNone/>
            </a:pPr>
            <a:r>
              <a:rPr lang="en-US" sz="1600" dirty="0" err="1">
                <a:latin typeface="Arial" panose="020B0604020202020204" pitchFamily="34" charset="0"/>
                <a:cs typeface="Arial" panose="020B0604020202020204" pitchFamily="34" charset="0"/>
              </a:rPr>
              <a:t>Graficul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stabileste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unitatile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a:t>
            </a:r>
            <a:r>
              <a:rPr lang="en-US" sz="1600" i="1" dirty="0" err="1">
                <a:latin typeface="Arial" panose="020B0604020202020204" pitchFamily="34" charset="0"/>
                <a:cs typeface="Arial" panose="020B0604020202020204" pitchFamily="34" charset="0"/>
              </a:rPr>
              <a:t>denumirea</a:t>
            </a:r>
            <a:r>
              <a:rPr lang="en-US" sz="1600" i="1" dirty="0">
                <a:latin typeface="Arial" panose="020B0604020202020204" pitchFamily="34" charset="0"/>
                <a:cs typeface="Arial" panose="020B0604020202020204" pitchFamily="34" charset="0"/>
              </a:rPr>
              <a:t>, IDNO, </a:t>
            </a:r>
            <a:r>
              <a:rPr lang="en-US" sz="1600" i="1" dirty="0" err="1">
                <a:latin typeface="Arial" panose="020B0604020202020204" pitchFamily="34" charset="0"/>
                <a:cs typeface="Arial" panose="020B0604020202020204" pitchFamily="34" charset="0"/>
              </a:rPr>
              <a:t>adresa</a:t>
            </a:r>
            <a:r>
              <a:rPr lang="en-US" sz="1600" i="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care </a:t>
            </a:r>
            <a:r>
              <a:rPr lang="en-US" sz="1600" dirty="0" err="1">
                <a:latin typeface="Arial" panose="020B0604020202020204" pitchFamily="34" charset="0"/>
                <a:cs typeface="Arial" panose="020B0604020202020204" pitchFamily="34" charset="0"/>
              </a:rPr>
              <a:t>urmează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fie </a:t>
            </a:r>
            <a:r>
              <a:rPr lang="en-US" sz="1600" dirty="0" err="1">
                <a:latin typeface="Arial" panose="020B0604020202020204" pitchFamily="34" charset="0"/>
                <a:cs typeface="Arial" panose="020B0604020202020204" pitchFamily="34" charset="0"/>
              </a:rPr>
              <a:t>supuse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controlului</a:t>
            </a:r>
            <a:r>
              <a:rPr lang="en-US" sz="1600" dirty="0">
                <a:latin typeface="Arial" panose="020B0604020202020204" pitchFamily="34" charset="0"/>
                <a:cs typeface="Arial" panose="020B0604020202020204" pitchFamily="34" charset="0"/>
              </a:rPr>
              <a:t> </a:t>
            </a:r>
            <a:r>
              <a:rPr lang="ro-MD" sz="1600" dirty="0">
                <a:latin typeface="Arial" panose="020B0604020202020204" pitchFamily="34" charset="0"/>
                <a:cs typeface="Arial" panose="020B0604020202020204" pitchFamily="34" charset="0"/>
              </a:rPr>
              <a:t>planificat</a:t>
            </a:r>
            <a:r>
              <a:rPr lang="en-US" sz="1600" dirty="0">
                <a:latin typeface="Arial" panose="020B0604020202020204" pitchFamily="34" charset="0"/>
                <a:cs typeface="Arial" panose="020B0604020202020204" pitchFamily="34" charset="0"/>
              </a:rPr>
              <a:t>.</a:t>
            </a:r>
            <a:endParaRPr lang="ro-MO" sz="1600" dirty="0">
              <a:latin typeface="Arial" panose="020B0604020202020204" pitchFamily="34" charset="0"/>
              <a:cs typeface="Arial" panose="020B0604020202020204" pitchFamily="34" charset="0"/>
            </a:endParaRPr>
          </a:p>
          <a:p>
            <a:pPr marL="109728" indent="0" algn="just">
              <a:buNone/>
            </a:pPr>
            <a:endParaRPr lang="ru-RU" sz="1600" dirty="0">
              <a:latin typeface="Arial" panose="020B0604020202020204" pitchFamily="34" charset="0"/>
              <a:cs typeface="Arial" panose="020B0604020202020204" pitchFamily="34" charset="0"/>
            </a:endParaRPr>
          </a:p>
          <a:p>
            <a:pPr marL="109728" indent="0" algn="just">
              <a:buNone/>
            </a:pPr>
            <a:r>
              <a:rPr lang="en-US" sz="1600" b="1" i="1" dirty="0">
                <a:latin typeface="Arial" panose="020B0604020202020204" pitchFamily="34" charset="0"/>
                <a:cs typeface="Arial" panose="020B0604020202020204" pitchFamily="34" charset="0"/>
              </a:rPr>
              <a:t>Important</a:t>
            </a:r>
            <a:r>
              <a:rPr lang="ro-MD" sz="1600" b="1" i="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inspectorul</a:t>
            </a:r>
            <a:r>
              <a:rPr lang="en-US" sz="1600" dirty="0">
                <a:latin typeface="Arial" panose="020B0604020202020204" pitchFamily="34" charset="0"/>
                <a:cs typeface="Arial" panose="020B0604020202020204" pitchFamily="34" charset="0"/>
              </a:rPr>
              <a:t> ISM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obligat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informeze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unitatea</a:t>
            </a:r>
            <a:r>
              <a:rPr lang="en-US" sz="1600" dirty="0">
                <a:latin typeface="Arial" panose="020B0604020202020204" pitchFamily="34" charset="0"/>
                <a:cs typeface="Arial" panose="020B0604020202020204" pitchFamily="34" charset="0"/>
              </a:rPr>
              <a:t> care </a:t>
            </a:r>
            <a:r>
              <a:rPr lang="en-US" sz="1600" dirty="0" err="1">
                <a:latin typeface="Arial" panose="020B0604020202020204" pitchFamily="34" charset="0"/>
                <a:cs typeface="Arial" panose="020B0604020202020204" pitchFamily="34" charset="0"/>
              </a:rPr>
              <a:t>urmeaza</a:t>
            </a:r>
            <a:r>
              <a:rPr lang="en-US" sz="1600" dirty="0">
                <a:latin typeface="Arial" panose="020B0604020202020204" pitchFamily="34" charset="0"/>
                <a:cs typeface="Arial" panose="020B0604020202020204" pitchFamily="34" charset="0"/>
              </a:rPr>
              <a:t> a fi </a:t>
            </a:r>
            <a:r>
              <a:rPr lang="en-US" sz="1600" dirty="0" err="1">
                <a:latin typeface="Arial" panose="020B0604020202020204" pitchFamily="34" charset="0"/>
                <a:cs typeface="Arial" panose="020B0604020202020204" pitchFamily="34" charset="0"/>
              </a:rPr>
              <a:t>verificata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despre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controlul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planificat</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cel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puțin</a:t>
            </a:r>
            <a:r>
              <a:rPr lang="en-US" sz="1600" dirty="0">
                <a:latin typeface="Arial" panose="020B0604020202020204" pitchFamily="34" charset="0"/>
                <a:cs typeface="Arial" panose="020B0604020202020204" pitchFamily="34" charset="0"/>
              </a:rPr>
              <a:t> 5 </a:t>
            </a:r>
            <a:r>
              <a:rPr lang="en-US" sz="1600" dirty="0" err="1">
                <a:latin typeface="Arial" panose="020B0604020202020204" pitchFamily="34" charset="0"/>
                <a:cs typeface="Arial" panose="020B0604020202020204" pitchFamily="34" charset="0"/>
              </a:rPr>
              <a:t>zile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lucrătoare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pînă</a:t>
            </a:r>
            <a:r>
              <a:rPr lang="en-US" sz="1600" dirty="0">
                <a:latin typeface="Arial" panose="020B0604020202020204" pitchFamily="34" charset="0"/>
                <a:cs typeface="Arial" panose="020B0604020202020204" pitchFamily="34" charset="0"/>
              </a:rPr>
              <a:t> la data </a:t>
            </a:r>
            <a:r>
              <a:rPr lang="en-US" sz="1600" dirty="0" err="1">
                <a:latin typeface="Arial" panose="020B0604020202020204" pitchFamily="34" charset="0"/>
                <a:cs typeface="Arial" panose="020B0604020202020204" pitchFamily="34" charset="0"/>
              </a:rPr>
              <a:t>inițierii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controlului</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expedierea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unui</a:t>
            </a:r>
            <a:r>
              <a:rPr lang="en-US" sz="1600" dirty="0">
                <a:latin typeface="Arial" panose="020B0604020202020204" pitchFamily="34" charset="0"/>
                <a:cs typeface="Arial" panose="020B0604020202020204" pitchFamily="34" charset="0"/>
              </a:rPr>
              <a:t> exemplar al </a:t>
            </a:r>
            <a:r>
              <a:rPr lang="en-US" sz="1600" dirty="0" err="1">
                <a:latin typeface="Arial" panose="020B0604020202020204" pitchFamily="34" charset="0"/>
                <a:cs typeface="Arial" panose="020B0604020202020204" pitchFamily="34" charset="0"/>
              </a:rPr>
              <a:t>deciziei</a:t>
            </a:r>
            <a:r>
              <a:rPr lang="en-US" sz="1600" dirty="0">
                <a:latin typeface="Arial" panose="020B0604020202020204" pitchFamily="34" charset="0"/>
                <a:cs typeface="Arial" panose="020B0604020202020204" pitchFamily="34" charset="0"/>
              </a:rPr>
              <a:t> de control </a:t>
            </a:r>
            <a:r>
              <a:rPr lang="en-US" sz="1600" dirty="0" err="1">
                <a:latin typeface="Arial" panose="020B0604020202020204" pitchFamily="34" charset="0"/>
                <a:cs typeface="Arial" panose="020B0604020202020204" pitchFamily="34" charset="0"/>
              </a:rPr>
              <a:t>prin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posta</a:t>
            </a:r>
            <a:r>
              <a:rPr lang="en-US" sz="1600" dirty="0">
                <a:latin typeface="Arial" panose="020B0604020202020204" pitchFamily="34" charset="0"/>
                <a:cs typeface="Arial" panose="020B0604020202020204" pitchFamily="34" charset="0"/>
              </a:rPr>
              <a:t> electronica, fax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personal.</a:t>
            </a:r>
            <a:endParaRPr lang="ru-RU" sz="1600" dirty="0">
              <a:latin typeface="Arial" panose="020B0604020202020204" pitchFamily="34" charset="0"/>
              <a:cs typeface="Arial" panose="020B0604020202020204" pitchFamily="34" charset="0"/>
            </a:endParaRPr>
          </a:p>
          <a:p>
            <a:pPr marL="109728" indent="0" algn="just">
              <a:buNone/>
            </a:pPr>
            <a:r>
              <a:rPr lang="en-US" sz="1600" dirty="0" err="1">
                <a:latin typeface="Arial" panose="020B0604020202020204" pitchFamily="34" charset="0"/>
                <a:cs typeface="Arial" panose="020B0604020202020204" pitchFamily="34" charset="0"/>
              </a:rPr>
              <a:t>Unitatea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supusa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controlului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planificat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doar</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singură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parcursul</a:t>
            </a:r>
            <a:r>
              <a:rPr lang="en-US" sz="1600"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unui</a:t>
            </a:r>
            <a:r>
              <a:rPr lang="en-US" sz="1600" b="1" i="1" dirty="0">
                <a:latin typeface="Arial" panose="020B0604020202020204" pitchFamily="34" charset="0"/>
                <a:cs typeface="Arial" panose="020B0604020202020204" pitchFamily="34" charset="0"/>
              </a:rPr>
              <a:t> an </a:t>
            </a:r>
            <a:r>
              <a:rPr lang="en-US" sz="1600" b="1" i="1" dirty="0" err="1">
                <a:latin typeface="Arial" panose="020B0604020202020204" pitchFamily="34" charset="0"/>
                <a:cs typeface="Arial" panose="020B0604020202020204" pitchFamily="34" charset="0"/>
              </a:rPr>
              <a:t>calendaristic</a:t>
            </a:r>
            <a:r>
              <a:rPr lang="en-US" sz="1600" b="1" i="1" dirty="0">
                <a:latin typeface="Arial" panose="020B0604020202020204" pitchFamily="34" charset="0"/>
                <a:cs typeface="Arial" panose="020B0604020202020204" pitchFamily="34" charset="0"/>
              </a:rPr>
              <a:t>.</a:t>
            </a:r>
            <a:endParaRPr lang="ru-RU" sz="1600" b="1" i="1" dirty="0">
              <a:latin typeface="Arial" panose="020B0604020202020204" pitchFamily="34" charset="0"/>
              <a:cs typeface="Arial" panose="020B0604020202020204" pitchFamily="34" charset="0"/>
            </a:endParaRPr>
          </a:p>
          <a:p>
            <a:pPr marL="109728" indent="0" algn="just">
              <a:buNone/>
            </a:pPr>
            <a:r>
              <a:rPr lang="en-US" sz="1600" b="1" dirty="0">
                <a:latin typeface="Arial" panose="020B0604020202020204" pitchFamily="34" charset="0"/>
                <a:cs typeface="Arial" panose="020B0604020202020204" pitchFamily="34" charset="0"/>
              </a:rPr>
              <a:t>ISM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nu </a:t>
            </a:r>
            <a:r>
              <a:rPr lang="en-US" sz="1600" b="1" dirty="0" err="1">
                <a:latin typeface="Arial" panose="020B0604020202020204" pitchFamily="34" charset="0"/>
                <a:cs typeface="Arial" panose="020B0604020202020204" pitchFamily="34" charset="0"/>
              </a:rPr>
              <a:t>este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în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drept</a:t>
            </a:r>
            <a:r>
              <a:rPr lang="en-US"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109728" indent="0" algn="just">
              <a:buNone/>
            </a:pPr>
            <a:r>
              <a:rPr lang="ro-M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modifice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graficul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controalelor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planificate</a:t>
            </a:r>
            <a:r>
              <a:rPr lang="ro-MD" sz="1600" dirty="0">
                <a:latin typeface="Arial" panose="020B0604020202020204" pitchFamily="34" charset="0"/>
                <a:cs typeface="Arial" panose="020B0604020202020204" pitchFamily="34" charset="0"/>
              </a:rPr>
              <a:t> aprobat și publicat</a:t>
            </a:r>
            <a:r>
              <a:rPr lang="en-US"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109728" indent="0" algn="just">
              <a:buNone/>
            </a:pPr>
            <a:r>
              <a:rPr lang="ro-M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efectueze</a:t>
            </a:r>
            <a:r>
              <a:rPr lang="en-US" sz="1600" dirty="0">
                <a:latin typeface="Arial" panose="020B0604020202020204" pitchFamily="34" charset="0"/>
                <a:cs typeface="Arial" panose="020B0604020202020204" pitchFamily="34" charset="0"/>
              </a:rPr>
              <a:t> un control </a:t>
            </a:r>
            <a:r>
              <a:rPr lang="en-US" sz="1600" dirty="0" err="1">
                <a:latin typeface="Arial" panose="020B0604020202020204" pitchFamily="34" charset="0"/>
                <a:cs typeface="Arial" panose="020B0604020202020204" pitchFamily="34" charset="0"/>
              </a:rPr>
              <a:t>planificat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acesta</a:t>
            </a:r>
            <a:r>
              <a:rPr lang="en-US" sz="1600" dirty="0">
                <a:latin typeface="Arial" panose="020B0604020202020204" pitchFamily="34" charset="0"/>
                <a:cs typeface="Arial" panose="020B0604020202020204" pitchFamily="34" charset="0"/>
              </a:rPr>
              <a:t> nu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prevăzut</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grafic</a:t>
            </a:r>
            <a:r>
              <a:rPr lang="en-US"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457200" y="274638"/>
            <a:ext cx="8229600" cy="706090"/>
          </a:xfrm>
        </p:spPr>
        <p:txBody>
          <a:bodyPr>
            <a:normAutofit fontScale="90000"/>
          </a:bodyPr>
          <a:lstStyle/>
          <a:p>
            <a:pPr algn="ctr"/>
            <a:br>
              <a:rPr lang="ro-MO" dirty="0"/>
            </a:br>
            <a:r>
              <a:rPr lang="ro-MO" sz="3600" dirty="0">
                <a:latin typeface="Arial Black" panose="020B0A04020102020204" pitchFamily="34" charset="0"/>
              </a:rPr>
              <a:t>Tipurile de controale</a:t>
            </a:r>
            <a:br>
              <a:rPr lang="ru-RU" sz="3600" dirty="0">
                <a:latin typeface="Arial Black" panose="020B0A04020102020204" pitchFamily="34" charset="0"/>
              </a:rPr>
            </a:br>
            <a:endParaRPr lang="ru-RU" sz="3600" dirty="0">
              <a:latin typeface="Arial Black" panose="020B0A04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29600" cy="6120680"/>
          </a:xfrm>
        </p:spPr>
        <p:txBody>
          <a:bodyPr>
            <a:normAutofit/>
          </a:bodyPr>
          <a:lstStyle/>
          <a:p>
            <a:pPr marL="109728" indent="0">
              <a:buNone/>
            </a:pPr>
            <a:r>
              <a:rPr lang="ro-MO" sz="21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2. </a:t>
            </a:r>
            <a:r>
              <a:rPr lang="en-US" sz="1600" b="1" i="1" dirty="0" err="1">
                <a:latin typeface="Arial" panose="020B0604020202020204" pitchFamily="34" charset="0"/>
                <a:cs typeface="Arial" panose="020B0604020202020204" pitchFamily="34" charset="0"/>
              </a:rPr>
              <a:t>Controlul</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inopinat</a:t>
            </a:r>
            <a:endParaRPr lang="ru-RU" sz="1600" dirty="0">
              <a:latin typeface="Arial" panose="020B0604020202020204" pitchFamily="34" charset="0"/>
              <a:cs typeface="Arial" panose="020B0604020202020204" pitchFamily="34" charset="0"/>
            </a:endParaRPr>
          </a:p>
          <a:p>
            <a:pPr marL="109728" indent="0" algn="just">
              <a:buNone/>
            </a:pPr>
            <a:r>
              <a:rPr lang="ro-MD"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Orice</a:t>
            </a:r>
            <a:r>
              <a:rPr lang="en-US" sz="1600" dirty="0">
                <a:latin typeface="Arial" panose="020B0604020202020204" pitchFamily="34" charset="0"/>
                <a:cs typeface="Arial" panose="020B0604020202020204" pitchFamily="34" charset="0"/>
              </a:rPr>
              <a:t> control </a:t>
            </a:r>
            <a:r>
              <a:rPr lang="en-US" sz="1600" dirty="0" err="1">
                <a:latin typeface="Arial" panose="020B0604020202020204" pitchFamily="34" charset="0"/>
                <a:cs typeface="Arial" panose="020B0604020202020204" pitchFamily="34" charset="0"/>
              </a:rPr>
              <a:t>efectuat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afara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graficului</a:t>
            </a:r>
            <a:r>
              <a:rPr lang="en-US" sz="1600" dirty="0">
                <a:latin typeface="Arial" panose="020B0604020202020204" pitchFamily="34" charset="0"/>
                <a:cs typeface="Arial" panose="020B0604020202020204" pitchFamily="34" charset="0"/>
              </a:rPr>
              <a:t> de control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un control </a:t>
            </a:r>
            <a:r>
              <a:rPr lang="en-US" sz="1600" dirty="0" err="1">
                <a:latin typeface="Arial" panose="020B0604020202020204" pitchFamily="34" charset="0"/>
                <a:cs typeface="Arial" panose="020B0604020202020204" pitchFamily="34" charset="0"/>
              </a:rPr>
              <a:t>inopinat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Unitatea</a:t>
            </a:r>
            <a:r>
              <a:rPr lang="en-US" sz="1600" dirty="0">
                <a:latin typeface="Arial" panose="020B0604020202020204" pitchFamily="34" charset="0"/>
                <a:cs typeface="Arial" panose="020B0604020202020204" pitchFamily="34" charset="0"/>
              </a:rPr>
              <a:t> nu </a:t>
            </a:r>
            <a:r>
              <a:rPr lang="en-US" sz="1600" dirty="0" err="1">
                <a:latin typeface="Arial" panose="020B0604020202020204" pitchFamily="34" charset="0"/>
                <a:cs typeface="Arial" panose="020B0604020202020204" pitchFamily="34" charset="0"/>
              </a:rPr>
              <a:t>va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informata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preventiv</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despre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controlul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inopinat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documentele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legătură</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controlul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inopinat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prezentate</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momentul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inițierii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controlului</a:t>
            </a:r>
            <a:r>
              <a:rPr lang="en-US"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109728" indent="0" algn="just">
              <a:buNone/>
            </a:pPr>
            <a:r>
              <a:rPr lang="ro-MD"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Controlul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inopinat</a:t>
            </a:r>
            <a:r>
              <a:rPr lang="en-US" sz="1600" dirty="0">
                <a:latin typeface="Arial" panose="020B0604020202020204" pitchFamily="34" charset="0"/>
                <a:cs typeface="Arial" panose="020B0604020202020204" pitchFamily="34" charset="0"/>
              </a:rPr>
              <a:t> al </a:t>
            </a:r>
            <a:r>
              <a:rPr lang="en-US" sz="1600" dirty="0" err="1">
                <a:latin typeface="Arial" panose="020B0604020202020204" pitchFamily="34" charset="0"/>
                <a:cs typeface="Arial" panose="020B0604020202020204" pitchFamily="34" charset="0"/>
              </a:rPr>
              <a:t>unitatii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poate</a:t>
            </a:r>
            <a:r>
              <a:rPr lang="en-US" sz="1600" dirty="0">
                <a:latin typeface="Arial" panose="020B0604020202020204" pitchFamily="34" charset="0"/>
                <a:cs typeface="Arial" panose="020B0604020202020204" pitchFamily="34" charset="0"/>
              </a:rPr>
              <a:t> fi </a:t>
            </a:r>
            <a:r>
              <a:rPr lang="en-US" sz="1600" dirty="0" err="1">
                <a:latin typeface="Arial" panose="020B0604020202020204" pitchFamily="34" charset="0"/>
                <a:cs typeface="Arial" panose="020B0604020202020204" pitchFamily="34" charset="0"/>
              </a:rPr>
              <a:t>inițiat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într</a:t>
            </a:r>
            <a:r>
              <a:rPr lang="en-US" sz="1600" dirty="0">
                <a:latin typeface="Arial" panose="020B0604020202020204" pitchFamily="34" charset="0"/>
                <a:cs typeface="Arial" panose="020B0604020202020204" pitchFamily="34" charset="0"/>
              </a:rPr>
              <a:t>-un </a:t>
            </a:r>
            <a:r>
              <a:rPr lang="en-US" sz="1600" dirty="0" err="1">
                <a:latin typeface="Arial" panose="020B0604020202020204" pitchFamily="34" charset="0"/>
                <a:cs typeface="Arial" panose="020B0604020202020204" pitchFamily="34" charset="0"/>
              </a:rPr>
              <a:t>număr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limitat</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cazuri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stabili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organul</a:t>
            </a:r>
            <a:r>
              <a:rPr lang="en-US" sz="1600" dirty="0">
                <a:latin typeface="Arial" panose="020B0604020202020204" pitchFamily="34" charset="0"/>
                <a:cs typeface="Arial" panose="020B0604020202020204" pitchFamily="34" charset="0"/>
              </a:rPr>
              <a:t> de control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drept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efectueze</a:t>
            </a:r>
            <a:r>
              <a:rPr lang="en-US" sz="1600" dirty="0">
                <a:latin typeface="Arial" panose="020B0604020202020204" pitchFamily="34" charset="0"/>
                <a:cs typeface="Arial" panose="020B0604020202020204" pitchFamily="34" charset="0"/>
              </a:rPr>
              <a:t> un control </a:t>
            </a:r>
            <a:r>
              <a:rPr lang="en-US" sz="1600" dirty="0" err="1">
                <a:latin typeface="Arial" panose="020B0604020202020204" pitchFamily="34" charset="0"/>
                <a:cs typeface="Arial" panose="020B0604020202020204" pitchFamily="34" charset="0"/>
              </a:rPr>
              <a:t>inopinat</a:t>
            </a:r>
            <a:r>
              <a:rPr lang="en-US" sz="1600" dirty="0">
                <a:latin typeface="Arial" panose="020B0604020202020204" pitchFamily="34" charset="0"/>
                <a:cs typeface="Arial" panose="020B0604020202020204" pitchFamily="34" charset="0"/>
              </a:rPr>
              <a:t> al </a:t>
            </a:r>
            <a:r>
              <a:rPr lang="en-US" sz="1600" dirty="0" err="1">
                <a:latin typeface="Arial" panose="020B0604020202020204" pitchFamily="34" charset="0"/>
                <a:cs typeface="Arial" panose="020B0604020202020204" pitchFamily="34" charset="0"/>
              </a:rPr>
              <a:t>unitatii</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poate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folosi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lista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verificare</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hlinkClick r:id="rId2"/>
              </a:rPr>
              <a:t>(http://lex.justice.md/index.php?action=view&amp;view=doc&amp;lang=1&amp;id=353186) </a:t>
            </a:r>
            <a:r>
              <a:rPr lang="en-US"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109728" indent="0" algn="just">
              <a:buNone/>
            </a:pPr>
            <a:r>
              <a:rPr lang="en-US" sz="1600" dirty="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109728" indent="0" algn="just">
              <a:buNone/>
            </a:pPr>
            <a:r>
              <a:rPr lang="en-US" sz="1600" b="1" i="1" dirty="0">
                <a:latin typeface="Arial" panose="020B0604020202020204" pitchFamily="34" charset="0"/>
                <a:cs typeface="Arial" panose="020B0604020202020204" pitchFamily="34" charset="0"/>
              </a:rPr>
              <a:t>Important</a:t>
            </a:r>
            <a:r>
              <a:rPr lang="ro-MD" sz="1600" b="1" i="1"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la </a:t>
            </a:r>
            <a:r>
              <a:rPr lang="en-US" sz="1600" dirty="0" err="1">
                <a:latin typeface="Arial" panose="020B0604020202020204" pitchFamily="34" charset="0"/>
                <a:cs typeface="Arial" panose="020B0604020202020204" pitchFamily="34" charset="0"/>
              </a:rPr>
              <a:t>controalele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inopinate</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verifica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numai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cazul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care a </a:t>
            </a:r>
            <a:r>
              <a:rPr lang="en-US" sz="1600" dirty="0" err="1">
                <a:latin typeface="Arial" panose="020B0604020202020204" pitchFamily="34" charset="0"/>
                <a:cs typeface="Arial" panose="020B0604020202020204" pitchFamily="34" charset="0"/>
              </a:rPr>
              <a:t>fost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inițiat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acest</a:t>
            </a:r>
            <a:r>
              <a:rPr lang="en-US" sz="1600" dirty="0">
                <a:latin typeface="Arial" panose="020B0604020202020204" pitchFamily="34" charset="0"/>
                <a:cs typeface="Arial" panose="020B0604020202020204" pitchFamily="34" charset="0"/>
              </a:rPr>
              <a:t> control.</a:t>
            </a:r>
            <a:endParaRPr lang="ru-RU" sz="1600" dirty="0">
              <a:latin typeface="Arial" panose="020B0604020202020204" pitchFamily="34" charset="0"/>
              <a:cs typeface="Arial" panose="020B0604020202020204" pitchFamily="34" charset="0"/>
            </a:endParaRPr>
          </a:p>
          <a:p>
            <a:pPr marL="109728" indent="0">
              <a:buNone/>
            </a:pPr>
            <a:endParaRPr lang="ro-MO" sz="3400" b="1" i="1" dirty="0"/>
          </a:p>
          <a:p>
            <a:endParaRPr lang="ru-RU" dirty="0"/>
          </a:p>
        </p:txBody>
      </p:sp>
      <p:pic>
        <p:nvPicPr>
          <p:cNvPr id="8" name="Рисунок 7">
            <a:extLst>
              <a:ext uri="{FF2B5EF4-FFF2-40B4-BE49-F238E27FC236}">
                <a16:creationId xmlns:a16="http://schemas.microsoft.com/office/drawing/2014/main" id="{58A307F7-510B-4590-9E39-960A7D1CF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717032"/>
            <a:ext cx="6264696" cy="29774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340768"/>
            <a:ext cx="8435280" cy="4589653"/>
          </a:xfrm>
        </p:spPr>
        <p:txBody>
          <a:bodyPr>
            <a:normAutofit fontScale="70000" lnSpcReduction="20000"/>
          </a:bodyPr>
          <a:lstStyle/>
          <a:p>
            <a:pPr marL="109728" indent="0" algn="just">
              <a:buNone/>
            </a:pPr>
            <a:r>
              <a:rPr lang="ro-MD"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Monitorul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Oficial</a:t>
            </a:r>
            <a:r>
              <a:rPr lang="en-US" sz="2600" dirty="0">
                <a:latin typeface="Arial" panose="020B0604020202020204" pitchFamily="34" charset="0"/>
                <a:cs typeface="Arial" panose="020B0604020202020204" pitchFamily="34" charset="0"/>
              </a:rPr>
              <a:t> din 9 </a:t>
            </a:r>
            <a:r>
              <a:rPr lang="en-US" sz="2600" dirty="0" err="1">
                <a:latin typeface="Arial" panose="020B0604020202020204" pitchFamily="34" charset="0"/>
                <a:cs typeface="Arial" panose="020B0604020202020204" pitchFamily="34" charset="0"/>
              </a:rPr>
              <a:t>decembrie</a:t>
            </a:r>
            <a:r>
              <a:rPr lang="en-US" sz="2600" dirty="0">
                <a:latin typeface="Arial" panose="020B0604020202020204" pitchFamily="34" charset="0"/>
                <a:cs typeface="Arial" panose="020B0604020202020204" pitchFamily="34" charset="0"/>
              </a:rPr>
              <a:t> 2022, a </a:t>
            </a:r>
            <a:r>
              <a:rPr lang="en-US" sz="2600" dirty="0" err="1">
                <a:latin typeface="Arial" panose="020B0604020202020204" pitchFamily="34" charset="0"/>
                <a:cs typeface="Arial" panose="020B0604020202020204" pitchFamily="34" charset="0"/>
              </a:rPr>
              <a:t>fost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publicat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Ordinul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Ministerului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Muncii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și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Protecției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Sociale</a:t>
            </a:r>
            <a:r>
              <a:rPr lang="en-US" sz="2600" dirty="0">
                <a:latin typeface="Arial" panose="020B0604020202020204" pitchFamily="34" charset="0"/>
                <a:cs typeface="Arial" panose="020B0604020202020204" pitchFamily="34" charset="0"/>
              </a:rPr>
              <a:t> nr. 98 din 28 </a:t>
            </a:r>
            <a:r>
              <a:rPr lang="en-US" sz="2600" dirty="0" err="1">
                <a:latin typeface="Arial" panose="020B0604020202020204" pitchFamily="34" charset="0"/>
                <a:cs typeface="Arial" panose="020B0604020202020204" pitchFamily="34" charset="0"/>
              </a:rPr>
              <a:t>noiembrie</a:t>
            </a:r>
            <a:r>
              <a:rPr lang="en-US" sz="2600" dirty="0">
                <a:latin typeface="Arial" panose="020B0604020202020204" pitchFamily="34" charset="0"/>
                <a:cs typeface="Arial" panose="020B0604020202020204" pitchFamily="34" charset="0"/>
              </a:rPr>
              <a:t> 2022 cu </a:t>
            </a:r>
            <a:r>
              <a:rPr lang="en-US" sz="2600" dirty="0" err="1">
                <a:latin typeface="Arial" panose="020B0604020202020204" pitchFamily="34" charset="0"/>
                <a:cs typeface="Arial" panose="020B0604020202020204" pitchFamily="34" charset="0"/>
              </a:rPr>
              <a:t>privire</a:t>
            </a:r>
            <a:r>
              <a:rPr lang="en-US" sz="2600" dirty="0">
                <a:latin typeface="Arial" panose="020B0604020202020204" pitchFamily="34" charset="0"/>
                <a:cs typeface="Arial" panose="020B0604020202020204" pitchFamily="34" charset="0"/>
              </a:rPr>
              <a:t> la </a:t>
            </a:r>
            <a:r>
              <a:rPr lang="en-US" sz="2600" dirty="0" err="1">
                <a:latin typeface="Arial" panose="020B0604020202020204" pitchFamily="34" charset="0"/>
                <a:cs typeface="Arial" panose="020B0604020202020204" pitchFamily="34" charset="0"/>
              </a:rPr>
              <a:t>aprobarea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Listei</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verificare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domeniul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raporturilor</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109728" indent="0" algn="just">
              <a:buNone/>
            </a:pPr>
            <a:r>
              <a:rPr lang="en-US" sz="26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Lista de </a:t>
            </a:r>
            <a:r>
              <a:rPr lang="en-US" sz="2600" b="1" i="1" dirty="0" err="1">
                <a:latin typeface="Arial" panose="020B0604020202020204" pitchFamily="34" charset="0"/>
                <a:cs typeface="Arial" panose="020B0604020202020204" pitchFamily="34" charset="0"/>
              </a:rPr>
              <a:t>verificare</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pentru</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controlul</a:t>
            </a:r>
            <a:r>
              <a:rPr lang="en-US" sz="2600" b="1" i="1" dirty="0">
                <a:latin typeface="Arial" panose="020B0604020202020204" pitchFamily="34" charset="0"/>
                <a:cs typeface="Arial" panose="020B0604020202020204" pitchFamily="34" charset="0"/>
              </a:rPr>
              <a:t> de stat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domeniul</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raporturilor</a:t>
            </a:r>
            <a:r>
              <a:rPr lang="en-US" sz="2600" b="1" i="1" dirty="0">
                <a:latin typeface="Arial" panose="020B0604020202020204" pitchFamily="34" charset="0"/>
                <a:cs typeface="Arial" panose="020B0604020202020204" pitchFamily="34" charset="0"/>
              </a:rPr>
              <a:t> de </a:t>
            </a:r>
            <a:r>
              <a:rPr lang="en-US" sz="2600" b="1" i="1" dirty="0" err="1">
                <a:latin typeface="Arial" panose="020B0604020202020204" pitchFamily="34" charset="0"/>
                <a:cs typeface="Arial" panose="020B0604020202020204" pitchFamily="34" charset="0"/>
              </a:rPr>
              <a:t>muncă</a:t>
            </a:r>
            <a:r>
              <a:rPr lang="en-US" sz="2600" b="1" i="1" dirty="0">
                <a:latin typeface="Arial" panose="020B0604020202020204" pitchFamily="34" charset="0"/>
                <a:cs typeface="Arial" panose="020B0604020202020204" pitchFamily="34" charset="0"/>
              </a:rPr>
              <a:t> </a:t>
            </a:r>
            <a:endParaRPr lang="ru-RU" sz="2600" b="1" dirty="0">
              <a:latin typeface="Arial" panose="020B0604020202020204" pitchFamily="34" charset="0"/>
              <a:cs typeface="Arial" panose="020B0604020202020204" pitchFamily="34" charset="0"/>
            </a:endParaRPr>
          </a:p>
          <a:p>
            <a:pPr marL="109728" indent="0" algn="just">
              <a:buNone/>
            </a:pPr>
            <a:r>
              <a:rPr lang="en-US" sz="2600" b="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Listele</a:t>
            </a:r>
            <a:r>
              <a:rPr lang="en-US" sz="2600" b="1" i="1" dirty="0">
                <a:latin typeface="Arial" panose="020B0604020202020204" pitchFamily="34" charset="0"/>
                <a:cs typeface="Arial" panose="020B0604020202020204" pitchFamily="34" charset="0"/>
              </a:rPr>
              <a:t> de </a:t>
            </a:r>
            <a:r>
              <a:rPr lang="en-US" sz="2600" b="1" i="1" dirty="0" err="1">
                <a:latin typeface="Arial" panose="020B0604020202020204" pitchFamily="34" charset="0"/>
                <a:cs typeface="Arial" panose="020B0604020202020204" pitchFamily="34" charset="0"/>
              </a:rPr>
              <a:t>verificare</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pentru</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controlul</a:t>
            </a:r>
            <a:r>
              <a:rPr lang="en-US" sz="2600" b="1" i="1" dirty="0">
                <a:latin typeface="Arial" panose="020B0604020202020204" pitchFamily="34" charset="0"/>
                <a:cs typeface="Arial" panose="020B0604020202020204" pitchFamily="34" charset="0"/>
              </a:rPr>
              <a:t> de stat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domeniul</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securității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și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sănătății</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în</a:t>
            </a:r>
            <a:r>
              <a:rPr lang="en-US" sz="2600" b="1" i="1" dirty="0">
                <a:latin typeface="Arial" panose="020B0604020202020204" pitchFamily="34" charset="0"/>
                <a:cs typeface="Arial" panose="020B0604020202020204" pitchFamily="34" charset="0"/>
              </a:rPr>
              <a:t> </a:t>
            </a:r>
            <a:r>
              <a:rPr lang="en-US" sz="2600" b="1" i="1" dirty="0" err="1">
                <a:latin typeface="Arial" panose="020B0604020202020204" pitchFamily="34" charset="0"/>
                <a:cs typeface="Arial" panose="020B0604020202020204" pitchFamily="34" charset="0"/>
              </a:rPr>
              <a:t>muncă</a:t>
            </a:r>
            <a:r>
              <a:rPr lang="en-US" sz="2600" b="1" i="1" dirty="0">
                <a:latin typeface="Arial" panose="020B0604020202020204" pitchFamily="34" charset="0"/>
                <a:cs typeface="Arial" panose="020B0604020202020204" pitchFamily="34" charset="0"/>
              </a:rPr>
              <a:t>.</a:t>
            </a:r>
            <a:endParaRPr lang="ru-RU" sz="2600" b="1" dirty="0">
              <a:latin typeface="Arial" panose="020B0604020202020204" pitchFamily="34" charset="0"/>
              <a:cs typeface="Arial" panose="020B0604020202020204" pitchFamily="34" charset="0"/>
            </a:endParaRPr>
          </a:p>
          <a:p>
            <a:pPr marL="109728" indent="0" algn="just">
              <a:buNone/>
            </a:pPr>
            <a:r>
              <a:rPr lang="ro-MD"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Lista de </a:t>
            </a:r>
            <a:r>
              <a:rPr lang="en-US" sz="2600" dirty="0" err="1">
                <a:latin typeface="Arial" panose="020B0604020202020204" pitchFamily="34" charset="0"/>
                <a:cs typeface="Arial" panose="020B0604020202020204" pitchFamily="34" charset="0"/>
              </a:rPr>
              <a:t>verificare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domeniul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raporturilor</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conține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întrebări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țin</a:t>
            </a:r>
            <a:r>
              <a:rPr lang="en-US" sz="2600"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dreptul</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salariaților</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asigurarea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medicală</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socială</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obligatorie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respectarea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statelor</a:t>
            </a:r>
            <a:r>
              <a:rPr lang="en-US" sz="2600" i="1" dirty="0">
                <a:latin typeface="Arial" panose="020B0604020202020204" pitchFamily="34" charset="0"/>
                <a:cs typeface="Arial" panose="020B0604020202020204" pitchFamily="34" charset="0"/>
              </a:rPr>
              <a:t> de personal, </a:t>
            </a:r>
            <a:r>
              <a:rPr lang="en-US" sz="2600" i="1" dirty="0" err="1">
                <a:latin typeface="Arial" panose="020B0604020202020204" pitchFamily="34" charset="0"/>
                <a:cs typeface="Arial" panose="020B0604020202020204" pitchFamily="34" charset="0"/>
              </a:rPr>
              <a:t>respectarea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duratei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zilei</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muncă</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acordarea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concediilor</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odihnă</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modul</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termenii</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aplicare</a:t>
            </a:r>
            <a:r>
              <a:rPr lang="en-US" sz="2600" i="1" dirty="0">
                <a:latin typeface="Arial" panose="020B0604020202020204" pitchFamily="34" charset="0"/>
                <a:cs typeface="Arial" panose="020B0604020202020204" pitchFamily="34" charset="0"/>
              </a:rPr>
              <a:t> a </a:t>
            </a:r>
            <a:r>
              <a:rPr lang="en-US" sz="2600" i="1" dirty="0" err="1">
                <a:latin typeface="Arial" panose="020B0604020202020204" pitchFamily="34" charset="0"/>
                <a:cs typeface="Arial" panose="020B0604020202020204" pitchFamily="34" charset="0"/>
              </a:rPr>
              <a:t>sacțiunilor</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disciplinare</a:t>
            </a:r>
            <a:r>
              <a:rPr lang="en-US" sz="2600" i="1" dirty="0">
                <a:latin typeface="Arial" panose="020B0604020202020204" pitchFamily="34" charset="0"/>
                <a:cs typeface="Arial" panose="020B0604020202020204" pitchFamily="34" charset="0"/>
              </a:rPr>
              <a:t> etc</a:t>
            </a:r>
            <a:r>
              <a:rPr lang="en-US" sz="2600" dirty="0">
                <a:latin typeface="Arial" panose="020B0604020202020204" pitchFamily="34" charset="0"/>
                <a:cs typeface="Arial" panose="020B0604020202020204" pitchFamily="34" charset="0"/>
              </a:rPr>
              <a:t>.</a:t>
            </a:r>
            <a:endParaRPr lang="ro-MD" sz="2600" dirty="0">
              <a:latin typeface="Arial" panose="020B0604020202020204" pitchFamily="34" charset="0"/>
              <a:cs typeface="Arial" panose="020B0604020202020204" pitchFamily="34" charset="0"/>
            </a:endParaRPr>
          </a:p>
          <a:p>
            <a:pPr marL="109728" indent="0" algn="just">
              <a:buNone/>
            </a:pPr>
            <a:endParaRPr lang="ru-RU" sz="2600" dirty="0">
              <a:latin typeface="Arial" panose="020B0604020202020204" pitchFamily="34" charset="0"/>
              <a:cs typeface="Arial" panose="020B0604020202020204" pitchFamily="34" charset="0"/>
            </a:endParaRPr>
          </a:p>
          <a:p>
            <a:pPr marL="109728" indent="0" algn="just">
              <a:buNone/>
            </a:pPr>
            <a:r>
              <a:rPr lang="en-US" sz="2600" dirty="0" err="1">
                <a:latin typeface="Arial" panose="020B0604020202020204" pitchFamily="34" charset="0"/>
                <a:cs typeface="Arial" panose="020B0604020202020204" pitchFamily="34" charset="0"/>
              </a:rPr>
              <a:t>Încălcările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depistate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cadrul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verificării</a:t>
            </a:r>
            <a:r>
              <a:rPr lang="en-US" sz="2600" dirty="0">
                <a:latin typeface="Arial" panose="020B0604020202020204" pitchFamily="34" charset="0"/>
                <a:cs typeface="Arial" panose="020B0604020202020204" pitchFamily="34" charset="0"/>
              </a:rPr>
              <a:t> se </a:t>
            </a:r>
            <a:r>
              <a:rPr lang="en-US" sz="2600" dirty="0" err="1">
                <a:latin typeface="Arial" panose="020B0604020202020204" pitchFamily="34" charset="0"/>
                <a:cs typeface="Arial" panose="020B0604020202020204" pitchFamily="34" charset="0"/>
              </a:rPr>
              <a:t>vor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califica</a:t>
            </a:r>
            <a:r>
              <a:rPr lang="en-US" sz="2600" dirty="0">
                <a:latin typeface="Arial" panose="020B0604020202020204" pitchFamily="34" charset="0"/>
                <a:cs typeface="Arial" panose="020B0604020202020204" pitchFamily="34" charset="0"/>
              </a:rPr>
              <a:t> ca: </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minore</a:t>
            </a:r>
            <a:r>
              <a:rPr lang="en-US" sz="2600" dirty="0">
                <a:latin typeface="Arial" panose="020B0604020202020204" pitchFamily="34" charset="0"/>
                <a:cs typeface="Arial" panose="020B0604020202020204" pitchFamily="34" charset="0"/>
              </a:rPr>
              <a:t> (1-5 </a:t>
            </a:r>
            <a:r>
              <a:rPr lang="en-US" sz="2600" dirty="0" err="1">
                <a:latin typeface="Arial" panose="020B0604020202020204" pitchFamily="34" charset="0"/>
                <a:cs typeface="Arial" panose="020B0604020202020204" pitchFamily="34" charset="0"/>
              </a:rPr>
              <a:t>puncte</a:t>
            </a:r>
            <a:r>
              <a:rPr lang="en-US" sz="2600" dirty="0">
                <a:latin typeface="Arial" panose="020B0604020202020204" pitchFamily="34" charset="0"/>
                <a:cs typeface="Arial" panose="020B0604020202020204" pitchFamily="34" charset="0"/>
              </a:rPr>
              <a:t>); </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grave</a:t>
            </a:r>
            <a:r>
              <a:rPr lang="en-US" sz="2600" dirty="0">
                <a:latin typeface="Arial" panose="020B0604020202020204" pitchFamily="34" charset="0"/>
                <a:cs typeface="Arial" panose="020B0604020202020204" pitchFamily="34" charset="0"/>
              </a:rPr>
              <a:t> (6-10 </a:t>
            </a:r>
            <a:r>
              <a:rPr lang="en-US" sz="2600" dirty="0" err="1">
                <a:latin typeface="Arial" panose="020B0604020202020204" pitchFamily="34" charset="0"/>
                <a:cs typeface="Arial" panose="020B0604020202020204" pitchFamily="34" charset="0"/>
              </a:rPr>
              <a:t>puncte</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foarte</a:t>
            </a:r>
            <a:r>
              <a:rPr lang="en-US" sz="2600" i="1" dirty="0">
                <a:latin typeface="Arial" panose="020B0604020202020204" pitchFamily="34" charset="0"/>
                <a:cs typeface="Arial" panose="020B0604020202020204" pitchFamily="34" charset="0"/>
              </a:rPr>
              <a:t> grave</a:t>
            </a:r>
            <a:r>
              <a:rPr lang="en-US" sz="2600" dirty="0">
                <a:latin typeface="Arial" panose="020B0604020202020204" pitchFamily="34" charset="0"/>
                <a:cs typeface="Arial" panose="020B0604020202020204" pitchFamily="34" charset="0"/>
              </a:rPr>
              <a:t> (11-20 </a:t>
            </a:r>
            <a:r>
              <a:rPr lang="en-US" sz="2600" dirty="0" err="1">
                <a:latin typeface="Arial" panose="020B0604020202020204" pitchFamily="34" charset="0"/>
                <a:cs typeface="Arial" panose="020B0604020202020204" pitchFamily="34" charset="0"/>
              </a:rPr>
              <a:t>puncte</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endParaRPr lang="ru-RU" dirty="0"/>
          </a:p>
        </p:txBody>
      </p:sp>
      <p:sp>
        <p:nvSpPr>
          <p:cNvPr id="3" name="Заголовок 2"/>
          <p:cNvSpPr>
            <a:spLocks noGrp="1"/>
          </p:cNvSpPr>
          <p:nvPr>
            <p:ph type="title"/>
          </p:nvPr>
        </p:nvSpPr>
        <p:spPr/>
        <p:txBody>
          <a:bodyPr>
            <a:noAutofit/>
          </a:bodyPr>
          <a:lstStyle/>
          <a:p>
            <a:pPr algn="ctr"/>
            <a:r>
              <a:rPr lang="ro-MO" sz="2400" i="1" dirty="0">
                <a:latin typeface="Arial Black" panose="020B0A04020102020204" pitchFamily="34" charset="0"/>
              </a:rPr>
              <a:t>Lista de verificare în domeniu relațiilor de muncă</a:t>
            </a:r>
            <a:endParaRPr lang="ru-RU" sz="2400" dirty="0">
              <a:latin typeface="Arial Black" panose="020B0A04020102020204" pitchFamily="34" charset="0"/>
            </a:endParaRPr>
          </a:p>
        </p:txBody>
      </p:sp>
      <p:pic>
        <p:nvPicPr>
          <p:cNvPr id="5" name="Рисунок 4">
            <a:extLst>
              <a:ext uri="{FF2B5EF4-FFF2-40B4-BE49-F238E27FC236}">
                <a16:creationId xmlns:a16="http://schemas.microsoft.com/office/drawing/2014/main" id="{82EE3884-8EB3-4AE5-9621-61E3C69F2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79044"/>
            <a:ext cx="1524000" cy="14763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E8FDF10-86F2-4190-B2F1-5BB0246E1837}"/>
              </a:ext>
            </a:extLst>
          </p:cNvPr>
          <p:cNvSpPr>
            <a:spLocks noGrp="1"/>
          </p:cNvSpPr>
          <p:nvPr>
            <p:ph idx="1"/>
          </p:nvPr>
        </p:nvSpPr>
        <p:spPr>
          <a:xfrm>
            <a:off x="395536" y="260648"/>
            <a:ext cx="8496944" cy="6120680"/>
          </a:xfrm>
        </p:spPr>
        <p:txBody>
          <a:bodyPr/>
          <a:lstStyle/>
          <a:p>
            <a:pPr marL="109728" indent="0" algn="ctr">
              <a:buNone/>
            </a:pPr>
            <a:r>
              <a:rPr lang="ro-RO" sz="1400" b="1" dirty="0">
                <a:latin typeface="Arial" panose="020B0604020202020204" pitchFamily="34" charset="0"/>
                <a:cs typeface="Arial" panose="020B0604020202020204" pitchFamily="34" charset="0"/>
              </a:rPr>
              <a:t>INSPECTORATUL DE STAT AL MUNCII</a:t>
            </a:r>
            <a:endParaRPr lang="ru-RU" sz="1400" dirty="0">
              <a:latin typeface="Arial" panose="020B0604020202020204" pitchFamily="34" charset="0"/>
              <a:cs typeface="Arial" panose="020B0604020202020204" pitchFamily="34" charset="0"/>
            </a:endParaRPr>
          </a:p>
          <a:p>
            <a:pPr marL="109728" indent="0" algn="ctr">
              <a:buNone/>
            </a:pPr>
            <a:r>
              <a:rPr lang="ro-RO" sz="1400" dirty="0">
                <a:latin typeface="Arial" panose="020B0604020202020204" pitchFamily="34" charset="0"/>
                <a:cs typeface="Arial" panose="020B0604020202020204" pitchFamily="34" charset="0"/>
              </a:rPr>
              <a:t>MD-2068, mun.Chișinău, str. Miron Costin, 17/2, tel./fax +(373-22-499401). e-mail: </a:t>
            </a:r>
            <a:r>
              <a:rPr lang="ro-RO" sz="1400" u="sng" dirty="0">
                <a:latin typeface="Arial" panose="020B0604020202020204" pitchFamily="34" charset="0"/>
                <a:cs typeface="Arial" panose="020B0604020202020204" pitchFamily="34" charset="0"/>
                <a:hlinkClick r:id="rId2"/>
              </a:rPr>
              <a:t>secretariat@im.gov.md</a:t>
            </a:r>
            <a:endParaRPr lang="ru-RU" sz="1400" dirty="0">
              <a:latin typeface="Arial" panose="020B0604020202020204" pitchFamily="34" charset="0"/>
              <a:cs typeface="Arial" panose="020B0604020202020204" pitchFamily="34" charset="0"/>
            </a:endParaRPr>
          </a:p>
          <a:p>
            <a:pPr marL="109728" indent="0" algn="ctr">
              <a:buNone/>
            </a:pPr>
            <a:r>
              <a:rPr lang="ro-RO" sz="1400" b="1" dirty="0">
                <a:latin typeface="Arial" panose="020B0604020202020204" pitchFamily="34" charset="0"/>
                <a:cs typeface="Arial" panose="020B0604020202020204" pitchFamily="34" charset="0"/>
              </a:rPr>
              <a:t>LISTA DE VERIFICARE</a:t>
            </a:r>
            <a:endParaRPr lang="ru-RU" sz="1400" dirty="0">
              <a:latin typeface="Arial" panose="020B0604020202020204" pitchFamily="34" charset="0"/>
              <a:cs typeface="Arial" panose="020B0604020202020204" pitchFamily="34" charset="0"/>
            </a:endParaRPr>
          </a:p>
          <a:p>
            <a:pPr marL="109728" indent="0" algn="ctr">
              <a:buNone/>
            </a:pPr>
            <a:r>
              <a:rPr lang="ro-RO" sz="1400" b="1" dirty="0">
                <a:latin typeface="Arial" panose="020B0604020202020204" pitchFamily="34" charset="0"/>
                <a:cs typeface="Arial" panose="020B0604020202020204" pitchFamily="34" charset="0"/>
              </a:rPr>
              <a:t>pentru controlul de stat în domeniul raporturilor de muncă</a:t>
            </a:r>
            <a:endParaRPr lang="ru-RU" sz="1400" dirty="0">
              <a:latin typeface="Arial" panose="020B0604020202020204" pitchFamily="34" charset="0"/>
              <a:cs typeface="Arial" panose="020B0604020202020204" pitchFamily="34" charset="0"/>
            </a:endParaRPr>
          </a:p>
          <a:p>
            <a:pPr marL="109728" indent="0">
              <a:buNone/>
            </a:pPr>
            <a:endParaRPr lang="ru-RU" dirty="0"/>
          </a:p>
        </p:txBody>
      </p:sp>
      <p:graphicFrame>
        <p:nvGraphicFramePr>
          <p:cNvPr id="4" name="Таблица 3">
            <a:extLst>
              <a:ext uri="{FF2B5EF4-FFF2-40B4-BE49-F238E27FC236}">
                <a16:creationId xmlns:a16="http://schemas.microsoft.com/office/drawing/2014/main" id="{4D1A7833-D8DB-4016-8041-D985AF2DBB3B}"/>
              </a:ext>
            </a:extLst>
          </p:cNvPr>
          <p:cNvGraphicFramePr>
            <a:graphicFrameLocks noGrp="1"/>
          </p:cNvGraphicFramePr>
          <p:nvPr>
            <p:extLst>
              <p:ext uri="{D42A27DB-BD31-4B8C-83A1-F6EECF244321}">
                <p14:modId xmlns:p14="http://schemas.microsoft.com/office/powerpoint/2010/main" val="2138888688"/>
              </p:ext>
            </p:extLst>
          </p:nvPr>
        </p:nvGraphicFramePr>
        <p:xfrm>
          <a:off x="395537" y="1851259"/>
          <a:ext cx="8064896" cy="4731654"/>
        </p:xfrm>
        <a:graphic>
          <a:graphicData uri="http://schemas.openxmlformats.org/drawingml/2006/table">
            <a:tbl>
              <a:tblPr firstRow="1" firstCol="1" bandRow="1">
                <a:tableStyleId>{5C22544A-7EE6-4342-B048-85BDC9FD1C3A}</a:tableStyleId>
              </a:tblPr>
              <a:tblGrid>
                <a:gridCol w="438015">
                  <a:extLst>
                    <a:ext uri="{9D8B030D-6E8A-4147-A177-3AD203B41FA5}">
                      <a16:colId xmlns:a16="http://schemas.microsoft.com/office/drawing/2014/main" val="1054761090"/>
                    </a:ext>
                  </a:extLst>
                </a:gridCol>
                <a:gridCol w="3810456">
                  <a:extLst>
                    <a:ext uri="{9D8B030D-6E8A-4147-A177-3AD203B41FA5}">
                      <a16:colId xmlns:a16="http://schemas.microsoft.com/office/drawing/2014/main" val="1530814871"/>
                    </a:ext>
                  </a:extLst>
                </a:gridCol>
                <a:gridCol w="1368152">
                  <a:extLst>
                    <a:ext uri="{9D8B030D-6E8A-4147-A177-3AD203B41FA5}">
                      <a16:colId xmlns:a16="http://schemas.microsoft.com/office/drawing/2014/main" val="2157412427"/>
                    </a:ext>
                  </a:extLst>
                </a:gridCol>
                <a:gridCol w="360040">
                  <a:extLst>
                    <a:ext uri="{9D8B030D-6E8A-4147-A177-3AD203B41FA5}">
                      <a16:colId xmlns:a16="http://schemas.microsoft.com/office/drawing/2014/main" val="528302082"/>
                    </a:ext>
                  </a:extLst>
                </a:gridCol>
                <a:gridCol w="432048">
                  <a:extLst>
                    <a:ext uri="{9D8B030D-6E8A-4147-A177-3AD203B41FA5}">
                      <a16:colId xmlns:a16="http://schemas.microsoft.com/office/drawing/2014/main" val="3206975217"/>
                    </a:ext>
                  </a:extLst>
                </a:gridCol>
                <a:gridCol w="648072">
                  <a:extLst>
                    <a:ext uri="{9D8B030D-6E8A-4147-A177-3AD203B41FA5}">
                      <a16:colId xmlns:a16="http://schemas.microsoft.com/office/drawing/2014/main" val="3087451509"/>
                    </a:ext>
                  </a:extLst>
                </a:gridCol>
                <a:gridCol w="464050">
                  <a:extLst>
                    <a:ext uri="{9D8B030D-6E8A-4147-A177-3AD203B41FA5}">
                      <a16:colId xmlns:a16="http://schemas.microsoft.com/office/drawing/2014/main" val="1482676839"/>
                    </a:ext>
                  </a:extLst>
                </a:gridCol>
                <a:gridCol w="544063">
                  <a:extLst>
                    <a:ext uri="{9D8B030D-6E8A-4147-A177-3AD203B41FA5}">
                      <a16:colId xmlns:a16="http://schemas.microsoft.com/office/drawing/2014/main" val="707605839"/>
                    </a:ext>
                  </a:extLst>
                </a:gridCol>
              </a:tblGrid>
              <a:tr h="97620">
                <a:tc rowSpan="2">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Nr.</a:t>
                      </a:r>
                      <a:endParaRPr lang="ru-RU" sz="1000">
                        <a:effectLst/>
                        <a:latin typeface="Arial" panose="020B0604020202020204" pitchFamily="34" charset="0"/>
                        <a:cs typeface="Arial" panose="020B0604020202020204" pitchFamily="34" charset="0"/>
                      </a:endParaRPr>
                    </a:p>
                    <a:p>
                      <a:pPr>
                        <a:lnSpc>
                          <a:spcPct val="115000"/>
                        </a:lnSpc>
                        <a:spcAft>
                          <a:spcPts val="0"/>
                        </a:spcAft>
                      </a:pPr>
                      <a:r>
                        <a:rPr lang="ro-RO" sz="1000">
                          <a:effectLst/>
                          <a:latin typeface="Arial" panose="020B0604020202020204" pitchFamily="34" charset="0"/>
                          <a:cs typeface="Arial" panose="020B0604020202020204" pitchFamily="34" charset="0"/>
                        </a:rPr>
                        <a:t>d/o</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rowSpan="2">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Întrebări</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rowSpan="2">
                  <a:txBody>
                    <a:bodyPr/>
                    <a:lstStyle/>
                    <a:p>
                      <a:pPr>
                        <a:lnSpc>
                          <a:spcPct val="115000"/>
                        </a:lnSpc>
                        <a:spcAft>
                          <a:spcPts val="0"/>
                        </a:spcAft>
                      </a:pPr>
                      <a:r>
                        <a:rPr lang="ro-RO" sz="1000" dirty="0">
                          <a:effectLst/>
                          <a:latin typeface="Arial" panose="020B0604020202020204" pitchFamily="34" charset="0"/>
                          <a:cs typeface="Arial" panose="020B0604020202020204" pitchFamily="34" charset="0"/>
                        </a:rPr>
                        <a:t>Referința legală</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gridSpan="3">
                  <a:txBody>
                    <a:bodyPr/>
                    <a:lstStyle/>
                    <a:p>
                      <a:pPr>
                        <a:lnSpc>
                          <a:spcPct val="115000"/>
                        </a:lnSpc>
                        <a:spcAft>
                          <a:spcPts val="0"/>
                        </a:spcAft>
                      </a:pPr>
                      <a:r>
                        <a:rPr lang="ro-RO" sz="1000">
                          <a:effectLst/>
                        </a:rPr>
                        <a:t>Conformitatea</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071" marR="37071" marT="0" marB="0" anchor="ctr"/>
                </a:tc>
                <a:tc hMerge="1">
                  <a:txBody>
                    <a:bodyPr/>
                    <a:lstStyle/>
                    <a:p>
                      <a:endParaRPr lang="ru-RU"/>
                    </a:p>
                  </a:txBody>
                  <a:tcPr/>
                </a:tc>
                <a:tc hMerge="1">
                  <a:txBody>
                    <a:bodyPr/>
                    <a:lstStyle/>
                    <a:p>
                      <a:endParaRPr lang="ru-RU"/>
                    </a:p>
                  </a:txBody>
                  <a:tcPr/>
                </a:tc>
                <a:tc rowSpan="2">
                  <a:txBody>
                    <a:bodyPr/>
                    <a:lstStyle/>
                    <a:p>
                      <a:pPr>
                        <a:lnSpc>
                          <a:spcPct val="115000"/>
                        </a:lnSpc>
                        <a:spcAft>
                          <a:spcPts val="0"/>
                        </a:spcAft>
                      </a:pPr>
                      <a:r>
                        <a:rPr lang="ro-RO" sz="1000" dirty="0">
                          <a:effectLst/>
                          <a:latin typeface="Arial" panose="020B0604020202020204" pitchFamily="34" charset="0"/>
                          <a:cs typeface="Arial" panose="020B0604020202020204" pitchFamily="34" charset="0"/>
                        </a:rPr>
                        <a:t>Comentarii</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rowSpan="2">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Punctaj</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extLst>
                  <a:ext uri="{0D108BD9-81ED-4DB2-BD59-A6C34878D82A}">
                    <a16:rowId xmlns:a16="http://schemas.microsoft.com/office/drawing/2014/main" val="1985071700"/>
                  </a:ext>
                </a:extLst>
              </a:tr>
              <a:tr h="2518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Da</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Nu</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Nu este cazul</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734515324"/>
                  </a:ext>
                </a:extLst>
              </a:tr>
              <a:tr h="722885">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1.</a:t>
                      </a:r>
                      <a:endParaRPr lang="ru-RU" sz="1000">
                        <a:effectLst/>
                        <a:latin typeface="Arial" panose="020B0604020202020204" pitchFamily="34" charset="0"/>
                        <a:cs typeface="Arial" panose="020B0604020202020204" pitchFamily="34" charset="0"/>
                      </a:endParaRPr>
                    </a:p>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Angajatorul asigură respectarea principiului egalităţii în drepturi a tuturor salariaţilor, respectarea principiului demnitațiiînmuncă, egalitatea de șanseșieliminareaoricăreiforme de hărțuiresexuală?</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dirty="0">
                          <a:effectLst/>
                          <a:latin typeface="Arial" panose="020B0604020202020204" pitchFamily="34" charset="0"/>
                          <a:cs typeface="Arial" panose="020B0604020202020204" pitchFamily="34" charset="0"/>
                        </a:rPr>
                        <a:t>Codulmuncii art.1, art.5, art.8</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6</a:t>
                      </a:r>
                      <a:endParaRPr lang="ru-RU" sz="1000">
                        <a:effectLst/>
                        <a:latin typeface="Arial" panose="020B0604020202020204" pitchFamily="34" charset="0"/>
                        <a:cs typeface="Arial" panose="020B0604020202020204" pitchFamily="34" charset="0"/>
                      </a:endParaRPr>
                    </a:p>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extLst>
                  <a:ext uri="{0D108BD9-81ED-4DB2-BD59-A6C34878D82A}">
                    <a16:rowId xmlns:a16="http://schemas.microsoft.com/office/drawing/2014/main" val="3729072831"/>
                  </a:ext>
                </a:extLst>
              </a:tr>
              <a:tr h="514464">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2.</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Angajatorul a aprobat statele de personal ale unității?</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Codul muncii, art.10, alin.(2), lit. b</a:t>
                      </a:r>
                      <a:r>
                        <a:rPr lang="ro-RO" sz="1000" baseline="30000">
                          <a:effectLst/>
                          <a:latin typeface="Arial" panose="020B0604020202020204" pitchFamily="34" charset="0"/>
                          <a:cs typeface="Arial" panose="020B0604020202020204" pitchFamily="34" charset="0"/>
                        </a:rPr>
                        <a:t>1</a:t>
                      </a:r>
                      <a:r>
                        <a:rPr lang="ro-RO" sz="1000">
                          <a:effectLst/>
                          <a:latin typeface="Arial" panose="020B0604020202020204" pitchFamily="34" charset="0"/>
                          <a:cs typeface="Arial" panose="020B0604020202020204" pitchFamily="34" charset="0"/>
                        </a:rPr>
                        <a:t>)</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10</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extLst>
                  <a:ext uri="{0D108BD9-81ED-4DB2-BD59-A6C34878D82A}">
                    <a16:rowId xmlns:a16="http://schemas.microsoft.com/office/drawing/2014/main" val="2636522073"/>
                  </a:ext>
                </a:extLst>
              </a:tr>
              <a:tr h="410253">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3.</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dirty="0">
                          <a:effectLst/>
                          <a:latin typeface="Arial" panose="020B0604020202020204" pitchFamily="34" charset="0"/>
                          <a:cs typeface="Arial" panose="020B0604020202020204" pitchFamily="34" charset="0"/>
                        </a:rPr>
                        <a:t>Angajatorul a efectuat asigurarea socială şi medicală obligatorie a salariaţilor în modul prevăzut de legislaţia în vigoare?</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Codul muncii, art.10, alin.(2), lit. o)</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20</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extLst>
                  <a:ext uri="{0D108BD9-81ED-4DB2-BD59-A6C34878D82A}">
                    <a16:rowId xmlns:a16="http://schemas.microsoft.com/office/drawing/2014/main" val="4048899124"/>
                  </a:ext>
                </a:extLst>
              </a:tr>
              <a:tr h="827096">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4.</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dirty="0">
                          <a:effectLst/>
                          <a:latin typeface="Arial" panose="020B0604020202020204" pitchFamily="34" charset="0"/>
                          <a:cs typeface="Arial" panose="020B0604020202020204" pitchFamily="34" charset="0"/>
                        </a:rPr>
                        <a:t>Se respectă clauzele contractului colectiv de muncă? Modificările sau completările contractului colectiv de muncă sunt aduse la cunoştinţasalariaţilor conform prevederilor legislaţiei în vigoare (în termen de 5 zile lucrătoare de la data operării)?</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Codul muncii art.31,34</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4</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extLst>
                  <a:ext uri="{0D108BD9-81ED-4DB2-BD59-A6C34878D82A}">
                    <a16:rowId xmlns:a16="http://schemas.microsoft.com/office/drawing/2014/main" val="20757744"/>
                  </a:ext>
                </a:extLst>
              </a:tr>
              <a:tr h="410253">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5.</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Se respectă prevederile convenţiilor colective de nivel naţional, ramural, teritorial ce se răsfrâng asupra unităţii?</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Codul muncii art.35, 38</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5</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extLst>
                  <a:ext uri="{0D108BD9-81ED-4DB2-BD59-A6C34878D82A}">
                    <a16:rowId xmlns:a16="http://schemas.microsoft.com/office/drawing/2014/main" val="3627732761"/>
                  </a:ext>
                </a:extLst>
              </a:tr>
              <a:tr h="514464">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6.</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Angajatorul asigură informarea și consultarea salariaților (reprezentanților acestora) în vederea asigurării drepturilor salariaților la administrarea unității?</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Codul muncii</a:t>
                      </a:r>
                      <a:endParaRPr lang="ru-RU" sz="1000">
                        <a:effectLst/>
                        <a:latin typeface="Arial" panose="020B0604020202020204" pitchFamily="34" charset="0"/>
                        <a:cs typeface="Arial" panose="020B0604020202020204" pitchFamily="34" charset="0"/>
                      </a:endParaRPr>
                    </a:p>
                    <a:p>
                      <a:pPr>
                        <a:lnSpc>
                          <a:spcPct val="115000"/>
                        </a:lnSpc>
                        <a:spcAft>
                          <a:spcPts val="0"/>
                        </a:spcAft>
                      </a:pPr>
                      <a:r>
                        <a:rPr lang="ro-RO" sz="1000">
                          <a:effectLst/>
                          <a:latin typeface="Arial" panose="020B0604020202020204" pitchFamily="34" charset="0"/>
                          <a:cs typeface="Arial" panose="020B0604020202020204" pitchFamily="34" charset="0"/>
                        </a:rPr>
                        <a:t>art. 42</a:t>
                      </a:r>
                      <a:r>
                        <a:rPr lang="ro-RO" sz="1000" baseline="30000">
                          <a:effectLst/>
                          <a:latin typeface="Arial" panose="020B0604020202020204" pitchFamily="34" charset="0"/>
                          <a:cs typeface="Arial" panose="020B0604020202020204" pitchFamily="34" charset="0"/>
                        </a:rPr>
                        <a:t>1</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5</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extLst>
                  <a:ext uri="{0D108BD9-81ED-4DB2-BD59-A6C34878D82A}">
                    <a16:rowId xmlns:a16="http://schemas.microsoft.com/office/drawing/2014/main" val="206928616"/>
                  </a:ext>
                </a:extLst>
              </a:tr>
              <a:tr h="827096">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7.</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Până la admiterea la muncă, angajatorul informează persoana, care urmează a fi angajată sau transferată, despre condiţiile de activitate în funcţia propusă, prin proiectul contractului individual de muncă sau prin scrisoare oficială semnată de angajator?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dirty="0">
                          <a:effectLst/>
                          <a:latin typeface="Arial" panose="020B0604020202020204" pitchFamily="34" charset="0"/>
                          <a:cs typeface="Arial" panose="020B0604020202020204" pitchFamily="34" charset="0"/>
                        </a:rPr>
                        <a:t>Codul muncii, art.48, alin. (1) </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a:effectLst/>
                          <a:latin typeface="Arial" panose="020B0604020202020204" pitchFamily="34" charset="0"/>
                          <a:cs typeface="Arial" panose="020B0604020202020204" pitchFamily="34" charset="0"/>
                        </a:rPr>
                        <a:t> </a:t>
                      </a:r>
                      <a:endParaRPr lang="ru-RU" sz="100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tc>
                  <a:txBody>
                    <a:bodyPr/>
                    <a:lstStyle/>
                    <a:p>
                      <a:pPr>
                        <a:lnSpc>
                          <a:spcPct val="115000"/>
                        </a:lnSpc>
                        <a:spcAft>
                          <a:spcPts val="0"/>
                        </a:spcAft>
                      </a:pPr>
                      <a:r>
                        <a:rPr lang="ro-RO" sz="1000" dirty="0">
                          <a:effectLst/>
                          <a:latin typeface="Arial" panose="020B0604020202020204" pitchFamily="34" charset="0"/>
                          <a:cs typeface="Arial" panose="020B0604020202020204" pitchFamily="34" charset="0"/>
                        </a:rPr>
                        <a:t>5</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a:txBody>
                  <a:tcPr marL="37071" marR="37071" marT="0" marB="0" anchor="ctr"/>
                </a:tc>
                <a:extLst>
                  <a:ext uri="{0D108BD9-81ED-4DB2-BD59-A6C34878D82A}">
                    <a16:rowId xmlns:a16="http://schemas.microsoft.com/office/drawing/2014/main" val="3043892784"/>
                  </a:ext>
                </a:extLst>
              </a:tr>
            </a:tbl>
          </a:graphicData>
        </a:graphic>
      </p:graphicFrame>
      <p:sp>
        <p:nvSpPr>
          <p:cNvPr id="5" name="Rectangle 1">
            <a:extLst>
              <a:ext uri="{FF2B5EF4-FFF2-40B4-BE49-F238E27FC236}">
                <a16:creationId xmlns:a16="http://schemas.microsoft.com/office/drawing/2014/main" id="{A8E4BDF0-7E50-46DD-9B99-56D4A90DC279}"/>
              </a:ext>
            </a:extLst>
          </p:cNvPr>
          <p:cNvSpPr>
            <a:spLocks noChangeArrowheads="1"/>
          </p:cNvSpPr>
          <p:nvPr/>
        </p:nvSpPr>
        <p:spPr bwMode="auto">
          <a:xfrm>
            <a:off x="-3230615" y="1851070"/>
            <a:ext cx="205833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31489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4A7F8BB0-D0BE-4AC9-B5B3-F51C23614E1F}"/>
              </a:ext>
            </a:extLst>
          </p:cNvPr>
          <p:cNvSpPr>
            <a:spLocks noGrp="1"/>
          </p:cNvSpPr>
          <p:nvPr>
            <p:ph idx="1"/>
          </p:nvPr>
        </p:nvSpPr>
        <p:spPr>
          <a:xfrm>
            <a:off x="467544" y="332656"/>
            <a:ext cx="8219256" cy="5674635"/>
          </a:xfrm>
        </p:spPr>
        <p:txBody>
          <a:bodyPr>
            <a:normAutofit fontScale="62500" lnSpcReduction="20000"/>
          </a:bodyPr>
          <a:lstStyle/>
          <a:p>
            <a:pPr marL="109728" indent="0" algn="just">
              <a:buNone/>
            </a:pPr>
            <a:r>
              <a:rPr lang="en-US" sz="2600" b="1" dirty="0" err="1">
                <a:latin typeface="Arial" panose="020B0604020202020204" pitchFamily="34" charset="0"/>
                <a:cs typeface="Arial" panose="020B0604020202020204" pitchFamily="34" charset="0"/>
              </a:rPr>
              <a:t>Prin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Ordinul</a:t>
            </a:r>
            <a:r>
              <a:rPr lang="en-US" sz="2600" b="1" dirty="0">
                <a:latin typeface="Arial" panose="020B0604020202020204" pitchFamily="34" charset="0"/>
                <a:cs typeface="Arial" panose="020B0604020202020204" pitchFamily="34" charset="0"/>
              </a:rPr>
              <a:t> 98/2022 au </a:t>
            </a:r>
            <a:r>
              <a:rPr lang="en-US" sz="2600" b="1" dirty="0" err="1">
                <a:latin typeface="Arial" panose="020B0604020202020204" pitchFamily="34" charset="0"/>
                <a:cs typeface="Arial" panose="020B0604020202020204" pitchFamily="34" charset="0"/>
              </a:rPr>
              <a:t>fost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aprobate</a:t>
            </a:r>
            <a:r>
              <a:rPr lang="en-US" sz="2600" b="1" dirty="0">
                <a:latin typeface="Arial" panose="020B0604020202020204" pitchFamily="34" charset="0"/>
                <a:cs typeface="Arial" panose="020B0604020202020204" pitchFamily="34" charset="0"/>
              </a:rPr>
              <a:t> 6 </a:t>
            </a:r>
            <a:r>
              <a:rPr lang="en-US" sz="2600" b="1" dirty="0" err="1">
                <a:latin typeface="Arial" panose="020B0604020202020204" pitchFamily="34" charset="0"/>
                <a:cs typeface="Arial" panose="020B0604020202020204" pitchFamily="34" charset="0"/>
              </a:rPr>
              <a:t>liste</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verificare</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în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domeniul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securității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și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sănătății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în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muncă</a:t>
            </a:r>
            <a:r>
              <a:rPr lang="en-US" sz="2600" b="1" dirty="0">
                <a:latin typeface="Arial" panose="020B0604020202020204" pitchFamily="34" charset="0"/>
                <a:cs typeface="Arial" panose="020B0604020202020204" pitchFamily="34" charset="0"/>
              </a:rPr>
              <a:t>:</a:t>
            </a:r>
            <a:endParaRPr lang="ro-MD" sz="2600" b="1" dirty="0">
              <a:latin typeface="Arial" panose="020B0604020202020204" pitchFamily="34" charset="0"/>
              <a:cs typeface="Arial" panose="020B0604020202020204" pitchFamily="34" charset="0"/>
            </a:endParaRPr>
          </a:p>
          <a:p>
            <a:pPr marL="109728" indent="0" algn="just">
              <a:buNone/>
            </a:pPr>
            <a:endParaRPr lang="ru-RU" sz="2600" dirty="0">
              <a:latin typeface="Arial" panose="020B0604020202020204" pitchFamily="34" charset="0"/>
              <a:cs typeface="Arial" panose="020B0604020202020204" pitchFamily="34" charset="0"/>
            </a:endParaRPr>
          </a:p>
          <a:p>
            <a:pPr marL="681228" lvl="0" indent="-571500" algn="just">
              <a:buFont typeface="+mj-lt"/>
              <a:buAutoNum type="romanUcPeriod"/>
            </a:pPr>
            <a:r>
              <a:rPr lang="en-US" sz="2600" i="1" dirty="0">
                <a:latin typeface="Arial" panose="020B0604020202020204" pitchFamily="34" charset="0"/>
                <a:cs typeface="Arial" panose="020B0604020202020204" pitchFamily="34" charset="0"/>
              </a:rPr>
              <a:t>Lista </a:t>
            </a:r>
            <a:r>
              <a:rPr lang="en-US" sz="2600" i="1" dirty="0" err="1">
                <a:latin typeface="Arial" panose="020B0604020202020204" pitchFamily="34" charset="0"/>
                <a:cs typeface="Arial" panose="020B0604020202020204" pitchFamily="34" charset="0"/>
              </a:rPr>
              <a:t>generală</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verificare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controlul</a:t>
            </a:r>
            <a:r>
              <a:rPr lang="en-US" sz="2600" i="1" dirty="0">
                <a:latin typeface="Arial" panose="020B0604020202020204" pitchFamily="34" charset="0"/>
                <a:cs typeface="Arial" panose="020B0604020202020204" pitchFamily="34" charset="0"/>
              </a:rPr>
              <a:t> de stat al </a:t>
            </a:r>
            <a:r>
              <a:rPr lang="en-US" sz="2600" i="1" dirty="0" err="1">
                <a:latin typeface="Arial" panose="020B0604020202020204" pitchFamily="34" charset="0"/>
                <a:cs typeface="Arial" panose="020B0604020202020204" pitchFamily="34" charset="0"/>
              </a:rPr>
              <a:t>securității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sănătății</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locul</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muncă</a:t>
            </a:r>
            <a:r>
              <a:rPr lang="en-US" sz="2600" i="1"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681228" lvl="0" indent="-571500" algn="just">
              <a:buFont typeface="+mj-lt"/>
              <a:buAutoNum type="romanUcPeriod"/>
            </a:pPr>
            <a:r>
              <a:rPr lang="en-US" sz="2600" i="1" dirty="0">
                <a:latin typeface="Arial" panose="020B0604020202020204" pitchFamily="34" charset="0"/>
                <a:cs typeface="Arial" panose="020B0604020202020204" pitchFamily="34" charset="0"/>
              </a:rPr>
              <a:t>Lista de </a:t>
            </a:r>
            <a:r>
              <a:rPr lang="en-US" sz="2600" i="1" dirty="0" err="1">
                <a:latin typeface="Arial" panose="020B0604020202020204" pitchFamily="34" charset="0"/>
                <a:cs typeface="Arial" panose="020B0604020202020204" pitchFamily="34" charset="0"/>
              </a:rPr>
              <a:t>verificare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controlul</a:t>
            </a:r>
            <a:r>
              <a:rPr lang="en-US" sz="2600" i="1" dirty="0">
                <a:latin typeface="Arial" panose="020B0604020202020204" pitchFamily="34" charset="0"/>
                <a:cs typeface="Arial" panose="020B0604020202020204" pitchFamily="34" charset="0"/>
              </a:rPr>
              <a:t> de stat al </a:t>
            </a:r>
            <a:r>
              <a:rPr lang="en-US" sz="2600" i="1" dirty="0" err="1">
                <a:latin typeface="Arial" panose="020B0604020202020204" pitchFamily="34" charset="0"/>
                <a:cs typeface="Arial" panose="020B0604020202020204" pitchFamily="34" charset="0"/>
              </a:rPr>
              <a:t>respectării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cerințelor</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minime</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securitate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sănătate</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locul</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muncă</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anumite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domenii</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681228" lvl="0" indent="-571500" algn="just">
              <a:buFont typeface="+mj-lt"/>
              <a:buAutoNum type="romanUcPeriod"/>
            </a:pPr>
            <a:r>
              <a:rPr lang="en-US" sz="2600" i="1" dirty="0">
                <a:latin typeface="Arial" panose="020B0604020202020204" pitchFamily="34" charset="0"/>
                <a:cs typeface="Arial" panose="020B0604020202020204" pitchFamily="34" charset="0"/>
              </a:rPr>
              <a:t>Lista de </a:t>
            </a:r>
            <a:r>
              <a:rPr lang="en-US" sz="2600" i="1" dirty="0" err="1">
                <a:latin typeface="Arial" panose="020B0604020202020204" pitchFamily="34" charset="0"/>
                <a:cs typeface="Arial" panose="020B0604020202020204" pitchFamily="34" charset="0"/>
              </a:rPr>
              <a:t>verificare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controlul</a:t>
            </a:r>
            <a:r>
              <a:rPr lang="en-US" sz="2600" i="1" dirty="0">
                <a:latin typeface="Arial" panose="020B0604020202020204" pitchFamily="34" charset="0"/>
                <a:cs typeface="Arial" panose="020B0604020202020204" pitchFamily="34" charset="0"/>
              </a:rPr>
              <a:t> de stat al </a:t>
            </a:r>
            <a:r>
              <a:rPr lang="en-US" sz="2600" i="1" dirty="0" err="1">
                <a:latin typeface="Arial" panose="020B0604020202020204" pitchFamily="34" charset="0"/>
                <a:cs typeface="Arial" panose="020B0604020202020204" pitchFamily="34" charset="0"/>
              </a:rPr>
              <a:t>respectării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legislației</a:t>
            </a:r>
            <a:r>
              <a:rPr lang="en-US" sz="2600" i="1" dirty="0">
                <a:latin typeface="Arial" panose="020B0604020202020204" pitchFamily="34" charset="0"/>
                <a:cs typeface="Arial" panose="020B0604020202020204" pitchFamily="34" charset="0"/>
              </a:rPr>
              <a:t> cu </a:t>
            </a:r>
            <a:r>
              <a:rPr lang="en-US" sz="2600" i="1" dirty="0" err="1">
                <a:latin typeface="Arial" panose="020B0604020202020204" pitchFamily="34" charset="0"/>
                <a:cs typeface="Arial" panose="020B0604020202020204" pitchFamily="34" charset="0"/>
              </a:rPr>
              <a:t>privire</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securitatea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sănătatea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în</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la </a:t>
            </a:r>
            <a:r>
              <a:rPr lang="en-US" sz="2600" i="1" dirty="0" err="1">
                <a:latin typeface="Arial" panose="020B0604020202020204" pitchFamily="34" charset="0"/>
                <a:cs typeface="Arial" panose="020B0604020202020204" pitchFamily="34" charset="0"/>
              </a:rPr>
              <a:t>șantierele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temporare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mobile</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681228" lvl="0" indent="-571500" algn="just">
              <a:buFont typeface="+mj-lt"/>
              <a:buAutoNum type="romanUcPeriod"/>
            </a:pPr>
            <a:r>
              <a:rPr lang="en-US" sz="2600" i="1" dirty="0">
                <a:latin typeface="Arial" panose="020B0604020202020204" pitchFamily="34" charset="0"/>
                <a:cs typeface="Arial" panose="020B0604020202020204" pitchFamily="34" charset="0"/>
              </a:rPr>
              <a:t>Lista de </a:t>
            </a:r>
            <a:r>
              <a:rPr lang="en-US" sz="2600" i="1" dirty="0" err="1">
                <a:latin typeface="Arial" panose="020B0604020202020204" pitchFamily="34" charset="0"/>
                <a:cs typeface="Arial" panose="020B0604020202020204" pitchFamily="34" charset="0"/>
              </a:rPr>
              <a:t>verificare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controlul</a:t>
            </a:r>
            <a:r>
              <a:rPr lang="en-US" sz="2600" i="1" dirty="0">
                <a:latin typeface="Arial" panose="020B0604020202020204" pitchFamily="34" charset="0"/>
                <a:cs typeface="Arial" panose="020B0604020202020204" pitchFamily="34" charset="0"/>
              </a:rPr>
              <a:t> de stat al </a:t>
            </a:r>
            <a:r>
              <a:rPr lang="en-US" sz="2600" i="1" dirty="0" err="1">
                <a:latin typeface="Arial" panose="020B0604020202020204" pitchFamily="34" charset="0"/>
                <a:cs typeface="Arial" panose="020B0604020202020204" pitchFamily="34" charset="0"/>
              </a:rPr>
              <a:t>respectării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legislației</a:t>
            </a:r>
            <a:r>
              <a:rPr lang="en-US" sz="2600" i="1" dirty="0">
                <a:latin typeface="Arial" panose="020B0604020202020204" pitchFamily="34" charset="0"/>
                <a:cs typeface="Arial" panose="020B0604020202020204" pitchFamily="34" charset="0"/>
              </a:rPr>
              <a:t> cu </a:t>
            </a:r>
            <a:r>
              <a:rPr lang="en-US" sz="2600" i="1" dirty="0" err="1">
                <a:latin typeface="Arial" panose="020B0604020202020204" pitchFamily="34" charset="0"/>
                <a:cs typeface="Arial" panose="020B0604020202020204" pitchFamily="34" charset="0"/>
              </a:rPr>
              <a:t>privire</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securitatea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sănătatea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în</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muncă</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asigurarea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protecției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lucrătorilor</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împotriva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riscurilor</a:t>
            </a:r>
            <a:r>
              <a:rPr lang="en-US" sz="2600" i="1" dirty="0">
                <a:latin typeface="Arial" panose="020B0604020202020204" pitchFamily="34" charset="0"/>
                <a:cs typeface="Arial" panose="020B0604020202020204" pitchFamily="34" charset="0"/>
              </a:rPr>
              <a:t> legate de </a:t>
            </a:r>
            <a:r>
              <a:rPr lang="en-US" sz="2600" i="1" dirty="0" err="1">
                <a:latin typeface="Arial" panose="020B0604020202020204" pitchFamily="34" charset="0"/>
                <a:cs typeface="Arial" panose="020B0604020202020204" pitchFamily="34" charset="0"/>
              </a:rPr>
              <a:t>expunerea</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locul</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muncă</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azbest</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agenți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chimici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sau</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agenți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cancerigeni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sau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mutageni</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681228" lvl="0" indent="-571500" algn="just">
              <a:buFont typeface="+mj-lt"/>
              <a:buAutoNum type="romanUcPeriod"/>
            </a:pPr>
            <a:r>
              <a:rPr lang="en-US" sz="2600" i="1" dirty="0">
                <a:latin typeface="Arial" panose="020B0604020202020204" pitchFamily="34" charset="0"/>
                <a:cs typeface="Arial" panose="020B0604020202020204" pitchFamily="34" charset="0"/>
              </a:rPr>
              <a:t>Lista de </a:t>
            </a:r>
            <a:r>
              <a:rPr lang="en-US" sz="2600" i="1" dirty="0" err="1">
                <a:latin typeface="Arial" panose="020B0604020202020204" pitchFamily="34" charset="0"/>
                <a:cs typeface="Arial" panose="020B0604020202020204" pitchFamily="34" charset="0"/>
              </a:rPr>
              <a:t>verificare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controlul</a:t>
            </a:r>
            <a:r>
              <a:rPr lang="en-US" sz="2600" i="1" dirty="0">
                <a:latin typeface="Arial" panose="020B0604020202020204" pitchFamily="34" charset="0"/>
                <a:cs typeface="Arial" panose="020B0604020202020204" pitchFamily="34" charset="0"/>
              </a:rPr>
              <a:t> de stat al </a:t>
            </a:r>
            <a:r>
              <a:rPr lang="en-US" sz="2600" i="1" dirty="0" err="1">
                <a:latin typeface="Arial" panose="020B0604020202020204" pitchFamily="34" charset="0"/>
                <a:cs typeface="Arial" panose="020B0604020202020204" pitchFamily="34" charset="0"/>
              </a:rPr>
              <a:t>respectării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cerințelor</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minime</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securitatea</a:t>
            </a:r>
            <a:r>
              <a:rPr lang="en-US" sz="2600" i="1" dirty="0">
                <a:latin typeface="Arial" panose="020B0604020202020204" pitchFamily="34" charset="0"/>
                <a:cs typeface="Arial" panose="020B0604020202020204" pitchFamily="34" charset="0"/>
              </a:rPr>
              <a:t> </a:t>
            </a:r>
            <a:r>
              <a:rPr lang="ru-RU" sz="2600" i="1" dirty="0">
                <a:latin typeface="Arial" panose="020B0604020202020204" pitchFamily="34" charset="0"/>
                <a:cs typeface="Arial" panose="020B0604020202020204" pitchFamily="34" charset="0"/>
              </a:rPr>
              <a:t>܈</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sănătatea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în</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muncă</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folosirea</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către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lucrători</a:t>
            </a:r>
            <a:r>
              <a:rPr lang="en-US" sz="2600" i="1" dirty="0">
                <a:latin typeface="Arial" panose="020B0604020202020204" pitchFamily="34" charset="0"/>
                <a:cs typeface="Arial" panose="020B0604020202020204" pitchFamily="34" charset="0"/>
              </a:rPr>
              <a:t> a </a:t>
            </a:r>
            <a:r>
              <a:rPr lang="en-US" sz="2600" i="1" dirty="0" err="1">
                <a:latin typeface="Arial" panose="020B0604020202020204" pitchFamily="34" charset="0"/>
                <a:cs typeface="Arial" panose="020B0604020202020204" pitchFamily="34" charset="0"/>
              </a:rPr>
              <a:t>echipamentului</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muncă</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locul</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681228" lvl="0" indent="-571500" algn="just">
              <a:buFont typeface="+mj-lt"/>
              <a:buAutoNum type="romanUcPeriod"/>
            </a:pPr>
            <a:r>
              <a:rPr lang="en-US" sz="2600" i="1" dirty="0">
                <a:latin typeface="Arial" panose="020B0604020202020204" pitchFamily="34" charset="0"/>
                <a:cs typeface="Arial" panose="020B0604020202020204" pitchFamily="34" charset="0"/>
              </a:rPr>
              <a:t>Lista de </a:t>
            </a:r>
            <a:r>
              <a:rPr lang="en-US" sz="2600" i="1" dirty="0" err="1">
                <a:latin typeface="Arial" panose="020B0604020202020204" pitchFamily="34" charset="0"/>
                <a:cs typeface="Arial" panose="020B0604020202020204" pitchFamily="34" charset="0"/>
              </a:rPr>
              <a:t>verificare</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pentru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controlul</a:t>
            </a:r>
            <a:r>
              <a:rPr lang="en-US" sz="2600" i="1" dirty="0">
                <a:latin typeface="Arial" panose="020B0604020202020204" pitchFamily="34" charset="0"/>
                <a:cs typeface="Arial" panose="020B0604020202020204" pitchFamily="34" charset="0"/>
              </a:rPr>
              <a:t> de stat al </a:t>
            </a:r>
            <a:r>
              <a:rPr lang="en-US" sz="2600" i="1" dirty="0" err="1">
                <a:latin typeface="Arial" panose="020B0604020202020204" pitchFamily="34" charset="0"/>
                <a:cs typeface="Arial" panose="020B0604020202020204" pitchFamily="34" charset="0"/>
              </a:rPr>
              <a:t>respectării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cerințelor</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minime</a:t>
            </a:r>
            <a:r>
              <a:rPr lang="en-US" sz="2600" i="1" dirty="0">
                <a:latin typeface="Arial" panose="020B0604020202020204" pitchFamily="34" charset="0"/>
                <a:cs typeface="Arial" panose="020B0604020202020204" pitchFamily="34" charset="0"/>
              </a:rPr>
              <a:t> de </a:t>
            </a:r>
            <a:r>
              <a:rPr lang="en-US" sz="2600" i="1" dirty="0" err="1">
                <a:latin typeface="Arial" panose="020B0604020202020204" pitchFamily="34" charset="0"/>
                <a:cs typeface="Arial" panose="020B0604020202020204" pitchFamily="34" charset="0"/>
              </a:rPr>
              <a:t>securitatea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și</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sănătatea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în</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muncă</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referitoare</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expunerea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lucrătorilor</a:t>
            </a:r>
            <a:r>
              <a:rPr lang="en-US" sz="2600" i="1" dirty="0">
                <a:latin typeface="Arial" panose="020B0604020202020204" pitchFamily="34" charset="0"/>
                <a:cs typeface="Arial" panose="020B0604020202020204" pitchFamily="34" charset="0"/>
              </a:rPr>
              <a:t> la </a:t>
            </a:r>
            <a:r>
              <a:rPr lang="en-US" sz="2600" i="1" dirty="0" err="1">
                <a:latin typeface="Arial" panose="020B0604020202020204" pitchFamily="34" charset="0"/>
                <a:cs typeface="Arial" panose="020B0604020202020204" pitchFamily="34" charset="0"/>
              </a:rPr>
              <a:t>riscuri</a:t>
            </a:r>
            <a:r>
              <a:rPr lang="en-US" sz="2600" i="1" dirty="0">
                <a:latin typeface="Arial" panose="020B0604020202020204" pitchFamily="34" charset="0"/>
                <a:cs typeface="Arial" panose="020B0604020202020204" pitchFamily="34" charset="0"/>
              </a:rPr>
              <a:t> generate de </a:t>
            </a:r>
            <a:r>
              <a:rPr lang="en-US" sz="2600" i="1" dirty="0" err="1">
                <a:latin typeface="Arial" panose="020B0604020202020204" pitchFamily="34" charset="0"/>
                <a:cs typeface="Arial" panose="020B0604020202020204" pitchFamily="34" charset="0"/>
              </a:rPr>
              <a:t>câmpuri</a:t>
            </a:r>
            <a:r>
              <a:rPr lang="en-US" sz="2600" i="1" dirty="0">
                <a:latin typeface="Arial" panose="020B0604020202020204" pitchFamily="34" charset="0"/>
                <a:cs typeface="Arial" panose="020B0604020202020204" pitchFamily="34" charset="0"/>
              </a:rPr>
              <a:t> electromagnetic</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endParaRPr lang="ru-RU" sz="2600" dirty="0">
              <a:latin typeface="Arial" panose="020B0604020202020204" pitchFamily="34" charset="0"/>
              <a:cs typeface="Arial" panose="020B0604020202020204" pitchFamily="34" charset="0"/>
            </a:endParaRPr>
          </a:p>
          <a:p>
            <a:pPr marL="109728" indent="0" algn="just">
              <a:buNone/>
            </a:pPr>
            <a:r>
              <a:rPr lang="ro-RO" sz="2600" dirty="0">
                <a:latin typeface="Arial" panose="020B0604020202020204" pitchFamily="34" charset="0"/>
                <a:cs typeface="Arial" panose="020B0604020202020204" pitchFamily="34" charset="0"/>
              </a:rPr>
              <a:t>Listele poat fi găsită și pe site-ul Inspectoratului de Stat al Muncii (</a:t>
            </a:r>
            <a:r>
              <a:rPr lang="ro-RO" sz="2600" u="sng" dirty="0">
                <a:latin typeface="Arial" panose="020B0604020202020204" pitchFamily="34" charset="0"/>
                <a:cs typeface="Arial" panose="020B0604020202020204" pitchFamily="34" charset="0"/>
                <a:hlinkClick r:id="rId2"/>
              </a:rPr>
              <a:t>https://ism.gov.md/ro/content/lista-de-verificare</a:t>
            </a:r>
            <a:r>
              <a:rPr lang="ro-RO" sz="2600" dirty="0">
                <a:latin typeface="Arial" panose="020B0604020202020204" pitchFamily="34" charset="0"/>
                <a:cs typeface="Arial" panose="020B0604020202020204" pitchFamily="34" charset="0"/>
              </a:rPr>
              <a:t> în secțiunea „Controale de stat”).</a:t>
            </a:r>
            <a:endParaRPr lang="ru-RU" sz="2600" dirty="0">
              <a:latin typeface="Arial" panose="020B0604020202020204" pitchFamily="34" charset="0"/>
              <a:cs typeface="Arial" panose="020B0604020202020204" pitchFamily="34" charset="0"/>
            </a:endParaRPr>
          </a:p>
          <a:p>
            <a:pPr marL="109728" indent="0">
              <a:buNone/>
            </a:pPr>
            <a:endParaRPr lang="ru-RU" dirty="0"/>
          </a:p>
        </p:txBody>
      </p:sp>
      <p:pic>
        <p:nvPicPr>
          <p:cNvPr id="5" name="Рисунок 4">
            <a:extLst>
              <a:ext uri="{FF2B5EF4-FFF2-40B4-BE49-F238E27FC236}">
                <a16:creationId xmlns:a16="http://schemas.microsoft.com/office/drawing/2014/main" id="{3D7971B0-AB64-48EC-A118-3B2B94322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5229200"/>
            <a:ext cx="4248472" cy="1512168"/>
          </a:xfrm>
          <a:prstGeom prst="rect">
            <a:avLst/>
          </a:prstGeom>
        </p:spPr>
      </p:pic>
    </p:spTree>
    <p:extLst>
      <p:ext uri="{BB962C8B-B14F-4D97-AF65-F5344CB8AC3E}">
        <p14:creationId xmlns:p14="http://schemas.microsoft.com/office/powerpoint/2010/main" val="170625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76672"/>
            <a:ext cx="8229600" cy="6048672"/>
          </a:xfrm>
        </p:spPr>
        <p:txBody>
          <a:bodyPr>
            <a:normAutofit/>
          </a:bodyPr>
          <a:lstStyle/>
          <a:p>
            <a:pPr marL="109728" indent="0" algn="just">
              <a:buNone/>
            </a:pPr>
            <a:r>
              <a:rPr lang="ro-RO" sz="16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Procedura de control se încheie cu întocmirea unui proces verbal de verificare în forma aprobată de directorul ISM. În procesul verbal de verificare, inspectorul de muncă rezumă esența încălcărilor identificate, indică prevederile reglementărilor legislative și de altă natură care au fost încălcate și dispune ca abaterile identificate să fie puse în conformitate cu legislația imediat sau, în funcție de circumstanțe, în intervalul de timp optim.</a:t>
            </a:r>
            <a:endParaRPr lang="ru-RU" sz="1400" dirty="0">
              <a:latin typeface="Arial" panose="020B0604020202020204" pitchFamily="34" charset="0"/>
              <a:cs typeface="Arial" panose="020B0604020202020204" pitchFamily="34" charset="0"/>
            </a:endParaRPr>
          </a:p>
          <a:p>
            <a:pPr marL="109728" indent="0" algn="just">
              <a:buNone/>
            </a:pPr>
            <a:r>
              <a:rPr lang="en-US" sz="1400" dirty="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a:p>
            <a:pPr marL="109728" indent="0" algn="just">
              <a:buNone/>
            </a:pPr>
            <a:r>
              <a:rPr lang="ro-RO" sz="1400" dirty="0">
                <a:latin typeface="Arial" panose="020B0604020202020204" pitchFamily="34" charset="0"/>
                <a:cs typeface="Arial" panose="020B0604020202020204" pitchFamily="34" charset="0"/>
              </a:rPr>
              <a:t>     În cazul în care inspectorul muncii stabilește un termen pentru a asigura respectarea cerințelor legale, acesta solicită angajatorului (o persoană care acționează în numele său) să informeze inspectoratul teritorial de muncă sau ISM după expirarea termenului, că încălcările specificate în procesul verbal de verificare  au fost eliminate.</a:t>
            </a:r>
            <a:endParaRPr lang="ru-RU" sz="1400" dirty="0">
              <a:latin typeface="Arial" panose="020B0604020202020204" pitchFamily="34" charset="0"/>
              <a:cs typeface="Arial" panose="020B0604020202020204" pitchFamily="34" charset="0"/>
            </a:endParaRPr>
          </a:p>
          <a:p>
            <a:pPr marL="109728" indent="0" algn="just">
              <a:buNone/>
            </a:pPr>
            <a:r>
              <a:rPr lang="ro-RO" sz="1400" dirty="0">
                <a:latin typeface="Arial" panose="020B0604020202020204" pitchFamily="34" charset="0"/>
                <a:cs typeface="Arial" panose="020B0604020202020204" pitchFamily="34" charset="0"/>
              </a:rPr>
              <a:t>Dacă nu s-au constatat încălcări în timpul controlului, inspectorul muncii notează în raportul inspecției faptul conformității cu reglementările legislative și cu alte reglementări ale muncii.</a:t>
            </a:r>
            <a:endParaRPr lang="ru-RU" sz="1400" dirty="0">
              <a:latin typeface="Arial" panose="020B0604020202020204" pitchFamily="34" charset="0"/>
              <a:cs typeface="Arial" panose="020B0604020202020204" pitchFamily="34" charset="0"/>
            </a:endParaRPr>
          </a:p>
          <a:p>
            <a:pPr marL="109728" indent="0" algn="just">
              <a:buNone/>
            </a:pPr>
            <a:r>
              <a:rPr lang="ro-RO" sz="1400" dirty="0">
                <a:latin typeface="Arial" panose="020B0604020202020204" pitchFamily="34" charset="0"/>
                <a:cs typeface="Arial" panose="020B0604020202020204" pitchFamily="34" charset="0"/>
              </a:rPr>
              <a:t>      La efectuarea icontrolului, inspectorii muncii trebuie să ia în considerare prevederile art. 16 alin. (6) p. c) din Legea nr. 235 din 20.07.2006 „Cu privire la principiile de bază ale reglementării activității antreprenoriale”</a:t>
            </a:r>
            <a:endParaRPr lang="ru-RU" sz="1400" dirty="0">
              <a:latin typeface="Arial" panose="020B0604020202020204" pitchFamily="34" charset="0"/>
              <a:cs typeface="Arial" panose="020B0604020202020204" pitchFamily="34" charset="0"/>
            </a:endParaRPr>
          </a:p>
          <a:p>
            <a:pPr marL="109728" indent="0" algn="ctr">
              <a:buNone/>
            </a:pPr>
            <a:r>
              <a:rPr lang="ro-RO"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tratarea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dubiilor</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apărute</a:t>
            </a:r>
            <a:r>
              <a:rPr lang="en-US" sz="1400" b="1" dirty="0">
                <a:latin typeface="Arial" panose="020B0604020202020204" pitchFamily="34" charset="0"/>
                <a:cs typeface="Arial" panose="020B0604020202020204" pitchFamily="34" charset="0"/>
              </a:rPr>
              <a:t> la </a:t>
            </a:r>
            <a:r>
              <a:rPr lang="en-US" sz="1400" b="1" dirty="0" err="1">
                <a:latin typeface="Arial" panose="020B0604020202020204" pitchFamily="34" charset="0"/>
                <a:cs typeface="Arial" panose="020B0604020202020204" pitchFamily="34" charset="0"/>
              </a:rPr>
              <a:t>aplicarea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legislaţiei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în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favoarea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întreprinzătorului</a:t>
            </a:r>
            <a:r>
              <a:rPr lang="ro-RO" sz="1400" b="1" dirty="0">
                <a:latin typeface="Arial" panose="020B0604020202020204" pitchFamily="34" charset="0"/>
                <a:cs typeface="Arial" panose="020B0604020202020204" pitchFamily="34" charset="0"/>
              </a:rPr>
              <a:t>”</a:t>
            </a:r>
          </a:p>
          <a:p>
            <a:pPr marL="109728" indent="0" algn="ctr">
              <a:buNone/>
            </a:pPr>
            <a:endParaRPr lang="ru-RU" sz="2100" dirty="0">
              <a:latin typeface="Arial" panose="020B0604020202020204" pitchFamily="34" charset="0"/>
              <a:cs typeface="Arial" panose="020B0604020202020204" pitchFamily="34" charset="0"/>
            </a:endParaRPr>
          </a:p>
          <a:p>
            <a:endParaRPr lang="ru-RU" dirty="0"/>
          </a:p>
        </p:txBody>
      </p:sp>
      <p:pic>
        <p:nvPicPr>
          <p:cNvPr id="4" name="Рисунок 3">
            <a:extLst>
              <a:ext uri="{FF2B5EF4-FFF2-40B4-BE49-F238E27FC236}">
                <a16:creationId xmlns:a16="http://schemas.microsoft.com/office/drawing/2014/main" id="{09B5A7BB-A9D2-49EE-84F8-A79B1B1A2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590628"/>
            <a:ext cx="2552700" cy="1790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2B01533-72F0-4F2F-AF1F-2E6DCA5C06E8}"/>
              </a:ext>
            </a:extLst>
          </p:cNvPr>
          <p:cNvSpPr>
            <a:spLocks noGrp="1"/>
          </p:cNvSpPr>
          <p:nvPr>
            <p:ph idx="1"/>
          </p:nvPr>
        </p:nvSpPr>
        <p:spPr>
          <a:xfrm>
            <a:off x="457200" y="548681"/>
            <a:ext cx="8229600" cy="4320480"/>
          </a:xfrm>
        </p:spPr>
        <p:txBody>
          <a:bodyPr>
            <a:normAutofit fontScale="77500" lnSpcReduction="20000"/>
          </a:bodyPr>
          <a:lstStyle/>
          <a:p>
            <a:pPr marL="109728" indent="0" algn="ctr">
              <a:buNone/>
            </a:pPr>
            <a:r>
              <a:rPr lang="ro-RO" sz="2300" b="1" i="1" dirty="0">
                <a:latin typeface="Arial Black" panose="020B0A04020102020204" pitchFamily="34" charset="0"/>
                <a:cs typeface="Arial" panose="020B0604020202020204" pitchFamily="34" charset="0"/>
              </a:rPr>
              <a:t>RECOMANDĂRI</a:t>
            </a:r>
          </a:p>
          <a:p>
            <a:pPr marL="109728" indent="0" algn="just">
              <a:buNone/>
            </a:pPr>
            <a:r>
              <a:rPr lang="ro-RO" sz="2300" dirty="0">
                <a:latin typeface="Arial" panose="020B0604020202020204" pitchFamily="34" charset="0"/>
                <a:cs typeface="Arial" panose="020B0604020202020204" pitchFamily="34" charset="0"/>
              </a:rPr>
              <a:t>În cazul dezacordului cu încălcările expuse în procesul-verbal întocmit în timpul controlului, nu se recomandă să refuzaţi  semnarea acestuia. Conducătorul sau persoana responsabilă face menţiunea </a:t>
            </a:r>
          </a:p>
          <a:p>
            <a:pPr marL="109728" indent="0" algn="ctr">
              <a:buNone/>
            </a:pPr>
            <a:r>
              <a:rPr lang="ro-RO" sz="2300" b="1" i="1" dirty="0">
                <a:solidFill>
                  <a:srgbClr val="FF0000"/>
                </a:solidFill>
                <a:latin typeface="Arial" panose="020B0604020202020204" pitchFamily="34" charset="0"/>
                <a:cs typeface="Arial" panose="020B0604020202020204" pitchFamily="34" charset="0"/>
              </a:rPr>
              <a:t>“Nu sînt în totalitate de acord”</a:t>
            </a:r>
            <a:r>
              <a:rPr lang="ro-RO" sz="2300" b="1" i="1" dirty="0">
                <a:latin typeface="Arial" panose="020B0604020202020204" pitchFamily="34" charset="0"/>
                <a:cs typeface="Arial" panose="020B0604020202020204" pitchFamily="34" charset="0"/>
              </a:rPr>
              <a:t>,</a:t>
            </a:r>
            <a:endParaRPr lang="en-US" sz="2300" b="1" i="1" dirty="0">
              <a:latin typeface="Arial" panose="020B0604020202020204" pitchFamily="34" charset="0"/>
              <a:cs typeface="Arial" panose="020B0604020202020204" pitchFamily="34" charset="0"/>
            </a:endParaRPr>
          </a:p>
          <a:p>
            <a:pPr marL="109728" indent="0" algn="ctr">
              <a:buNone/>
            </a:pPr>
            <a:r>
              <a:rPr lang="ro-RO" sz="2300" b="1" i="1" dirty="0">
                <a:latin typeface="Arial" panose="020B0604020202020204" pitchFamily="34" charset="0"/>
                <a:cs typeface="Arial" panose="020B0604020202020204" pitchFamily="34" charset="0"/>
              </a:rPr>
              <a:t> </a:t>
            </a:r>
          </a:p>
          <a:p>
            <a:pPr marL="109728" indent="0" algn="just">
              <a:buNone/>
            </a:pPr>
            <a:r>
              <a:rPr lang="ro-RO" sz="2300" dirty="0">
                <a:latin typeface="Arial" panose="020B0604020202020204" pitchFamily="34" charset="0"/>
                <a:cs typeface="Arial" panose="020B0604020202020204" pitchFamily="34" charset="0"/>
              </a:rPr>
              <a:t>aplică semnătura şi indică data şi ora semnării procesului-verbal. Această menţiune va permite unităţii să conteste încălcările menţionate în procesul-verbal.</a:t>
            </a:r>
          </a:p>
          <a:p>
            <a:pPr marL="109728" indent="0" algn="just">
              <a:buNone/>
            </a:pPr>
            <a:endParaRPr lang="ro-RO" sz="2300" dirty="0">
              <a:latin typeface="Arial" panose="020B0604020202020204" pitchFamily="34" charset="0"/>
              <a:cs typeface="Arial" panose="020B0604020202020204" pitchFamily="34" charset="0"/>
            </a:endParaRPr>
          </a:p>
          <a:p>
            <a:pPr marL="109728" indent="0" algn="just">
              <a:buNone/>
            </a:pPr>
            <a:r>
              <a:rPr lang="ro-RO" sz="2300" dirty="0">
                <a:latin typeface="Arial" panose="020B0604020202020204" pitchFamily="34" charset="0"/>
                <a:cs typeface="Arial" panose="020B0604020202020204" pitchFamily="34" charset="0"/>
              </a:rPr>
              <a:t>Conducătorii unităţilor pot solicita Inspectoratului de Stat al Muncii un control de fond care va avea drept obiectiv verificarea modului în care unitatea aplică prevederile legislaţiei muncii, precum şi realizarea unei analize de ansamblu a activităţii în domeniul relaţiilor de muncă şi al evidenţei muncii,</a:t>
            </a:r>
            <a:r>
              <a:rPr lang="en-US" sz="2300" dirty="0">
                <a:latin typeface="Arial" panose="020B0604020202020204" pitchFamily="34" charset="0"/>
                <a:cs typeface="Arial" panose="020B0604020202020204" pitchFamily="34" charset="0"/>
              </a:rPr>
              <a:t> </a:t>
            </a:r>
            <a:r>
              <a:rPr lang="ro-RO" sz="2300" dirty="0">
                <a:latin typeface="Arial" panose="020B0604020202020204" pitchFamily="34" charset="0"/>
                <a:cs typeface="Arial" panose="020B0604020202020204" pitchFamily="34" charset="0"/>
              </a:rPr>
              <a:t>în vederea eliminării deficienţelor constatate şi consultanţa angajatorului pentru respectarea legislaţiei muncii în unitate.</a:t>
            </a:r>
          </a:p>
          <a:p>
            <a:pPr marL="109728" indent="0" algn="just">
              <a:buNone/>
            </a:pPr>
            <a:endParaRPr lang="ro-RO" sz="2300" dirty="0">
              <a:latin typeface="Arial" panose="020B0604020202020204" pitchFamily="34" charset="0"/>
              <a:cs typeface="Arial" panose="020B0604020202020204" pitchFamily="34" charset="0"/>
            </a:endParaRPr>
          </a:p>
          <a:p>
            <a:endParaRPr lang="ru-RU" dirty="0"/>
          </a:p>
        </p:txBody>
      </p:sp>
      <p:pic>
        <p:nvPicPr>
          <p:cNvPr id="4" name="Рисунок 3">
            <a:extLst>
              <a:ext uri="{FF2B5EF4-FFF2-40B4-BE49-F238E27FC236}">
                <a16:creationId xmlns:a16="http://schemas.microsoft.com/office/drawing/2014/main" id="{4C55FCC2-2063-4BDD-B51B-111AC67228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653136"/>
            <a:ext cx="7704856" cy="2204864"/>
          </a:xfrm>
          <a:prstGeom prst="rect">
            <a:avLst/>
          </a:prstGeom>
        </p:spPr>
      </p:pic>
    </p:spTree>
    <p:extLst>
      <p:ext uri="{BB962C8B-B14F-4D97-AF65-F5344CB8AC3E}">
        <p14:creationId xmlns:p14="http://schemas.microsoft.com/office/powerpoint/2010/main" val="2720309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41068C49-8CCE-4B6E-A48E-7BE4707F97E9}"/>
              </a:ext>
            </a:extLst>
          </p:cNvPr>
          <p:cNvSpPr>
            <a:spLocks noGrp="1"/>
          </p:cNvSpPr>
          <p:nvPr>
            <p:ph idx="1"/>
          </p:nvPr>
        </p:nvSpPr>
        <p:spPr>
          <a:xfrm>
            <a:off x="395536" y="260648"/>
            <a:ext cx="8291264" cy="5746643"/>
          </a:xfrm>
        </p:spPr>
        <p:txBody>
          <a:bodyPr>
            <a:normAutofit/>
          </a:bodyPr>
          <a:lstStyle/>
          <a:p>
            <a:pPr marL="109728" indent="0" algn="just">
              <a:buNone/>
            </a:pPr>
            <a:r>
              <a:rPr lang="ro-RO" sz="1900" b="1" i="1" dirty="0">
                <a:latin typeface="Arial" panose="020B0604020202020204" pitchFamily="34" charset="0"/>
                <a:ea typeface="Calibri" panose="020F0502020204030204" pitchFamily="34" charset="0"/>
                <a:cs typeface="Arial" panose="020B0604020202020204" pitchFamily="34" charset="0"/>
              </a:rPr>
              <a:t>IMPORTANT!!! </a:t>
            </a:r>
            <a:r>
              <a:rPr lang="ro-RO" sz="1900" dirty="0">
                <a:latin typeface="Arial" panose="020B0604020202020204" pitchFamily="34" charset="0"/>
                <a:ea typeface="Calibri" panose="020F0502020204030204" pitchFamily="34" charset="0"/>
                <a:cs typeface="Arial" panose="020B0604020202020204" pitchFamily="34" charset="0"/>
              </a:rPr>
              <a:t>Portalul </a:t>
            </a:r>
            <a:r>
              <a:rPr lang="ro-RO" sz="1900" b="1" dirty="0">
                <a:solidFill>
                  <a:srgbClr val="FF0000"/>
                </a:solidFill>
                <a:latin typeface="Arial" panose="020B0604020202020204" pitchFamily="34" charset="0"/>
                <a:ea typeface="Calibri" panose="020F0502020204030204" pitchFamily="34" charset="0"/>
                <a:cs typeface="Arial" panose="020B0604020202020204" pitchFamily="34" charset="0"/>
              </a:rPr>
              <a:t>controale.md </a:t>
            </a:r>
            <a:r>
              <a:rPr lang="ro-RO" sz="1900" dirty="0">
                <a:latin typeface="Arial" panose="020B0604020202020204" pitchFamily="34" charset="0"/>
                <a:ea typeface="Calibri" panose="020F0502020204030204" pitchFamily="34" charset="0"/>
                <a:cs typeface="Arial" panose="020B0604020202020204" pitchFamily="34" charset="0"/>
              </a:rPr>
              <a:t>oferă recomandări, studii de caz şi modele de documente, care vor ajuta întreprinzătorii să-şi protejeze drepturile şi interesele prin mijloace legale în timpul controalelor de stat</a:t>
            </a:r>
            <a:endParaRPr lang="ru-RU" sz="1900" dirty="0">
              <a:latin typeface="Arial" panose="020B0604020202020204" pitchFamily="34" charset="0"/>
              <a:ea typeface="Calibri" panose="020F0502020204030204" pitchFamily="34" charset="0"/>
              <a:cs typeface="Arial" panose="020B0604020202020204" pitchFamily="34" charset="0"/>
            </a:endParaRPr>
          </a:p>
          <a:p>
            <a:pPr marL="109728" indent="0" algn="just">
              <a:buNone/>
            </a:pPr>
            <a:endParaRPr lang="en-US" sz="1900" dirty="0">
              <a:latin typeface="Arial" panose="020B0604020202020204" pitchFamily="34" charset="0"/>
              <a:ea typeface="Calibri" panose="020F0502020204030204" pitchFamily="34" charset="0"/>
              <a:cs typeface="Arial" panose="020B0604020202020204" pitchFamily="34" charset="0"/>
            </a:endParaRPr>
          </a:p>
          <a:p>
            <a:pPr marL="109728" indent="0" algn="just">
              <a:buNone/>
            </a:pPr>
            <a:r>
              <a:rPr lang="ro-RO" sz="1900" dirty="0">
                <a:latin typeface="Arial" panose="020B0604020202020204" pitchFamily="34" charset="0"/>
                <a:ea typeface="Calibri" panose="020F0502020204030204" pitchFamily="34" charset="0"/>
                <a:cs typeface="Arial" panose="020B0604020202020204" pitchFamily="34" charset="0"/>
              </a:rPr>
              <a:t>Refuzul persoanei supuse controlului de a îndeplini, în termenele stabilite, prescripţiile sau măsurile restrictive dispuse repetat şi necontestate conform legislaţiei cu privire la controlul de stat al activităţii de întreprinzător</a:t>
            </a:r>
            <a:endParaRPr lang="ru-RU" sz="1900" dirty="0">
              <a:latin typeface="Arial" panose="020B0604020202020204" pitchFamily="34" charset="0"/>
              <a:ea typeface="Calibri" panose="020F0502020204030204" pitchFamily="34" charset="0"/>
              <a:cs typeface="Arial" panose="020B0604020202020204" pitchFamily="34" charset="0"/>
            </a:endParaRPr>
          </a:p>
          <a:p>
            <a:pPr marL="109728" indent="0" algn="just">
              <a:buNone/>
            </a:pPr>
            <a:r>
              <a:rPr lang="ro-RO" sz="1900" b="1" i="1" dirty="0">
                <a:latin typeface="Arial" panose="020B0604020202020204" pitchFamily="34" charset="0"/>
                <a:ea typeface="Calibri" panose="020F0502020204030204" pitchFamily="34" charset="0"/>
                <a:cs typeface="Arial" panose="020B0604020202020204" pitchFamily="34" charset="0"/>
              </a:rPr>
              <a:t>se sancţionează cu amendă de la 75 la 100 de unităţi convenţionale aplicată persoanei cu funcţie de răspundere, cu amendă de la 150 la 250 de unităţi convenţionale aplicată persoanei juridice (art. 349 alin (6) Codul contravențional).</a:t>
            </a:r>
            <a:endParaRPr lang="ru-RU" sz="1900" dirty="0">
              <a:latin typeface="Arial" panose="020B0604020202020204" pitchFamily="34" charset="0"/>
              <a:ea typeface="Calibri" panose="020F0502020204030204" pitchFamily="34" charset="0"/>
              <a:cs typeface="Arial" panose="020B0604020202020204" pitchFamily="34" charset="0"/>
            </a:endParaRPr>
          </a:p>
          <a:p>
            <a:pPr marL="109728" indent="0">
              <a:buNone/>
            </a:pPr>
            <a:endParaRPr lang="ru-RU" dirty="0"/>
          </a:p>
        </p:txBody>
      </p:sp>
      <p:pic>
        <p:nvPicPr>
          <p:cNvPr id="9" name="Рисунок 8">
            <a:extLst>
              <a:ext uri="{FF2B5EF4-FFF2-40B4-BE49-F238E27FC236}">
                <a16:creationId xmlns:a16="http://schemas.microsoft.com/office/drawing/2014/main" id="{937F4CD8-B303-499C-BCF1-C81EC08FF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3861048"/>
            <a:ext cx="3810000" cy="2880320"/>
          </a:xfrm>
          <a:prstGeom prst="rect">
            <a:avLst/>
          </a:prstGeom>
        </p:spPr>
      </p:pic>
    </p:spTree>
    <p:extLst>
      <p:ext uri="{BB962C8B-B14F-4D97-AF65-F5344CB8AC3E}">
        <p14:creationId xmlns:p14="http://schemas.microsoft.com/office/powerpoint/2010/main" val="247882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2A4F72CE-84A2-4144-BDC4-92C6DFBC8E7A}"/>
              </a:ext>
            </a:extLst>
          </p:cNvPr>
          <p:cNvSpPr>
            <a:spLocks noGrp="1"/>
          </p:cNvSpPr>
          <p:nvPr>
            <p:ph idx="1"/>
          </p:nvPr>
        </p:nvSpPr>
        <p:spPr>
          <a:xfrm>
            <a:off x="395536" y="260648"/>
            <a:ext cx="8291264" cy="5746643"/>
          </a:xfrm>
        </p:spPr>
        <p:txBody>
          <a:bodyPr>
            <a:normAutofit/>
          </a:bodyPr>
          <a:lstStyle/>
          <a:p>
            <a:pPr marL="109728" indent="0" algn="just">
              <a:buNone/>
            </a:pPr>
            <a:r>
              <a:rPr lang="en-US" sz="1800" dirty="0">
                <a:latin typeface="Arial" panose="020B0604020202020204" pitchFamily="34" charset="0"/>
                <a:cs typeface="Arial" panose="020B0604020202020204" pitchFamily="34" charset="0"/>
              </a:rPr>
              <a:t> </a:t>
            </a:r>
            <a:r>
              <a:rPr lang="ro-MD"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Inspectoratul</a:t>
            </a:r>
            <a:r>
              <a:rPr lang="en-US" sz="1800" dirty="0">
                <a:latin typeface="Arial" panose="020B0604020202020204" pitchFamily="34" charset="0"/>
                <a:cs typeface="Arial" panose="020B0604020202020204" pitchFamily="34" charset="0"/>
              </a:rPr>
              <a:t> de Stat al </a:t>
            </a:r>
            <a:r>
              <a:rPr lang="en-US" sz="1800" dirty="0" err="1">
                <a:latin typeface="Arial" panose="020B0604020202020204" pitchFamily="34" charset="0"/>
                <a:cs typeface="Arial" panose="020B0604020202020204" pitchFamily="34" charset="0"/>
              </a:rPr>
              <a:t>Muncii</a:t>
            </a:r>
            <a:r>
              <a:rPr lang="en-US" sz="1800" dirty="0">
                <a:latin typeface="Arial" panose="020B0604020202020204" pitchFamily="34" charset="0"/>
                <a:cs typeface="Arial" panose="020B0604020202020204" pitchFamily="34" charset="0"/>
              </a:rPr>
              <a:t>  (ISM)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autoritate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administrativă</a:t>
            </a:r>
            <a:r>
              <a:rPr lang="en-US" sz="1800" dirty="0">
                <a:latin typeface="Arial" panose="020B0604020202020204" pitchFamily="34" charset="0"/>
                <a:cs typeface="Arial" panose="020B0604020202020204" pitchFamily="34" charset="0"/>
              </a:rPr>
              <a:t> care </a:t>
            </a:r>
            <a:r>
              <a:rPr lang="en-US" sz="1800" dirty="0" err="1">
                <a:latin typeface="Arial" panose="020B0604020202020204" pitchFamily="34" charset="0"/>
                <a:cs typeface="Arial" panose="020B0604020202020204" pitchFamily="34" charset="0"/>
              </a:rPr>
              <a:t>exercită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controlul</a:t>
            </a:r>
            <a:r>
              <a:rPr lang="en-US" sz="1800" dirty="0">
                <a:latin typeface="Arial" panose="020B0604020202020204" pitchFamily="34" charset="0"/>
                <a:cs typeface="Arial" panose="020B0604020202020204" pitchFamily="34" charset="0"/>
              </a:rPr>
              <a:t> de stat </a:t>
            </a:r>
            <a:r>
              <a:rPr lang="en-US" sz="1800" dirty="0" err="1">
                <a:latin typeface="Arial" panose="020B0604020202020204" pitchFamily="34" charset="0"/>
                <a:cs typeface="Arial" panose="020B0604020202020204" pitchFamily="34" charset="0"/>
              </a:rPr>
              <a:t>asupra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respectării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actelor</a:t>
            </a:r>
            <a:r>
              <a:rPr lang="en-US" sz="1800" dirty="0">
                <a:latin typeface="Arial" panose="020B0604020202020204" pitchFamily="34" charset="0"/>
                <a:cs typeface="Arial" panose="020B0604020202020204" pitchFamily="34" charset="0"/>
              </a:rPr>
              <a:t> legislative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altor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acte</a:t>
            </a:r>
            <a:r>
              <a:rPr lang="en-US" sz="1800" dirty="0">
                <a:latin typeface="Arial" panose="020B0604020202020204" pitchFamily="34" charset="0"/>
                <a:cs typeface="Arial" panose="020B0604020202020204" pitchFamily="34" charset="0"/>
              </a:rPr>
              <a:t> normative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conţin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normele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dreptului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muncii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asecurității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sănătății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muncă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convenţiilor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colective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contractelor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colective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muncă</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toate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tipurile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unităţi</a:t>
            </a:r>
            <a:r>
              <a:rPr lang="en-US" sz="1800" dirty="0">
                <a:latin typeface="Arial" panose="020B0604020202020204" pitchFamily="34" charset="0"/>
                <a:cs typeface="Arial" panose="020B0604020202020204" pitchFamily="34" charset="0"/>
              </a:rPr>
              <a:t>, precum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autorităţile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publice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centrale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locale cu </a:t>
            </a:r>
            <a:r>
              <a:rPr lang="en-US" sz="1800" dirty="0" err="1">
                <a:latin typeface="Arial" panose="020B0604020202020204" pitchFamily="34" charset="0"/>
                <a:cs typeface="Arial" panose="020B0604020202020204" pitchFamily="34" charset="0"/>
              </a:rPr>
              <a:t>exeptia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institutiilor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prevazute</a:t>
            </a:r>
            <a:r>
              <a:rPr lang="en-US" sz="1800" dirty="0">
                <a:latin typeface="Arial" panose="020B0604020202020204" pitchFamily="34" charset="0"/>
                <a:cs typeface="Arial" panose="020B0604020202020204" pitchFamily="34" charset="0"/>
              </a:rPr>
              <a:t> in </a:t>
            </a:r>
            <a:r>
              <a:rPr lang="en-US" sz="1800" dirty="0" err="1">
                <a:latin typeface="Arial" panose="020B0604020202020204" pitchFamily="34" charset="0"/>
                <a:cs typeface="Arial" panose="020B0604020202020204" pitchFamily="34" charset="0"/>
              </a:rPr>
              <a:t>prevederile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alin</a:t>
            </a:r>
            <a:r>
              <a:rPr lang="en-US" sz="1800" dirty="0">
                <a:latin typeface="Arial" panose="020B0604020202020204" pitchFamily="34" charset="0"/>
                <a:cs typeface="Arial" panose="020B0604020202020204" pitchFamily="34" charset="0"/>
              </a:rPr>
              <a:t>. 2 al art. 372 din </a:t>
            </a:r>
            <a:r>
              <a:rPr lang="en-US" sz="1800" dirty="0" err="1">
                <a:latin typeface="Arial" panose="020B0604020202020204" pitchFamily="34" charset="0"/>
                <a:cs typeface="Arial" panose="020B0604020202020204" pitchFamily="34" charset="0"/>
              </a:rPr>
              <a:t>Codul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Muncii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Ministerul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Apărării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Ministerul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Afacerilor</a:t>
            </a:r>
            <a:r>
              <a:rPr lang="en-US" sz="1800" dirty="0">
                <a:latin typeface="Arial" panose="020B0604020202020204" pitchFamily="34" charset="0"/>
                <a:cs typeface="Arial" panose="020B0604020202020204" pitchFamily="34" charset="0"/>
              </a:rPr>
              <a:t> Interne, </a:t>
            </a:r>
            <a:r>
              <a:rPr lang="en-US" sz="1800" dirty="0" err="1">
                <a:latin typeface="Arial" panose="020B0604020202020204" pitchFamily="34" charset="0"/>
                <a:cs typeface="Arial" panose="020B0604020202020204" pitchFamily="34" charset="0"/>
              </a:rPr>
              <a:t>Serviciul</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Informaţii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Securitate, </a:t>
            </a:r>
            <a:r>
              <a:rPr lang="en-US" sz="1800" dirty="0" err="1">
                <a:latin typeface="Arial" panose="020B0604020202020204" pitchFamily="34" charset="0"/>
                <a:cs typeface="Arial" panose="020B0604020202020204" pitchFamily="34" charset="0"/>
              </a:rPr>
              <a:t>Serviciul</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Protecţie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Pază</a:t>
            </a:r>
            <a:r>
              <a:rPr lang="en-US" sz="1800" dirty="0">
                <a:latin typeface="Arial" panose="020B0604020202020204" pitchFamily="34" charset="0"/>
                <a:cs typeface="Arial" panose="020B0604020202020204" pitchFamily="34" charset="0"/>
              </a:rPr>
              <a:t> de Stat, </a:t>
            </a:r>
            <a:r>
              <a:rPr lang="en-US" sz="1800" dirty="0" err="1">
                <a:latin typeface="Arial" panose="020B0604020202020204" pitchFamily="34" charset="0"/>
                <a:cs typeface="Arial" panose="020B0604020202020204" pitchFamily="34" charset="0"/>
              </a:rPr>
              <a:t>Administrația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Națională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Penitenciarelor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Centrul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Naţional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Anticorupţie</a:t>
            </a:r>
            <a:r>
              <a:rPr lang="en-US" sz="1800" dirty="0">
                <a:latin typeface="Arial" panose="020B0604020202020204" pitchFamily="34" charset="0"/>
                <a:cs typeface="Arial" panose="020B0604020202020204" pitchFamily="34" charset="0"/>
              </a:rPr>
              <a:t>).</a:t>
            </a:r>
            <a:endParaRPr lang="ro-MD" sz="1800" dirty="0">
              <a:latin typeface="Arial" panose="020B0604020202020204" pitchFamily="34" charset="0"/>
              <a:cs typeface="Arial" panose="020B0604020202020204" pitchFamily="34" charset="0"/>
            </a:endParaRPr>
          </a:p>
          <a:p>
            <a:pPr marL="109728" indent="0" algn="just">
              <a:buNone/>
            </a:pPr>
            <a:endParaRPr lang="ro-MD" sz="1700" dirty="0">
              <a:latin typeface="Arial" panose="020B0604020202020204" pitchFamily="34" charset="0"/>
              <a:cs typeface="Arial" panose="020B0604020202020204" pitchFamily="34" charset="0"/>
            </a:endParaRPr>
          </a:p>
          <a:p>
            <a:pPr marL="109728" indent="0" algn="ctr">
              <a:buNone/>
            </a:pPr>
            <a:r>
              <a:rPr lang="en-US" sz="1700" b="1" dirty="0" err="1">
                <a:latin typeface="Arial" panose="020B0604020202020204" pitchFamily="34" charset="0"/>
                <a:cs typeface="Arial" panose="020B0604020202020204" pitchFamily="34" charset="0"/>
              </a:rPr>
              <a:t>Controalele</a:t>
            </a:r>
            <a:r>
              <a:rPr lang="en-US" sz="1700" b="1" dirty="0">
                <a:latin typeface="Arial" panose="020B0604020202020204" pitchFamily="34" charset="0"/>
                <a:cs typeface="Arial" panose="020B0604020202020204" pitchFamily="34" charset="0"/>
              </a:rPr>
              <a:t> </a:t>
            </a:r>
            <a:r>
              <a:rPr lang="ro-MD" sz="1700" b="1" dirty="0">
                <a:latin typeface="Arial" panose="020B0604020202020204" pitchFamily="34" charset="0"/>
                <a:cs typeface="Arial" panose="020B0604020202020204" pitchFamily="34" charset="0"/>
              </a:rPr>
              <a:t>ISM </a:t>
            </a:r>
            <a:r>
              <a:rPr lang="en-US" sz="1700" b="1" dirty="0">
                <a:latin typeface="Arial" panose="020B0604020202020204" pitchFamily="34" charset="0"/>
                <a:cs typeface="Arial" panose="020B0604020202020204" pitchFamily="34" charset="0"/>
              </a:rPr>
              <a:t>se </a:t>
            </a:r>
            <a:r>
              <a:rPr lang="en-US" sz="1700" b="1" dirty="0" err="1">
                <a:latin typeface="Arial" panose="020B0604020202020204" pitchFamily="34" charset="0"/>
                <a:cs typeface="Arial" panose="020B0604020202020204" pitchFamily="34" charset="0"/>
              </a:rPr>
              <a:t>executa</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în</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conformitate</a:t>
            </a:r>
            <a:r>
              <a:rPr lang="en-US" sz="1700" b="1" dirty="0">
                <a:latin typeface="Arial" panose="020B0604020202020204" pitchFamily="34" charset="0"/>
                <a:cs typeface="Arial" panose="020B0604020202020204" pitchFamily="34" charset="0"/>
              </a:rPr>
              <a:t> cu </a:t>
            </a:r>
            <a:r>
              <a:rPr lang="en-US" sz="1700" b="1" dirty="0" err="1">
                <a:latin typeface="Arial" panose="020B0604020202020204" pitchFamily="34" charset="0"/>
                <a:cs typeface="Arial" panose="020B0604020202020204" pitchFamily="34" charset="0"/>
              </a:rPr>
              <a:t>prevederile</a:t>
            </a:r>
            <a:r>
              <a:rPr lang="en-US" sz="1700" b="1" dirty="0">
                <a:latin typeface="Arial" panose="020B0604020202020204" pitchFamily="34" charset="0"/>
                <a:cs typeface="Arial" panose="020B0604020202020204" pitchFamily="34" charset="0"/>
              </a:rPr>
              <a:t>:</a:t>
            </a:r>
            <a:endParaRPr lang="ru-RU" sz="1700" b="1" i="1"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700" dirty="0" err="1">
                <a:latin typeface="Arial" panose="020B0604020202020204" pitchFamily="34" charset="0"/>
                <a:cs typeface="Arial" panose="020B0604020202020204" pitchFamily="34" charset="0"/>
              </a:rPr>
              <a:t>Legea</a:t>
            </a:r>
            <a:r>
              <a:rPr lang="en-US" sz="1700" dirty="0">
                <a:latin typeface="Arial" panose="020B0604020202020204" pitchFamily="34" charset="0"/>
                <a:cs typeface="Arial" panose="020B0604020202020204" pitchFamily="34" charset="0"/>
              </a:rPr>
              <a:t> 131-XIX din 8.06.12 </a:t>
            </a:r>
            <a:r>
              <a:rPr lang="en-US" sz="1700" dirty="0" err="1">
                <a:latin typeface="Arial" panose="020B0604020202020204" pitchFamily="34" charset="0"/>
                <a:cs typeface="Arial" panose="020B0604020202020204" pitchFamily="34" charset="0"/>
              </a:rPr>
              <a:t>privind</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controlul</a:t>
            </a:r>
            <a:r>
              <a:rPr lang="en-US" sz="1700" dirty="0">
                <a:latin typeface="Arial" panose="020B0604020202020204" pitchFamily="34" charset="0"/>
                <a:cs typeface="Arial" panose="020B0604020202020204" pitchFamily="34" charset="0"/>
              </a:rPr>
              <a:t> de stat </a:t>
            </a:r>
            <a:r>
              <a:rPr lang="en-US" sz="1700" dirty="0" err="1">
                <a:latin typeface="Arial" panose="020B0604020202020204" pitchFamily="34" charset="0"/>
                <a:cs typeface="Arial" panose="020B0604020202020204" pitchFamily="34" charset="0"/>
              </a:rPr>
              <a:t>asupra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activităţii</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întreprinzător</a:t>
            </a:r>
            <a:r>
              <a:rPr lang="en-US" sz="1700" dirty="0">
                <a:latin typeface="Arial" panose="020B0604020202020204" pitchFamily="34" charset="0"/>
                <a:cs typeface="Arial" panose="020B0604020202020204" pitchFamily="34" charset="0"/>
              </a:rPr>
              <a:t>.</a:t>
            </a:r>
            <a:endParaRPr lang="ru-RU" sz="1700" i="1"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700" dirty="0" err="1">
                <a:latin typeface="Arial" panose="020B0604020202020204" pitchFamily="34" charset="0"/>
                <a:cs typeface="Arial" panose="020B0604020202020204" pitchFamily="34" charset="0"/>
              </a:rPr>
              <a:t>Legea</a:t>
            </a:r>
            <a:r>
              <a:rPr lang="en-US" sz="1700" dirty="0">
                <a:latin typeface="Arial" panose="020B0604020202020204" pitchFamily="34" charset="0"/>
                <a:cs typeface="Arial" panose="020B0604020202020204" pitchFamily="34" charset="0"/>
              </a:rPr>
              <a:t> Nr. 140 din 10.05.2001 </a:t>
            </a:r>
            <a:r>
              <a:rPr lang="en-US" sz="1700" dirty="0" err="1">
                <a:latin typeface="Arial" panose="020B0604020202020204" pitchFamily="34" charset="0"/>
                <a:cs typeface="Arial" panose="020B0604020202020204" pitchFamily="34" charset="0"/>
              </a:rPr>
              <a:t>privind</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Inspectoratul</a:t>
            </a:r>
            <a:r>
              <a:rPr lang="en-US" sz="1700" dirty="0">
                <a:latin typeface="Arial" panose="020B0604020202020204" pitchFamily="34" charset="0"/>
                <a:cs typeface="Arial" panose="020B0604020202020204" pitchFamily="34" charset="0"/>
              </a:rPr>
              <a:t> de Stat al </a:t>
            </a:r>
            <a:r>
              <a:rPr lang="en-US" sz="1700" dirty="0" err="1">
                <a:latin typeface="Arial" panose="020B0604020202020204" pitchFamily="34" charset="0"/>
                <a:cs typeface="Arial" panose="020B0604020202020204" pitchFamily="34" charset="0"/>
              </a:rPr>
              <a:t>Muncii</a:t>
            </a:r>
            <a:r>
              <a:rPr lang="en-US" sz="1700" dirty="0">
                <a:latin typeface="Arial" panose="020B0604020202020204" pitchFamily="34" charset="0"/>
                <a:cs typeface="Arial" panose="020B0604020202020204" pitchFamily="34" charset="0"/>
              </a:rPr>
              <a:t>.</a:t>
            </a:r>
            <a:endParaRPr lang="ru-RU" sz="17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o-RO" sz="1700" dirty="0">
                <a:latin typeface="Arial" panose="020B0604020202020204" pitchFamily="34" charset="0"/>
                <a:cs typeface="Arial" panose="020B0604020202020204" pitchFamily="34" charset="0"/>
              </a:rPr>
              <a:t>Legea nr. 235 din 20.07.2006 cu privire la principiile de bază ale reglementării activității antreprenoriale.</a:t>
            </a:r>
            <a:endParaRPr lang="ru-RU" sz="1700" dirty="0">
              <a:latin typeface="Arial" panose="020B0604020202020204" pitchFamily="34" charset="0"/>
              <a:cs typeface="Arial" panose="020B0604020202020204" pitchFamily="34" charset="0"/>
            </a:endParaRPr>
          </a:p>
          <a:p>
            <a:pPr marL="109728" indent="0" algn="just">
              <a:buNone/>
            </a:pPr>
            <a:endParaRPr lang="ru-RU" sz="18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3A198A22-FD2A-4D02-B655-9E5AA7880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941168"/>
            <a:ext cx="7272808" cy="1800200"/>
          </a:xfrm>
          <a:prstGeom prst="rect">
            <a:avLst/>
          </a:prstGeom>
        </p:spPr>
      </p:pic>
    </p:spTree>
    <p:extLst>
      <p:ext uri="{BB962C8B-B14F-4D97-AF65-F5344CB8AC3E}">
        <p14:creationId xmlns:p14="http://schemas.microsoft.com/office/powerpoint/2010/main" val="208412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620688"/>
            <a:ext cx="8712968" cy="6120680"/>
          </a:xfrm>
        </p:spPr>
        <p:txBody>
          <a:bodyPr>
            <a:noAutofit/>
          </a:bodyPr>
          <a:lstStyle/>
          <a:p>
            <a:pPr marL="109728" indent="0" algn="just">
              <a:buNone/>
            </a:pPr>
            <a:r>
              <a:rPr lang="ro-MO" sz="1200" b="1" dirty="0">
                <a:latin typeface="Arial" panose="020B0604020202020204" pitchFamily="34" charset="0"/>
                <a:cs typeface="Arial" panose="020B0604020202020204" pitchFamily="34" charset="0"/>
              </a:rPr>
              <a:t>Sancțuni pentru încălcarea legislației muncii conform art. 55 din Codul Contravențional</a:t>
            </a:r>
          </a:p>
          <a:p>
            <a:pPr marL="109728" indent="0" algn="just">
              <a:buNone/>
            </a:pPr>
            <a:r>
              <a:rPr lang="en-US" sz="1200" dirty="0">
                <a:latin typeface="Arial" panose="020B0604020202020204" pitchFamily="34" charset="0"/>
                <a:cs typeface="Arial" panose="020B0604020202020204" pitchFamily="34" charset="0"/>
              </a:rPr>
              <a:t>1. </a:t>
            </a:r>
            <a:r>
              <a:rPr lang="en-US" sz="1200" dirty="0" err="1">
                <a:latin typeface="Arial" panose="020B0604020202020204" pitchFamily="34" charset="0"/>
                <a:cs typeface="Arial" panose="020B0604020202020204" pitchFamily="34" charset="0"/>
              </a:rPr>
              <a:t>Încălcarea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legislaţiei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manifestată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prin</a:t>
            </a:r>
            <a:r>
              <a:rPr lang="en-US"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a) </a:t>
            </a:r>
            <a:r>
              <a:rPr lang="en-US" sz="1200" dirty="0" err="1">
                <a:latin typeface="Arial" panose="020B0604020202020204" pitchFamily="34" charset="0"/>
                <a:cs typeface="Arial" panose="020B0604020202020204" pitchFamily="34" charset="0"/>
              </a:rPr>
              <a:t>nerespectarea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către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angajator</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duratei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normale</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timpului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b) </a:t>
            </a:r>
            <a:r>
              <a:rPr lang="en-US" sz="1200" dirty="0" err="1">
                <a:latin typeface="Arial" panose="020B0604020202020204" pitchFamily="34" charset="0"/>
                <a:cs typeface="Arial" panose="020B0604020202020204" pitchFamily="34" charset="0"/>
              </a:rPr>
              <a:t>atragerea</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suplimentară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zilele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repaus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sărbătoare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nelucrătoare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lipsa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acordului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scris</a:t>
            </a:r>
            <a:r>
              <a:rPr lang="en-US" sz="1200" dirty="0">
                <a:latin typeface="Arial" panose="020B0604020202020204" pitchFamily="34" charset="0"/>
                <a:cs typeface="Arial" panose="020B0604020202020204" pitchFamily="34" charset="0"/>
              </a:rPr>
              <a:t> al </a:t>
            </a:r>
            <a:r>
              <a:rPr lang="en-US" sz="1200" dirty="0" err="1">
                <a:latin typeface="Arial" panose="020B0604020202020204" pitchFamily="34" charset="0"/>
                <a:cs typeface="Arial" panose="020B0604020202020204" pitchFamily="34" charset="0"/>
              </a:rPr>
              <a:t>salariatului</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c) </a:t>
            </a:r>
            <a:r>
              <a:rPr lang="en-US" sz="1200" dirty="0" err="1">
                <a:latin typeface="Arial" panose="020B0604020202020204" pitchFamily="34" charset="0"/>
                <a:cs typeface="Arial" panose="020B0604020202020204" pitchFamily="34" charset="0"/>
              </a:rPr>
              <a:t>refuzul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angajatorului</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acorda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pauze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suplimentare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alimentarea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copilului</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d) </a:t>
            </a:r>
            <a:r>
              <a:rPr lang="en-US" sz="1200" dirty="0" err="1">
                <a:latin typeface="Arial" panose="020B0604020202020204" pitchFamily="34" charset="0"/>
                <a:cs typeface="Arial" panose="020B0604020202020204" pitchFamily="34" charset="0"/>
              </a:rPr>
              <a:t>refuzul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angajatorului</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acorda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concedii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anuale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odihnă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potrivit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modului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stabilit</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lege</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e) </a:t>
            </a:r>
            <a:r>
              <a:rPr lang="en-US" sz="1200" dirty="0" err="1">
                <a:latin typeface="Arial" panose="020B0604020202020204" pitchFamily="34" charset="0"/>
                <a:cs typeface="Arial" panose="020B0604020202020204" pitchFamily="34" charset="0"/>
              </a:rPr>
              <a:t>refuzul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angajatorului</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acorda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concedii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studii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garantate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lege</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f) </a:t>
            </a:r>
            <a:r>
              <a:rPr lang="en-US" sz="1200" dirty="0" err="1">
                <a:latin typeface="Arial" panose="020B0604020202020204" pitchFamily="34" charset="0"/>
                <a:cs typeface="Arial" panose="020B0604020202020204" pitchFamily="34" charset="0"/>
              </a:rPr>
              <a:t>efectuarea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reţinerilor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neîntemeiate</a:t>
            </a:r>
            <a:r>
              <a:rPr lang="en-US" sz="1200" dirty="0">
                <a:latin typeface="Arial" panose="020B0604020202020204" pitchFamily="34" charset="0"/>
                <a:cs typeface="Arial" panose="020B0604020202020204" pitchFamily="34" charset="0"/>
              </a:rPr>
              <a:t> din </a:t>
            </a:r>
            <a:r>
              <a:rPr lang="en-US" sz="1200" dirty="0" err="1">
                <a:latin typeface="Arial" panose="020B0604020202020204" pitchFamily="34" charset="0"/>
                <a:cs typeface="Arial" panose="020B0604020202020204" pitchFamily="34" charset="0"/>
              </a:rPr>
              <a:t>salariu</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g) </a:t>
            </a:r>
            <a:r>
              <a:rPr lang="en-US" sz="1200" dirty="0" err="1">
                <a:latin typeface="Arial" panose="020B0604020202020204" pitchFamily="34" charset="0"/>
                <a:cs typeface="Arial" panose="020B0604020202020204" pitchFamily="34" charset="0"/>
              </a:rPr>
              <a:t>neacordarea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garanţiilor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compensaţiilor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prevăzute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lege</a:t>
            </a:r>
            <a:r>
              <a:rPr lang="en-US" sz="1200" dirty="0">
                <a:latin typeface="Arial" panose="020B0604020202020204" pitchFamily="34" charset="0"/>
                <a:cs typeface="Arial" panose="020B0604020202020204" pitchFamily="34" charset="0"/>
              </a:rPr>
              <a:t>;</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h) </a:t>
            </a:r>
            <a:r>
              <a:rPr lang="en-US" sz="1200" dirty="0" err="1">
                <a:latin typeface="Arial" panose="020B0604020202020204" pitchFamily="34" charset="0"/>
                <a:cs typeface="Arial" panose="020B0604020202020204" pitchFamily="34" charset="0"/>
              </a:rPr>
              <a:t>refuzul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angajatorului</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elibera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certificatul</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privire</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salariu</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b="1" i="1" dirty="0">
                <a:latin typeface="Arial" panose="020B0604020202020204" pitchFamily="34" charset="0"/>
                <a:cs typeface="Arial" panose="020B0604020202020204" pitchFamily="34" charset="0"/>
              </a:rPr>
              <a:t>se </a:t>
            </a:r>
            <a:r>
              <a:rPr lang="en-US" sz="1200" b="1" i="1" dirty="0" err="1">
                <a:latin typeface="Arial" panose="020B0604020202020204" pitchFamily="34" charset="0"/>
                <a:cs typeface="Arial" panose="020B0604020202020204" pitchFamily="34" charset="0"/>
              </a:rPr>
              <a:t>sancţionează</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30 la 60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fizice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70 la 120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funcţie</a:t>
            </a:r>
            <a:r>
              <a:rPr lang="en-US" sz="1200" b="1" i="1" dirty="0">
                <a:latin typeface="Arial" panose="020B0604020202020204" pitchFamily="34" charset="0"/>
                <a:cs typeface="Arial" panose="020B0604020202020204" pitchFamily="34" charset="0"/>
              </a:rPr>
              <a:t> de </a:t>
            </a:r>
            <a:r>
              <a:rPr lang="en-US" sz="1200" b="1" i="1" dirty="0" err="1">
                <a:latin typeface="Arial" panose="020B0604020202020204" pitchFamily="34" charset="0"/>
                <a:cs typeface="Arial" panose="020B0604020202020204" pitchFamily="34" charset="0"/>
              </a:rPr>
              <a:t>răspundere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150 la 240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r>
              <a:rPr lang="ru-RU" sz="1200" i="1" dirty="0">
                <a:latin typeface="Arial" panose="020B0604020202020204" pitchFamily="34" charset="0"/>
                <a:cs typeface="Arial" panose="020B0604020202020204" pitchFamily="34" charset="0"/>
              </a:rPr>
              <a:t> </a:t>
            </a:r>
            <a:endParaRPr lang="ro-MO" sz="1200" i="1"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2. </a:t>
            </a:r>
            <a:r>
              <a:rPr lang="en-US" sz="1200" dirty="0" err="1">
                <a:latin typeface="Arial" panose="020B0604020202020204" pitchFamily="34" charset="0"/>
                <a:cs typeface="Arial" panose="020B0604020202020204" pitchFamily="34" charset="0"/>
              </a:rPr>
              <a:t>Aceleaşi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încălcări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săvîrşite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asupra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minorului</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b="1" i="1" dirty="0">
                <a:latin typeface="Arial" panose="020B0604020202020204" pitchFamily="34" charset="0"/>
                <a:cs typeface="Arial" panose="020B0604020202020204" pitchFamily="34" charset="0"/>
              </a:rPr>
              <a:t>se </a:t>
            </a:r>
            <a:r>
              <a:rPr lang="en-US" sz="1200" b="1" i="1" dirty="0" err="1">
                <a:latin typeface="Arial" panose="020B0604020202020204" pitchFamily="34" charset="0"/>
                <a:cs typeface="Arial" panose="020B0604020202020204" pitchFamily="34" charset="0"/>
              </a:rPr>
              <a:t>sancţionează</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50 la 80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fizice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100 la 140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funcţie</a:t>
            </a:r>
            <a:r>
              <a:rPr lang="en-US" sz="1200" b="1" i="1" dirty="0">
                <a:latin typeface="Arial" panose="020B0604020202020204" pitchFamily="34" charset="0"/>
                <a:cs typeface="Arial" panose="020B0604020202020204" pitchFamily="34" charset="0"/>
              </a:rPr>
              <a:t> de </a:t>
            </a:r>
            <a:r>
              <a:rPr lang="en-US" sz="1200" b="1" i="1" dirty="0" err="1">
                <a:latin typeface="Arial" panose="020B0604020202020204" pitchFamily="34" charset="0"/>
                <a:cs typeface="Arial" panose="020B0604020202020204" pitchFamily="34" charset="0"/>
              </a:rPr>
              <a:t>răspundere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200 la 300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r>
              <a:rPr lang="ru-RU" sz="1200" i="1" dirty="0">
                <a:latin typeface="Arial" panose="020B0604020202020204" pitchFamily="34" charset="0"/>
                <a:cs typeface="Arial" panose="020B0604020202020204" pitchFamily="34" charset="0"/>
              </a:rPr>
              <a:t> </a:t>
            </a:r>
            <a:endParaRPr lang="ro-MO" sz="1200" i="1"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3. </a:t>
            </a:r>
            <a:r>
              <a:rPr lang="en-US" sz="1200" dirty="0" err="1">
                <a:latin typeface="Arial" panose="020B0604020202020204" pitchFamily="34" charset="0"/>
                <a:cs typeface="Arial" panose="020B0604020202020204" pitchFamily="34" charset="0"/>
              </a:rPr>
              <a:t>Încălcarea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legislaţiei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manifestată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prin</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a) </a:t>
            </a:r>
            <a:r>
              <a:rPr lang="en-US" sz="1200" dirty="0" err="1">
                <a:latin typeface="Arial" panose="020B0604020202020204" pitchFamily="34" charset="0"/>
                <a:cs typeface="Arial" panose="020B0604020202020204" pitchFamily="34" charset="0"/>
              </a:rPr>
              <a:t>prestarea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către</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persoană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fără</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avea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încheiat</a:t>
            </a:r>
            <a:r>
              <a:rPr lang="en-US" sz="1200" dirty="0">
                <a:latin typeface="Arial" panose="020B0604020202020204" pitchFamily="34" charset="0"/>
                <a:cs typeface="Arial" panose="020B0604020202020204" pitchFamily="34" charset="0"/>
              </a:rPr>
              <a:t> un contract individual de </a:t>
            </a:r>
            <a:r>
              <a:rPr lang="en-US" sz="1200" dirty="0" err="1">
                <a:latin typeface="Arial" panose="020B0604020202020204" pitchFamily="34" charset="0"/>
                <a:cs typeface="Arial" panose="020B0604020202020204" pitchFamily="34" charset="0"/>
              </a:rPr>
              <a:t>munca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formă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scrisă</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b) </a:t>
            </a:r>
            <a:r>
              <a:rPr lang="en-US" sz="1200" dirty="0" err="1">
                <a:latin typeface="Arial" panose="020B0604020202020204" pitchFamily="34" charset="0"/>
                <a:cs typeface="Arial" panose="020B0604020202020204" pitchFamily="34" charset="0"/>
              </a:rPr>
              <a:t>stabilirea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achitarea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salariu</a:t>
            </a:r>
            <a:r>
              <a:rPr lang="en-US" sz="1200" dirty="0">
                <a:latin typeface="Arial" panose="020B0604020202020204" pitchFamily="34" charset="0"/>
                <a:cs typeface="Arial" panose="020B0604020202020204" pitchFamily="34" charset="0"/>
              </a:rPr>
              <a:t> sub </a:t>
            </a:r>
            <a:r>
              <a:rPr lang="en-US" sz="1200" dirty="0" err="1">
                <a:latin typeface="Arial" panose="020B0604020202020204" pitchFamily="34" charset="0"/>
                <a:cs typeface="Arial" panose="020B0604020202020204" pitchFamily="34" charset="0"/>
              </a:rPr>
              <a:t>nivelul</a:t>
            </a:r>
            <a:r>
              <a:rPr lang="en-US" sz="1200" dirty="0">
                <a:latin typeface="Arial" panose="020B0604020202020204" pitchFamily="34" charset="0"/>
                <a:cs typeface="Arial" panose="020B0604020202020204" pitchFamily="34" charset="0"/>
              </a:rPr>
              <a:t> minim </a:t>
            </a:r>
            <a:r>
              <a:rPr lang="en-US" sz="1200" dirty="0" err="1">
                <a:latin typeface="Arial" panose="020B0604020202020204" pitchFamily="34" charset="0"/>
                <a:cs typeface="Arial" panose="020B0604020202020204" pitchFamily="34" charset="0"/>
              </a:rPr>
              <a:t>garantat</a:t>
            </a:r>
            <a:r>
              <a:rPr lang="en-US" sz="1200" dirty="0">
                <a:latin typeface="Arial" panose="020B0604020202020204" pitchFamily="34" charset="0"/>
                <a:cs typeface="Arial" panose="020B0604020202020204" pitchFamily="34" charset="0"/>
              </a:rPr>
              <a:t> de stat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stabilit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contractul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colectiv</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convenţia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c) </a:t>
            </a:r>
            <a:r>
              <a:rPr lang="en-US" sz="1200" dirty="0" err="1">
                <a:latin typeface="Arial" panose="020B0604020202020204" pitchFamily="34" charset="0"/>
                <a:cs typeface="Arial" panose="020B0604020202020204" pitchFamily="34" charset="0"/>
              </a:rPr>
              <a:t>neretribuirea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suplimentare</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prestate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zilele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repaus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sărbătoare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nelucrătoare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noapte</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d) </a:t>
            </a:r>
            <a:r>
              <a:rPr lang="en-US" sz="1200" dirty="0" err="1">
                <a:latin typeface="Arial" panose="020B0604020202020204" pitchFamily="34" charset="0"/>
                <a:cs typeface="Arial" panose="020B0604020202020204" pitchFamily="34" charset="0"/>
              </a:rPr>
              <a:t>neachitarea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adaosurilor</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sporurilor</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plăţilor</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compensare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inclusiv</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premiilor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prevăzute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lege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regulamentele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aprobate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angajator</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contractul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colectiv</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convenţia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contractul</a:t>
            </a:r>
            <a:r>
              <a:rPr lang="en-US" sz="1200" dirty="0">
                <a:latin typeface="Arial" panose="020B0604020202020204" pitchFamily="34" charset="0"/>
                <a:cs typeface="Arial" panose="020B0604020202020204" pitchFamily="34" charset="0"/>
              </a:rPr>
              <a:t> individual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lgn="just">
              <a:buNone/>
            </a:pPr>
            <a:r>
              <a:rPr lang="en-US" sz="1200" b="1" i="1" dirty="0">
                <a:latin typeface="Arial" panose="020B0604020202020204" pitchFamily="34" charset="0"/>
                <a:cs typeface="Arial" panose="020B0604020202020204" pitchFamily="34" charset="0"/>
              </a:rPr>
              <a:t>se </a:t>
            </a:r>
            <a:r>
              <a:rPr lang="en-US" sz="1200" b="1" i="1" dirty="0" err="1">
                <a:latin typeface="Arial" panose="020B0604020202020204" pitchFamily="34" charset="0"/>
                <a:cs typeface="Arial" panose="020B0604020202020204" pitchFamily="34" charset="0"/>
              </a:rPr>
              <a:t>sancţionează</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70 la 120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fizice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150 la 240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funcţie</a:t>
            </a:r>
            <a:r>
              <a:rPr lang="en-US" sz="1200" b="1" i="1" dirty="0">
                <a:latin typeface="Arial" panose="020B0604020202020204" pitchFamily="34" charset="0"/>
                <a:cs typeface="Arial" panose="020B0604020202020204" pitchFamily="34" charset="0"/>
              </a:rPr>
              <a:t> de </a:t>
            </a:r>
            <a:r>
              <a:rPr lang="en-US" sz="1200" b="1" i="1" dirty="0" err="1">
                <a:latin typeface="Arial" panose="020B0604020202020204" pitchFamily="34" charset="0"/>
                <a:cs typeface="Arial" panose="020B0604020202020204" pitchFamily="34" charset="0"/>
              </a:rPr>
              <a:t>răspundere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260 la 400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r>
              <a:rPr lang="ru-RU" sz="1200" i="1" dirty="0">
                <a:latin typeface="Arial" panose="020B0604020202020204" pitchFamily="34" charset="0"/>
                <a:cs typeface="Arial" panose="020B0604020202020204" pitchFamily="34" charset="0"/>
              </a:rPr>
              <a:t> </a:t>
            </a:r>
          </a:p>
        </p:txBody>
      </p:sp>
      <p:sp>
        <p:nvSpPr>
          <p:cNvPr id="3" name="Заголовок 2"/>
          <p:cNvSpPr>
            <a:spLocks noGrp="1"/>
          </p:cNvSpPr>
          <p:nvPr>
            <p:ph type="title"/>
          </p:nvPr>
        </p:nvSpPr>
        <p:spPr>
          <a:xfrm>
            <a:off x="457200" y="116632"/>
            <a:ext cx="8229600" cy="504056"/>
          </a:xfrm>
        </p:spPr>
        <p:txBody>
          <a:bodyPr>
            <a:normAutofit/>
          </a:bodyPr>
          <a:lstStyle/>
          <a:p>
            <a:pPr algn="ctr"/>
            <a:r>
              <a:rPr lang="ro-MO" sz="2400" dirty="0">
                <a:latin typeface="Arial Black" panose="020B0A04020102020204" pitchFamily="34" charset="0"/>
              </a:rPr>
              <a:t>Sanctiuni pentru incălcarea legislației muncii</a:t>
            </a:r>
            <a:endParaRPr lang="ru-RU" sz="2400" dirty="0">
              <a:latin typeface="Arial Black" panose="020B0A04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6048672"/>
          </a:xfrm>
        </p:spPr>
        <p:txBody>
          <a:bodyPr>
            <a:normAutofit/>
          </a:bodyPr>
          <a:lstStyle/>
          <a:p>
            <a:pPr marL="109728" indent="0">
              <a:buNone/>
            </a:pPr>
            <a:r>
              <a:rPr lang="ro-MO" sz="2500" b="1" dirty="0">
                <a:solidFill>
                  <a:srgbClr val="FF0000"/>
                </a:solidFill>
                <a:latin typeface="Arial Black" panose="020B0A04020102020204" pitchFamily="34" charset="0"/>
              </a:rPr>
              <a:t>  </a:t>
            </a:r>
            <a:r>
              <a:rPr lang="ro-MO" sz="1200" b="1" dirty="0">
                <a:solidFill>
                  <a:srgbClr val="FF0000"/>
                </a:solidFill>
                <a:latin typeface="Arial Black" panose="020B0A04020102020204" pitchFamily="34" charset="0"/>
                <a:cs typeface="Arial" panose="020B0604020202020204" pitchFamily="34" charset="0"/>
              </a:rPr>
              <a:t>Sancțuni pentru încălcarea legislației muncii conform art. 55</a:t>
            </a:r>
            <a:r>
              <a:rPr lang="ro-MO" sz="1200" b="1" baseline="30000" dirty="0">
                <a:solidFill>
                  <a:srgbClr val="FF0000"/>
                </a:solidFill>
                <a:latin typeface="Arial Black" panose="020B0A04020102020204" pitchFamily="34" charset="0"/>
                <a:cs typeface="Arial" panose="020B0604020202020204" pitchFamily="34" charset="0"/>
              </a:rPr>
              <a:t>1</a:t>
            </a:r>
            <a:r>
              <a:rPr lang="ro-MO" sz="1200" b="1" dirty="0">
                <a:solidFill>
                  <a:srgbClr val="FF0000"/>
                </a:solidFill>
                <a:latin typeface="Arial Black" panose="020B0A04020102020204" pitchFamily="34" charset="0"/>
                <a:cs typeface="Arial" panose="020B0604020202020204" pitchFamily="34" charset="0"/>
              </a:rPr>
              <a:t> din Codul Contravențional</a:t>
            </a:r>
            <a:endParaRPr lang="ru-RU" sz="1200" dirty="0">
              <a:solidFill>
                <a:srgbClr val="FF0000"/>
              </a:solidFill>
              <a:latin typeface="Arial Black" panose="020B0A04020102020204" pitchFamily="34" charset="0"/>
              <a:cs typeface="Arial" panose="020B0604020202020204" pitchFamily="34" charset="0"/>
            </a:endParaRPr>
          </a:p>
          <a:p>
            <a:pPr marL="109728" indent="0">
              <a:buNone/>
            </a:pPr>
            <a:r>
              <a:rPr lang="en-US" sz="1200" dirty="0" err="1">
                <a:latin typeface="Arial" panose="020B0604020202020204" pitchFamily="34" charset="0"/>
                <a:cs typeface="Arial" panose="020B0604020202020204" pitchFamily="34" charset="0"/>
              </a:rPr>
              <a:t>Utilizarea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nedeclarate</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sancţionează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fiecare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persoană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identificată</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amendă</a:t>
            </a:r>
            <a:r>
              <a:rPr lang="en-US"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buNone/>
            </a:pPr>
            <a:r>
              <a:rPr lang="en-US" sz="1200" b="1" i="1" dirty="0">
                <a:latin typeface="Arial" panose="020B0604020202020204" pitchFamily="34" charset="0"/>
                <a:cs typeface="Arial" panose="020B0604020202020204" pitchFamily="34" charset="0"/>
              </a:rPr>
              <a:t>de la 60 la 90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fizice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150 la 210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funcţie</a:t>
            </a:r>
            <a:r>
              <a:rPr lang="en-US" sz="1200" b="1" i="1" dirty="0">
                <a:latin typeface="Arial" panose="020B0604020202020204" pitchFamily="34" charset="0"/>
                <a:cs typeface="Arial" panose="020B0604020202020204" pitchFamily="34" charset="0"/>
              </a:rPr>
              <a:t> de </a:t>
            </a:r>
            <a:r>
              <a:rPr lang="en-US" sz="1200" b="1" i="1" dirty="0" err="1">
                <a:latin typeface="Arial" panose="020B0604020202020204" pitchFamily="34" charset="0"/>
                <a:cs typeface="Arial" panose="020B0604020202020204" pitchFamily="34" charset="0"/>
              </a:rPr>
              <a:t>răspundere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210 la 300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endParaRPr lang="ru-RU" sz="1200" b="1" i="1" dirty="0">
              <a:latin typeface="Arial" panose="020B0604020202020204" pitchFamily="34" charset="0"/>
              <a:cs typeface="Arial" panose="020B0604020202020204" pitchFamily="34" charset="0"/>
            </a:endParaRPr>
          </a:p>
          <a:p>
            <a:pPr marL="109728" indent="0">
              <a:buNone/>
            </a:pPr>
            <a:r>
              <a:rPr lang="en-US" sz="1200" b="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marL="109728" indent="0" algn="ctr">
              <a:buNone/>
            </a:pPr>
            <a:r>
              <a:rPr lang="ro-MO" sz="1200" b="1" dirty="0">
                <a:solidFill>
                  <a:srgbClr val="FF0000"/>
                </a:solidFill>
                <a:latin typeface="Arial Black" panose="020B0A04020102020204" pitchFamily="34" charset="0"/>
                <a:cs typeface="Arial" panose="020B0604020202020204" pitchFamily="34" charset="0"/>
              </a:rPr>
              <a:t>Sancțuni pentru încălcarea legislației muncii conform art. 55</a:t>
            </a:r>
            <a:r>
              <a:rPr lang="ro-MO" sz="1200" b="1" baseline="30000" dirty="0">
                <a:solidFill>
                  <a:srgbClr val="FF0000"/>
                </a:solidFill>
                <a:latin typeface="Arial Black" panose="020B0A04020102020204" pitchFamily="34" charset="0"/>
                <a:cs typeface="Arial" panose="020B0604020202020204" pitchFamily="34" charset="0"/>
              </a:rPr>
              <a:t>2</a:t>
            </a:r>
            <a:r>
              <a:rPr lang="ro-MO" sz="1200" b="1" dirty="0">
                <a:solidFill>
                  <a:srgbClr val="FF0000"/>
                </a:solidFill>
                <a:latin typeface="Arial Black" panose="020B0A04020102020204" pitchFamily="34" charset="0"/>
                <a:cs typeface="Arial" panose="020B0604020202020204" pitchFamily="34" charset="0"/>
              </a:rPr>
              <a:t> din Codul Contravențional</a:t>
            </a:r>
            <a:endParaRPr lang="ru-RU" sz="1200" dirty="0">
              <a:solidFill>
                <a:srgbClr val="FF0000"/>
              </a:solidFill>
              <a:latin typeface="Arial Black" panose="020B0A04020102020204" pitchFamily="34" charset="0"/>
              <a:cs typeface="Arial" panose="020B0604020202020204" pitchFamily="34" charset="0"/>
            </a:endParaRPr>
          </a:p>
          <a:p>
            <a:pPr marL="109728" indent="0">
              <a:buNone/>
            </a:pPr>
            <a:r>
              <a:rPr lang="en-US" sz="1200" dirty="0" err="1">
                <a:latin typeface="Arial" panose="020B0604020202020204" pitchFamily="34" charset="0"/>
                <a:cs typeface="Arial" panose="020B0604020202020204" pitchFamily="34" charset="0"/>
              </a:rPr>
              <a:t>Achitarea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salariului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altor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plăți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fără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reflectarea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acestora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evidența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contabilă</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sancţionează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fiecare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persoană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identificată</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amendă</a:t>
            </a:r>
            <a:r>
              <a:rPr lang="en-US"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buNone/>
            </a:pPr>
            <a:r>
              <a:rPr lang="en-US" sz="1200" b="1" i="1" dirty="0">
                <a:latin typeface="Arial" panose="020B0604020202020204" pitchFamily="34" charset="0"/>
                <a:cs typeface="Arial" panose="020B0604020202020204" pitchFamily="34" charset="0"/>
              </a:rPr>
              <a:t>de la 400 la 500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fizice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1000 la 1500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funcţie</a:t>
            </a:r>
            <a:r>
              <a:rPr lang="en-US" sz="1200" b="1" i="1" dirty="0">
                <a:latin typeface="Arial" panose="020B0604020202020204" pitchFamily="34" charset="0"/>
                <a:cs typeface="Arial" panose="020B0604020202020204" pitchFamily="34" charset="0"/>
              </a:rPr>
              <a:t> de </a:t>
            </a:r>
            <a:r>
              <a:rPr lang="en-US" sz="1200" b="1" i="1" dirty="0" err="1">
                <a:latin typeface="Arial" panose="020B0604020202020204" pitchFamily="34" charset="0"/>
                <a:cs typeface="Arial" panose="020B0604020202020204" pitchFamily="34" charset="0"/>
              </a:rPr>
              <a:t>răspundere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1000 la 1500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endParaRPr lang="ru-RU" sz="1200" b="1" i="1" dirty="0">
              <a:latin typeface="Arial" panose="020B0604020202020204" pitchFamily="34" charset="0"/>
              <a:cs typeface="Arial" panose="020B0604020202020204" pitchFamily="34" charset="0"/>
            </a:endParaRPr>
          </a:p>
          <a:p>
            <a:pPr marL="109728" indent="0">
              <a:buNone/>
            </a:pPr>
            <a:r>
              <a:rPr lang="en-US" sz="1200"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marL="109728" indent="0">
              <a:buNone/>
            </a:pPr>
            <a:r>
              <a:rPr lang="ro-MO" sz="1200" b="1" dirty="0">
                <a:latin typeface="Arial" panose="020B0604020202020204" pitchFamily="34" charset="0"/>
                <a:cs typeface="Arial" panose="020B0604020202020204" pitchFamily="34" charset="0"/>
              </a:rPr>
              <a:t>Sancțuni pentru încălcarea legislației </a:t>
            </a:r>
            <a:r>
              <a:rPr lang="en-US" sz="1200" b="1" dirty="0" err="1">
                <a:latin typeface="Arial" panose="020B0604020202020204" pitchFamily="34" charset="0"/>
                <a:cs typeface="Arial" panose="020B0604020202020204" pitchFamily="34" charset="0"/>
              </a:rPr>
              <a:t>privind</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ocuparea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forţei</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muncă</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şi</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protecţia</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socială</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a</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persoanelor</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aflate</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în</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căutarea</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unui</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loc</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de</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muncă</a:t>
            </a:r>
            <a:r>
              <a:rPr lang="ru-RU" sz="1200" dirty="0">
                <a:latin typeface="Arial" panose="020B0604020202020204" pitchFamily="34" charset="0"/>
                <a:cs typeface="Arial" panose="020B0604020202020204" pitchFamily="34" charset="0"/>
              </a:rPr>
              <a:t> </a:t>
            </a:r>
            <a:r>
              <a:rPr lang="ro-MO" sz="1200" b="1" dirty="0">
                <a:latin typeface="Arial" panose="020B0604020202020204" pitchFamily="34" charset="0"/>
                <a:cs typeface="Arial" panose="020B0604020202020204" pitchFamily="34" charset="0"/>
              </a:rPr>
              <a:t>conform art. 56 din Codul Contravențional</a:t>
            </a:r>
            <a:endParaRPr lang="ru-RU" sz="1200" dirty="0">
              <a:latin typeface="Arial" panose="020B0604020202020204" pitchFamily="34" charset="0"/>
              <a:cs typeface="Arial" panose="020B0604020202020204" pitchFamily="34" charset="0"/>
            </a:endParaRPr>
          </a:p>
          <a:p>
            <a:pPr marL="109728" indent="0">
              <a:buNone/>
            </a:pPr>
            <a:r>
              <a:rPr lang="en-US" sz="1200" dirty="0">
                <a:latin typeface="Arial" panose="020B0604020202020204" pitchFamily="34" charset="0"/>
                <a:cs typeface="Arial" panose="020B0604020202020204" pitchFamily="34" charset="0"/>
              </a:rPr>
              <a:t>1. </a:t>
            </a:r>
            <a:r>
              <a:rPr lang="en-US" sz="1200" dirty="0" err="1">
                <a:latin typeface="Arial" panose="020B0604020202020204" pitchFamily="34" charset="0"/>
                <a:cs typeface="Arial" panose="020B0604020202020204" pitchFamily="34" charset="0"/>
              </a:rPr>
              <a:t>Utilizarea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către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persoanele</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funcţie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răspundere</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completarea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documentelor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oficiale</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denumirilor</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profesii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funcţii</a:t>
            </a:r>
            <a:r>
              <a:rPr lang="en-US" sz="1200" dirty="0">
                <a:latin typeface="Arial" panose="020B0604020202020204" pitchFamily="34" charset="0"/>
                <a:cs typeface="Arial" panose="020B0604020202020204" pitchFamily="34" charset="0"/>
              </a:rPr>
              <a:t> care nu </a:t>
            </a:r>
            <a:r>
              <a:rPr lang="en-US" sz="1200" dirty="0" err="1">
                <a:latin typeface="Arial" panose="020B0604020202020204" pitchFamily="34" charset="0"/>
                <a:cs typeface="Arial" panose="020B0604020202020204" pitchFamily="34" charset="0"/>
              </a:rPr>
              <a:t>corespund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Clasificatorului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ocupaţiilor</a:t>
            </a:r>
            <a:r>
              <a:rPr lang="en-US" sz="1200" dirty="0">
                <a:latin typeface="Arial" panose="020B0604020202020204" pitchFamily="34" charset="0"/>
                <a:cs typeface="Arial" panose="020B0604020202020204" pitchFamily="34" charset="0"/>
              </a:rPr>
              <a:t> din </a:t>
            </a:r>
            <a:r>
              <a:rPr lang="en-US" sz="1200" dirty="0" err="1">
                <a:latin typeface="Arial" panose="020B0604020202020204" pitchFamily="34" charset="0"/>
                <a:cs typeface="Arial" panose="020B0604020202020204" pitchFamily="34" charset="0"/>
              </a:rPr>
              <a:t>Republica</a:t>
            </a:r>
            <a:r>
              <a:rPr lang="en-US" sz="1200" dirty="0">
                <a:latin typeface="Arial" panose="020B0604020202020204" pitchFamily="34" charset="0"/>
                <a:cs typeface="Arial" panose="020B0604020202020204" pitchFamily="34" charset="0"/>
              </a:rPr>
              <a:t> Moldova</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sancţionează</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amendă</a:t>
            </a:r>
            <a:r>
              <a:rPr lang="en-US"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buNone/>
            </a:pPr>
            <a:r>
              <a:rPr lang="en-US" sz="1200" b="1" i="1" dirty="0">
                <a:latin typeface="Arial" panose="020B0604020202020204" pitchFamily="34" charset="0"/>
                <a:cs typeface="Arial" panose="020B0604020202020204" pitchFamily="34" charset="0"/>
              </a:rPr>
              <a:t>de la 6 la 30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109728" indent="0">
              <a:buNone/>
            </a:pPr>
            <a:r>
              <a:rPr lang="en-US" sz="1200" dirty="0">
                <a:latin typeface="Arial" panose="020B0604020202020204" pitchFamily="34" charset="0"/>
                <a:cs typeface="Arial" panose="020B0604020202020204" pitchFamily="34" charset="0"/>
              </a:rPr>
              <a:t>2. </a:t>
            </a:r>
            <a:r>
              <a:rPr lang="en-US" sz="1200" dirty="0" err="1">
                <a:latin typeface="Arial" panose="020B0604020202020204" pitchFamily="34" charset="0"/>
                <a:cs typeface="Arial" panose="020B0604020202020204" pitchFamily="34" charset="0"/>
              </a:rPr>
              <a:t>Necomunicarea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termenul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stabilit</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legislaţie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către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beneficiarul</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ajutor</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şomaj</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alocaţii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integrare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ori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reintegrare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profesională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agenţiei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teritoriale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ocupare</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forţei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la care </a:t>
            </a:r>
            <a:r>
              <a:rPr lang="en-US" sz="1200" dirty="0" err="1">
                <a:latin typeface="Arial" panose="020B0604020202020204" pitchFamily="34" charset="0"/>
                <a:cs typeface="Arial" panose="020B0604020202020204" pitchFamily="34" charset="0"/>
              </a:rPr>
              <a:t>este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înregistrat</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oricărei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modificări</a:t>
            </a:r>
            <a:r>
              <a:rPr lang="en-US" sz="1200" dirty="0">
                <a:latin typeface="Arial" panose="020B0604020202020204" pitchFamily="34" charset="0"/>
                <a:cs typeface="Arial" panose="020B0604020202020204" pitchFamily="34" charset="0"/>
              </a:rPr>
              <a:t> din </a:t>
            </a:r>
            <a:r>
              <a:rPr lang="en-US" sz="1200" dirty="0" err="1">
                <a:latin typeface="Arial" panose="020B0604020202020204" pitchFamily="34" charset="0"/>
                <a:cs typeface="Arial" panose="020B0604020202020204" pitchFamily="34" charset="0"/>
              </a:rPr>
              <a:t>condiţiile</a:t>
            </a:r>
            <a:r>
              <a:rPr lang="en-US" sz="1200" dirty="0">
                <a:latin typeface="Arial" panose="020B0604020202020204" pitchFamily="34" charset="0"/>
                <a:cs typeface="Arial" panose="020B0604020202020204" pitchFamily="34" charset="0"/>
              </a:rPr>
              <a:t> care au </a:t>
            </a:r>
            <a:r>
              <a:rPr lang="en-US" sz="1200" dirty="0" err="1">
                <a:latin typeface="Arial" panose="020B0604020202020204" pitchFamily="34" charset="0"/>
                <a:cs typeface="Arial" panose="020B0604020202020204" pitchFamily="34" charset="0"/>
              </a:rPr>
              <a:t>condus</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stabilirea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dreptului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beneficiar</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sancţionează</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amendă</a:t>
            </a:r>
            <a:r>
              <a:rPr lang="en-US"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buNone/>
            </a:pPr>
            <a:r>
              <a:rPr lang="en-US" sz="1200" b="1" i="1" dirty="0">
                <a:latin typeface="Arial" panose="020B0604020202020204" pitchFamily="34" charset="0"/>
                <a:cs typeface="Arial" panose="020B0604020202020204" pitchFamily="34" charset="0"/>
              </a:rPr>
              <a:t>de la 2 la 6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a:t>
            </a:r>
            <a:endParaRPr lang="ru-RU" sz="1200" b="1" i="1" dirty="0">
              <a:latin typeface="Arial" panose="020B0604020202020204" pitchFamily="34" charset="0"/>
              <a:cs typeface="Arial" panose="020B0604020202020204" pitchFamily="34" charset="0"/>
            </a:endParaRPr>
          </a:p>
          <a:p>
            <a:pPr marL="109728" indent="0">
              <a:buNone/>
            </a:pPr>
            <a:r>
              <a:rPr lang="en-US" sz="1200" dirty="0">
                <a:latin typeface="Arial" panose="020B0604020202020204" pitchFamily="34" charset="0"/>
                <a:cs typeface="Arial" panose="020B0604020202020204" pitchFamily="34" charset="0"/>
              </a:rPr>
              <a:t>3. </a:t>
            </a:r>
            <a:r>
              <a:rPr lang="en-US" sz="1200" dirty="0" err="1">
                <a:latin typeface="Arial" panose="020B0604020202020204" pitchFamily="34" charset="0"/>
                <a:cs typeface="Arial" panose="020B0604020202020204" pitchFamily="34" charset="0"/>
              </a:rPr>
              <a:t>Neoferirea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către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autoritatea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publică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instituţia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publică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întreprinderea</a:t>
            </a:r>
            <a:r>
              <a:rPr lang="en-US" sz="1200" dirty="0">
                <a:latin typeface="Arial" panose="020B0604020202020204" pitchFamily="34" charset="0"/>
                <a:cs typeface="Arial" panose="020B0604020202020204" pitchFamily="34" charset="0"/>
              </a:rPr>
              <a:t> de stat a </a:t>
            </a:r>
            <a:r>
              <a:rPr lang="en-US" sz="1200" dirty="0" err="1">
                <a:latin typeface="Arial" panose="020B0604020202020204" pitchFamily="34" charset="0"/>
                <a:cs typeface="Arial" panose="020B0604020202020204" pitchFamily="34" charset="0"/>
              </a:rPr>
              <a:t>locurilor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planificate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stagii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practică</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puţin</a:t>
            </a:r>
            <a:r>
              <a:rPr lang="en-US" sz="1200" dirty="0">
                <a:latin typeface="Arial" panose="020B0604020202020204" pitchFamily="34" charset="0"/>
                <a:cs typeface="Arial" panose="020B0604020202020204" pitchFamily="34" charset="0"/>
              </a:rPr>
              <a:t> 10% din </a:t>
            </a:r>
            <a:r>
              <a:rPr lang="en-US" sz="1200" dirty="0" err="1">
                <a:latin typeface="Arial" panose="020B0604020202020204" pitchFamily="34" charset="0"/>
                <a:cs typeface="Arial" panose="020B0604020202020204" pitchFamily="34" charset="0"/>
              </a:rPr>
              <a:t>efectivul</a:t>
            </a:r>
            <a:r>
              <a:rPr lang="en-US" sz="1200" dirty="0">
                <a:latin typeface="Arial" panose="020B0604020202020204" pitchFamily="34" charset="0"/>
                <a:cs typeface="Arial" panose="020B0604020202020204" pitchFamily="34" charset="0"/>
              </a:rPr>
              <a:t> de personal</a:t>
            </a:r>
            <a:endParaRPr lang="ru-RU" sz="1200" dirty="0">
              <a:latin typeface="Arial" panose="020B0604020202020204" pitchFamily="34" charset="0"/>
              <a:cs typeface="Arial" panose="020B0604020202020204" pitchFamily="34" charset="0"/>
            </a:endParaRPr>
          </a:p>
          <a:p>
            <a:pPr marL="109728" indent="0">
              <a:buNone/>
            </a:pP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sancţionează</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amendă</a:t>
            </a:r>
            <a:r>
              <a:rPr lang="en-US" sz="1200" dirty="0">
                <a:latin typeface="Arial" panose="020B0604020202020204" pitchFamily="34" charset="0"/>
                <a:cs typeface="Arial" panose="020B0604020202020204" pitchFamily="34" charset="0"/>
              </a:rPr>
              <a:t> </a:t>
            </a:r>
            <a:endParaRPr lang="ro-MO" sz="1200" dirty="0">
              <a:latin typeface="Arial" panose="020B0604020202020204" pitchFamily="34" charset="0"/>
              <a:cs typeface="Arial" panose="020B0604020202020204" pitchFamily="34" charset="0"/>
            </a:endParaRPr>
          </a:p>
          <a:p>
            <a:pPr marL="109728" indent="0">
              <a:buNone/>
            </a:pPr>
            <a:r>
              <a:rPr lang="en-US" sz="1200" b="1" i="1" dirty="0">
                <a:latin typeface="Arial" panose="020B0604020202020204" pitchFamily="34" charset="0"/>
                <a:cs typeface="Arial" panose="020B0604020202020204" pitchFamily="34" charset="0"/>
              </a:rPr>
              <a:t>de la 60 la 90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funcţie</a:t>
            </a:r>
            <a:r>
              <a:rPr lang="en-US" sz="1200" b="1" i="1" dirty="0">
                <a:latin typeface="Arial" panose="020B0604020202020204" pitchFamily="34" charset="0"/>
                <a:cs typeface="Arial" panose="020B0604020202020204" pitchFamily="34" charset="0"/>
              </a:rPr>
              <a:t> de </a:t>
            </a:r>
            <a:r>
              <a:rPr lang="en-US" sz="1200" b="1" i="1" dirty="0" err="1">
                <a:latin typeface="Arial" panose="020B0604020202020204" pitchFamily="34" charset="0"/>
                <a:cs typeface="Arial" panose="020B0604020202020204" pitchFamily="34" charset="0"/>
              </a:rPr>
              <a:t>răspundere</a:t>
            </a:r>
            <a:r>
              <a:rPr lang="en-US" sz="1200" b="1" i="1" dirty="0">
                <a:latin typeface="Arial" panose="020B0604020202020204" pitchFamily="34" charset="0"/>
                <a:cs typeface="Arial" panose="020B0604020202020204" pitchFamily="34" charset="0"/>
              </a:rPr>
              <a:t> </a:t>
            </a:r>
            <a:endParaRPr lang="ru-RU" b="1" i="1"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640"/>
            <a:ext cx="8229600" cy="6408712"/>
          </a:xfrm>
        </p:spPr>
        <p:txBody>
          <a:bodyPr>
            <a:normAutofit lnSpcReduction="10000"/>
          </a:bodyPr>
          <a:lstStyle/>
          <a:p>
            <a:pPr marL="109728" indent="0" algn="just">
              <a:buNone/>
            </a:pPr>
            <a:r>
              <a:rPr lang="ro-MO" sz="1200" b="1" dirty="0">
                <a:latin typeface="Arial" panose="020B0604020202020204" pitchFamily="34" charset="0"/>
                <a:cs typeface="Arial" panose="020B0604020202020204" pitchFamily="34" charset="0"/>
              </a:rPr>
              <a:t>     </a:t>
            </a:r>
            <a:endParaRPr lang="ro-MD" sz="1200" b="1" dirty="0">
              <a:latin typeface="Arial" panose="020B0604020202020204" pitchFamily="34" charset="0"/>
              <a:cs typeface="Arial" panose="020B0604020202020204" pitchFamily="34" charset="0"/>
            </a:endParaRPr>
          </a:p>
          <a:p>
            <a:pPr marL="109728" indent="0" algn="just">
              <a:buNone/>
            </a:pPr>
            <a:r>
              <a:rPr lang="ro-MO" sz="1200" b="1" dirty="0">
                <a:latin typeface="Arial" panose="020B0604020202020204" pitchFamily="34" charset="0"/>
                <a:cs typeface="Arial" panose="020B0604020202020204" pitchFamily="34" charset="0"/>
              </a:rPr>
              <a:t>Sancțuni pentru încălcarea legislației </a:t>
            </a:r>
            <a:r>
              <a:rPr lang="en-US" sz="1200" b="1" dirty="0" err="1">
                <a:latin typeface="Arial" panose="020B0604020202020204" pitchFamily="34" charset="0"/>
                <a:cs typeface="Arial" panose="020B0604020202020204" pitchFamily="34" charset="0"/>
              </a:rPr>
              <a:t>privind</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încadrarea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în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cîmpul</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muncii</a:t>
            </a:r>
            <a:r>
              <a:rPr lang="en-US"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a</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persoanelor</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cu</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dizabilităţi</a:t>
            </a:r>
            <a:r>
              <a:rPr lang="ru-RU" sz="1200" b="1" dirty="0">
                <a:latin typeface="Arial" panose="020B0604020202020204" pitchFamily="34" charset="0"/>
                <a:cs typeface="Arial" panose="020B0604020202020204" pitchFamily="34" charset="0"/>
              </a:rPr>
              <a:t> </a:t>
            </a:r>
            <a:r>
              <a:rPr lang="ro-MO" sz="1200" b="1" dirty="0">
                <a:latin typeface="Arial" panose="020B0604020202020204" pitchFamily="34" charset="0"/>
                <a:cs typeface="Arial" panose="020B0604020202020204" pitchFamily="34" charset="0"/>
              </a:rPr>
              <a:t>conform art. 56</a:t>
            </a:r>
            <a:r>
              <a:rPr lang="ro-MO" sz="1200" b="1" baseline="30000" dirty="0">
                <a:latin typeface="Arial" panose="020B0604020202020204" pitchFamily="34" charset="0"/>
                <a:cs typeface="Arial" panose="020B0604020202020204" pitchFamily="34" charset="0"/>
              </a:rPr>
              <a:t>1</a:t>
            </a:r>
            <a:r>
              <a:rPr lang="ro-MO" sz="1200" b="1" dirty="0">
                <a:latin typeface="Arial" panose="020B0604020202020204" pitchFamily="34" charset="0"/>
                <a:cs typeface="Arial" panose="020B0604020202020204" pitchFamily="34" charset="0"/>
              </a:rPr>
              <a:t> din Codul Contravențional</a:t>
            </a:r>
            <a:endParaRPr lang="ru-RU"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1. </a:t>
            </a:r>
            <a:r>
              <a:rPr lang="en-US" sz="1200" dirty="0" err="1">
                <a:latin typeface="Arial" panose="020B0604020202020204" pitchFamily="34" charset="0"/>
                <a:cs typeface="Arial" panose="020B0604020202020204" pitchFamily="34" charset="0"/>
              </a:rPr>
              <a:t>Eschivarea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refuzul</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încheia</a:t>
            </a:r>
            <a:r>
              <a:rPr lang="en-US" sz="1200" dirty="0">
                <a:latin typeface="Arial" panose="020B0604020202020204" pitchFamily="34" charset="0"/>
                <a:cs typeface="Arial" panose="020B0604020202020204" pitchFamily="34" charset="0"/>
              </a:rPr>
              <a:t> contract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cu o </a:t>
            </a:r>
            <a:r>
              <a:rPr lang="en-US" sz="1200" dirty="0" err="1">
                <a:latin typeface="Arial" panose="020B0604020202020204" pitchFamily="34" charset="0"/>
                <a:cs typeface="Arial" panose="020B0604020202020204" pitchFamily="34" charset="0"/>
              </a:rPr>
              <a:t>persoană</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dizabilităţi</a:t>
            </a:r>
            <a:r>
              <a:rPr lang="en-US" sz="1200" dirty="0">
                <a:latin typeface="Arial" panose="020B0604020202020204" pitchFamily="34" charset="0"/>
                <a:cs typeface="Arial" panose="020B0604020202020204" pitchFamily="34" charset="0"/>
              </a:rPr>
              <a:t> care </a:t>
            </a:r>
            <a:r>
              <a:rPr lang="en-US" sz="1200" dirty="0" err="1">
                <a:latin typeface="Arial" panose="020B0604020202020204" pitchFamily="34" charset="0"/>
                <a:cs typeface="Arial" panose="020B0604020202020204" pitchFamily="34" charset="0"/>
              </a:rPr>
              <a:t>dispune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recomandări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privind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plasarea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cîmpul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din </a:t>
            </a:r>
            <a:r>
              <a:rPr lang="en-US" sz="1200" dirty="0" err="1">
                <a:latin typeface="Arial" panose="020B0604020202020204" pitchFamily="34" charset="0"/>
                <a:cs typeface="Arial" panose="020B0604020202020204" pitchFamily="34" charset="0"/>
              </a:rPr>
              <a:t>partea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instituţiei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abilitate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legislaţie</a:t>
            </a:r>
            <a:endParaRPr lang="ru-RU"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sancţionează</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amendă</a:t>
            </a:r>
            <a:r>
              <a:rPr lang="en-US" sz="120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de la 180 la 210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2. </a:t>
            </a:r>
            <a:r>
              <a:rPr lang="en-US" sz="1200" dirty="0" err="1">
                <a:latin typeface="Arial" panose="020B0604020202020204" pitchFamily="34" charset="0"/>
                <a:cs typeface="Arial" panose="020B0604020202020204" pitchFamily="34" charset="0"/>
              </a:rPr>
              <a:t>Eschivarea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refuzul</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repartiza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locurile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disponibile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crea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locuri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plasarea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cîmpul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persoanelor</a:t>
            </a:r>
            <a:r>
              <a:rPr lang="en-US" sz="1200" dirty="0">
                <a:latin typeface="Arial" panose="020B0604020202020204" pitchFamily="34" charset="0"/>
                <a:cs typeface="Arial" panose="020B0604020202020204" pitchFamily="34" charset="0"/>
              </a:rPr>
              <a:t> care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-au </a:t>
            </a:r>
            <a:r>
              <a:rPr lang="en-US" sz="1200" dirty="0" err="1">
                <a:latin typeface="Arial" panose="020B0604020202020204" pitchFamily="34" charset="0"/>
                <a:cs typeface="Arial" panose="020B0604020202020204" pitchFamily="34" charset="0"/>
              </a:rPr>
              <a:t>pierdut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parţial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capacitatea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urma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unui</a:t>
            </a:r>
            <a:r>
              <a:rPr lang="en-US" sz="1200" dirty="0">
                <a:latin typeface="Arial" panose="020B0604020202020204" pitchFamily="34" charset="0"/>
                <a:cs typeface="Arial" panose="020B0604020202020204" pitchFamily="34" charset="0"/>
              </a:rPr>
              <a:t> accident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au </a:t>
            </a:r>
            <a:r>
              <a:rPr lang="en-US" sz="1200" dirty="0" err="1">
                <a:latin typeface="Arial" panose="020B0604020202020204" pitchFamily="34" charset="0"/>
                <a:cs typeface="Arial" panose="020B0604020202020204" pitchFamily="34" charset="0"/>
              </a:rPr>
              <a:t>căpătat</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boală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profesională</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angajatorul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respectiv</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urma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cărui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fapt</a:t>
            </a:r>
            <a:r>
              <a:rPr lang="en-US" sz="1200" dirty="0">
                <a:latin typeface="Arial" panose="020B0604020202020204" pitchFamily="34" charset="0"/>
                <a:cs typeface="Arial" panose="020B0604020202020204" pitchFamily="34" charset="0"/>
              </a:rPr>
              <a:t> au </a:t>
            </a:r>
            <a:r>
              <a:rPr lang="en-US" sz="1200" dirty="0" err="1">
                <a:latin typeface="Arial" panose="020B0604020202020204" pitchFamily="34" charset="0"/>
                <a:cs typeface="Arial" panose="020B0604020202020204" pitchFamily="34" charset="0"/>
              </a:rPr>
              <a:t>fost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recunoscute</a:t>
            </a:r>
            <a:r>
              <a:rPr lang="en-US" sz="1200" dirty="0">
                <a:latin typeface="Arial" panose="020B0604020202020204" pitchFamily="34" charset="0"/>
                <a:cs typeface="Arial" panose="020B0604020202020204" pitchFamily="34" charset="0"/>
              </a:rPr>
              <a:t> ca </a:t>
            </a:r>
            <a:r>
              <a:rPr lang="en-US" sz="1200" dirty="0" err="1">
                <a:latin typeface="Arial" panose="020B0604020202020204" pitchFamily="34" charset="0"/>
                <a:cs typeface="Arial" panose="020B0604020202020204" pitchFamily="34" charset="0"/>
              </a:rPr>
              <a:t>persoane</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dizabilităţi</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se</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sancţionează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cu</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amendă</a:t>
            </a:r>
            <a:r>
              <a:rPr lang="ru-RU" sz="1200" dirty="0">
                <a:latin typeface="Arial" panose="020B0604020202020204" pitchFamily="34" charset="0"/>
                <a:cs typeface="Arial" panose="020B0604020202020204" pitchFamily="34" charset="0"/>
              </a:rPr>
              <a:t> </a:t>
            </a:r>
          </a:p>
          <a:p>
            <a:pPr marL="109728" indent="0" algn="just">
              <a:buNone/>
            </a:pPr>
            <a:r>
              <a:rPr lang="en-US" sz="1200" b="1" i="1" dirty="0">
                <a:latin typeface="Arial" panose="020B0604020202020204" pitchFamily="34" charset="0"/>
                <a:cs typeface="Arial" panose="020B0604020202020204" pitchFamily="34" charset="0"/>
              </a:rPr>
              <a:t>de la 240 la 300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3. </a:t>
            </a:r>
            <a:r>
              <a:rPr lang="en-US" sz="1200" dirty="0" err="1">
                <a:latin typeface="Arial" panose="020B0604020202020204" pitchFamily="34" charset="0"/>
                <a:cs typeface="Arial" panose="020B0604020202020204" pitchFamily="34" charset="0"/>
              </a:rPr>
              <a:t>Eschivarea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refuzul</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rezerva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locuri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de a </a:t>
            </a:r>
            <a:r>
              <a:rPr lang="en-US" sz="1200" dirty="0" err="1">
                <a:latin typeface="Arial" panose="020B0604020202020204" pitchFamily="34" charset="0"/>
                <a:cs typeface="Arial" panose="020B0604020202020204" pitchFamily="34" charset="0"/>
              </a:rPr>
              <a:t>angaja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cîmpul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persoane</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dizabilităţi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proporţie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puţin</a:t>
            </a:r>
            <a:r>
              <a:rPr lang="en-US" sz="1200" dirty="0">
                <a:latin typeface="Arial" panose="020B0604020202020204" pitchFamily="34" charset="0"/>
                <a:cs typeface="Arial" panose="020B0604020202020204" pitchFamily="34" charset="0"/>
              </a:rPr>
              <a:t> 5 la </a:t>
            </a:r>
            <a:r>
              <a:rPr lang="en-US" sz="1200" dirty="0" err="1">
                <a:latin typeface="Arial" panose="020B0604020202020204" pitchFamily="34" charset="0"/>
                <a:cs typeface="Arial" panose="020B0604020202020204" pitchFamily="34" charset="0"/>
              </a:rPr>
              <a:t>sută</a:t>
            </a:r>
            <a:r>
              <a:rPr lang="en-US" sz="1200" dirty="0">
                <a:latin typeface="Arial" panose="020B0604020202020204" pitchFamily="34" charset="0"/>
                <a:cs typeface="Arial" panose="020B0604020202020204" pitchFamily="34" charset="0"/>
              </a:rPr>
              <a:t> din </a:t>
            </a:r>
            <a:r>
              <a:rPr lang="en-US" sz="1200" dirty="0" err="1">
                <a:latin typeface="Arial" panose="020B0604020202020204" pitchFamily="34" charset="0"/>
                <a:cs typeface="Arial" panose="020B0604020202020204" pitchFamily="34" charset="0"/>
              </a:rPr>
              <a:t>numărul</a:t>
            </a:r>
            <a:r>
              <a:rPr lang="en-US" sz="1200" dirty="0">
                <a:latin typeface="Arial" panose="020B0604020202020204" pitchFamily="34" charset="0"/>
                <a:cs typeface="Arial" panose="020B0604020202020204" pitchFamily="34" charset="0"/>
              </a:rPr>
              <a:t> total al </a:t>
            </a:r>
            <a:r>
              <a:rPr lang="en-US" sz="1200" dirty="0" err="1">
                <a:latin typeface="Arial" panose="020B0604020202020204" pitchFamily="34" charset="0"/>
                <a:cs typeface="Arial" panose="020B0604020202020204" pitchFamily="34" charset="0"/>
              </a:rPr>
              <a:t>salariaţilor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parcursul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unui</a:t>
            </a:r>
            <a:r>
              <a:rPr lang="en-US" sz="1200" dirty="0">
                <a:latin typeface="Arial" panose="020B0604020202020204" pitchFamily="34" charset="0"/>
                <a:cs typeface="Arial" panose="020B0604020202020204" pitchFamily="34" charset="0"/>
              </a:rPr>
              <a:t> an </a:t>
            </a:r>
            <a:r>
              <a:rPr lang="en-US" sz="1200" dirty="0" err="1">
                <a:latin typeface="Arial" panose="020B0604020202020204" pitchFamily="34" charset="0"/>
                <a:cs typeface="Arial" panose="020B0604020202020204" pitchFamily="34" charset="0"/>
              </a:rPr>
              <a:t>financiar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dacă</a:t>
            </a:r>
            <a:r>
              <a:rPr lang="en-US" sz="1200" dirty="0">
                <a:latin typeface="Arial" panose="020B0604020202020204" pitchFamily="34" charset="0"/>
                <a:cs typeface="Arial" panose="020B0604020202020204" pitchFamily="34" charset="0"/>
              </a:rPr>
              <a:t>, conform </a:t>
            </a:r>
            <a:r>
              <a:rPr lang="en-US" sz="1200" dirty="0" err="1">
                <a:latin typeface="Arial" panose="020B0604020202020204" pitchFamily="34" charset="0"/>
                <a:cs typeface="Arial" panose="020B0604020202020204" pitchFamily="34" charset="0"/>
              </a:rPr>
              <a:t>statelor</a:t>
            </a:r>
            <a:r>
              <a:rPr lang="en-US" sz="1200" dirty="0">
                <a:latin typeface="Arial" panose="020B0604020202020204" pitchFamily="34" charset="0"/>
                <a:cs typeface="Arial" panose="020B0604020202020204" pitchFamily="34" charset="0"/>
              </a:rPr>
              <a:t> de personal </a:t>
            </a:r>
            <a:r>
              <a:rPr lang="en-US" sz="1200" dirty="0" err="1">
                <a:latin typeface="Arial" panose="020B0604020202020204" pitchFamily="34" charset="0"/>
                <a:cs typeface="Arial" panose="020B0604020202020204" pitchFamily="34" charset="0"/>
              </a:rPr>
              <a:t>sunt</a:t>
            </a:r>
            <a:r>
              <a:rPr lang="en-US" sz="1200" dirty="0">
                <a:latin typeface="Arial" panose="020B0604020202020204" pitchFamily="34" charset="0"/>
                <a:cs typeface="Arial" panose="020B0604020202020204" pitchFamily="34" charset="0"/>
              </a:rPr>
              <a:t> 20 de </a:t>
            </a:r>
            <a:r>
              <a:rPr lang="en-US" sz="1200" dirty="0" err="1">
                <a:latin typeface="Arial" panose="020B0604020202020204" pitchFamily="34" charset="0"/>
                <a:cs typeface="Arial" panose="020B0604020202020204" pitchFamily="34" charset="0"/>
              </a:rPr>
              <a:t>salariaţi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mult</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se</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sancţionează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cu</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amendă</a:t>
            </a:r>
            <a:r>
              <a:rPr lang="ru-RU" sz="1200"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de</a:t>
            </a:r>
            <a:r>
              <a:rPr lang="ru-RU" sz="1200" b="1" i="1"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la</a:t>
            </a:r>
            <a:r>
              <a:rPr lang="ru-RU" sz="1200" b="1" i="1" dirty="0">
                <a:latin typeface="Arial" panose="020B0604020202020204" pitchFamily="34" charset="0"/>
                <a:cs typeface="Arial" panose="020B0604020202020204" pitchFamily="34" charset="0"/>
              </a:rPr>
              <a:t> 240 </a:t>
            </a:r>
            <a:r>
              <a:rPr lang="ru-RU" sz="1200" b="1" i="1" dirty="0" err="1">
                <a:latin typeface="Arial" panose="020B0604020202020204" pitchFamily="34" charset="0"/>
                <a:cs typeface="Arial" panose="020B0604020202020204" pitchFamily="34" charset="0"/>
              </a:rPr>
              <a:t>la</a:t>
            </a:r>
            <a:r>
              <a:rPr lang="ru-RU" sz="1200" b="1" i="1" dirty="0">
                <a:latin typeface="Arial" panose="020B0604020202020204" pitchFamily="34" charset="0"/>
                <a:cs typeface="Arial" panose="020B0604020202020204" pitchFamily="34" charset="0"/>
              </a:rPr>
              <a:t> 300 </a:t>
            </a:r>
            <a:r>
              <a:rPr lang="ru-RU" sz="1200" b="1" i="1" dirty="0" err="1">
                <a:latin typeface="Arial" panose="020B0604020202020204" pitchFamily="34" charset="0"/>
                <a:cs typeface="Arial" panose="020B0604020202020204" pitchFamily="34" charset="0"/>
              </a:rPr>
              <a:t>de</a:t>
            </a:r>
            <a:r>
              <a:rPr lang="ru-RU" sz="1200" b="1" i="1"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unităţi</a:t>
            </a:r>
            <a:r>
              <a:rPr lang="ru-RU" sz="1200" b="1" i="1"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convenţionale</a:t>
            </a:r>
            <a:r>
              <a:rPr lang="ru-RU" sz="1200" b="1" i="1"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aplicată</a:t>
            </a:r>
            <a:r>
              <a:rPr lang="ru-RU" sz="1200" b="1" i="1"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persoanei</a:t>
            </a:r>
            <a:r>
              <a:rPr lang="ru-RU" sz="1200" b="1" i="1"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juridice</a:t>
            </a:r>
            <a:r>
              <a:rPr lang="ru-RU" sz="1200" dirty="0">
                <a:latin typeface="Arial" panose="020B0604020202020204" pitchFamily="34" charset="0"/>
                <a:cs typeface="Arial" panose="020B0604020202020204" pitchFamily="34" charset="0"/>
              </a:rPr>
              <a:t>.</a:t>
            </a:r>
          </a:p>
          <a:p>
            <a:pPr marL="109728" indent="0" algn="just">
              <a:buNone/>
            </a:pPr>
            <a:r>
              <a:rPr lang="en-US" sz="1200" dirty="0">
                <a:latin typeface="Arial" panose="020B0604020202020204" pitchFamily="34" charset="0"/>
                <a:cs typeface="Arial" panose="020B0604020202020204" pitchFamily="34" charset="0"/>
              </a:rPr>
              <a:t>4. </a:t>
            </a:r>
            <a:r>
              <a:rPr lang="en-US" sz="1200" dirty="0" err="1">
                <a:latin typeface="Arial" panose="020B0604020202020204" pitchFamily="34" charset="0"/>
                <a:cs typeface="Arial" panose="020B0604020202020204" pitchFamily="34" charset="0"/>
              </a:rPr>
              <a:t>Necomunicarea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agenţiei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teritoriale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ocuparea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forţei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către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angajatori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termenul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stabilit</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legislaţie</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informaţiei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privind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locurile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rezervate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angajarea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cîmpul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persoanelor</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dizabilităţi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precum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informației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privind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angajările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persoanelor</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dizabilităţi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efectuate</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locurile</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rezervate</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se</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sancţionează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cu</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amendă</a:t>
            </a:r>
            <a:r>
              <a:rPr lang="ru-RU" sz="1200" dirty="0">
                <a:latin typeface="Arial" panose="020B0604020202020204" pitchFamily="34" charset="0"/>
                <a:cs typeface="Arial" panose="020B0604020202020204" pitchFamily="34" charset="0"/>
              </a:rPr>
              <a:t> </a:t>
            </a:r>
          </a:p>
          <a:p>
            <a:pPr marL="109728" indent="0" algn="just">
              <a:buNone/>
            </a:pPr>
            <a:r>
              <a:rPr lang="en-US" sz="1200" b="1" i="1" dirty="0">
                <a:latin typeface="Arial" panose="020B0604020202020204" pitchFamily="34" charset="0"/>
                <a:cs typeface="Arial" panose="020B0604020202020204" pitchFamily="34" charset="0"/>
              </a:rPr>
              <a:t>de la 180 la 210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109728" indent="0" algn="just">
              <a:buNone/>
            </a:pPr>
            <a:r>
              <a:rPr lang="en-US" sz="1200" dirty="0">
                <a:latin typeface="Arial" panose="020B0604020202020204" pitchFamily="34" charset="0"/>
                <a:cs typeface="Arial" panose="020B0604020202020204" pitchFamily="34" charset="0"/>
              </a:rPr>
              <a:t>5. </a:t>
            </a:r>
            <a:r>
              <a:rPr lang="en-US" sz="1200" dirty="0" err="1">
                <a:latin typeface="Arial" panose="020B0604020202020204" pitchFamily="34" charset="0"/>
                <a:cs typeface="Arial" panose="020B0604020202020204" pitchFamily="34" charset="0"/>
              </a:rPr>
              <a:t>Neîndeplinirea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nerespectarea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normativelor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vigoare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privind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integrarea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cîmpul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muncii</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persoanelor</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dizabilităţi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amenajarea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adaptarea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rezonabilă</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locurilor</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muncă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asigura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accesul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folosirea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acestora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către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persoanele</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dizabilităţi</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se</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sancţionează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cu</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amendă</a:t>
            </a:r>
            <a:r>
              <a:rPr lang="ru-RU" sz="1200" dirty="0">
                <a:latin typeface="Arial" panose="020B0604020202020204" pitchFamily="34" charset="0"/>
                <a:cs typeface="Arial" panose="020B0604020202020204" pitchFamily="34" charset="0"/>
              </a:rPr>
              <a:t> </a:t>
            </a:r>
          </a:p>
          <a:p>
            <a:pPr marL="109728" indent="0" algn="just">
              <a:buNone/>
            </a:pPr>
            <a:r>
              <a:rPr lang="en-US" sz="1200" b="1" i="1" dirty="0">
                <a:latin typeface="Arial" panose="020B0604020202020204" pitchFamily="34" charset="0"/>
                <a:cs typeface="Arial" panose="020B0604020202020204" pitchFamily="34" charset="0"/>
              </a:rPr>
              <a:t>de la 240 la 300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109728" indent="0" algn="just">
              <a:buNone/>
            </a:pPr>
            <a:r>
              <a:rPr lang="en-US" sz="1200" b="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marL="109728" indent="0" algn="just">
              <a:buNone/>
            </a:pPr>
            <a:r>
              <a:rPr lang="ro-MO" sz="1200" b="1" dirty="0">
                <a:latin typeface="Arial" panose="020B0604020202020204" pitchFamily="34" charset="0"/>
                <a:cs typeface="Arial" panose="020B0604020202020204" pitchFamily="34" charset="0"/>
              </a:rPr>
              <a:t>Sancțuni pentru încălcarea </a:t>
            </a:r>
            <a:r>
              <a:rPr lang="en-US" sz="1200" b="1" dirty="0" err="1">
                <a:latin typeface="Arial" panose="020B0604020202020204" pitchFamily="34" charset="0"/>
                <a:cs typeface="Arial" panose="020B0604020202020204" pitchFamily="34" charset="0"/>
              </a:rPr>
              <a:t>termenelor</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plată</a:t>
            </a:r>
            <a:r>
              <a:rPr lang="en-US" sz="1200" b="1" dirty="0">
                <a:latin typeface="Arial" panose="020B0604020202020204" pitchFamily="34" charset="0"/>
                <a:cs typeface="Arial" panose="020B0604020202020204" pitchFamily="34" charset="0"/>
              </a:rPr>
              <a:t> a </a:t>
            </a:r>
            <a:r>
              <a:rPr lang="en-US" sz="1200" b="1" dirty="0" err="1">
                <a:latin typeface="Arial" panose="020B0604020202020204" pitchFamily="34" charset="0"/>
                <a:cs typeface="Arial" panose="020B0604020202020204" pitchFamily="34" charset="0"/>
              </a:rPr>
              <a:t>salariilor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indemnizaţiilor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şi</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efectuare</a:t>
            </a:r>
            <a:r>
              <a:rPr lang="en-US" sz="1200" b="1" dirty="0">
                <a:latin typeface="Arial" panose="020B0604020202020204" pitchFamily="34" charset="0"/>
                <a:cs typeface="Arial" panose="020B0604020202020204" pitchFamily="34" charset="0"/>
              </a:rPr>
              <a:t> a </a:t>
            </a:r>
            <a:r>
              <a:rPr lang="en-US" sz="1200" b="1" dirty="0" err="1">
                <a:latin typeface="Arial" panose="020B0604020202020204" pitchFamily="34" charset="0"/>
                <a:cs typeface="Arial" panose="020B0604020202020204" pitchFamily="34" charset="0"/>
              </a:rPr>
              <a:t>altor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plăţi</a:t>
            </a:r>
            <a:r>
              <a:rPr lang="en-US" sz="1200" b="1" dirty="0">
                <a:latin typeface="Arial" panose="020B0604020202020204" pitchFamily="34" charset="0"/>
                <a:cs typeface="Arial" panose="020B0604020202020204" pitchFamily="34" charset="0"/>
              </a:rPr>
              <a:t> cu </a:t>
            </a:r>
            <a:r>
              <a:rPr lang="en-US" sz="1200" b="1" dirty="0" err="1">
                <a:latin typeface="Arial" panose="020B0604020202020204" pitchFamily="34" charset="0"/>
                <a:cs typeface="Arial" panose="020B0604020202020204" pitchFamily="34" charset="0"/>
              </a:rPr>
              <a:t>caracter</a:t>
            </a:r>
            <a:r>
              <a:rPr lang="en-US" sz="1200" b="1" dirty="0">
                <a:latin typeface="Arial" panose="020B0604020202020204" pitchFamily="34" charset="0"/>
                <a:cs typeface="Arial" panose="020B0604020202020204" pitchFamily="34" charset="0"/>
              </a:rPr>
              <a:t> permanent, </a:t>
            </a:r>
            <a:r>
              <a:rPr lang="ru-RU" sz="1200" b="1" dirty="0" err="1">
                <a:latin typeface="Arial" panose="020B0604020202020204" pitchFamily="34" charset="0"/>
                <a:cs typeface="Arial" panose="020B0604020202020204" pitchFamily="34" charset="0"/>
              </a:rPr>
              <a:t>stabilite</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prin</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legislaţie</a:t>
            </a:r>
            <a:r>
              <a:rPr lang="ru-RU" sz="1200" b="1" dirty="0">
                <a:latin typeface="Arial" panose="020B0604020202020204" pitchFamily="34" charset="0"/>
                <a:cs typeface="Arial" panose="020B0604020202020204" pitchFamily="34" charset="0"/>
              </a:rPr>
              <a:t> </a:t>
            </a:r>
            <a:r>
              <a:rPr lang="ro-MO" sz="1200" b="1" dirty="0">
                <a:latin typeface="Arial" panose="020B0604020202020204" pitchFamily="34" charset="0"/>
                <a:cs typeface="Arial" panose="020B0604020202020204" pitchFamily="34" charset="0"/>
              </a:rPr>
              <a:t>conform art. 57 din Codul Contravențional</a:t>
            </a:r>
            <a:endParaRPr lang="ru-RU" sz="1200" dirty="0">
              <a:latin typeface="Arial" panose="020B0604020202020204" pitchFamily="34" charset="0"/>
              <a:cs typeface="Arial" panose="020B0604020202020204" pitchFamily="34" charset="0"/>
            </a:endParaRPr>
          </a:p>
          <a:p>
            <a:pPr marL="109728" indent="0" algn="just">
              <a:buNone/>
            </a:pPr>
            <a:r>
              <a:rPr lang="en-US" sz="1200" dirty="0" err="1">
                <a:latin typeface="Arial" panose="020B0604020202020204" pitchFamily="34" charset="0"/>
                <a:cs typeface="Arial" panose="020B0604020202020204" pitchFamily="34" charset="0"/>
              </a:rPr>
              <a:t>Încălcarea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intenţionată</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mai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mult</a:t>
            </a:r>
            <a:r>
              <a:rPr lang="en-US" sz="1200" dirty="0">
                <a:latin typeface="Arial" panose="020B0604020202020204" pitchFamily="34" charset="0"/>
                <a:cs typeface="Arial" panose="020B0604020202020204" pitchFamily="34" charset="0"/>
              </a:rPr>
              <a:t> de 2 </a:t>
            </a:r>
            <a:r>
              <a:rPr lang="en-US" sz="1200" dirty="0" err="1">
                <a:latin typeface="Arial" panose="020B0604020202020204" pitchFamily="34" charset="0"/>
                <a:cs typeface="Arial" panose="020B0604020202020204" pitchFamily="34" charset="0"/>
              </a:rPr>
              <a:t>luni</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termenului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stabilit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plata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salariilor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precum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şi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efectuarea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altor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plăţi</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caracter</a:t>
            </a:r>
            <a:r>
              <a:rPr lang="en-US" sz="1200" dirty="0">
                <a:latin typeface="Arial" panose="020B0604020202020204" pitchFamily="34" charset="0"/>
                <a:cs typeface="Arial" panose="020B0604020202020204" pitchFamily="34" charset="0"/>
              </a:rPr>
              <a:t> permanent, </a:t>
            </a:r>
            <a:r>
              <a:rPr lang="en-US" sz="1200" dirty="0" err="1">
                <a:latin typeface="Arial" panose="020B0604020202020204" pitchFamily="34" charset="0"/>
                <a:cs typeface="Arial" panose="020B0604020202020204" pitchFamily="34" charset="0"/>
              </a:rPr>
              <a:t>stabilite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legislaţie</a:t>
            </a:r>
            <a:r>
              <a:rPr lang="en-US" sz="1200"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se</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sancţionează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cu</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amendă</a:t>
            </a:r>
            <a:r>
              <a:rPr lang="ru-RU" sz="1200" dirty="0">
                <a:latin typeface="Arial" panose="020B0604020202020204" pitchFamily="34" charset="0"/>
                <a:cs typeface="Arial" panose="020B0604020202020204" pitchFamily="34" charset="0"/>
              </a:rPr>
              <a:t> </a:t>
            </a:r>
          </a:p>
          <a:p>
            <a:pPr marL="109728" indent="0" algn="just">
              <a:buNone/>
            </a:pPr>
            <a:r>
              <a:rPr lang="en-US" sz="1200" b="1" i="1" dirty="0">
                <a:latin typeface="Arial" panose="020B0604020202020204" pitchFamily="34" charset="0"/>
                <a:cs typeface="Arial" panose="020B0604020202020204" pitchFamily="34" charset="0"/>
              </a:rPr>
              <a:t>de la 30 la 60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fizice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60 la 120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funcţie</a:t>
            </a:r>
            <a:r>
              <a:rPr lang="en-US" sz="1200" b="1" i="1" dirty="0">
                <a:latin typeface="Arial" panose="020B0604020202020204" pitchFamily="34" charset="0"/>
                <a:cs typeface="Arial" panose="020B0604020202020204" pitchFamily="34" charset="0"/>
              </a:rPr>
              <a:t> de </a:t>
            </a:r>
            <a:r>
              <a:rPr lang="en-US" sz="1200" b="1" i="1" dirty="0" err="1">
                <a:latin typeface="Arial" panose="020B0604020202020204" pitchFamily="34" charset="0"/>
                <a:cs typeface="Arial" panose="020B0604020202020204" pitchFamily="34" charset="0"/>
              </a:rPr>
              <a:t>răspundere</a:t>
            </a:r>
            <a:r>
              <a:rPr lang="en-US" sz="1200" b="1" i="1" dirty="0">
                <a:latin typeface="Arial" panose="020B0604020202020204" pitchFamily="34" charset="0"/>
                <a:cs typeface="Arial" panose="020B0604020202020204" pitchFamily="34" charset="0"/>
              </a:rPr>
              <a:t>, cu </a:t>
            </a:r>
            <a:r>
              <a:rPr lang="en-US" sz="1200" b="1" i="1" dirty="0" err="1">
                <a:latin typeface="Arial" panose="020B0604020202020204" pitchFamily="34" charset="0"/>
                <a:cs typeface="Arial" panose="020B0604020202020204" pitchFamily="34" charset="0"/>
              </a:rPr>
              <a:t>amendă</a:t>
            </a:r>
            <a:r>
              <a:rPr lang="en-US" sz="1200" b="1" i="1" dirty="0">
                <a:latin typeface="Arial" panose="020B0604020202020204" pitchFamily="34" charset="0"/>
                <a:cs typeface="Arial" panose="020B0604020202020204" pitchFamily="34" charset="0"/>
              </a:rPr>
              <a:t> de la 120 la 180 de </a:t>
            </a:r>
            <a:r>
              <a:rPr lang="en-US" sz="1200" b="1" i="1" dirty="0" err="1">
                <a:latin typeface="Arial" panose="020B0604020202020204" pitchFamily="34" charset="0"/>
                <a:cs typeface="Arial" panose="020B0604020202020204" pitchFamily="34" charset="0"/>
              </a:rPr>
              <a:t>unităţi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convenţionale</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aplicată</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persoanei</a:t>
            </a:r>
            <a:r>
              <a:rPr lang="en-US" sz="1200" b="1" i="1" dirty="0">
                <a:latin typeface="Arial" panose="020B0604020202020204" pitchFamily="34" charset="0"/>
                <a:cs typeface="Arial" panose="020B0604020202020204" pitchFamily="34" charset="0"/>
              </a:rPr>
              <a:t> </a:t>
            </a:r>
            <a:r>
              <a:rPr lang="en-US" sz="1200" b="1" i="1" dirty="0" err="1">
                <a:latin typeface="Arial" panose="020B0604020202020204" pitchFamily="34" charset="0"/>
                <a:cs typeface="Arial" panose="020B0604020202020204" pitchFamily="34" charset="0"/>
              </a:rPr>
              <a:t>juridice</a:t>
            </a:r>
            <a:r>
              <a:rPr lang="en-US" sz="1200" b="1" i="1"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109728" indent="0" algn="just">
              <a:buNone/>
            </a:pPr>
            <a:r>
              <a:rPr lang="en-US" sz="1200" b="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5446EBBE-1449-47A5-A724-D9B1600E6D63}"/>
              </a:ext>
            </a:extLst>
          </p:cNvPr>
          <p:cNvSpPr>
            <a:spLocks noGrp="1"/>
          </p:cNvSpPr>
          <p:nvPr>
            <p:ph idx="1"/>
          </p:nvPr>
        </p:nvSpPr>
        <p:spPr>
          <a:xfrm>
            <a:off x="395536" y="116632"/>
            <a:ext cx="8291264" cy="6480720"/>
          </a:xfrm>
        </p:spPr>
        <p:txBody>
          <a:bodyPr>
            <a:normAutofit fontScale="62500" lnSpcReduction="20000"/>
          </a:bodyPr>
          <a:lstStyle/>
          <a:p>
            <a:pPr marL="109728" indent="0" algn="just">
              <a:buNone/>
            </a:pPr>
            <a:endParaRPr lang="en-US" sz="2900" b="1" dirty="0">
              <a:latin typeface="Arial" panose="020B0604020202020204" pitchFamily="34" charset="0"/>
              <a:cs typeface="Arial" panose="020B0604020202020204" pitchFamily="34" charset="0"/>
            </a:endParaRPr>
          </a:p>
          <a:p>
            <a:pPr marL="109728" indent="0" algn="just">
              <a:buNone/>
            </a:pPr>
            <a:r>
              <a:rPr lang="ro-RO" sz="2900" b="1" dirty="0">
                <a:latin typeface="Arial Black" panose="020B0A04020102020204" pitchFamily="34" charset="0"/>
                <a:cs typeface="Aharoni" panose="02010803020104030203" pitchFamily="2" charset="-79"/>
              </a:rPr>
              <a:t>Încălcarea legislației privind controlul de stat asupra activității de întreprinzător </a:t>
            </a:r>
            <a:r>
              <a:rPr lang="en-US" sz="2900" b="1" dirty="0">
                <a:latin typeface="Arial Black" panose="020B0A04020102020204" pitchFamily="34" charset="0"/>
                <a:cs typeface="Aharoni" panose="02010803020104030203" pitchFamily="2" charset="-79"/>
              </a:rPr>
              <a:t> </a:t>
            </a:r>
            <a:r>
              <a:rPr lang="ro-RO" sz="2900" b="1" dirty="0">
                <a:latin typeface="Arial Black" panose="020B0A04020102020204" pitchFamily="34" charset="0"/>
                <a:cs typeface="Aharoni" panose="02010803020104030203" pitchFamily="2" charset="-79"/>
              </a:rPr>
              <a:t>(art. 350/2 Codul contravențional)</a:t>
            </a:r>
            <a:endParaRPr lang="en-US" sz="2900" b="1" dirty="0">
              <a:latin typeface="Arial Black" panose="020B0A04020102020204" pitchFamily="34" charset="0"/>
              <a:cs typeface="Aharoni" panose="02010803020104030203" pitchFamily="2" charset="-79"/>
            </a:endParaRPr>
          </a:p>
          <a:p>
            <a:pPr marL="109728" indent="0" algn="just">
              <a:buNone/>
            </a:pP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1) Inițierea controlului inopinat în afara temeiurilor stabilite expres de lege</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se sancţionează cu amendă de la 60 la 90 de unităţi convenţionale aplicată persoanei cu funcţie de răspundere.</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2) Neînregistrarea, înregistrarea incompletă sau netransmiterea pe cale electronică pentru stocare a delegației de control și/sau a procesului-verbal de control în Registrul de stat al controalelor, conform procedurii și limitelor de timp stabilite de lege,</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se sancţionează cu amendă de la 30 la 90 de unităţi convenţionale aplicată persoanei cu funcţie de răspundere.</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3) Neutilizarea listei de verificare corespunzătoare în timpul controlului de stat de către organul de control</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se sancționează cu amendă de la 30 la 90 de unităţi convenţionale aplicată persoanei cu funcţie de răspundere.</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4) Admiterea şi/sau dispunerea prelungirii nejustificate a duratei controlului, peste limitele de timp stabilite de lege, sau dispunerea de măsuri restrictive în mod nejustificat</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se sancţionează cu amendă de la 180 la 300 de unităţi convenţionale aplicată persoanei cu funcţie de răspundere.</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5) Netransmiterea procesului-verbal de control persoanei supuse controlului</a:t>
            </a:r>
            <a:endParaRPr lang="ru-RU" sz="2900" dirty="0">
              <a:latin typeface="Arial" panose="020B0604020202020204" pitchFamily="34" charset="0"/>
              <a:cs typeface="Arial" panose="020B0604020202020204" pitchFamily="34" charset="0"/>
            </a:endParaRPr>
          </a:p>
          <a:p>
            <a:pPr marL="109728" indent="0" algn="just">
              <a:buNone/>
            </a:pPr>
            <a:r>
              <a:rPr lang="ro-RO" sz="2900" dirty="0">
                <a:latin typeface="Arial" panose="020B0604020202020204" pitchFamily="34" charset="0"/>
                <a:cs typeface="Arial" panose="020B0604020202020204" pitchFamily="34" charset="0"/>
              </a:rPr>
              <a:t>se sancționează cu amendă de la 30 la 90 de unităţi convenţionale aplicată persoanei cu funcţie de răspundere.</a:t>
            </a:r>
            <a:endParaRPr lang="ru-RU" sz="2900" dirty="0">
              <a:latin typeface="Arial" panose="020B0604020202020204" pitchFamily="34" charset="0"/>
              <a:cs typeface="Arial" panose="020B0604020202020204" pitchFamily="34" charset="0"/>
            </a:endParaRPr>
          </a:p>
          <a:p>
            <a:pPr marL="109728" indent="0">
              <a:buNone/>
            </a:pPr>
            <a:endParaRPr lang="ru-RU" dirty="0"/>
          </a:p>
        </p:txBody>
      </p:sp>
    </p:spTree>
    <p:extLst>
      <p:ext uri="{BB962C8B-B14F-4D97-AF65-F5344CB8AC3E}">
        <p14:creationId xmlns:p14="http://schemas.microsoft.com/office/powerpoint/2010/main" val="3512268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48680"/>
            <a:ext cx="8229600" cy="5458611"/>
          </a:xfrm>
        </p:spPr>
        <p:txBody>
          <a:bodyPr/>
          <a:lstStyle/>
          <a:p>
            <a:pPr marL="109728" indent="0" algn="just">
              <a:buNone/>
            </a:pPr>
            <a:r>
              <a:rPr lang="ro-RO" sz="1400"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361B4481-651D-4174-9051-2042A2E40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28700"/>
            <a:ext cx="7776864" cy="4800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43B00D00-75CC-4FA8-AF5A-0548E0647370}"/>
              </a:ext>
            </a:extLst>
          </p:cNvPr>
          <p:cNvSpPr>
            <a:spLocks noGrp="1"/>
          </p:cNvSpPr>
          <p:nvPr>
            <p:ph idx="1"/>
          </p:nvPr>
        </p:nvSpPr>
        <p:spPr>
          <a:xfrm>
            <a:off x="611560" y="260648"/>
            <a:ext cx="8075240" cy="6336704"/>
          </a:xfrm>
        </p:spPr>
        <p:txBody>
          <a:bodyPr>
            <a:normAutofit fontScale="47500" lnSpcReduction="20000"/>
          </a:bodyPr>
          <a:lstStyle/>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buNone/>
            </a:pPr>
            <a:endParaRPr lang="ro-MD" sz="2900"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ea typeface="Calibri" panose="020F0502020204030204" pitchFamily="34" charset="0"/>
                <a:cs typeface="Arial" panose="020B0604020202020204" pitchFamily="34" charset="0"/>
              </a:rPr>
              <a:t>HG Nr. 894 din 12.09</a:t>
            </a:r>
            <a:r>
              <a:rPr lang="ro-MD" sz="3400" dirty="0">
                <a:latin typeface="Arial" panose="020B0604020202020204" pitchFamily="34" charset="0"/>
                <a:ea typeface="Calibri" panose="020F0502020204030204" pitchFamily="34" charset="0"/>
                <a:cs typeface="Arial" panose="020B0604020202020204" pitchFamily="34" charset="0"/>
              </a:rPr>
              <a:t>.</a:t>
            </a:r>
            <a:r>
              <a:rPr lang="en-US" sz="3400" dirty="0">
                <a:latin typeface="Arial" panose="020B0604020202020204" pitchFamily="34" charset="0"/>
                <a:ea typeface="Calibri" panose="020F0502020204030204" pitchFamily="34" charset="0"/>
                <a:cs typeface="Arial" panose="020B0604020202020204" pitchFamily="34" charset="0"/>
              </a:rPr>
              <a:t>2018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pentru</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aprobarea</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Metodologiei</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privind</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controlul</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de stat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asupra</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activităţii</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de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întreprinzător</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în</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baza</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analizei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riscurilor</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în</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domeniile</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de control ale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Inspectoratului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de Stat al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Muncii</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fost</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3400" b="1" dirty="0" err="1">
                <a:solidFill>
                  <a:srgbClr val="333333"/>
                </a:solidFill>
                <a:latin typeface="Arial" panose="020B0604020202020204" pitchFamily="34" charset="0"/>
                <a:ea typeface="Calibri" panose="020F0502020204030204" pitchFamily="34" charset="0"/>
                <a:cs typeface="Arial" panose="020B0604020202020204" pitchFamily="34" charset="0"/>
              </a:rPr>
              <a:t>modificată</a:t>
            </a:r>
            <a:r>
              <a:rPr lang="en-US" sz="3400" b="1" dirty="0">
                <a:solidFill>
                  <a:srgbClr val="333333"/>
                </a:solidFill>
                <a:latin typeface="Arial" panose="020B0604020202020204" pitchFamily="34" charset="0"/>
                <a:ea typeface="Calibri" panose="020F0502020204030204" pitchFamily="34" charset="0"/>
                <a:cs typeface="Arial" panose="020B0604020202020204" pitchFamily="34" charset="0"/>
              </a:rPr>
              <a:t> din 18.11.2022 </a:t>
            </a:r>
            <a:r>
              <a:rPr lang="ro-MD" sz="3400" b="1"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5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2500" i="1" dirty="0">
                <a:solidFill>
                  <a:srgbClr val="FF0000"/>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HG787 din 16.11.22, MO363-373/18.11.22)</a:t>
            </a:r>
            <a:r>
              <a:rPr lang="ro-MD" sz="2500"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ru-RU" sz="25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09728" indent="0" algn="just">
              <a:buNone/>
            </a:pPr>
            <a:endParaRPr lang="ro-MD" sz="3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09728" indent="0" algn="just">
              <a:buNone/>
            </a:pPr>
            <a:r>
              <a:rPr lang="ro-MD" sz="3400" dirty="0">
                <a:solidFill>
                  <a:srgbClr val="000000"/>
                </a:solidFill>
                <a:latin typeface="Arial" panose="020B0604020202020204" pitchFamily="34" charset="0"/>
                <a:ea typeface="Calibri" panose="020F0502020204030204" pitchFamily="34" charset="0"/>
                <a:cs typeface="Arial" panose="020B0604020202020204" pitchFamily="34" charset="0"/>
              </a:rPr>
              <a:t>Sau stabilit noi c</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riterii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de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risc</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specifice</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pentru</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domeniile</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de control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utilizate</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de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Inspectorat</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3400" dirty="0">
              <a:latin typeface="Arial" panose="020B0604020202020204" pitchFamily="34" charset="0"/>
              <a:ea typeface="Calibri" panose="020F0502020204030204" pitchFamily="34" charset="0"/>
              <a:cs typeface="Arial" panose="020B0604020202020204" pitchFamily="34" charset="0"/>
            </a:endParaRPr>
          </a:p>
          <a:p>
            <a:pPr marL="109728" indent="0" algn="just">
              <a:lnSpc>
                <a:spcPct val="115000"/>
              </a:lnSpc>
              <a:buNone/>
            </a:pP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devierea</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negativă</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mărimii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salariului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mediu</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pe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unitate</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de la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mărimea</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salariului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mediu</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pe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ramură</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după</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Clasificatorul</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activităților</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din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economia</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Moldovei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în</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continuare</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 CAEM));</a:t>
            </a:r>
            <a:endParaRPr lang="ru-RU" sz="3400" dirty="0">
              <a:latin typeface="Arial" panose="020B0604020202020204" pitchFamily="34" charset="0"/>
              <a:ea typeface="Calibri" panose="020F0502020204030204" pitchFamily="34" charset="0"/>
              <a:cs typeface="Arial" panose="020B0604020202020204" pitchFamily="34" charset="0"/>
            </a:endParaRPr>
          </a:p>
          <a:p>
            <a:pPr marL="109728" indent="0" algn="just">
              <a:lnSpc>
                <a:spcPct val="115000"/>
              </a:lnSpc>
              <a:buNone/>
            </a:pP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producerea</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accidentelor</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de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muncă</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3400" dirty="0">
              <a:latin typeface="Arial" panose="020B0604020202020204" pitchFamily="34" charset="0"/>
              <a:ea typeface="Calibri" panose="020F0502020204030204" pitchFamily="34" charset="0"/>
              <a:cs typeface="Arial" panose="020B0604020202020204" pitchFamily="34" charset="0"/>
            </a:endParaRPr>
          </a:p>
          <a:p>
            <a:pPr marL="109728" indent="0" algn="just">
              <a:lnSpc>
                <a:spcPct val="115000"/>
              </a:lnSpc>
              <a:buNone/>
            </a:pP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3)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durata</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de la data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efectuării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ultimului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control;</a:t>
            </a:r>
            <a:endParaRPr lang="ru-RU" sz="3400" dirty="0">
              <a:latin typeface="Arial" panose="020B0604020202020204" pitchFamily="34" charset="0"/>
              <a:ea typeface="Calibri" panose="020F0502020204030204" pitchFamily="34" charset="0"/>
              <a:cs typeface="Arial" panose="020B0604020202020204" pitchFamily="34" charset="0"/>
            </a:endParaRPr>
          </a:p>
          <a:p>
            <a:pPr marL="109728" indent="0" algn="just">
              <a:lnSpc>
                <a:spcPct val="115000"/>
              </a:lnSpc>
              <a:buNone/>
            </a:pP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4)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ponderea</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salariaților</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cu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salariul</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egal</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mic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decât</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salariul</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minim;</a:t>
            </a:r>
            <a:endParaRPr lang="ru-RU" sz="3400" dirty="0">
              <a:latin typeface="Arial" panose="020B0604020202020204" pitchFamily="34" charset="0"/>
              <a:ea typeface="Calibri" panose="020F0502020204030204" pitchFamily="34" charset="0"/>
              <a:cs typeface="Arial" panose="020B0604020202020204" pitchFamily="34" charset="0"/>
            </a:endParaRPr>
          </a:p>
          <a:p>
            <a:pPr marL="109728" indent="0" algn="just">
              <a:lnSpc>
                <a:spcPct val="115000"/>
              </a:lnSpc>
              <a:buNone/>
            </a:pP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5)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suma</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totală</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veniturilor</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constatate</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conform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datelor</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contabilității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financiare</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numărul</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de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salariați</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din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unitate</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față</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de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acest</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indicator pe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ramură</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după</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400" i="1" dirty="0">
                <a:solidFill>
                  <a:srgbClr val="000000"/>
                </a:solidFill>
                <a:latin typeface="Arial" panose="020B0604020202020204" pitchFamily="34" charset="0"/>
                <a:ea typeface="Times New Roman" panose="02020603050405020304" pitchFamily="18" charset="0"/>
                <a:cs typeface="Arial" panose="020B0604020202020204" pitchFamily="34" charset="0"/>
              </a:rPr>
              <a:t>CAEM</a:t>
            </a:r>
            <a:r>
              <a:rPr lang="en-US" sz="3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3400" dirty="0">
              <a:latin typeface="Arial" panose="020B0604020202020204" pitchFamily="34" charset="0"/>
              <a:ea typeface="Calibri" panose="020F0502020204030204" pitchFamily="34" charset="0"/>
              <a:cs typeface="Arial" panose="020B0604020202020204" pitchFamily="34" charset="0"/>
            </a:endParaRPr>
          </a:p>
          <a:p>
            <a:pPr indent="540385" algn="ctr">
              <a:lnSpc>
                <a:spcPct val="115000"/>
              </a:lnSpc>
            </a:pPr>
            <a:r>
              <a:rPr lang="en-US" sz="16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[Pct.10</a:t>
            </a:r>
            <a:r>
              <a:rPr lang="en-US" sz="1600" i="1"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16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redacția</a:t>
            </a:r>
            <a:r>
              <a:rPr lang="en-US" sz="16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HG787 din 16.11.22, MO363-373/18.11.22 art.877; </a:t>
            </a:r>
            <a:r>
              <a:rPr lang="en-US" sz="16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vigoare</a:t>
            </a:r>
            <a:r>
              <a:rPr lang="en-US" sz="16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18.11.22]</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ru-RU" dirty="0"/>
          </a:p>
        </p:txBody>
      </p:sp>
      <p:sp>
        <p:nvSpPr>
          <p:cNvPr id="6" name="Прямоугольник: скругленные углы 5">
            <a:extLst>
              <a:ext uri="{FF2B5EF4-FFF2-40B4-BE49-F238E27FC236}">
                <a16:creationId xmlns:a16="http://schemas.microsoft.com/office/drawing/2014/main" id="{72CBCCF0-AD11-4D04-A1C1-DED90284D45B}"/>
              </a:ext>
            </a:extLst>
          </p:cNvPr>
          <p:cNvSpPr/>
          <p:nvPr/>
        </p:nvSpPr>
        <p:spPr>
          <a:xfrm>
            <a:off x="611560" y="260648"/>
            <a:ext cx="8136904" cy="19442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Începând</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cu 1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ianuarie</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2023, la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verificarea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respectării</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interdicțiilor</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legale</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de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achitare</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salariului</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altor</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plăți</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precum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stabilirea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faptului</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achitării</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acestora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fără</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reflectarea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acestora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în</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evidența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contabilă</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inspectorul</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de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muncă</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va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putea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aplica</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metode</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surse</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indirecte</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33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545A8D1C-D299-476B-8FAD-C0997C8ADA6A}"/>
              </a:ext>
            </a:extLst>
          </p:cNvPr>
          <p:cNvSpPr>
            <a:spLocks noGrp="1"/>
          </p:cNvSpPr>
          <p:nvPr>
            <p:ph idx="1"/>
          </p:nvPr>
        </p:nvSpPr>
        <p:spPr>
          <a:xfrm>
            <a:off x="323528" y="404664"/>
            <a:ext cx="8568952" cy="6336704"/>
          </a:xfrm>
        </p:spPr>
        <p:txBody>
          <a:bodyPr>
            <a:normAutofit fontScale="32500" lnSpcReduction="20000"/>
          </a:bodyPr>
          <a:lstStyle/>
          <a:p>
            <a:pPr marL="109728" indent="0" algn="just">
              <a:buNone/>
            </a:pPr>
            <a:r>
              <a:rPr lang="en-US" sz="5600" b="1" i="1" dirty="0" err="1">
                <a:latin typeface="Arial" panose="020B0604020202020204" pitchFamily="34" charset="0"/>
                <a:cs typeface="Arial" panose="020B0604020202020204" pitchFamily="34" charset="0"/>
              </a:rPr>
              <a:t>Legea</a:t>
            </a:r>
            <a:r>
              <a:rPr lang="en-US" sz="5600" b="1" i="1" dirty="0">
                <a:latin typeface="Arial" panose="020B0604020202020204" pitchFamily="34" charset="0"/>
                <a:cs typeface="Arial" panose="020B0604020202020204" pitchFamily="34" charset="0"/>
              </a:rPr>
              <a:t> nr. 355 din 22 </a:t>
            </a:r>
            <a:r>
              <a:rPr lang="en-US" sz="5600" b="1" i="1" dirty="0" err="1">
                <a:latin typeface="Arial" panose="020B0604020202020204" pitchFamily="34" charset="0"/>
                <a:cs typeface="Arial" panose="020B0604020202020204" pitchFamily="34" charset="0"/>
              </a:rPr>
              <a:t>decembrie</a:t>
            </a:r>
            <a:r>
              <a:rPr lang="en-US" sz="5600" b="1" i="1" dirty="0">
                <a:latin typeface="Arial" panose="020B0604020202020204" pitchFamily="34" charset="0"/>
                <a:cs typeface="Arial" panose="020B0604020202020204" pitchFamily="34" charset="0"/>
              </a:rPr>
              <a:t> 2022 </a:t>
            </a:r>
            <a:r>
              <a:rPr lang="en-US" sz="5600" dirty="0" err="1">
                <a:latin typeface="Arial" panose="020B0604020202020204" pitchFamily="34" charset="0"/>
                <a:cs typeface="Arial" panose="020B0604020202020204" pitchFamily="34" charset="0"/>
              </a:rPr>
              <a:t>pentru</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modificarea</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unor</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acte</a:t>
            </a:r>
            <a:r>
              <a:rPr lang="en-US" sz="5600" dirty="0">
                <a:latin typeface="Arial" panose="020B0604020202020204" pitchFamily="34" charset="0"/>
                <a:cs typeface="Arial" panose="020B0604020202020204" pitchFamily="34" charset="0"/>
              </a:rPr>
              <a:t> normative (</a:t>
            </a:r>
            <a:r>
              <a:rPr lang="en-US" sz="5600" dirty="0" err="1">
                <a:latin typeface="Arial" panose="020B0604020202020204" pitchFamily="34" charset="0"/>
                <a:cs typeface="Arial" panose="020B0604020202020204" pitchFamily="34" charset="0"/>
              </a:rPr>
              <a:t>combaterea</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muncii</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nedeclarate</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publicată</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în</a:t>
            </a:r>
            <a:r>
              <a:rPr lang="en-US" sz="5600" dirty="0">
                <a:latin typeface="Arial" panose="020B0604020202020204" pitchFamily="34" charset="0"/>
                <a:cs typeface="Arial" panose="020B0604020202020204" pitchFamily="34" charset="0"/>
              </a:rPr>
              <a:t> MO din 31 </a:t>
            </a:r>
            <a:r>
              <a:rPr lang="en-US" sz="5600" dirty="0" err="1">
                <a:latin typeface="Arial" panose="020B0604020202020204" pitchFamily="34" charset="0"/>
                <a:cs typeface="Arial" panose="020B0604020202020204" pitchFamily="34" charset="0"/>
              </a:rPr>
              <a:t>decembrie</a:t>
            </a:r>
            <a:r>
              <a:rPr lang="en-US" sz="5600" dirty="0">
                <a:latin typeface="Arial" panose="020B0604020202020204" pitchFamily="34" charset="0"/>
                <a:cs typeface="Arial" panose="020B0604020202020204" pitchFamily="34" charset="0"/>
              </a:rPr>
              <a:t> 2022 </a:t>
            </a:r>
            <a:r>
              <a:rPr lang="en-US" sz="5600" dirty="0" err="1">
                <a:latin typeface="Arial" panose="020B0604020202020204" pitchFamily="34" charset="0"/>
                <a:cs typeface="Arial" panose="020B0604020202020204" pitchFamily="34" charset="0"/>
              </a:rPr>
              <a:t>conține</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modificări</a:t>
            </a:r>
            <a:r>
              <a:rPr lang="en-US" sz="5600" dirty="0">
                <a:latin typeface="Arial" panose="020B0604020202020204" pitchFamily="34" charset="0"/>
                <a:cs typeface="Arial" panose="020B0604020202020204" pitchFamily="34" charset="0"/>
              </a:rPr>
              <a:t> la</a:t>
            </a:r>
            <a:r>
              <a:rPr lang="ro-MD" sz="56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5600" dirty="0" err="1">
                <a:latin typeface="Arial" panose="020B0604020202020204" pitchFamily="34" charset="0"/>
                <a:cs typeface="Arial" panose="020B0604020202020204" pitchFamily="34" charset="0"/>
              </a:rPr>
              <a:t>Legea</a:t>
            </a:r>
            <a:r>
              <a:rPr lang="en-US" sz="5600" dirty="0">
                <a:latin typeface="Arial" panose="020B0604020202020204" pitchFamily="34" charset="0"/>
                <a:cs typeface="Arial" panose="020B0604020202020204" pitchFamily="34" charset="0"/>
              </a:rPr>
              <a:t> nr. 140/2001 </a:t>
            </a:r>
            <a:r>
              <a:rPr lang="en-US" sz="5600" dirty="0" err="1">
                <a:latin typeface="Arial" panose="020B0604020202020204" pitchFamily="34" charset="0"/>
                <a:cs typeface="Arial" panose="020B0604020202020204" pitchFamily="34" charset="0"/>
              </a:rPr>
              <a:t>privind</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Inspectoratul</a:t>
            </a:r>
            <a:r>
              <a:rPr lang="en-US" sz="5600" dirty="0">
                <a:latin typeface="Arial" panose="020B0604020202020204" pitchFamily="34" charset="0"/>
                <a:cs typeface="Arial" panose="020B0604020202020204" pitchFamily="34" charset="0"/>
              </a:rPr>
              <a:t> de Stat al </a:t>
            </a:r>
            <a:r>
              <a:rPr lang="en-US" sz="5600" dirty="0" err="1">
                <a:latin typeface="Arial" panose="020B0604020202020204" pitchFamily="34" charset="0"/>
                <a:cs typeface="Arial" panose="020B0604020202020204" pitchFamily="34" charset="0"/>
              </a:rPr>
              <a:t>Muncii</a:t>
            </a:r>
            <a:r>
              <a:rPr lang="en-US" sz="5600" dirty="0">
                <a:latin typeface="Arial" panose="020B0604020202020204" pitchFamily="34" charset="0"/>
                <a:cs typeface="Arial" panose="020B0604020202020204" pitchFamily="34" charset="0"/>
              </a:rPr>
              <a:t>, </a:t>
            </a:r>
            <a:endParaRPr lang="ro-MD" sz="56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5600" dirty="0" err="1">
                <a:latin typeface="Arial" panose="020B0604020202020204" pitchFamily="34" charset="0"/>
                <a:cs typeface="Arial" panose="020B0604020202020204" pitchFamily="34" charset="0"/>
              </a:rPr>
              <a:t>Legea</a:t>
            </a:r>
            <a:r>
              <a:rPr lang="en-US" sz="5600" dirty="0">
                <a:latin typeface="Arial" panose="020B0604020202020204" pitchFamily="34" charset="0"/>
                <a:cs typeface="Arial" panose="020B0604020202020204" pitchFamily="34" charset="0"/>
              </a:rPr>
              <a:t> nr. 131/2012 </a:t>
            </a:r>
            <a:r>
              <a:rPr lang="en-US" sz="5600" dirty="0" err="1">
                <a:latin typeface="Arial" panose="020B0604020202020204" pitchFamily="34" charset="0"/>
                <a:cs typeface="Arial" panose="020B0604020202020204" pitchFamily="34" charset="0"/>
              </a:rPr>
              <a:t>privind</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controlul</a:t>
            </a:r>
            <a:r>
              <a:rPr lang="en-US" sz="5600" dirty="0">
                <a:latin typeface="Arial" panose="020B0604020202020204" pitchFamily="34" charset="0"/>
                <a:cs typeface="Arial" panose="020B0604020202020204" pitchFamily="34" charset="0"/>
              </a:rPr>
              <a:t> de stat </a:t>
            </a:r>
            <a:r>
              <a:rPr lang="en-US" sz="5600" dirty="0" err="1">
                <a:latin typeface="Arial" panose="020B0604020202020204" pitchFamily="34" charset="0"/>
                <a:cs typeface="Arial" panose="020B0604020202020204" pitchFamily="34" charset="0"/>
              </a:rPr>
              <a:t>asupra</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activității</a:t>
            </a:r>
            <a:r>
              <a:rPr lang="en-US" sz="5600" dirty="0">
                <a:latin typeface="Arial" panose="020B0604020202020204" pitchFamily="34" charset="0"/>
                <a:cs typeface="Arial" panose="020B0604020202020204" pitchFamily="34" charset="0"/>
              </a:rPr>
              <a:t> de </a:t>
            </a:r>
            <a:r>
              <a:rPr lang="en-US" sz="5600" dirty="0" err="1">
                <a:latin typeface="Arial" panose="020B0604020202020204" pitchFamily="34" charset="0"/>
                <a:cs typeface="Arial" panose="020B0604020202020204" pitchFamily="34" charset="0"/>
              </a:rPr>
              <a:t>întreprinzător</a:t>
            </a:r>
            <a:r>
              <a:rPr lang="en-US" sz="5600" dirty="0">
                <a:latin typeface="Arial" panose="020B0604020202020204" pitchFamily="34" charset="0"/>
                <a:cs typeface="Arial" panose="020B0604020202020204" pitchFamily="34" charset="0"/>
              </a:rPr>
              <a:t>, </a:t>
            </a:r>
            <a:endParaRPr lang="ro-MD" sz="56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5600" dirty="0" err="1">
                <a:latin typeface="Arial" panose="020B0604020202020204" pitchFamily="34" charset="0"/>
                <a:cs typeface="Arial" panose="020B0604020202020204" pitchFamily="34" charset="0"/>
              </a:rPr>
              <a:t>Codul</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contravențional</a:t>
            </a:r>
            <a:r>
              <a:rPr lang="en-US" sz="5600" dirty="0">
                <a:latin typeface="Arial" panose="020B0604020202020204" pitchFamily="34" charset="0"/>
                <a:cs typeface="Arial" panose="020B0604020202020204" pitchFamily="34" charset="0"/>
              </a:rPr>
              <a:t>.</a:t>
            </a:r>
            <a:endParaRPr lang="ro-MD" sz="5600" dirty="0">
              <a:latin typeface="Arial" panose="020B0604020202020204" pitchFamily="34" charset="0"/>
              <a:cs typeface="Arial" panose="020B0604020202020204" pitchFamily="34" charset="0"/>
            </a:endParaRPr>
          </a:p>
          <a:p>
            <a:pPr marL="109728" indent="0" algn="just">
              <a:buNone/>
            </a:pPr>
            <a:endParaRPr lang="ru-RU" sz="4900" dirty="0">
              <a:latin typeface="Arial" panose="020B0604020202020204" pitchFamily="34" charset="0"/>
              <a:cs typeface="Arial" panose="020B0604020202020204" pitchFamily="34" charset="0"/>
            </a:endParaRPr>
          </a:p>
          <a:p>
            <a:pPr marL="109728" indent="0" algn="just">
              <a:buNone/>
            </a:pPr>
            <a:r>
              <a:rPr lang="ro-RO" sz="4900" dirty="0">
                <a:latin typeface="Arial" panose="020B0604020202020204" pitchFamily="34" charset="0"/>
                <a:cs typeface="Arial" panose="020B0604020202020204" pitchFamily="34" charset="0"/>
              </a:rPr>
              <a:t>Legea nr. 140/2001 sa complectat cu articolul 11</a:t>
            </a:r>
            <a:r>
              <a:rPr lang="ro-RO" sz="4900" baseline="30000" dirty="0">
                <a:latin typeface="Arial" panose="020B0604020202020204" pitchFamily="34" charset="0"/>
                <a:cs typeface="Arial" panose="020B0604020202020204" pitchFamily="34" charset="0"/>
              </a:rPr>
              <a:t>5</a:t>
            </a:r>
            <a:r>
              <a:rPr lang="ro-RO" sz="4900" dirty="0">
                <a:latin typeface="Arial" panose="020B0604020202020204" pitchFamily="34" charset="0"/>
                <a:cs typeface="Arial" panose="020B0604020202020204" pitchFamily="34" charset="0"/>
              </a:rPr>
              <a:t>:</a:t>
            </a:r>
            <a:endParaRPr lang="ru-RU" sz="4900" dirty="0">
              <a:latin typeface="Arial" panose="020B0604020202020204" pitchFamily="34" charset="0"/>
              <a:cs typeface="Arial" panose="020B0604020202020204" pitchFamily="34" charset="0"/>
            </a:endParaRPr>
          </a:p>
          <a:p>
            <a:pPr marL="109728" indent="0" algn="just">
              <a:buNone/>
            </a:pPr>
            <a:r>
              <a:rPr lang="ro-RO" sz="4900" dirty="0">
                <a:latin typeface="Arial" panose="020B0604020202020204" pitchFamily="34" charset="0"/>
                <a:cs typeface="Arial" panose="020B0604020202020204" pitchFamily="34" charset="0"/>
              </a:rPr>
              <a:t>„</a:t>
            </a:r>
            <a:r>
              <a:rPr lang="ro-RO" sz="4900" b="1" dirty="0">
                <a:latin typeface="Arial" panose="020B0604020202020204" pitchFamily="34" charset="0"/>
                <a:cs typeface="Arial" panose="020B0604020202020204" pitchFamily="34" charset="0"/>
              </a:rPr>
              <a:t>Articolul 11</a:t>
            </a:r>
            <a:r>
              <a:rPr lang="ro-RO" sz="4900" b="1" baseline="30000" dirty="0">
                <a:latin typeface="Arial" panose="020B0604020202020204" pitchFamily="34" charset="0"/>
                <a:cs typeface="Arial" panose="020B0604020202020204" pitchFamily="34" charset="0"/>
              </a:rPr>
              <a:t>5</a:t>
            </a:r>
            <a:r>
              <a:rPr lang="ro-RO" sz="4900" b="1" dirty="0">
                <a:latin typeface="Arial" panose="020B0604020202020204" pitchFamily="34" charset="0"/>
                <a:cs typeface="Arial" panose="020B0604020202020204" pitchFamily="34" charset="0"/>
              </a:rPr>
              <a:t>.</a:t>
            </a:r>
            <a:r>
              <a:rPr lang="ro-RO" sz="4900" dirty="0">
                <a:latin typeface="Arial" panose="020B0604020202020204" pitchFamily="34" charset="0"/>
                <a:cs typeface="Arial" panose="020B0604020202020204" pitchFamily="34" charset="0"/>
              </a:rPr>
              <a:t> Constatarea prin metode și surse indirecte a achitării salariului sau a altor plăți fără reflectarea acestora în evidența contabilă</a:t>
            </a:r>
            <a:endParaRPr lang="ru-RU" sz="4900" dirty="0">
              <a:latin typeface="Arial" panose="020B0604020202020204" pitchFamily="34" charset="0"/>
              <a:cs typeface="Arial" panose="020B0604020202020204" pitchFamily="34" charset="0"/>
            </a:endParaRPr>
          </a:p>
          <a:p>
            <a:pPr marL="109728" indent="0" algn="just">
              <a:buNone/>
            </a:pPr>
            <a:r>
              <a:rPr lang="ro-RO" sz="4900" dirty="0">
                <a:latin typeface="Arial" panose="020B0604020202020204" pitchFamily="34" charset="0"/>
                <a:cs typeface="Arial" panose="020B0604020202020204" pitchFamily="34" charset="0"/>
              </a:rPr>
              <a:t>(1) La verificarea respectării interdicțiilor legale de achitare a salariului sau a altor plăți fără reflectarea acestora în evidența contabilă, pentru stabilirea faptului achitării salariului sau a altor plăți fără reflectarea acestora în evidența contabilă, inspectorul de muncă aplică metode și surse indirecte în baza următorilor indicatori:</a:t>
            </a:r>
            <a:endParaRPr lang="ru-RU" sz="4900" dirty="0">
              <a:latin typeface="Arial" panose="020B0604020202020204" pitchFamily="34" charset="0"/>
              <a:cs typeface="Arial" panose="020B0604020202020204" pitchFamily="34" charset="0"/>
            </a:endParaRPr>
          </a:p>
          <a:p>
            <a:pPr marL="109728" lvl="0" indent="0" algn="just">
              <a:buNone/>
            </a:pPr>
            <a:r>
              <a:rPr lang="ro-RO" sz="4900" dirty="0">
                <a:latin typeface="Arial" panose="020B0604020202020204" pitchFamily="34" charset="0"/>
                <a:cs typeface="Arial" panose="020B0604020202020204" pitchFamily="34" charset="0"/>
              </a:rPr>
              <a:t>a) salariul mediu în întreprindere pentru salariați cu activitate similară, cu excepția salariilor managementului de top; </a:t>
            </a:r>
            <a:endParaRPr lang="ru-RU" sz="4900" dirty="0">
              <a:latin typeface="Arial" panose="020B0604020202020204" pitchFamily="34" charset="0"/>
              <a:cs typeface="Arial" panose="020B0604020202020204" pitchFamily="34" charset="0"/>
            </a:endParaRPr>
          </a:p>
          <a:p>
            <a:pPr marL="109728" lvl="0" indent="0" algn="just">
              <a:buNone/>
            </a:pPr>
            <a:r>
              <a:rPr lang="ro-RO" sz="4900" dirty="0">
                <a:latin typeface="Arial" panose="020B0604020202020204" pitchFamily="34" charset="0"/>
                <a:cs typeface="Arial" panose="020B0604020202020204" pitchFamily="34" charset="0"/>
              </a:rPr>
              <a:t>b) salariul mediu pe sector pentru salariați cu activitate similară sau salariul specificat în convenția colectivă la nivel de ramură și/sau contractul colectiv de muncă aplicabile, oricare valoare este mai mare;</a:t>
            </a:r>
            <a:endParaRPr lang="ru-RU" sz="4900" dirty="0">
              <a:latin typeface="Arial" panose="020B0604020202020204" pitchFamily="34" charset="0"/>
              <a:cs typeface="Arial" panose="020B0604020202020204" pitchFamily="34" charset="0"/>
            </a:endParaRPr>
          </a:p>
          <a:p>
            <a:pPr marL="109728" lvl="0" indent="0" algn="just">
              <a:buNone/>
            </a:pPr>
            <a:r>
              <a:rPr lang="ro-RO" sz="4900" dirty="0">
                <a:latin typeface="Arial" panose="020B0604020202020204" pitchFamily="34" charset="0"/>
                <a:cs typeface="Arial" panose="020B0604020202020204" pitchFamily="34" charset="0"/>
              </a:rPr>
              <a:t>c) informații obținute în urma schimbului de date cu autoritățile publice;</a:t>
            </a:r>
            <a:endParaRPr lang="ru-RU" sz="4900" dirty="0">
              <a:latin typeface="Arial" panose="020B0604020202020204" pitchFamily="34" charset="0"/>
              <a:cs typeface="Arial" panose="020B0604020202020204" pitchFamily="34" charset="0"/>
            </a:endParaRPr>
          </a:p>
          <a:p>
            <a:pPr marL="109728" lvl="0" indent="0" algn="just">
              <a:buNone/>
            </a:pPr>
            <a:r>
              <a:rPr lang="ro-RO" sz="4900" dirty="0">
                <a:latin typeface="Arial" panose="020B0604020202020204" pitchFamily="34" charset="0"/>
                <a:cs typeface="Arial" panose="020B0604020202020204" pitchFamily="34" charset="0"/>
              </a:rPr>
              <a:t>d) alte informații stabilite de Guvern.</a:t>
            </a:r>
            <a:endParaRPr lang="ru-RU" sz="4900" dirty="0">
              <a:latin typeface="Arial" panose="020B0604020202020204" pitchFamily="34" charset="0"/>
              <a:cs typeface="Arial" panose="020B0604020202020204" pitchFamily="34" charset="0"/>
            </a:endParaRPr>
          </a:p>
          <a:p>
            <a:pPr marL="109728" indent="0" algn="just">
              <a:buNone/>
            </a:pPr>
            <a:r>
              <a:rPr lang="ro-RO" sz="4900" dirty="0">
                <a:latin typeface="Arial" panose="020B0604020202020204" pitchFamily="34" charset="0"/>
                <a:cs typeface="Arial" panose="020B0604020202020204" pitchFamily="34" charset="0"/>
              </a:rPr>
              <a:t>(2) Inspectoratul de Stat al Muncii sesizează Serviciul Fiscal de Stat imediat, dar nu mai târziu de 10 zile de la data constatării faptelor menționate, pentru întreprinderea măsurilor de conformare benevolă sau forțată”.</a:t>
            </a:r>
          </a:p>
          <a:p>
            <a:pPr marL="109728" indent="0" algn="just">
              <a:buNone/>
            </a:pPr>
            <a:endParaRPr lang="ru-RU" sz="4900" dirty="0">
              <a:latin typeface="Arial" panose="020B0604020202020204" pitchFamily="34" charset="0"/>
              <a:cs typeface="Arial" panose="020B0604020202020204" pitchFamily="34" charset="0"/>
            </a:endParaRPr>
          </a:p>
          <a:p>
            <a:pPr marL="109728" indent="0">
              <a:buNone/>
            </a:pPr>
            <a:r>
              <a:rPr lang="ro-MD" sz="3100" b="1" i="1" dirty="0"/>
              <a:t>* Prezentele prevederi au intrat în vigoare din 31 decembrie 2022</a:t>
            </a:r>
            <a:endParaRPr lang="ru-RU" sz="3100" b="1" i="1" dirty="0"/>
          </a:p>
        </p:txBody>
      </p:sp>
      <p:pic>
        <p:nvPicPr>
          <p:cNvPr id="4" name="Рисунок 3">
            <a:extLst>
              <a:ext uri="{FF2B5EF4-FFF2-40B4-BE49-F238E27FC236}">
                <a16:creationId xmlns:a16="http://schemas.microsoft.com/office/drawing/2014/main" id="{148ACE30-23BE-44FD-8E4D-C4CF8D2E4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004" y="5733256"/>
            <a:ext cx="4320480" cy="923526"/>
          </a:xfrm>
          <a:prstGeom prst="rect">
            <a:avLst/>
          </a:prstGeom>
        </p:spPr>
      </p:pic>
    </p:spTree>
    <p:extLst>
      <p:ext uri="{BB962C8B-B14F-4D97-AF65-F5344CB8AC3E}">
        <p14:creationId xmlns:p14="http://schemas.microsoft.com/office/powerpoint/2010/main" val="9092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B359D6DC-BDE5-46D3-9A33-9331C5D18729}"/>
              </a:ext>
            </a:extLst>
          </p:cNvPr>
          <p:cNvSpPr>
            <a:spLocks noGrp="1"/>
          </p:cNvSpPr>
          <p:nvPr>
            <p:ph idx="1"/>
          </p:nvPr>
        </p:nvSpPr>
        <p:spPr>
          <a:xfrm>
            <a:off x="467544" y="188640"/>
            <a:ext cx="8219256" cy="5818651"/>
          </a:xfrm>
        </p:spPr>
        <p:txBody>
          <a:bodyPr>
            <a:normAutofit/>
          </a:bodyPr>
          <a:lstStyle/>
          <a:p>
            <a:pPr marL="109728" indent="0">
              <a:buNone/>
            </a:pPr>
            <a:r>
              <a:rPr lang="ro-RO" dirty="0"/>
              <a:t> </a:t>
            </a:r>
            <a:r>
              <a:rPr lang="ro-RO" sz="1600" dirty="0">
                <a:latin typeface="Arial" panose="020B0604020202020204" pitchFamily="34" charset="0"/>
                <a:cs typeface="Arial" panose="020B0604020202020204" pitchFamily="34" charset="0"/>
              </a:rPr>
              <a:t>Legea  140/2001 sa completat cu articolul 9</a:t>
            </a:r>
            <a:r>
              <a:rPr lang="ro-RO" sz="1600" baseline="30000" dirty="0">
                <a:latin typeface="Arial" panose="020B0604020202020204" pitchFamily="34" charset="0"/>
                <a:cs typeface="Arial" panose="020B0604020202020204" pitchFamily="34" charset="0"/>
              </a:rPr>
              <a:t>1 </a:t>
            </a:r>
            <a:r>
              <a:rPr lang="ro-RO" sz="1600" dirty="0">
                <a:latin typeface="Arial" panose="020B0604020202020204" pitchFamily="34" charset="0"/>
                <a:cs typeface="Arial" panose="020B0604020202020204" pitchFamily="34" charset="0"/>
              </a:rPr>
              <a:t>cu următorul cuprins:</a:t>
            </a:r>
          </a:p>
          <a:p>
            <a:pPr marL="109728" indent="0">
              <a:buNone/>
            </a:pPr>
            <a:r>
              <a:rPr lang="ro-RO" sz="1600" dirty="0">
                <a:highlight>
                  <a:srgbClr val="FF00FF"/>
                </a:highlight>
                <a:latin typeface="Arial" panose="020B0604020202020204" pitchFamily="34" charset="0"/>
                <a:cs typeface="Arial" panose="020B0604020202020204" pitchFamily="34" charset="0"/>
              </a:rPr>
              <a:t>„</a:t>
            </a:r>
            <a:r>
              <a:rPr lang="ro-RO" sz="1600" b="1" dirty="0">
                <a:highlight>
                  <a:srgbClr val="FF00FF"/>
                </a:highlight>
                <a:latin typeface="Arial" panose="020B0604020202020204" pitchFamily="34" charset="0"/>
                <a:cs typeface="Arial" panose="020B0604020202020204" pitchFamily="34" charset="0"/>
              </a:rPr>
              <a:t>Articolul 9</a:t>
            </a:r>
            <a:r>
              <a:rPr lang="ro-RO" sz="1600" b="1" baseline="30000" dirty="0">
                <a:highlight>
                  <a:srgbClr val="FF00FF"/>
                </a:highlight>
                <a:latin typeface="Arial" panose="020B0604020202020204" pitchFamily="34" charset="0"/>
                <a:cs typeface="Arial" panose="020B0604020202020204" pitchFamily="34" charset="0"/>
              </a:rPr>
              <a:t>1</a:t>
            </a:r>
            <a:r>
              <a:rPr lang="ro-RO" sz="1600" b="1" dirty="0">
                <a:highlight>
                  <a:srgbClr val="FF00FF"/>
                </a:highlight>
                <a:latin typeface="Arial" panose="020B0604020202020204" pitchFamily="34" charset="0"/>
                <a:cs typeface="Arial" panose="020B0604020202020204" pitchFamily="34" charset="0"/>
              </a:rPr>
              <a:t>.</a:t>
            </a:r>
            <a:r>
              <a:rPr lang="ro-RO" sz="1600" dirty="0">
                <a:highlight>
                  <a:srgbClr val="FF00FF"/>
                </a:highlight>
                <a:latin typeface="Arial" panose="020B0604020202020204" pitchFamily="34" charset="0"/>
                <a:cs typeface="Arial" panose="020B0604020202020204" pitchFamily="34" charset="0"/>
              </a:rPr>
              <a:t> Incompatibilități pentru inspectorul de muncă</a:t>
            </a:r>
          </a:p>
          <a:p>
            <a:pPr marL="109728" indent="0">
              <a:buNone/>
            </a:pPr>
            <a:r>
              <a:rPr lang="ro-RO" sz="1600" dirty="0">
                <a:highlight>
                  <a:srgbClr val="FF00FF"/>
                </a:highlight>
                <a:latin typeface="Arial" panose="020B0604020202020204" pitchFamily="34" charset="0"/>
                <a:cs typeface="Arial" panose="020B0604020202020204" pitchFamily="34" charset="0"/>
              </a:rPr>
              <a:t>(1) Inspectorului de muncă i se interzice să fondeze servicii externe private de protecție și prevenire în sensul prevăzut de Legea securității și sănătății în muncă nr. 186/2008, precum și să activeze sau să aibă orice interes personal în cadrul acestora.</a:t>
            </a:r>
          </a:p>
          <a:p>
            <a:pPr marL="109728" indent="0">
              <a:buNone/>
            </a:pPr>
            <a:r>
              <a:rPr lang="ro-RO" sz="1600" dirty="0">
                <a:highlight>
                  <a:srgbClr val="FF00FF"/>
                </a:highlight>
                <a:latin typeface="Arial" panose="020B0604020202020204" pitchFamily="34" charset="0"/>
                <a:cs typeface="Arial" panose="020B0604020202020204" pitchFamily="34" charset="0"/>
              </a:rPr>
              <a:t>(2) Situațiile de incompatibilitate prevăzute la alin. (1) urmează să înceteze în termen de o lună de la data apariției acestora. Dacă nu a eliminat situația de incompatibilitate în termenul prevăzut, inspectorul de muncă este destituit din funcție.”</a:t>
            </a:r>
          </a:p>
          <a:p>
            <a:pPr marL="109728" indent="0" algn="just">
              <a:buNone/>
            </a:pPr>
            <a:endParaRPr lang="ru-RU" dirty="0"/>
          </a:p>
        </p:txBody>
      </p:sp>
      <p:pic>
        <p:nvPicPr>
          <p:cNvPr id="5" name="Рисунок 4">
            <a:extLst>
              <a:ext uri="{FF2B5EF4-FFF2-40B4-BE49-F238E27FC236}">
                <a16:creationId xmlns:a16="http://schemas.microsoft.com/office/drawing/2014/main" id="{F870BFCC-1314-41A6-9C24-45DA3579A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52936"/>
            <a:ext cx="5715000" cy="3333750"/>
          </a:xfrm>
          <a:prstGeom prst="rect">
            <a:avLst/>
          </a:prstGeom>
        </p:spPr>
      </p:pic>
    </p:spTree>
    <p:extLst>
      <p:ext uri="{BB962C8B-B14F-4D97-AF65-F5344CB8AC3E}">
        <p14:creationId xmlns:p14="http://schemas.microsoft.com/office/powerpoint/2010/main" val="225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6947E2D7-85D2-4EC2-B6F8-1A697D166B34}"/>
              </a:ext>
            </a:extLst>
          </p:cNvPr>
          <p:cNvSpPr>
            <a:spLocks noGrp="1"/>
          </p:cNvSpPr>
          <p:nvPr>
            <p:ph idx="1"/>
          </p:nvPr>
        </p:nvSpPr>
        <p:spPr>
          <a:xfrm>
            <a:off x="395536" y="260649"/>
            <a:ext cx="8291264" cy="4608512"/>
          </a:xfrm>
        </p:spPr>
        <p:txBody>
          <a:bodyPr>
            <a:normAutofit fontScale="92500" lnSpcReduction="10000"/>
          </a:bodyPr>
          <a:lstStyle/>
          <a:p>
            <a:pPr indent="0" algn="just">
              <a:buNone/>
            </a:pPr>
            <a:r>
              <a:rPr lang="ro-RO" sz="1900" dirty="0">
                <a:solidFill>
                  <a:srgbClr val="000000"/>
                </a:solidFill>
                <a:latin typeface="Arial" panose="020B0604020202020204" pitchFamily="34" charset="0"/>
                <a:cs typeface="Arial" panose="020B0604020202020204" pitchFamily="34" charset="0"/>
              </a:rPr>
              <a:t>Articolul 9</a:t>
            </a:r>
            <a:r>
              <a:rPr lang="ro-RO" sz="1900" baseline="30000" dirty="0">
                <a:solidFill>
                  <a:srgbClr val="000000"/>
                </a:solidFill>
                <a:latin typeface="Arial" panose="020B0604020202020204" pitchFamily="34" charset="0"/>
                <a:cs typeface="Arial" panose="020B0604020202020204" pitchFamily="34" charset="0"/>
              </a:rPr>
              <a:t>1</a:t>
            </a:r>
            <a:r>
              <a:rPr lang="ro-RO" sz="1900" dirty="0">
                <a:solidFill>
                  <a:srgbClr val="000000"/>
                </a:solidFill>
                <a:latin typeface="Arial" panose="020B0604020202020204" pitchFamily="34" charset="0"/>
                <a:cs typeface="Arial" panose="020B0604020202020204" pitchFamily="34" charset="0"/>
              </a:rPr>
              <a:t> din Legea nr.140/2001 privind Inspectoratul de Stat al Muncii (Monitorul Oficial al Republicii Moldova, 2001, nr. 68–71, art.505), cu modificările ulterioare, </a:t>
            </a:r>
            <a:r>
              <a:rPr lang="ro-RO" sz="1900" b="1" i="1" dirty="0">
                <a:solidFill>
                  <a:srgbClr val="FF0000"/>
                </a:solidFill>
                <a:latin typeface="Arial" panose="020B0604020202020204" pitchFamily="34" charset="0"/>
                <a:cs typeface="Arial" panose="020B0604020202020204" pitchFamily="34" charset="0"/>
              </a:rPr>
              <a:t>are următorul cuprins din 2 iulie 2023</a:t>
            </a:r>
            <a:r>
              <a:rPr lang="ro-RO" sz="1900" dirty="0">
                <a:solidFill>
                  <a:srgbClr val="000000"/>
                </a:solidFill>
                <a:latin typeface="Arial" panose="020B0604020202020204" pitchFamily="34" charset="0"/>
                <a:cs typeface="Arial" panose="020B0604020202020204" pitchFamily="34" charset="0"/>
              </a:rPr>
              <a:t>:</a:t>
            </a:r>
            <a:endParaRPr lang="ro-RO" sz="1900" dirty="0">
              <a:solidFill>
                <a:srgbClr val="333333"/>
              </a:solidFill>
              <a:latin typeface="Arial" panose="020B0604020202020204" pitchFamily="34" charset="0"/>
              <a:cs typeface="Arial" panose="020B0604020202020204" pitchFamily="34" charset="0"/>
            </a:endParaRPr>
          </a:p>
          <a:p>
            <a:pPr indent="0" algn="just">
              <a:buNone/>
            </a:pPr>
            <a:r>
              <a:rPr lang="ro-RO" sz="1900" dirty="0">
                <a:solidFill>
                  <a:srgbClr val="000000"/>
                </a:solidFill>
                <a:latin typeface="Arial" panose="020B0604020202020204" pitchFamily="34" charset="0"/>
                <a:cs typeface="Arial" panose="020B0604020202020204" pitchFamily="34" charset="0"/>
              </a:rPr>
              <a:t>„</a:t>
            </a:r>
            <a:r>
              <a:rPr lang="ro-RO" sz="1900" b="1" dirty="0">
                <a:solidFill>
                  <a:srgbClr val="000000"/>
                </a:solidFill>
                <a:latin typeface="Arial" panose="020B0604020202020204" pitchFamily="34" charset="0"/>
                <a:cs typeface="Arial" panose="020B0604020202020204" pitchFamily="34" charset="0"/>
              </a:rPr>
              <a:t>Articolul 9</a:t>
            </a:r>
            <a:r>
              <a:rPr lang="ro-RO" sz="1900" b="1" baseline="30000" dirty="0">
                <a:solidFill>
                  <a:srgbClr val="000000"/>
                </a:solidFill>
                <a:latin typeface="Arial" panose="020B0604020202020204" pitchFamily="34" charset="0"/>
                <a:cs typeface="Arial" panose="020B0604020202020204" pitchFamily="34" charset="0"/>
              </a:rPr>
              <a:t>1</a:t>
            </a:r>
            <a:r>
              <a:rPr lang="ro-RO" sz="1900" b="1" dirty="0">
                <a:solidFill>
                  <a:srgbClr val="000000"/>
                </a:solidFill>
                <a:latin typeface="Arial" panose="020B0604020202020204" pitchFamily="34" charset="0"/>
                <a:cs typeface="Arial" panose="020B0604020202020204" pitchFamily="34" charset="0"/>
              </a:rPr>
              <a:t>. </a:t>
            </a:r>
            <a:r>
              <a:rPr lang="ro-RO" sz="1900" dirty="0">
                <a:solidFill>
                  <a:srgbClr val="000000"/>
                </a:solidFill>
                <a:latin typeface="Arial" panose="020B0604020202020204" pitchFamily="34" charset="0"/>
                <a:cs typeface="Arial" panose="020B0604020202020204" pitchFamily="34" charset="0"/>
              </a:rPr>
              <a:t>Incompatibilități pentru inspectorul</a:t>
            </a:r>
            <a:r>
              <a:rPr lang="ro-RO" sz="1900" dirty="0">
                <a:solidFill>
                  <a:srgbClr val="333333"/>
                </a:solidFill>
                <a:latin typeface="Arial" panose="020B0604020202020204" pitchFamily="34" charset="0"/>
                <a:cs typeface="Arial" panose="020B0604020202020204" pitchFamily="34" charset="0"/>
              </a:rPr>
              <a:t> </a:t>
            </a:r>
            <a:r>
              <a:rPr lang="ro-RO" sz="1900" dirty="0">
                <a:solidFill>
                  <a:srgbClr val="000000"/>
                </a:solidFill>
                <a:latin typeface="Arial" panose="020B0604020202020204" pitchFamily="34" charset="0"/>
                <a:cs typeface="Arial" panose="020B0604020202020204" pitchFamily="34" charset="0"/>
              </a:rPr>
              <a:t>de muncă</a:t>
            </a:r>
            <a:endParaRPr lang="ro-RO" sz="1900" dirty="0">
              <a:solidFill>
                <a:srgbClr val="333333"/>
              </a:solidFill>
              <a:latin typeface="Arial" panose="020B0604020202020204" pitchFamily="34" charset="0"/>
              <a:cs typeface="Arial" panose="020B0604020202020204" pitchFamily="34" charset="0"/>
            </a:endParaRPr>
          </a:p>
          <a:p>
            <a:pPr indent="0" algn="just">
              <a:buNone/>
            </a:pPr>
            <a:r>
              <a:rPr lang="ro-RO" sz="1900" dirty="0">
                <a:solidFill>
                  <a:srgbClr val="000000"/>
                </a:solidFill>
                <a:latin typeface="Arial" panose="020B0604020202020204" pitchFamily="34" charset="0"/>
                <a:cs typeface="Arial" panose="020B0604020202020204" pitchFamily="34" charset="0"/>
              </a:rPr>
              <a:t>(1) Inspectorului de muncă i se interzice să fondeze servicii externe private de protecție și prevenire, societăți comerciale care prestează servicii de consultanță pentru afaceri și management sau orice alte servicii conexe, precum și să activeze sau să aibă orice interes personal în cadrul acestora.</a:t>
            </a:r>
            <a:endParaRPr lang="ro-RO" sz="1900" dirty="0">
              <a:solidFill>
                <a:srgbClr val="333333"/>
              </a:solidFill>
              <a:latin typeface="Arial" panose="020B0604020202020204" pitchFamily="34" charset="0"/>
              <a:cs typeface="Arial" panose="020B0604020202020204" pitchFamily="34" charset="0"/>
            </a:endParaRPr>
          </a:p>
          <a:p>
            <a:pPr indent="0" algn="just">
              <a:buNone/>
            </a:pPr>
            <a:r>
              <a:rPr lang="ro-RO" sz="1900" dirty="0">
                <a:solidFill>
                  <a:srgbClr val="000000"/>
                </a:solidFill>
                <a:latin typeface="Arial" panose="020B0604020202020204" pitchFamily="34" charset="0"/>
                <a:cs typeface="Arial" panose="020B0604020202020204" pitchFamily="34" charset="0"/>
              </a:rPr>
              <a:t>(2) Situațiile de incompatibilitate prevăzute la alin. (1) urmează să înceteze în termen de o lună de la data apariției acestora. Dacă nu a eliminat situația de incompatibilitate în termenul prevăzut, inspectorul de muncă este destituit din funcție.</a:t>
            </a:r>
            <a:endParaRPr lang="ro-RO" sz="1900" dirty="0">
              <a:solidFill>
                <a:srgbClr val="333333"/>
              </a:solidFill>
              <a:latin typeface="Arial" panose="020B0604020202020204" pitchFamily="34" charset="0"/>
              <a:cs typeface="Arial" panose="020B0604020202020204" pitchFamily="34" charset="0"/>
            </a:endParaRPr>
          </a:p>
          <a:p>
            <a:pPr indent="0" algn="just">
              <a:buNone/>
            </a:pPr>
            <a:r>
              <a:rPr lang="ro-RO" sz="1900" dirty="0">
                <a:solidFill>
                  <a:srgbClr val="000000"/>
                </a:solidFill>
                <a:latin typeface="Arial" panose="020B0604020202020204" pitchFamily="34" charset="0"/>
                <a:cs typeface="Arial" panose="020B0604020202020204" pitchFamily="34" charset="0"/>
              </a:rPr>
              <a:t>(3) </a:t>
            </a:r>
            <a:r>
              <a:rPr lang="ro-RO" sz="1900" b="1" dirty="0">
                <a:solidFill>
                  <a:srgbClr val="000000"/>
                </a:solidFill>
                <a:latin typeface="Arial" panose="020B0604020202020204" pitchFamily="34" charset="0"/>
                <a:cs typeface="Arial" panose="020B0604020202020204" pitchFamily="34" charset="0"/>
              </a:rPr>
              <a:t>Persoana care, în ultimii 5 ani, a fondat entități specificate la alin. (1), a activat sau a deținut orice interes personal în cadrul acestora nu poate activa în funcții de conducere sau de execuție în domeniul controlului privind respectarea legislației din domeniul muncii și securității și sănătății în muncă</a:t>
            </a:r>
            <a:r>
              <a:rPr lang="ro-RO" sz="1900" dirty="0">
                <a:solidFill>
                  <a:srgbClr val="000000"/>
                </a:solidFill>
                <a:latin typeface="Arial" panose="020B0604020202020204" pitchFamily="34" charset="0"/>
                <a:cs typeface="Arial" panose="020B0604020202020204" pitchFamily="34" charset="0"/>
              </a:rPr>
              <a:t>.”</a:t>
            </a:r>
            <a:endParaRPr lang="ro-RO" sz="1900" dirty="0">
              <a:solidFill>
                <a:srgbClr val="333333"/>
              </a:solidFill>
              <a:latin typeface="Arial" panose="020B0604020202020204" pitchFamily="34" charset="0"/>
              <a:cs typeface="Arial" panose="020B0604020202020204" pitchFamily="34" charset="0"/>
            </a:endParaRPr>
          </a:p>
          <a:p>
            <a:pPr marL="109728" indent="0">
              <a:buNone/>
            </a:pPr>
            <a:endParaRPr lang="ru-RU" dirty="0"/>
          </a:p>
        </p:txBody>
      </p:sp>
      <p:pic>
        <p:nvPicPr>
          <p:cNvPr id="5" name="Рисунок 4">
            <a:extLst>
              <a:ext uri="{FF2B5EF4-FFF2-40B4-BE49-F238E27FC236}">
                <a16:creationId xmlns:a16="http://schemas.microsoft.com/office/drawing/2014/main" id="{F656A43A-FB3A-49DA-BE94-78FCF0313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797152"/>
            <a:ext cx="3384376" cy="2060848"/>
          </a:xfrm>
          <a:prstGeom prst="rect">
            <a:avLst/>
          </a:prstGeom>
        </p:spPr>
      </p:pic>
    </p:spTree>
    <p:extLst>
      <p:ext uri="{BB962C8B-B14F-4D97-AF65-F5344CB8AC3E}">
        <p14:creationId xmlns:p14="http://schemas.microsoft.com/office/powerpoint/2010/main" val="386278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a:extLst>
              <a:ext uri="{FF2B5EF4-FFF2-40B4-BE49-F238E27FC236}">
                <a16:creationId xmlns:a16="http://schemas.microsoft.com/office/drawing/2014/main" id="{1A2199D9-A0F9-4DB3-B190-1B91D89086D0}"/>
              </a:ext>
            </a:extLst>
          </p:cNvPr>
          <p:cNvSpPr>
            <a:spLocks noGrp="1"/>
          </p:cNvSpPr>
          <p:nvPr>
            <p:ph idx="1"/>
          </p:nvPr>
        </p:nvSpPr>
        <p:spPr>
          <a:xfrm>
            <a:off x="468313" y="333375"/>
            <a:ext cx="8218487" cy="5673725"/>
          </a:xfrm>
        </p:spPr>
        <p:txBody>
          <a:bodyPr>
            <a:normAutofit/>
          </a:bodyPr>
          <a:lstStyle/>
          <a:p>
            <a:pPr marL="109728" indent="0" algn="ctr">
              <a:buNone/>
            </a:pPr>
            <a:r>
              <a:rPr lang="ro-RO" sz="1800" b="1" dirty="0">
                <a:latin typeface="Arial" panose="020B0604020202020204" pitchFamily="34" charset="0"/>
                <a:cs typeface="Arial" panose="020B0604020202020204" pitchFamily="34" charset="0"/>
              </a:rPr>
              <a:t>Norme legislative noi privind combaterea muncii nedeclarate</a:t>
            </a:r>
          </a:p>
          <a:p>
            <a:pPr marL="109728" indent="0">
              <a:buNone/>
            </a:pPr>
            <a:r>
              <a:rPr lang="ro-RO" sz="1800" dirty="0">
                <a:latin typeface="Arial" panose="020B0604020202020204" pitchFamily="34" charset="0"/>
                <a:cs typeface="Arial" panose="020B0604020202020204" pitchFamily="34" charset="0"/>
              </a:rPr>
              <a:t>Economia și ocuparea informală (neobservată) continuă să reprezinte o componentă importantă a economiei moldovenești. Conform datelor BNS, numărul populației cu un loc de muncă informal reprezintă circa 22,8% din populația ocupată. </a:t>
            </a:r>
          </a:p>
          <a:p>
            <a:pPr marL="109728" indent="0">
              <a:buNone/>
            </a:pPr>
            <a:r>
              <a:rPr lang="ro-RO" sz="1800" dirty="0">
                <a:latin typeface="Arial" panose="020B0604020202020204" pitchFamily="34" charset="0"/>
                <a:cs typeface="Arial" panose="020B0604020202020204" pitchFamily="34" charset="0"/>
              </a:rPr>
              <a:t>Pe sectoare economice, cea mai mare parte a populației ocupate informal se regăsește în:</a:t>
            </a:r>
          </a:p>
          <a:p>
            <a:pPr>
              <a:buFontTx/>
              <a:buChar char="-"/>
            </a:pPr>
            <a:r>
              <a:rPr lang="ro-RO" sz="1800" dirty="0">
                <a:latin typeface="Arial" panose="020B0604020202020204" pitchFamily="34" charset="0"/>
                <a:cs typeface="Arial" panose="020B0604020202020204" pitchFamily="34" charset="0"/>
              </a:rPr>
              <a:t>agricultură (61,2% din total ocupare informală) </a:t>
            </a:r>
          </a:p>
          <a:p>
            <a:pPr>
              <a:buFontTx/>
              <a:buChar char="-"/>
            </a:pPr>
            <a:r>
              <a:rPr lang="ro-RO" sz="1800" dirty="0">
                <a:latin typeface="Arial" panose="020B0604020202020204" pitchFamily="34" charset="0"/>
                <a:cs typeface="Arial" panose="020B0604020202020204" pitchFamily="34" charset="0"/>
              </a:rPr>
              <a:t>construcții (22,1% din total ocupare informală), </a:t>
            </a:r>
          </a:p>
          <a:p>
            <a:pPr>
              <a:buFontTx/>
              <a:buChar char="-"/>
            </a:pPr>
            <a:r>
              <a:rPr lang="ro-RO" sz="1800" dirty="0">
                <a:latin typeface="Arial" panose="020B0604020202020204" pitchFamily="34" charset="0"/>
                <a:cs typeface="Arial" panose="020B0604020202020204" pitchFamily="34" charset="0"/>
              </a:rPr>
              <a:t>comerț și HoReCa (împreună formează 6,6% din total ocupare informală). </a:t>
            </a:r>
            <a:endParaRPr lang="ru-RU" sz="1800"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A4C98AA2-3ED3-4F8D-9C79-9A1471826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180" y="3597667"/>
            <a:ext cx="5477639" cy="2934109"/>
          </a:xfrm>
          <a:prstGeom prst="rect">
            <a:avLst/>
          </a:prstGeom>
        </p:spPr>
      </p:pic>
    </p:spTree>
    <p:extLst>
      <p:ext uri="{BB962C8B-B14F-4D97-AF65-F5344CB8AC3E}">
        <p14:creationId xmlns:p14="http://schemas.microsoft.com/office/powerpoint/2010/main" val="415389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F19FA878-D197-4E81-A7CD-E7F3FE4F45BD}"/>
              </a:ext>
            </a:extLst>
          </p:cNvPr>
          <p:cNvSpPr>
            <a:spLocks noGrp="1"/>
          </p:cNvSpPr>
          <p:nvPr>
            <p:ph idx="1"/>
          </p:nvPr>
        </p:nvSpPr>
        <p:spPr>
          <a:xfrm>
            <a:off x="467544" y="260649"/>
            <a:ext cx="8219256" cy="5040560"/>
          </a:xfrm>
        </p:spPr>
        <p:txBody>
          <a:bodyPr>
            <a:normAutofit fontScale="92500" lnSpcReduction="10000"/>
          </a:bodyPr>
          <a:lstStyle/>
          <a:p>
            <a:pPr marL="109728" indent="0" algn="just">
              <a:buNone/>
            </a:pPr>
            <a:r>
              <a:rPr lang="en-US" dirty="0"/>
              <a:t> </a:t>
            </a:r>
            <a:r>
              <a:rPr lang="en-US" sz="1900" dirty="0">
                <a:latin typeface="Arial" panose="020B0604020202020204" pitchFamily="34" charset="0"/>
                <a:cs typeface="Arial" panose="020B0604020202020204" pitchFamily="34" charset="0"/>
              </a:rPr>
              <a:t>Din 1 </a:t>
            </a:r>
            <a:r>
              <a:rPr lang="en-US" sz="1900" dirty="0" err="1">
                <a:latin typeface="Arial" panose="020B0604020202020204" pitchFamily="34" charset="0"/>
                <a:cs typeface="Arial" panose="020B0604020202020204" pitchFamily="34" charset="0"/>
              </a:rPr>
              <a:t>iulie</a:t>
            </a:r>
            <a:r>
              <a:rPr lang="en-US" sz="1900" dirty="0">
                <a:latin typeface="Arial" panose="020B0604020202020204" pitchFamily="34" charset="0"/>
                <a:cs typeface="Arial" panose="020B0604020202020204" pitchFamily="34" charset="0"/>
              </a:rPr>
              <a:t> 2023, ISM </a:t>
            </a:r>
            <a:r>
              <a:rPr lang="en-US" sz="1900" dirty="0" err="1">
                <a:latin typeface="Arial" panose="020B0604020202020204" pitchFamily="34" charset="0"/>
                <a:cs typeface="Arial" panose="020B0604020202020204" pitchFamily="34" charset="0"/>
              </a:rPr>
              <a:t>va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constata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și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examina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contravențiile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privind</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utilizarea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muncii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nedeclarate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și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achitarea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salariului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sau</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altor</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plăți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fără</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reflectarea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acestora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în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evidența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contabilă</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modificările</a:t>
            </a:r>
            <a:r>
              <a:rPr lang="en-US" sz="1900" dirty="0">
                <a:latin typeface="Arial" panose="020B0604020202020204" pitchFamily="34" charset="0"/>
                <a:cs typeface="Arial" panose="020B0604020202020204" pitchFamily="34" charset="0"/>
              </a:rPr>
              <a:t> respective </a:t>
            </a:r>
            <a:r>
              <a:rPr lang="en-US" sz="1900" dirty="0" err="1">
                <a:latin typeface="Arial" panose="020B0604020202020204" pitchFamily="34" charset="0"/>
                <a:cs typeface="Arial" panose="020B0604020202020204" pitchFamily="34" charset="0"/>
              </a:rPr>
              <a:t>fiind</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incluse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în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Codul</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contravențional</a:t>
            </a:r>
            <a:r>
              <a:rPr lang="en-US" sz="1900" dirty="0">
                <a:latin typeface="Arial" panose="020B0604020202020204" pitchFamily="34" charset="0"/>
                <a:cs typeface="Arial" panose="020B0604020202020204" pitchFamily="34" charset="0"/>
              </a:rPr>
              <a:t>. </a:t>
            </a:r>
            <a:endParaRPr lang="ro-RO" sz="1900" dirty="0">
              <a:latin typeface="Arial" panose="020B0604020202020204" pitchFamily="34" charset="0"/>
              <a:cs typeface="Arial" panose="020B0604020202020204" pitchFamily="34" charset="0"/>
            </a:endParaRPr>
          </a:p>
          <a:p>
            <a:pPr marL="109728" indent="0" algn="just">
              <a:buNone/>
            </a:pPr>
            <a:r>
              <a:rPr lang="ro-RO" sz="1900" dirty="0">
                <a:latin typeface="Arial" panose="020B0604020202020204" pitchFamily="34" charset="0"/>
                <a:cs typeface="Arial" panose="020B0604020202020204" pitchFamily="34" charset="0"/>
              </a:rPr>
              <a:t>Codul contravențional al Republicii Moldova nr. 218/2008 se modifică după cum urmează:</a:t>
            </a:r>
          </a:p>
          <a:p>
            <a:pPr marL="109728" indent="0" algn="just">
              <a:buNone/>
            </a:pPr>
            <a:r>
              <a:rPr lang="ro-RO" sz="1900" dirty="0">
                <a:latin typeface="Arial" panose="020B0604020202020204" pitchFamily="34" charset="0"/>
                <a:cs typeface="Arial" panose="020B0604020202020204" pitchFamily="34" charset="0"/>
              </a:rPr>
              <a:t>1. La articolul 46/1 alineatul (1/1), textul „art. 55–61” se substituie cu textul </a:t>
            </a:r>
          </a:p>
          <a:p>
            <a:pPr marL="109728" indent="0" algn="just">
              <a:buNone/>
            </a:pPr>
            <a:r>
              <a:rPr lang="ro-RO" sz="1900" dirty="0">
                <a:latin typeface="Arial" panose="020B0604020202020204" pitchFamily="34" charset="0"/>
                <a:cs typeface="Arial" panose="020B0604020202020204" pitchFamily="34" charset="0"/>
              </a:rPr>
              <a:t>„art. 55, 55/3 - 61”.</a:t>
            </a:r>
          </a:p>
          <a:p>
            <a:pPr marL="109728" indent="0" algn="just">
              <a:buNone/>
            </a:pPr>
            <a:r>
              <a:rPr lang="ro-RO" sz="1900" dirty="0">
                <a:latin typeface="Arial" panose="020B0604020202020204" pitchFamily="34" charset="0"/>
                <a:cs typeface="Arial" panose="020B0604020202020204" pitchFamily="34" charset="0"/>
              </a:rPr>
              <a:t>2. Articolul art. 409:</a:t>
            </a:r>
          </a:p>
          <a:p>
            <a:pPr marL="109728" indent="0" algn="just">
              <a:buNone/>
            </a:pPr>
            <a:r>
              <a:rPr lang="ro-RO" sz="1900" dirty="0">
                <a:latin typeface="Arial" panose="020B0604020202020204" pitchFamily="34" charset="0"/>
                <a:cs typeface="Arial" panose="020B0604020202020204" pitchFamily="34" charset="0"/>
              </a:rPr>
              <a:t>la alineatul (1), textul „art. 55–61” se substituie cu textul „art. 55, 55/3 - 61”;</a:t>
            </a:r>
          </a:p>
          <a:p>
            <a:pPr marL="109728" indent="0" algn="just">
              <a:buNone/>
            </a:pPr>
            <a:r>
              <a:rPr lang="ro-RO" sz="1900" dirty="0">
                <a:latin typeface="Arial" panose="020B0604020202020204" pitchFamily="34" charset="0"/>
                <a:cs typeface="Arial" panose="020B0604020202020204" pitchFamily="34" charset="0"/>
              </a:rPr>
              <a:t>se completează cu alineatul (4) cu următorul cuprins:</a:t>
            </a:r>
          </a:p>
          <a:p>
            <a:pPr marL="109728" indent="0" algn="just">
              <a:buNone/>
            </a:pPr>
            <a:r>
              <a:rPr lang="ro-RO" sz="1900" dirty="0">
                <a:latin typeface="Arial" panose="020B0604020202020204" pitchFamily="34" charset="0"/>
                <a:cs typeface="Arial" panose="020B0604020202020204" pitchFamily="34" charset="0"/>
              </a:rPr>
              <a:t>„(4) </a:t>
            </a:r>
            <a:r>
              <a:rPr lang="ro-RO" sz="1900" b="1" i="1" dirty="0">
                <a:latin typeface="Arial" panose="020B0604020202020204" pitchFamily="34" charset="0"/>
                <a:cs typeface="Arial" panose="020B0604020202020204" pitchFamily="34" charset="0"/>
              </a:rPr>
              <a:t>Contravențiile prevăzute la art. 55/1 și 55/2 se constată și se examinează de către Inspectoratul de Stat al Muncii. Directorul Inspectoratului de Stat al Muncii și adjuncții lui, șefii inspecțiilor teritoriale de muncă și adjuncți lor, precum și inspectorii de muncă  sunt în drept să constate contravenții, să încheie procese-verbale și să aplice sancțiuni.”</a:t>
            </a:r>
          </a:p>
          <a:p>
            <a:pPr marL="109728" indent="0">
              <a:buNone/>
            </a:pPr>
            <a:endParaRPr lang="ru-RU" dirty="0"/>
          </a:p>
        </p:txBody>
      </p:sp>
      <p:pic>
        <p:nvPicPr>
          <p:cNvPr id="8" name="Рисунок 7">
            <a:extLst>
              <a:ext uri="{FF2B5EF4-FFF2-40B4-BE49-F238E27FC236}">
                <a16:creationId xmlns:a16="http://schemas.microsoft.com/office/drawing/2014/main" id="{446FCE6C-0B4C-429F-9F96-4BB42312E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797152"/>
            <a:ext cx="1905000" cy="1905000"/>
          </a:xfrm>
          <a:prstGeom prst="rect">
            <a:avLst/>
          </a:prstGeom>
        </p:spPr>
      </p:pic>
    </p:spTree>
    <p:extLst>
      <p:ext uri="{BB962C8B-B14F-4D97-AF65-F5344CB8AC3E}">
        <p14:creationId xmlns:p14="http://schemas.microsoft.com/office/powerpoint/2010/main" val="403606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9DCBDD1C-9244-4D88-8AEF-F1783C6F4AC0}"/>
              </a:ext>
            </a:extLst>
          </p:cNvPr>
          <p:cNvSpPr>
            <a:spLocks noGrp="1"/>
          </p:cNvSpPr>
          <p:nvPr>
            <p:ph idx="1"/>
          </p:nvPr>
        </p:nvSpPr>
        <p:spPr>
          <a:xfrm>
            <a:off x="539552" y="332656"/>
            <a:ext cx="8147248" cy="5674635"/>
          </a:xfrm>
        </p:spPr>
        <p:txBody>
          <a:bodyPr>
            <a:normAutofit/>
          </a:bodyPr>
          <a:lstStyle/>
          <a:p>
            <a:pPr marL="109728" indent="0" algn="just">
              <a:lnSpc>
                <a:spcPct val="115000"/>
              </a:lnSpc>
              <a:buNone/>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Din 1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martie</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2023,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în</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cazul</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deținerii</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informațiilor</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indiciilor</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susținute</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prin</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probe)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privind</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utilizarea</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de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angajator</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muncii</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nedeclarate</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achitării</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salariului</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ori</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altor</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plăți</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fără</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reflectarea</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acestora</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în</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evidența</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contabilă</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permit </a:t>
            </a:r>
            <a:r>
              <a:rPr lang="en-US" sz="18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efectuarea</a:t>
            </a:r>
            <a:r>
              <a:rPr lang="en-US" sz="1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controalelor</a:t>
            </a:r>
            <a:r>
              <a:rPr lang="en-US" sz="1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inopinate</a:t>
            </a:r>
            <a:r>
              <a:rPr lang="en-US" sz="1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1800" dirty="0">
              <a:latin typeface="Arial" panose="020B0604020202020204" pitchFamily="34" charset="0"/>
              <a:ea typeface="Calibri" panose="020F0502020204030204" pitchFamily="34" charset="0"/>
              <a:cs typeface="Arial" panose="020B0604020202020204" pitchFamily="34" charset="0"/>
            </a:endParaRPr>
          </a:p>
          <a:p>
            <a:pPr marL="109728" indent="0">
              <a:buNone/>
            </a:pPr>
            <a:endParaRPr lang="ro-MD" dirty="0"/>
          </a:p>
          <a:p>
            <a:pPr marL="109728" indent="0" algn="just">
              <a:buNone/>
            </a:pPr>
            <a:r>
              <a:rPr lang="ro-RO" sz="1600" b="1" i="1" dirty="0">
                <a:latin typeface="Arial" panose="020B0604020202020204" pitchFamily="34" charset="0"/>
                <a:cs typeface="Arial" panose="020B0604020202020204" pitchFamily="34" charset="0"/>
              </a:rPr>
              <a:t>La articolul 19 din Legea nr. 131/2012 </a:t>
            </a:r>
            <a:r>
              <a:rPr lang="ro-RO" sz="1600" dirty="0">
                <a:latin typeface="Arial" panose="020B0604020202020204" pitchFamily="34" charset="0"/>
                <a:cs typeface="Arial" panose="020B0604020202020204" pitchFamily="34" charset="0"/>
              </a:rPr>
              <a:t>privind controlul de stat asupra activității de întreprinzător se completează cu punctul 7) cu următorul cuprins:</a:t>
            </a:r>
            <a:endParaRPr lang="ru-RU"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„7) deținerii informațiilor/indiciilor privind utilizarea muncii nedeclarate, achitării salariului sau a altor plăți fără reflectarea acestora în evidența contabilă, privind traficul de ființe umanesau exploatarea în muncă  la angajator.”</a:t>
            </a:r>
            <a:endParaRPr lang="ru-RU" sz="1600" dirty="0">
              <a:latin typeface="Arial" panose="020B0604020202020204" pitchFamily="34" charset="0"/>
              <a:cs typeface="Arial" panose="020B0604020202020204" pitchFamily="34" charset="0"/>
            </a:endParaRPr>
          </a:p>
          <a:p>
            <a:pPr marL="109728" indent="0">
              <a:buNone/>
            </a:pPr>
            <a:endParaRPr lang="ru-RU" dirty="0"/>
          </a:p>
        </p:txBody>
      </p:sp>
      <p:pic>
        <p:nvPicPr>
          <p:cNvPr id="5" name="Рисунок 4">
            <a:extLst>
              <a:ext uri="{FF2B5EF4-FFF2-40B4-BE49-F238E27FC236}">
                <a16:creationId xmlns:a16="http://schemas.microsoft.com/office/drawing/2014/main" id="{5E0CE792-53CD-4B43-8E51-70A02D8E8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149080"/>
            <a:ext cx="6715125" cy="1590675"/>
          </a:xfrm>
          <a:prstGeom prst="rect">
            <a:avLst/>
          </a:prstGeom>
        </p:spPr>
      </p:pic>
    </p:spTree>
    <p:extLst>
      <p:ext uri="{BB962C8B-B14F-4D97-AF65-F5344CB8AC3E}">
        <p14:creationId xmlns:p14="http://schemas.microsoft.com/office/powerpoint/2010/main" val="3451551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727</TotalTime>
  <Words>4536</Words>
  <Application>Microsoft Office PowerPoint</Application>
  <PresentationFormat>Экран (4:3)</PresentationFormat>
  <Paragraphs>301</Paragraphs>
  <Slides>24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Arial</vt:lpstr>
      <vt:lpstr>Arial Black</vt:lpstr>
      <vt:lpstr>Calibri</vt:lpstr>
      <vt:lpstr>Lucida Sans Unicode</vt:lpstr>
      <vt:lpstr>Times New Roman</vt:lpstr>
      <vt:lpstr>Verdana</vt:lpstr>
      <vt:lpstr>Wingdings</vt:lpstr>
      <vt:lpstr>Wingdings 2</vt:lpstr>
      <vt:lpstr>Wingdings 3</vt:lpstr>
      <vt:lpstr>Открытая</vt:lpstr>
      <vt:lpstr>          Controlului întreprins de Inspectoratul de Stat al Muncii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Motivele  controlului întreprins de Inspectoratul de Stat al Muncii   </vt:lpstr>
      <vt:lpstr>Презентация PowerPoint</vt:lpstr>
      <vt:lpstr> Tipurile de controale </vt:lpstr>
      <vt:lpstr>Презентация PowerPoint</vt:lpstr>
      <vt:lpstr>Lista de verificare în domeniu relațiilor de muncă</vt:lpstr>
      <vt:lpstr>Презентация PowerPoint</vt:lpstr>
      <vt:lpstr>Презентация PowerPoint</vt:lpstr>
      <vt:lpstr>Презентация PowerPoint</vt:lpstr>
      <vt:lpstr>Презентация PowerPoint</vt:lpstr>
      <vt:lpstr>Презентация PowerPoint</vt:lpstr>
      <vt:lpstr>Sanctiuni pentru incălcarea legislației muncii</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Задачи кадровой работы на предприятии </dc:title>
  <dc:creator>Любовь</dc:creator>
  <cp:lastModifiedBy>Liuba Mursa</cp:lastModifiedBy>
  <cp:revision>90</cp:revision>
  <dcterms:created xsi:type="dcterms:W3CDTF">2021-05-11T18:37:45Z</dcterms:created>
  <dcterms:modified xsi:type="dcterms:W3CDTF">2023-10-26T18:14:51Z</dcterms:modified>
</cp:coreProperties>
</file>