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331" r:id="rId19"/>
    <p:sldId id="332" r:id="rId20"/>
    <p:sldId id="334" r:id="rId21"/>
    <p:sldId id="333" r:id="rId22"/>
    <p:sldId id="335" r:id="rId23"/>
    <p:sldId id="336" r:id="rId24"/>
    <p:sldId id="272"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A5D46-92B4-428C-AF62-09CE8F0C7B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9EDBA3C-A580-4FD6-977B-DA20A3E2CBCB}">
      <dgm:prSet/>
      <dgm:spPr>
        <a:solidFill>
          <a:srgbClr val="FFC000"/>
        </a:solidFill>
      </dgm:spPr>
      <dgm:t>
        <a:bodyPr/>
        <a:lstStyle/>
        <a:p>
          <a:pPr>
            <a:buFont typeface="Wingdings" panose="05000000000000000000" pitchFamily="2" charset="2"/>
            <a:buChar char=""/>
          </a:pPr>
          <a:r>
            <a:rPr lang="ro-MD" b="1" dirty="0">
              <a:solidFill>
                <a:schemeClr val="tx1"/>
              </a:solidFill>
              <a:effectLst/>
              <a:latin typeface="Times New Roman" panose="02020603050405020304" pitchFamily="18" charset="0"/>
              <a:ea typeface="WenQuanYi Micro Hei"/>
              <a:cs typeface="Mangal" panose="02040503050203030202" pitchFamily="18" charset="0"/>
            </a:rPr>
            <a:t>activitățile interzise salariatului la data încetării relațiilor de muncă</a:t>
          </a:r>
          <a:endParaRPr lang="ru-RU" b="1" dirty="0">
            <a:solidFill>
              <a:schemeClr val="tx1"/>
            </a:solidFill>
            <a:effectLst/>
            <a:latin typeface="Wingdings" panose="05000000000000000000" pitchFamily="2" charset="2"/>
            <a:ea typeface="WenQuanYi Micro Hei"/>
            <a:cs typeface="Mangal" panose="02040503050203030202" pitchFamily="18" charset="0"/>
          </a:endParaRPr>
        </a:p>
      </dgm:t>
    </dgm:pt>
    <dgm:pt modelId="{9EE3A1A0-2465-4659-99E2-DF2F507C9B30}" type="parTrans" cxnId="{2A92D017-D313-4CE6-BBCA-0291DFAFA3D6}">
      <dgm:prSet/>
      <dgm:spPr/>
      <dgm:t>
        <a:bodyPr/>
        <a:lstStyle/>
        <a:p>
          <a:endParaRPr lang="ru-RU"/>
        </a:p>
      </dgm:t>
    </dgm:pt>
    <dgm:pt modelId="{C3477C9F-37F1-4887-9AEE-0DE3C97FA48C}" type="sibTrans" cxnId="{2A92D017-D313-4CE6-BBCA-0291DFAFA3D6}">
      <dgm:prSet/>
      <dgm:spPr/>
      <dgm:t>
        <a:bodyPr/>
        <a:lstStyle/>
        <a:p>
          <a:endParaRPr lang="ru-RU"/>
        </a:p>
      </dgm:t>
    </dgm:pt>
    <dgm:pt modelId="{86BDB981-8165-4BB8-B609-444C5998716C}">
      <dgm:prSet/>
      <dgm:spPr>
        <a:solidFill>
          <a:schemeClr val="accent4">
            <a:lumMod val="60000"/>
            <a:lumOff val="40000"/>
          </a:schemeClr>
        </a:solidFill>
      </dgm:spPr>
      <dgm:t>
        <a:bodyPr/>
        <a:lstStyle/>
        <a:p>
          <a:pPr>
            <a:buFont typeface="Wingdings" panose="05000000000000000000" pitchFamily="2" charset="2"/>
            <a:buChar char=""/>
          </a:pPr>
          <a:r>
            <a:rPr lang="ro-MD" b="1" dirty="0">
              <a:solidFill>
                <a:schemeClr val="tx1"/>
              </a:solidFill>
              <a:effectLst/>
              <a:latin typeface="Times New Roman" panose="02020603050405020304" pitchFamily="18" charset="0"/>
              <a:ea typeface="WenQuanYi Micro Hei"/>
              <a:cs typeface="Mangal" panose="02040503050203030202" pitchFamily="18" charset="0"/>
            </a:rPr>
            <a:t>durata acestei interdicții (maxim un an de la data încetării relațiilor de muncă)</a:t>
          </a:r>
          <a:endParaRPr lang="ru-RU" b="1" dirty="0">
            <a:solidFill>
              <a:schemeClr val="tx1"/>
            </a:solidFill>
            <a:effectLst/>
            <a:latin typeface="Wingdings" panose="05000000000000000000" pitchFamily="2" charset="2"/>
            <a:ea typeface="WenQuanYi Micro Hei"/>
            <a:cs typeface="Mangal" panose="02040503050203030202" pitchFamily="18" charset="0"/>
          </a:endParaRPr>
        </a:p>
      </dgm:t>
    </dgm:pt>
    <dgm:pt modelId="{8D01610D-E204-45F1-BDF6-3F7212244B0B}" type="parTrans" cxnId="{E7C561F2-7A6F-4A04-9C6A-CBD9BC6CE7C6}">
      <dgm:prSet/>
      <dgm:spPr/>
      <dgm:t>
        <a:bodyPr/>
        <a:lstStyle/>
        <a:p>
          <a:endParaRPr lang="ru-RU"/>
        </a:p>
      </dgm:t>
    </dgm:pt>
    <dgm:pt modelId="{150D7546-6F74-4F15-808B-292210932322}" type="sibTrans" cxnId="{E7C561F2-7A6F-4A04-9C6A-CBD9BC6CE7C6}">
      <dgm:prSet/>
      <dgm:spPr/>
      <dgm:t>
        <a:bodyPr/>
        <a:lstStyle/>
        <a:p>
          <a:endParaRPr lang="ru-RU"/>
        </a:p>
      </dgm:t>
    </dgm:pt>
    <dgm:pt modelId="{4F75D914-DEF9-4118-80B4-2722E8CBA5E4}">
      <dgm:prSet/>
      <dgm:spPr>
        <a:solidFill>
          <a:srgbClr val="FFC000"/>
        </a:solidFill>
      </dgm:spPr>
      <dgm:t>
        <a:bodyPr/>
        <a:lstStyle/>
        <a:p>
          <a:pPr>
            <a:buFont typeface="Wingdings" panose="05000000000000000000" pitchFamily="2" charset="2"/>
            <a:buChar char=""/>
          </a:pPr>
          <a:r>
            <a:rPr lang="ro-MD" b="1" dirty="0">
              <a:solidFill>
                <a:schemeClr val="tx1"/>
              </a:solidFill>
              <a:effectLst/>
              <a:latin typeface="Times New Roman" panose="02020603050405020304" pitchFamily="18" charset="0"/>
              <a:ea typeface="WenQuanYi Micro Hei"/>
              <a:cs typeface="Mangal" panose="02040503050203030202" pitchFamily="18" charset="0"/>
            </a:rPr>
            <a:t>valoarea indemnizației lunare pentru respectarea clauzei (nu mai mică de 50% din salariul mediu lunar al salariatului)</a:t>
          </a:r>
          <a:endParaRPr lang="ru-RU" b="1" dirty="0">
            <a:solidFill>
              <a:schemeClr val="tx1"/>
            </a:solidFill>
            <a:effectLst/>
            <a:latin typeface="Wingdings" panose="05000000000000000000" pitchFamily="2" charset="2"/>
            <a:ea typeface="WenQuanYi Micro Hei"/>
            <a:cs typeface="Mangal" panose="02040503050203030202" pitchFamily="18" charset="0"/>
          </a:endParaRPr>
        </a:p>
      </dgm:t>
    </dgm:pt>
    <dgm:pt modelId="{64D31ED5-12B3-4A0C-BCD6-CEB77F3440F5}" type="parTrans" cxnId="{2FD5C0D5-FEDD-4AEC-A7DB-0ED563A7FE49}">
      <dgm:prSet/>
      <dgm:spPr/>
      <dgm:t>
        <a:bodyPr/>
        <a:lstStyle/>
        <a:p>
          <a:endParaRPr lang="ru-RU"/>
        </a:p>
      </dgm:t>
    </dgm:pt>
    <dgm:pt modelId="{E38D6F6A-DC73-40C8-AAC7-83D77A4AE735}" type="sibTrans" cxnId="{2FD5C0D5-FEDD-4AEC-A7DB-0ED563A7FE49}">
      <dgm:prSet/>
      <dgm:spPr/>
      <dgm:t>
        <a:bodyPr/>
        <a:lstStyle/>
        <a:p>
          <a:endParaRPr lang="ru-RU"/>
        </a:p>
      </dgm:t>
    </dgm:pt>
    <dgm:pt modelId="{10B6C587-58BF-4CE5-AF33-A1395F4ECA70}">
      <dgm:prSet/>
      <dgm:spPr>
        <a:solidFill>
          <a:schemeClr val="accent4">
            <a:lumMod val="60000"/>
            <a:lumOff val="40000"/>
          </a:schemeClr>
        </a:solidFill>
      </dgm:spPr>
      <dgm:t>
        <a:bodyPr/>
        <a:lstStyle/>
        <a:p>
          <a:pPr>
            <a:buFont typeface="Wingdings" panose="05000000000000000000" pitchFamily="2" charset="2"/>
            <a:buChar char=""/>
          </a:pPr>
          <a:r>
            <a:rPr lang="ro-MD" b="1" dirty="0">
              <a:solidFill>
                <a:schemeClr val="tx1"/>
              </a:solidFill>
              <a:effectLst/>
              <a:latin typeface="Times New Roman" panose="02020603050405020304" pitchFamily="18" charset="0"/>
              <a:ea typeface="WenQuanYi Micro Hei"/>
              <a:cs typeface="Mangal" panose="02040503050203030202" pitchFamily="18" charset="0"/>
            </a:rPr>
            <a:t>termenele și modul de plată a indemnizației</a:t>
          </a:r>
          <a:endParaRPr lang="ru-RU" b="1" dirty="0">
            <a:solidFill>
              <a:schemeClr val="tx1"/>
            </a:solidFill>
            <a:effectLst/>
            <a:latin typeface="Wingdings" panose="05000000000000000000" pitchFamily="2" charset="2"/>
            <a:ea typeface="WenQuanYi Micro Hei"/>
            <a:cs typeface="Mangal" panose="02040503050203030202" pitchFamily="18" charset="0"/>
          </a:endParaRPr>
        </a:p>
      </dgm:t>
    </dgm:pt>
    <dgm:pt modelId="{BC8BA21A-7FC1-483E-A0E9-C560B796C2A8}" type="parTrans" cxnId="{EB6FD8B0-ABE5-45F7-9E68-EB55DC9C3498}">
      <dgm:prSet/>
      <dgm:spPr/>
      <dgm:t>
        <a:bodyPr/>
        <a:lstStyle/>
        <a:p>
          <a:endParaRPr lang="ru-RU"/>
        </a:p>
      </dgm:t>
    </dgm:pt>
    <dgm:pt modelId="{233AFCAD-22E3-43EB-8917-D44B7ED18413}" type="sibTrans" cxnId="{EB6FD8B0-ABE5-45F7-9E68-EB55DC9C3498}">
      <dgm:prSet/>
      <dgm:spPr/>
      <dgm:t>
        <a:bodyPr/>
        <a:lstStyle/>
        <a:p>
          <a:endParaRPr lang="ru-RU"/>
        </a:p>
      </dgm:t>
    </dgm:pt>
    <dgm:pt modelId="{915C8619-A02F-4B96-ADD0-3021DF5132E3}">
      <dgm:prSet/>
      <dgm:spPr>
        <a:solidFill>
          <a:srgbClr val="FFC000"/>
        </a:solidFill>
      </dgm:spPr>
      <dgm:t>
        <a:bodyPr/>
        <a:lstStyle/>
        <a:p>
          <a:pPr>
            <a:buFont typeface="Wingdings" panose="05000000000000000000" pitchFamily="2" charset="2"/>
            <a:buChar char=""/>
          </a:pPr>
          <a:r>
            <a:rPr lang="ro-MD" b="1" dirty="0">
              <a:solidFill>
                <a:schemeClr val="tx1"/>
              </a:solidFill>
              <a:effectLst/>
              <a:latin typeface="Times New Roman" panose="02020603050405020304" pitchFamily="18" charset="0"/>
              <a:ea typeface="WenQuanYi Micro Hei"/>
              <a:cs typeface="Mangal" panose="02040503050203030202" pitchFamily="18" charset="0"/>
            </a:rPr>
            <a:t>terții pentru care salariatul nu poate activa </a:t>
          </a:r>
          <a:endParaRPr lang="ru-RU" b="1" dirty="0">
            <a:solidFill>
              <a:schemeClr val="tx1"/>
            </a:solidFill>
            <a:effectLst/>
            <a:latin typeface="Wingdings" panose="05000000000000000000" pitchFamily="2" charset="2"/>
            <a:ea typeface="WenQuanYi Micro Hei"/>
            <a:cs typeface="Mangal" panose="02040503050203030202" pitchFamily="18" charset="0"/>
          </a:endParaRPr>
        </a:p>
      </dgm:t>
    </dgm:pt>
    <dgm:pt modelId="{443E1BE3-2E18-410C-86C9-3E4450C7AB36}" type="parTrans" cxnId="{4F290836-4D59-4473-BEE1-2D6758726102}">
      <dgm:prSet/>
      <dgm:spPr/>
      <dgm:t>
        <a:bodyPr/>
        <a:lstStyle/>
        <a:p>
          <a:endParaRPr lang="ru-RU"/>
        </a:p>
      </dgm:t>
    </dgm:pt>
    <dgm:pt modelId="{01A35DE8-B73A-4319-B72A-CD6BFC927799}" type="sibTrans" cxnId="{4F290836-4D59-4473-BEE1-2D6758726102}">
      <dgm:prSet/>
      <dgm:spPr/>
      <dgm:t>
        <a:bodyPr/>
        <a:lstStyle/>
        <a:p>
          <a:endParaRPr lang="ru-RU"/>
        </a:p>
      </dgm:t>
    </dgm:pt>
    <dgm:pt modelId="{BCE4E02D-7774-4FF0-AF29-625878B59459}">
      <dgm:prSet/>
      <dgm:spPr>
        <a:solidFill>
          <a:schemeClr val="accent4">
            <a:lumMod val="60000"/>
            <a:lumOff val="40000"/>
          </a:schemeClr>
        </a:solidFill>
      </dgm:spPr>
      <dgm:t>
        <a:bodyPr/>
        <a:lstStyle/>
        <a:p>
          <a:pPr>
            <a:buFont typeface="Wingdings" panose="05000000000000000000" pitchFamily="2" charset="2"/>
            <a:buChar char=""/>
          </a:pPr>
          <a:r>
            <a:rPr lang="ro-MD" b="1" dirty="0">
              <a:solidFill>
                <a:schemeClr val="tx1"/>
              </a:solidFill>
              <a:effectLst/>
              <a:latin typeface="Times New Roman" panose="02020603050405020304" pitchFamily="18" charset="0"/>
              <a:ea typeface="WenQuanYi Micro Hei"/>
              <a:cs typeface="Mangal" panose="02040503050203030202" pitchFamily="18" charset="0"/>
            </a:rPr>
            <a:t>aria geografică a unităților administrativ-teritoriale pentru care se aplică</a:t>
          </a:r>
          <a:r>
            <a:rPr lang="ro-MD" dirty="0">
              <a:effectLst/>
              <a:latin typeface="Times New Roman" panose="02020603050405020304" pitchFamily="18" charset="0"/>
              <a:ea typeface="WenQuanYi Micro Hei"/>
              <a:cs typeface="Mangal" panose="02040503050203030202" pitchFamily="18" charset="0"/>
            </a:rPr>
            <a:t>.</a:t>
          </a:r>
          <a:endParaRPr lang="ru-RU" dirty="0">
            <a:effectLst/>
            <a:latin typeface="Wingdings" panose="05000000000000000000" pitchFamily="2" charset="2"/>
            <a:ea typeface="WenQuanYi Micro Hei"/>
            <a:cs typeface="Mangal" panose="02040503050203030202" pitchFamily="18" charset="0"/>
          </a:endParaRPr>
        </a:p>
      </dgm:t>
    </dgm:pt>
    <dgm:pt modelId="{75B1F1F8-72E7-4CBB-9469-D2643A2239EF}" type="parTrans" cxnId="{E0BFF33A-2EA7-42C8-A9B3-D9BC3A800480}">
      <dgm:prSet/>
      <dgm:spPr/>
      <dgm:t>
        <a:bodyPr/>
        <a:lstStyle/>
        <a:p>
          <a:endParaRPr lang="ru-RU"/>
        </a:p>
      </dgm:t>
    </dgm:pt>
    <dgm:pt modelId="{47FF5FB4-38C2-4557-AE09-8DE1091054A7}" type="sibTrans" cxnId="{E0BFF33A-2EA7-42C8-A9B3-D9BC3A800480}">
      <dgm:prSet/>
      <dgm:spPr/>
      <dgm:t>
        <a:bodyPr/>
        <a:lstStyle/>
        <a:p>
          <a:endParaRPr lang="ru-RU"/>
        </a:p>
      </dgm:t>
    </dgm:pt>
    <dgm:pt modelId="{43BC38E7-7B75-45BD-A993-DA88FFC0BDB3}">
      <dgm:prSet/>
      <dgm:spPr/>
      <dgm:t>
        <a:bodyPr/>
        <a:lstStyle/>
        <a:p>
          <a:endParaRPr lang="ru-RU">
            <a:effectLst/>
            <a:latin typeface="Liberation Serif"/>
            <a:ea typeface="WenQuanYi Micro Hei"/>
            <a:cs typeface="Mangal" panose="02040503050203030202" pitchFamily="18" charset="0"/>
          </a:endParaRPr>
        </a:p>
      </dgm:t>
    </dgm:pt>
    <dgm:pt modelId="{3EF41640-443B-4540-8049-A4B28D276751}" type="parTrans" cxnId="{8C7A7138-E2C8-4B17-AB48-E68B10D2E95F}">
      <dgm:prSet/>
      <dgm:spPr/>
      <dgm:t>
        <a:bodyPr/>
        <a:lstStyle/>
        <a:p>
          <a:endParaRPr lang="ru-RU"/>
        </a:p>
      </dgm:t>
    </dgm:pt>
    <dgm:pt modelId="{3B5071A3-1D38-437F-9625-1C341B5947BB}" type="sibTrans" cxnId="{8C7A7138-E2C8-4B17-AB48-E68B10D2E95F}">
      <dgm:prSet/>
      <dgm:spPr/>
      <dgm:t>
        <a:bodyPr/>
        <a:lstStyle/>
        <a:p>
          <a:endParaRPr lang="ru-RU"/>
        </a:p>
      </dgm:t>
    </dgm:pt>
    <dgm:pt modelId="{B4F14906-B453-4041-8683-B38BB11F0ED2}" type="pres">
      <dgm:prSet presAssocID="{BB6A5D46-92B4-428C-AF62-09CE8F0C7B7E}" presName="linear" presStyleCnt="0">
        <dgm:presLayoutVars>
          <dgm:animLvl val="lvl"/>
          <dgm:resizeHandles val="exact"/>
        </dgm:presLayoutVars>
      </dgm:prSet>
      <dgm:spPr/>
    </dgm:pt>
    <dgm:pt modelId="{70B7357B-FE13-435D-86CB-14BFB9F4FA24}" type="pres">
      <dgm:prSet presAssocID="{99EDBA3C-A580-4FD6-977B-DA20A3E2CBCB}" presName="parentText" presStyleLbl="node1" presStyleIdx="0" presStyleCnt="6">
        <dgm:presLayoutVars>
          <dgm:chMax val="0"/>
          <dgm:bulletEnabled val="1"/>
        </dgm:presLayoutVars>
      </dgm:prSet>
      <dgm:spPr/>
    </dgm:pt>
    <dgm:pt modelId="{7CEBA0CF-7E96-4748-8EA9-ABDF320DD334}" type="pres">
      <dgm:prSet presAssocID="{C3477C9F-37F1-4887-9AEE-0DE3C97FA48C}" presName="spacer" presStyleCnt="0"/>
      <dgm:spPr/>
    </dgm:pt>
    <dgm:pt modelId="{7E48C9E3-9645-4B57-B25B-908B2EA7A145}" type="pres">
      <dgm:prSet presAssocID="{86BDB981-8165-4BB8-B609-444C5998716C}" presName="parentText" presStyleLbl="node1" presStyleIdx="1" presStyleCnt="6">
        <dgm:presLayoutVars>
          <dgm:chMax val="0"/>
          <dgm:bulletEnabled val="1"/>
        </dgm:presLayoutVars>
      </dgm:prSet>
      <dgm:spPr/>
    </dgm:pt>
    <dgm:pt modelId="{3844817B-DF3D-445E-BC4A-174B9C205E46}" type="pres">
      <dgm:prSet presAssocID="{150D7546-6F74-4F15-808B-292210932322}" presName="spacer" presStyleCnt="0"/>
      <dgm:spPr/>
    </dgm:pt>
    <dgm:pt modelId="{A3A13EAE-8A3C-4423-AC32-B184C6F394BA}" type="pres">
      <dgm:prSet presAssocID="{4F75D914-DEF9-4118-80B4-2722E8CBA5E4}" presName="parentText" presStyleLbl="node1" presStyleIdx="2" presStyleCnt="6" custScaleX="99609" custScaleY="144471">
        <dgm:presLayoutVars>
          <dgm:chMax val="0"/>
          <dgm:bulletEnabled val="1"/>
        </dgm:presLayoutVars>
      </dgm:prSet>
      <dgm:spPr/>
    </dgm:pt>
    <dgm:pt modelId="{787F7B48-E07F-4FCA-867D-BC1E0741B10B}" type="pres">
      <dgm:prSet presAssocID="{E38D6F6A-DC73-40C8-AAC7-83D77A4AE735}" presName="spacer" presStyleCnt="0"/>
      <dgm:spPr/>
    </dgm:pt>
    <dgm:pt modelId="{96CEB949-E6FE-48E7-9915-C236334176B7}" type="pres">
      <dgm:prSet presAssocID="{10B6C587-58BF-4CE5-AF33-A1395F4ECA70}" presName="parentText" presStyleLbl="node1" presStyleIdx="3" presStyleCnt="6">
        <dgm:presLayoutVars>
          <dgm:chMax val="0"/>
          <dgm:bulletEnabled val="1"/>
        </dgm:presLayoutVars>
      </dgm:prSet>
      <dgm:spPr/>
    </dgm:pt>
    <dgm:pt modelId="{5E0C666D-E751-460F-9274-8B0824ADA0D9}" type="pres">
      <dgm:prSet presAssocID="{233AFCAD-22E3-43EB-8917-D44B7ED18413}" presName="spacer" presStyleCnt="0"/>
      <dgm:spPr/>
    </dgm:pt>
    <dgm:pt modelId="{824721CE-E912-4C2D-ABB7-556677E6E52E}" type="pres">
      <dgm:prSet presAssocID="{915C8619-A02F-4B96-ADD0-3021DF5132E3}" presName="parentText" presStyleLbl="node1" presStyleIdx="4" presStyleCnt="6">
        <dgm:presLayoutVars>
          <dgm:chMax val="0"/>
          <dgm:bulletEnabled val="1"/>
        </dgm:presLayoutVars>
      </dgm:prSet>
      <dgm:spPr/>
    </dgm:pt>
    <dgm:pt modelId="{64D95211-6881-489B-A92C-2AD6A05251C9}" type="pres">
      <dgm:prSet presAssocID="{01A35DE8-B73A-4319-B72A-CD6BFC927799}" presName="spacer" presStyleCnt="0"/>
      <dgm:spPr/>
    </dgm:pt>
    <dgm:pt modelId="{D70219D4-0C10-40FD-B46D-5569D2342729}" type="pres">
      <dgm:prSet presAssocID="{BCE4E02D-7774-4FF0-AF29-625878B59459}" presName="parentText" presStyleLbl="node1" presStyleIdx="5" presStyleCnt="6">
        <dgm:presLayoutVars>
          <dgm:chMax val="0"/>
          <dgm:bulletEnabled val="1"/>
        </dgm:presLayoutVars>
      </dgm:prSet>
      <dgm:spPr/>
    </dgm:pt>
    <dgm:pt modelId="{4834519D-26B6-482C-8BEF-49B8E7D0A9DC}" type="pres">
      <dgm:prSet presAssocID="{BCE4E02D-7774-4FF0-AF29-625878B59459}" presName="childText" presStyleLbl="revTx" presStyleIdx="0" presStyleCnt="1">
        <dgm:presLayoutVars>
          <dgm:bulletEnabled val="1"/>
        </dgm:presLayoutVars>
      </dgm:prSet>
      <dgm:spPr/>
    </dgm:pt>
  </dgm:ptLst>
  <dgm:cxnLst>
    <dgm:cxn modelId="{76ED3B06-A26A-41BE-B13D-EAC167F8B2A8}" type="presOf" srcId="{10B6C587-58BF-4CE5-AF33-A1395F4ECA70}" destId="{96CEB949-E6FE-48E7-9915-C236334176B7}" srcOrd="0" destOrd="0" presId="urn:microsoft.com/office/officeart/2005/8/layout/vList2"/>
    <dgm:cxn modelId="{2A92D017-D313-4CE6-BBCA-0291DFAFA3D6}" srcId="{BB6A5D46-92B4-428C-AF62-09CE8F0C7B7E}" destId="{99EDBA3C-A580-4FD6-977B-DA20A3E2CBCB}" srcOrd="0" destOrd="0" parTransId="{9EE3A1A0-2465-4659-99E2-DF2F507C9B30}" sibTransId="{C3477C9F-37F1-4887-9AEE-0DE3C97FA48C}"/>
    <dgm:cxn modelId="{601FAC1A-44DF-43D1-91F4-808FA70B5210}" type="presOf" srcId="{BCE4E02D-7774-4FF0-AF29-625878B59459}" destId="{D70219D4-0C10-40FD-B46D-5569D2342729}" srcOrd="0" destOrd="0" presId="urn:microsoft.com/office/officeart/2005/8/layout/vList2"/>
    <dgm:cxn modelId="{125F1431-3E86-4D39-B95C-FA0355DC3034}" type="presOf" srcId="{86BDB981-8165-4BB8-B609-444C5998716C}" destId="{7E48C9E3-9645-4B57-B25B-908B2EA7A145}" srcOrd="0" destOrd="0" presId="urn:microsoft.com/office/officeart/2005/8/layout/vList2"/>
    <dgm:cxn modelId="{4F290836-4D59-4473-BEE1-2D6758726102}" srcId="{BB6A5D46-92B4-428C-AF62-09CE8F0C7B7E}" destId="{915C8619-A02F-4B96-ADD0-3021DF5132E3}" srcOrd="4" destOrd="0" parTransId="{443E1BE3-2E18-410C-86C9-3E4450C7AB36}" sibTransId="{01A35DE8-B73A-4319-B72A-CD6BFC927799}"/>
    <dgm:cxn modelId="{8C7A7138-E2C8-4B17-AB48-E68B10D2E95F}" srcId="{BCE4E02D-7774-4FF0-AF29-625878B59459}" destId="{43BC38E7-7B75-45BD-A993-DA88FFC0BDB3}" srcOrd="0" destOrd="0" parTransId="{3EF41640-443B-4540-8049-A4B28D276751}" sibTransId="{3B5071A3-1D38-437F-9625-1C341B5947BB}"/>
    <dgm:cxn modelId="{E0BFF33A-2EA7-42C8-A9B3-D9BC3A800480}" srcId="{BB6A5D46-92B4-428C-AF62-09CE8F0C7B7E}" destId="{BCE4E02D-7774-4FF0-AF29-625878B59459}" srcOrd="5" destOrd="0" parTransId="{75B1F1F8-72E7-4CBB-9469-D2643A2239EF}" sibTransId="{47FF5FB4-38C2-4557-AE09-8DE1091054A7}"/>
    <dgm:cxn modelId="{D6AEBB62-B010-4B44-884E-D2D62598D23E}" type="presOf" srcId="{99EDBA3C-A580-4FD6-977B-DA20A3E2CBCB}" destId="{70B7357B-FE13-435D-86CB-14BFB9F4FA24}" srcOrd="0" destOrd="0" presId="urn:microsoft.com/office/officeart/2005/8/layout/vList2"/>
    <dgm:cxn modelId="{9A0FCF6D-0E97-4B4D-9583-DF921955EC38}" type="presOf" srcId="{43BC38E7-7B75-45BD-A993-DA88FFC0BDB3}" destId="{4834519D-26B6-482C-8BEF-49B8E7D0A9DC}" srcOrd="0" destOrd="0" presId="urn:microsoft.com/office/officeart/2005/8/layout/vList2"/>
    <dgm:cxn modelId="{46D3117D-1FFC-45EA-AD33-688AF3184280}" type="presOf" srcId="{4F75D914-DEF9-4118-80B4-2722E8CBA5E4}" destId="{A3A13EAE-8A3C-4423-AC32-B184C6F394BA}" srcOrd="0" destOrd="0" presId="urn:microsoft.com/office/officeart/2005/8/layout/vList2"/>
    <dgm:cxn modelId="{EB6FD8B0-ABE5-45F7-9E68-EB55DC9C3498}" srcId="{BB6A5D46-92B4-428C-AF62-09CE8F0C7B7E}" destId="{10B6C587-58BF-4CE5-AF33-A1395F4ECA70}" srcOrd="3" destOrd="0" parTransId="{BC8BA21A-7FC1-483E-A0E9-C560B796C2A8}" sibTransId="{233AFCAD-22E3-43EB-8917-D44B7ED18413}"/>
    <dgm:cxn modelId="{2FD5C0D5-FEDD-4AEC-A7DB-0ED563A7FE49}" srcId="{BB6A5D46-92B4-428C-AF62-09CE8F0C7B7E}" destId="{4F75D914-DEF9-4118-80B4-2722E8CBA5E4}" srcOrd="2" destOrd="0" parTransId="{64D31ED5-12B3-4A0C-BCD6-CEB77F3440F5}" sibTransId="{E38D6F6A-DC73-40C8-AAC7-83D77A4AE735}"/>
    <dgm:cxn modelId="{D551B8DD-0911-4373-9EC4-C9F49CD38BE6}" type="presOf" srcId="{BB6A5D46-92B4-428C-AF62-09CE8F0C7B7E}" destId="{B4F14906-B453-4041-8683-B38BB11F0ED2}" srcOrd="0" destOrd="0" presId="urn:microsoft.com/office/officeart/2005/8/layout/vList2"/>
    <dgm:cxn modelId="{F6A41BDE-C183-42B6-AC46-6A33BCE17BCD}" type="presOf" srcId="{915C8619-A02F-4B96-ADD0-3021DF5132E3}" destId="{824721CE-E912-4C2D-ABB7-556677E6E52E}" srcOrd="0" destOrd="0" presId="urn:microsoft.com/office/officeart/2005/8/layout/vList2"/>
    <dgm:cxn modelId="{E7C561F2-7A6F-4A04-9C6A-CBD9BC6CE7C6}" srcId="{BB6A5D46-92B4-428C-AF62-09CE8F0C7B7E}" destId="{86BDB981-8165-4BB8-B609-444C5998716C}" srcOrd="1" destOrd="0" parTransId="{8D01610D-E204-45F1-BDF6-3F7212244B0B}" sibTransId="{150D7546-6F74-4F15-808B-292210932322}"/>
    <dgm:cxn modelId="{66C005F8-7D4D-466B-8446-842C0CB463B2}" type="presParOf" srcId="{B4F14906-B453-4041-8683-B38BB11F0ED2}" destId="{70B7357B-FE13-435D-86CB-14BFB9F4FA24}" srcOrd="0" destOrd="0" presId="urn:microsoft.com/office/officeart/2005/8/layout/vList2"/>
    <dgm:cxn modelId="{21AE3325-C7A4-49BE-8920-39A3BBDFACB6}" type="presParOf" srcId="{B4F14906-B453-4041-8683-B38BB11F0ED2}" destId="{7CEBA0CF-7E96-4748-8EA9-ABDF320DD334}" srcOrd="1" destOrd="0" presId="urn:microsoft.com/office/officeart/2005/8/layout/vList2"/>
    <dgm:cxn modelId="{3AC33034-B365-4AF4-A4E2-23B4C99AE8F5}" type="presParOf" srcId="{B4F14906-B453-4041-8683-B38BB11F0ED2}" destId="{7E48C9E3-9645-4B57-B25B-908B2EA7A145}" srcOrd="2" destOrd="0" presId="urn:microsoft.com/office/officeart/2005/8/layout/vList2"/>
    <dgm:cxn modelId="{2E0A0AE9-8CCE-4A74-8A34-0B82F9894E81}" type="presParOf" srcId="{B4F14906-B453-4041-8683-B38BB11F0ED2}" destId="{3844817B-DF3D-445E-BC4A-174B9C205E46}" srcOrd="3" destOrd="0" presId="urn:microsoft.com/office/officeart/2005/8/layout/vList2"/>
    <dgm:cxn modelId="{DB515AC7-4C87-4C06-AD77-50E8597ED5CB}" type="presParOf" srcId="{B4F14906-B453-4041-8683-B38BB11F0ED2}" destId="{A3A13EAE-8A3C-4423-AC32-B184C6F394BA}" srcOrd="4" destOrd="0" presId="urn:microsoft.com/office/officeart/2005/8/layout/vList2"/>
    <dgm:cxn modelId="{6AF7DB47-E180-4BE4-9396-35E51A96DE6D}" type="presParOf" srcId="{B4F14906-B453-4041-8683-B38BB11F0ED2}" destId="{787F7B48-E07F-4FCA-867D-BC1E0741B10B}" srcOrd="5" destOrd="0" presId="urn:microsoft.com/office/officeart/2005/8/layout/vList2"/>
    <dgm:cxn modelId="{0B30976B-750F-4B84-BBE9-8AC120DF2A92}" type="presParOf" srcId="{B4F14906-B453-4041-8683-B38BB11F0ED2}" destId="{96CEB949-E6FE-48E7-9915-C236334176B7}" srcOrd="6" destOrd="0" presId="urn:microsoft.com/office/officeart/2005/8/layout/vList2"/>
    <dgm:cxn modelId="{EDB5C002-C509-47A0-9DB5-08381B2985B9}" type="presParOf" srcId="{B4F14906-B453-4041-8683-B38BB11F0ED2}" destId="{5E0C666D-E751-460F-9274-8B0824ADA0D9}" srcOrd="7" destOrd="0" presId="urn:microsoft.com/office/officeart/2005/8/layout/vList2"/>
    <dgm:cxn modelId="{8FEA2641-58A3-452C-81C0-51E997B22063}" type="presParOf" srcId="{B4F14906-B453-4041-8683-B38BB11F0ED2}" destId="{824721CE-E912-4C2D-ABB7-556677E6E52E}" srcOrd="8" destOrd="0" presId="urn:microsoft.com/office/officeart/2005/8/layout/vList2"/>
    <dgm:cxn modelId="{6E9F0139-8644-4E97-B064-CE8D541AC18E}" type="presParOf" srcId="{B4F14906-B453-4041-8683-B38BB11F0ED2}" destId="{64D95211-6881-489B-A92C-2AD6A05251C9}" srcOrd="9" destOrd="0" presId="urn:microsoft.com/office/officeart/2005/8/layout/vList2"/>
    <dgm:cxn modelId="{931F64C4-A2DF-4924-818C-87539AC700B8}" type="presParOf" srcId="{B4F14906-B453-4041-8683-B38BB11F0ED2}" destId="{D70219D4-0C10-40FD-B46D-5569D2342729}" srcOrd="10" destOrd="0" presId="urn:microsoft.com/office/officeart/2005/8/layout/vList2"/>
    <dgm:cxn modelId="{D812B282-0405-4612-BB41-A43E0595BE70}" type="presParOf" srcId="{B4F14906-B453-4041-8683-B38BB11F0ED2}" destId="{4834519D-26B6-482C-8BEF-49B8E7D0A9DC}"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7357B-FE13-435D-86CB-14BFB9F4FA24}">
      <dsp:nvSpPr>
        <dsp:cNvPr id="0" name=""/>
        <dsp:cNvSpPr/>
      </dsp:nvSpPr>
      <dsp:spPr>
        <a:xfrm>
          <a:off x="0" y="86504"/>
          <a:ext cx="8396025" cy="646425"/>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Wingdings" panose="05000000000000000000" pitchFamily="2" charset="2"/>
            <a:buNone/>
          </a:pPr>
          <a:r>
            <a:rPr lang="ro-MD" sz="1700" b="1" kern="1200" dirty="0">
              <a:solidFill>
                <a:schemeClr val="tx1"/>
              </a:solidFill>
              <a:effectLst/>
              <a:latin typeface="Times New Roman" panose="02020603050405020304" pitchFamily="18" charset="0"/>
              <a:ea typeface="WenQuanYi Micro Hei"/>
              <a:cs typeface="Mangal" panose="02040503050203030202" pitchFamily="18" charset="0"/>
            </a:rPr>
            <a:t>activitățile interzise salariatului la data încetării relațiilor de muncă</a:t>
          </a:r>
          <a:endParaRPr lang="ru-RU" sz="1700" b="1" kern="1200" dirty="0">
            <a:solidFill>
              <a:schemeClr val="tx1"/>
            </a:solidFill>
            <a:effectLst/>
            <a:latin typeface="Wingdings" panose="05000000000000000000" pitchFamily="2" charset="2"/>
            <a:ea typeface="WenQuanYi Micro Hei"/>
            <a:cs typeface="Mangal" panose="02040503050203030202" pitchFamily="18" charset="0"/>
          </a:endParaRPr>
        </a:p>
      </dsp:txBody>
      <dsp:txXfrm>
        <a:off x="31556" y="118060"/>
        <a:ext cx="8332913" cy="583313"/>
      </dsp:txXfrm>
    </dsp:sp>
    <dsp:sp modelId="{7E48C9E3-9645-4B57-B25B-908B2EA7A145}">
      <dsp:nvSpPr>
        <dsp:cNvPr id="0" name=""/>
        <dsp:cNvSpPr/>
      </dsp:nvSpPr>
      <dsp:spPr>
        <a:xfrm>
          <a:off x="0" y="781889"/>
          <a:ext cx="8396025" cy="646425"/>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Wingdings" panose="05000000000000000000" pitchFamily="2" charset="2"/>
            <a:buNone/>
          </a:pPr>
          <a:r>
            <a:rPr lang="ro-MD" sz="1700" b="1" kern="1200" dirty="0">
              <a:solidFill>
                <a:schemeClr val="tx1"/>
              </a:solidFill>
              <a:effectLst/>
              <a:latin typeface="Times New Roman" panose="02020603050405020304" pitchFamily="18" charset="0"/>
              <a:ea typeface="WenQuanYi Micro Hei"/>
              <a:cs typeface="Mangal" panose="02040503050203030202" pitchFamily="18" charset="0"/>
            </a:rPr>
            <a:t>durata acestei interdicții (maxim un an de la data încetării relațiilor de muncă)</a:t>
          </a:r>
          <a:endParaRPr lang="ru-RU" sz="1700" b="1" kern="1200" dirty="0">
            <a:solidFill>
              <a:schemeClr val="tx1"/>
            </a:solidFill>
            <a:effectLst/>
            <a:latin typeface="Wingdings" panose="05000000000000000000" pitchFamily="2" charset="2"/>
            <a:ea typeface="WenQuanYi Micro Hei"/>
            <a:cs typeface="Mangal" panose="02040503050203030202" pitchFamily="18" charset="0"/>
          </a:endParaRPr>
        </a:p>
      </dsp:txBody>
      <dsp:txXfrm>
        <a:off x="31556" y="813445"/>
        <a:ext cx="8332913" cy="583313"/>
      </dsp:txXfrm>
    </dsp:sp>
    <dsp:sp modelId="{A3A13EAE-8A3C-4423-AC32-B184C6F394BA}">
      <dsp:nvSpPr>
        <dsp:cNvPr id="0" name=""/>
        <dsp:cNvSpPr/>
      </dsp:nvSpPr>
      <dsp:spPr>
        <a:xfrm>
          <a:off x="16414" y="1477274"/>
          <a:ext cx="8363196" cy="933896"/>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Wingdings" panose="05000000000000000000" pitchFamily="2" charset="2"/>
            <a:buNone/>
          </a:pPr>
          <a:r>
            <a:rPr lang="ro-MD" sz="1700" b="1" kern="1200" dirty="0">
              <a:solidFill>
                <a:schemeClr val="tx1"/>
              </a:solidFill>
              <a:effectLst/>
              <a:latin typeface="Times New Roman" panose="02020603050405020304" pitchFamily="18" charset="0"/>
              <a:ea typeface="WenQuanYi Micro Hei"/>
              <a:cs typeface="Mangal" panose="02040503050203030202" pitchFamily="18" charset="0"/>
            </a:rPr>
            <a:t>valoarea indemnizației lunare pentru respectarea clauzei (nu mai mică de 50% din salariul mediu lunar al salariatului)</a:t>
          </a:r>
          <a:endParaRPr lang="ru-RU" sz="1700" b="1" kern="1200" dirty="0">
            <a:solidFill>
              <a:schemeClr val="tx1"/>
            </a:solidFill>
            <a:effectLst/>
            <a:latin typeface="Wingdings" panose="05000000000000000000" pitchFamily="2" charset="2"/>
            <a:ea typeface="WenQuanYi Micro Hei"/>
            <a:cs typeface="Mangal" panose="02040503050203030202" pitchFamily="18" charset="0"/>
          </a:endParaRPr>
        </a:p>
      </dsp:txBody>
      <dsp:txXfrm>
        <a:off x="62003" y="1522863"/>
        <a:ext cx="8272018" cy="842718"/>
      </dsp:txXfrm>
    </dsp:sp>
    <dsp:sp modelId="{96CEB949-E6FE-48E7-9915-C236334176B7}">
      <dsp:nvSpPr>
        <dsp:cNvPr id="0" name=""/>
        <dsp:cNvSpPr/>
      </dsp:nvSpPr>
      <dsp:spPr>
        <a:xfrm>
          <a:off x="0" y="2460130"/>
          <a:ext cx="8396025" cy="646425"/>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Wingdings" panose="05000000000000000000" pitchFamily="2" charset="2"/>
            <a:buNone/>
          </a:pPr>
          <a:r>
            <a:rPr lang="ro-MD" sz="1700" b="1" kern="1200" dirty="0">
              <a:solidFill>
                <a:schemeClr val="tx1"/>
              </a:solidFill>
              <a:effectLst/>
              <a:latin typeface="Times New Roman" panose="02020603050405020304" pitchFamily="18" charset="0"/>
              <a:ea typeface="WenQuanYi Micro Hei"/>
              <a:cs typeface="Mangal" panose="02040503050203030202" pitchFamily="18" charset="0"/>
            </a:rPr>
            <a:t>termenele și modul de plată a indemnizației</a:t>
          </a:r>
          <a:endParaRPr lang="ru-RU" sz="1700" b="1" kern="1200" dirty="0">
            <a:solidFill>
              <a:schemeClr val="tx1"/>
            </a:solidFill>
            <a:effectLst/>
            <a:latin typeface="Wingdings" panose="05000000000000000000" pitchFamily="2" charset="2"/>
            <a:ea typeface="WenQuanYi Micro Hei"/>
            <a:cs typeface="Mangal" panose="02040503050203030202" pitchFamily="18" charset="0"/>
          </a:endParaRPr>
        </a:p>
      </dsp:txBody>
      <dsp:txXfrm>
        <a:off x="31556" y="2491686"/>
        <a:ext cx="8332913" cy="583313"/>
      </dsp:txXfrm>
    </dsp:sp>
    <dsp:sp modelId="{824721CE-E912-4C2D-ABB7-556677E6E52E}">
      <dsp:nvSpPr>
        <dsp:cNvPr id="0" name=""/>
        <dsp:cNvSpPr/>
      </dsp:nvSpPr>
      <dsp:spPr>
        <a:xfrm>
          <a:off x="0" y="3155515"/>
          <a:ext cx="8396025" cy="646425"/>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Wingdings" panose="05000000000000000000" pitchFamily="2" charset="2"/>
            <a:buNone/>
          </a:pPr>
          <a:r>
            <a:rPr lang="ro-MD" sz="1700" b="1" kern="1200" dirty="0">
              <a:solidFill>
                <a:schemeClr val="tx1"/>
              </a:solidFill>
              <a:effectLst/>
              <a:latin typeface="Times New Roman" panose="02020603050405020304" pitchFamily="18" charset="0"/>
              <a:ea typeface="WenQuanYi Micro Hei"/>
              <a:cs typeface="Mangal" panose="02040503050203030202" pitchFamily="18" charset="0"/>
            </a:rPr>
            <a:t>terții pentru care salariatul nu poate activa </a:t>
          </a:r>
          <a:endParaRPr lang="ru-RU" sz="1700" b="1" kern="1200" dirty="0">
            <a:solidFill>
              <a:schemeClr val="tx1"/>
            </a:solidFill>
            <a:effectLst/>
            <a:latin typeface="Wingdings" panose="05000000000000000000" pitchFamily="2" charset="2"/>
            <a:ea typeface="WenQuanYi Micro Hei"/>
            <a:cs typeface="Mangal" panose="02040503050203030202" pitchFamily="18" charset="0"/>
          </a:endParaRPr>
        </a:p>
      </dsp:txBody>
      <dsp:txXfrm>
        <a:off x="31556" y="3187071"/>
        <a:ext cx="8332913" cy="583313"/>
      </dsp:txXfrm>
    </dsp:sp>
    <dsp:sp modelId="{D70219D4-0C10-40FD-B46D-5569D2342729}">
      <dsp:nvSpPr>
        <dsp:cNvPr id="0" name=""/>
        <dsp:cNvSpPr/>
      </dsp:nvSpPr>
      <dsp:spPr>
        <a:xfrm>
          <a:off x="0" y="3850900"/>
          <a:ext cx="8396025" cy="646425"/>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Wingdings" panose="05000000000000000000" pitchFamily="2" charset="2"/>
            <a:buNone/>
          </a:pPr>
          <a:r>
            <a:rPr lang="ro-MD" sz="1700" b="1" kern="1200" dirty="0">
              <a:solidFill>
                <a:schemeClr val="tx1"/>
              </a:solidFill>
              <a:effectLst/>
              <a:latin typeface="Times New Roman" panose="02020603050405020304" pitchFamily="18" charset="0"/>
              <a:ea typeface="WenQuanYi Micro Hei"/>
              <a:cs typeface="Mangal" panose="02040503050203030202" pitchFamily="18" charset="0"/>
            </a:rPr>
            <a:t>aria geografică a unităților administrativ-teritoriale pentru care se aplică</a:t>
          </a:r>
          <a:r>
            <a:rPr lang="ro-MD" sz="1700" kern="1200" dirty="0">
              <a:effectLst/>
              <a:latin typeface="Times New Roman" panose="02020603050405020304" pitchFamily="18" charset="0"/>
              <a:ea typeface="WenQuanYi Micro Hei"/>
              <a:cs typeface="Mangal" panose="02040503050203030202" pitchFamily="18" charset="0"/>
            </a:rPr>
            <a:t>.</a:t>
          </a:r>
          <a:endParaRPr lang="ru-RU" sz="1700" kern="1200" dirty="0">
            <a:effectLst/>
            <a:latin typeface="Wingdings" panose="05000000000000000000" pitchFamily="2" charset="2"/>
            <a:ea typeface="WenQuanYi Micro Hei"/>
            <a:cs typeface="Mangal" panose="02040503050203030202" pitchFamily="18" charset="0"/>
          </a:endParaRPr>
        </a:p>
      </dsp:txBody>
      <dsp:txXfrm>
        <a:off x="31556" y="3882456"/>
        <a:ext cx="8332913" cy="583313"/>
      </dsp:txXfrm>
    </dsp:sp>
    <dsp:sp modelId="{4834519D-26B6-482C-8BEF-49B8E7D0A9DC}">
      <dsp:nvSpPr>
        <dsp:cNvPr id="0" name=""/>
        <dsp:cNvSpPr/>
      </dsp:nvSpPr>
      <dsp:spPr>
        <a:xfrm>
          <a:off x="0" y="4497325"/>
          <a:ext cx="8396025"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574"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ru-RU" sz="1300" kern="1200">
            <a:effectLst/>
            <a:latin typeface="Liberation Serif"/>
            <a:ea typeface="WenQuanYi Micro Hei"/>
            <a:cs typeface="Mangal" panose="02040503050203030202" pitchFamily="18" charset="0"/>
          </a:endParaRPr>
        </a:p>
      </dsp:txBody>
      <dsp:txXfrm>
        <a:off x="0" y="4497325"/>
        <a:ext cx="8396025" cy="281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FFA370-9569-49F7-89B1-95284EB187D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EBEF7B5-9218-485A-9435-0E046C2A82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1BC9084-A136-42EF-AF70-198A78506547}"/>
              </a:ext>
            </a:extLst>
          </p:cNvPr>
          <p:cNvSpPr>
            <a:spLocks noGrp="1"/>
          </p:cNvSpPr>
          <p:nvPr>
            <p:ph type="dt" sz="half" idx="10"/>
          </p:nvPr>
        </p:nvSpPr>
        <p:spPr/>
        <p:txBody>
          <a:bodyPr/>
          <a:lstStyle/>
          <a:p>
            <a:fld id="{EF842646-5788-48CA-9B8C-25F77C5DD8A9}" type="datetimeFigureOut">
              <a:rPr lang="ru-RU" smtClean="0"/>
              <a:t>20.09.2023</a:t>
            </a:fld>
            <a:endParaRPr lang="ru-RU"/>
          </a:p>
        </p:txBody>
      </p:sp>
      <p:sp>
        <p:nvSpPr>
          <p:cNvPr id="5" name="Нижний колонтитул 4">
            <a:extLst>
              <a:ext uri="{FF2B5EF4-FFF2-40B4-BE49-F238E27FC236}">
                <a16:creationId xmlns:a16="http://schemas.microsoft.com/office/drawing/2014/main" id="{208DE712-843A-4201-85AA-85F519C3309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36DBAC3-56C5-4A6C-BE6B-E0CF0AD904C8}"/>
              </a:ext>
            </a:extLst>
          </p:cNvPr>
          <p:cNvSpPr>
            <a:spLocks noGrp="1"/>
          </p:cNvSpPr>
          <p:nvPr>
            <p:ph type="sldNum" sz="quarter" idx="12"/>
          </p:nvPr>
        </p:nvSpPr>
        <p:spPr/>
        <p:txBody>
          <a:bodyPr/>
          <a:lstStyle/>
          <a:p>
            <a:fld id="{ADA54511-D90F-424C-A094-23533C02D695}" type="slidenum">
              <a:rPr lang="ru-RU" smtClean="0"/>
              <a:t>‹#›</a:t>
            </a:fld>
            <a:endParaRPr lang="ru-RU"/>
          </a:p>
        </p:txBody>
      </p:sp>
    </p:spTree>
    <p:extLst>
      <p:ext uri="{BB962C8B-B14F-4D97-AF65-F5344CB8AC3E}">
        <p14:creationId xmlns:p14="http://schemas.microsoft.com/office/powerpoint/2010/main" val="2577068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F6BC95-70AC-48AB-B8EE-14D9E449CA7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CB92107-350C-4078-A104-C62AD11686E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0C9E0BE-C74E-4582-A3CF-8B9CD00C8673}"/>
              </a:ext>
            </a:extLst>
          </p:cNvPr>
          <p:cNvSpPr>
            <a:spLocks noGrp="1"/>
          </p:cNvSpPr>
          <p:nvPr>
            <p:ph type="dt" sz="half" idx="10"/>
          </p:nvPr>
        </p:nvSpPr>
        <p:spPr/>
        <p:txBody>
          <a:bodyPr/>
          <a:lstStyle/>
          <a:p>
            <a:fld id="{EF842646-5788-48CA-9B8C-25F77C5DD8A9}" type="datetimeFigureOut">
              <a:rPr lang="ru-RU" smtClean="0"/>
              <a:t>20.09.2023</a:t>
            </a:fld>
            <a:endParaRPr lang="ru-RU"/>
          </a:p>
        </p:txBody>
      </p:sp>
      <p:sp>
        <p:nvSpPr>
          <p:cNvPr id="5" name="Нижний колонтитул 4">
            <a:extLst>
              <a:ext uri="{FF2B5EF4-FFF2-40B4-BE49-F238E27FC236}">
                <a16:creationId xmlns:a16="http://schemas.microsoft.com/office/drawing/2014/main" id="{07C3476F-F37E-4F4C-B2D7-7F48D24F69D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E8806C3-03D6-40C2-9A86-D4048C7AEC93}"/>
              </a:ext>
            </a:extLst>
          </p:cNvPr>
          <p:cNvSpPr>
            <a:spLocks noGrp="1"/>
          </p:cNvSpPr>
          <p:nvPr>
            <p:ph type="sldNum" sz="quarter" idx="12"/>
          </p:nvPr>
        </p:nvSpPr>
        <p:spPr/>
        <p:txBody>
          <a:bodyPr/>
          <a:lstStyle/>
          <a:p>
            <a:fld id="{ADA54511-D90F-424C-A094-23533C02D695}" type="slidenum">
              <a:rPr lang="ru-RU" smtClean="0"/>
              <a:t>‹#›</a:t>
            </a:fld>
            <a:endParaRPr lang="ru-RU"/>
          </a:p>
        </p:txBody>
      </p:sp>
    </p:spTree>
    <p:extLst>
      <p:ext uri="{BB962C8B-B14F-4D97-AF65-F5344CB8AC3E}">
        <p14:creationId xmlns:p14="http://schemas.microsoft.com/office/powerpoint/2010/main" val="264424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4D9E1A1-7EE4-4AF5-8F16-378A760A84B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01A5DDB-4280-4EC3-8F44-1A5F2975593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680A314-6F18-4268-8C64-52F32FCC22A3}"/>
              </a:ext>
            </a:extLst>
          </p:cNvPr>
          <p:cNvSpPr>
            <a:spLocks noGrp="1"/>
          </p:cNvSpPr>
          <p:nvPr>
            <p:ph type="dt" sz="half" idx="10"/>
          </p:nvPr>
        </p:nvSpPr>
        <p:spPr/>
        <p:txBody>
          <a:bodyPr/>
          <a:lstStyle/>
          <a:p>
            <a:fld id="{EF842646-5788-48CA-9B8C-25F77C5DD8A9}" type="datetimeFigureOut">
              <a:rPr lang="ru-RU" smtClean="0"/>
              <a:t>20.09.2023</a:t>
            </a:fld>
            <a:endParaRPr lang="ru-RU"/>
          </a:p>
        </p:txBody>
      </p:sp>
      <p:sp>
        <p:nvSpPr>
          <p:cNvPr id="5" name="Нижний колонтитул 4">
            <a:extLst>
              <a:ext uri="{FF2B5EF4-FFF2-40B4-BE49-F238E27FC236}">
                <a16:creationId xmlns:a16="http://schemas.microsoft.com/office/drawing/2014/main" id="{73D19F70-DFDC-4635-ADAB-91E7A10707C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74EBA30-AA1C-4CCF-8C0D-AE992A910E70}"/>
              </a:ext>
            </a:extLst>
          </p:cNvPr>
          <p:cNvSpPr>
            <a:spLocks noGrp="1"/>
          </p:cNvSpPr>
          <p:nvPr>
            <p:ph type="sldNum" sz="quarter" idx="12"/>
          </p:nvPr>
        </p:nvSpPr>
        <p:spPr/>
        <p:txBody>
          <a:bodyPr/>
          <a:lstStyle/>
          <a:p>
            <a:fld id="{ADA54511-D90F-424C-A094-23533C02D695}" type="slidenum">
              <a:rPr lang="ru-RU" smtClean="0"/>
              <a:t>‹#›</a:t>
            </a:fld>
            <a:endParaRPr lang="ru-RU"/>
          </a:p>
        </p:txBody>
      </p:sp>
    </p:spTree>
    <p:extLst>
      <p:ext uri="{BB962C8B-B14F-4D97-AF65-F5344CB8AC3E}">
        <p14:creationId xmlns:p14="http://schemas.microsoft.com/office/powerpoint/2010/main" val="2655727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3FF675-2DDA-4F87-A25F-49CDED786B8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22125CE-82CF-48AB-BE2C-9E58C9ECD79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D7C48AC-D889-4720-85AA-2127DC046E87}"/>
              </a:ext>
            </a:extLst>
          </p:cNvPr>
          <p:cNvSpPr>
            <a:spLocks noGrp="1"/>
          </p:cNvSpPr>
          <p:nvPr>
            <p:ph type="dt" sz="half" idx="10"/>
          </p:nvPr>
        </p:nvSpPr>
        <p:spPr/>
        <p:txBody>
          <a:bodyPr/>
          <a:lstStyle/>
          <a:p>
            <a:fld id="{EF842646-5788-48CA-9B8C-25F77C5DD8A9}" type="datetimeFigureOut">
              <a:rPr lang="ru-RU" smtClean="0"/>
              <a:t>20.09.2023</a:t>
            </a:fld>
            <a:endParaRPr lang="ru-RU"/>
          </a:p>
        </p:txBody>
      </p:sp>
      <p:sp>
        <p:nvSpPr>
          <p:cNvPr id="5" name="Нижний колонтитул 4">
            <a:extLst>
              <a:ext uri="{FF2B5EF4-FFF2-40B4-BE49-F238E27FC236}">
                <a16:creationId xmlns:a16="http://schemas.microsoft.com/office/drawing/2014/main" id="{92D0149C-2B0C-4A0B-AE66-375AB7195FA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0D22164-46C3-4879-A9CC-1EFF605C4B6A}"/>
              </a:ext>
            </a:extLst>
          </p:cNvPr>
          <p:cNvSpPr>
            <a:spLocks noGrp="1"/>
          </p:cNvSpPr>
          <p:nvPr>
            <p:ph type="sldNum" sz="quarter" idx="12"/>
          </p:nvPr>
        </p:nvSpPr>
        <p:spPr/>
        <p:txBody>
          <a:bodyPr/>
          <a:lstStyle/>
          <a:p>
            <a:fld id="{ADA54511-D90F-424C-A094-23533C02D695}" type="slidenum">
              <a:rPr lang="ru-RU" smtClean="0"/>
              <a:t>‹#›</a:t>
            </a:fld>
            <a:endParaRPr lang="ru-RU"/>
          </a:p>
        </p:txBody>
      </p:sp>
    </p:spTree>
    <p:extLst>
      <p:ext uri="{BB962C8B-B14F-4D97-AF65-F5344CB8AC3E}">
        <p14:creationId xmlns:p14="http://schemas.microsoft.com/office/powerpoint/2010/main" val="373850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06A178-426A-41F9-A7B9-23DA1CCC8C9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90DED4E-0A15-49E6-A526-0901A5581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0F2AA17-F343-4B99-BBC3-F2CB4073F030}"/>
              </a:ext>
            </a:extLst>
          </p:cNvPr>
          <p:cNvSpPr>
            <a:spLocks noGrp="1"/>
          </p:cNvSpPr>
          <p:nvPr>
            <p:ph type="dt" sz="half" idx="10"/>
          </p:nvPr>
        </p:nvSpPr>
        <p:spPr/>
        <p:txBody>
          <a:bodyPr/>
          <a:lstStyle/>
          <a:p>
            <a:fld id="{EF842646-5788-48CA-9B8C-25F77C5DD8A9}" type="datetimeFigureOut">
              <a:rPr lang="ru-RU" smtClean="0"/>
              <a:t>20.09.2023</a:t>
            </a:fld>
            <a:endParaRPr lang="ru-RU"/>
          </a:p>
        </p:txBody>
      </p:sp>
      <p:sp>
        <p:nvSpPr>
          <p:cNvPr id="5" name="Нижний колонтитул 4">
            <a:extLst>
              <a:ext uri="{FF2B5EF4-FFF2-40B4-BE49-F238E27FC236}">
                <a16:creationId xmlns:a16="http://schemas.microsoft.com/office/drawing/2014/main" id="{0EF75B6A-F485-4F8D-99C6-4F590D07DE9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6259B83-4E69-40CB-9FAC-0857DC966E73}"/>
              </a:ext>
            </a:extLst>
          </p:cNvPr>
          <p:cNvSpPr>
            <a:spLocks noGrp="1"/>
          </p:cNvSpPr>
          <p:nvPr>
            <p:ph type="sldNum" sz="quarter" idx="12"/>
          </p:nvPr>
        </p:nvSpPr>
        <p:spPr/>
        <p:txBody>
          <a:bodyPr/>
          <a:lstStyle/>
          <a:p>
            <a:fld id="{ADA54511-D90F-424C-A094-23533C02D695}" type="slidenum">
              <a:rPr lang="ru-RU" smtClean="0"/>
              <a:t>‹#›</a:t>
            </a:fld>
            <a:endParaRPr lang="ru-RU"/>
          </a:p>
        </p:txBody>
      </p:sp>
    </p:spTree>
    <p:extLst>
      <p:ext uri="{BB962C8B-B14F-4D97-AF65-F5344CB8AC3E}">
        <p14:creationId xmlns:p14="http://schemas.microsoft.com/office/powerpoint/2010/main" val="31338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FF8840-3274-4BC8-8B5C-BB1EE8D8CB9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20E3C3F-3FBC-467A-98CE-3190A991072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2AB5BC3-CAE9-4CBE-AFEB-6DE52077829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78ACE89-B53D-4D84-99B5-2E2BA366FE4F}"/>
              </a:ext>
            </a:extLst>
          </p:cNvPr>
          <p:cNvSpPr>
            <a:spLocks noGrp="1"/>
          </p:cNvSpPr>
          <p:nvPr>
            <p:ph type="dt" sz="half" idx="10"/>
          </p:nvPr>
        </p:nvSpPr>
        <p:spPr/>
        <p:txBody>
          <a:bodyPr/>
          <a:lstStyle/>
          <a:p>
            <a:fld id="{EF842646-5788-48CA-9B8C-25F77C5DD8A9}" type="datetimeFigureOut">
              <a:rPr lang="ru-RU" smtClean="0"/>
              <a:t>20.09.2023</a:t>
            </a:fld>
            <a:endParaRPr lang="ru-RU"/>
          </a:p>
        </p:txBody>
      </p:sp>
      <p:sp>
        <p:nvSpPr>
          <p:cNvPr id="6" name="Нижний колонтитул 5">
            <a:extLst>
              <a:ext uri="{FF2B5EF4-FFF2-40B4-BE49-F238E27FC236}">
                <a16:creationId xmlns:a16="http://schemas.microsoft.com/office/drawing/2014/main" id="{9EBAD4ED-4214-4835-98C0-A2189D00AE4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A5F9287-4CA6-4F96-AF59-70B682F3F8DF}"/>
              </a:ext>
            </a:extLst>
          </p:cNvPr>
          <p:cNvSpPr>
            <a:spLocks noGrp="1"/>
          </p:cNvSpPr>
          <p:nvPr>
            <p:ph type="sldNum" sz="quarter" idx="12"/>
          </p:nvPr>
        </p:nvSpPr>
        <p:spPr/>
        <p:txBody>
          <a:bodyPr/>
          <a:lstStyle/>
          <a:p>
            <a:fld id="{ADA54511-D90F-424C-A094-23533C02D695}" type="slidenum">
              <a:rPr lang="ru-RU" smtClean="0"/>
              <a:t>‹#›</a:t>
            </a:fld>
            <a:endParaRPr lang="ru-RU"/>
          </a:p>
        </p:txBody>
      </p:sp>
    </p:spTree>
    <p:extLst>
      <p:ext uri="{BB962C8B-B14F-4D97-AF65-F5344CB8AC3E}">
        <p14:creationId xmlns:p14="http://schemas.microsoft.com/office/powerpoint/2010/main" val="290699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D53417-F211-433D-9348-97245364A36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F51D113-1484-4F94-9CD9-BE1ADE65F7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2EDFFD4-51E8-49B0-B1F2-21687689E30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2022CF6-E511-4FCA-B609-50C4EE24F5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EA30BBB-9B34-49B0-8406-72BBBEB957E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F9AB56F-C57A-40C8-A705-FB341DA13EC4}"/>
              </a:ext>
            </a:extLst>
          </p:cNvPr>
          <p:cNvSpPr>
            <a:spLocks noGrp="1"/>
          </p:cNvSpPr>
          <p:nvPr>
            <p:ph type="dt" sz="half" idx="10"/>
          </p:nvPr>
        </p:nvSpPr>
        <p:spPr/>
        <p:txBody>
          <a:bodyPr/>
          <a:lstStyle/>
          <a:p>
            <a:fld id="{EF842646-5788-48CA-9B8C-25F77C5DD8A9}" type="datetimeFigureOut">
              <a:rPr lang="ru-RU" smtClean="0"/>
              <a:t>20.09.2023</a:t>
            </a:fld>
            <a:endParaRPr lang="ru-RU"/>
          </a:p>
        </p:txBody>
      </p:sp>
      <p:sp>
        <p:nvSpPr>
          <p:cNvPr id="8" name="Нижний колонтитул 7">
            <a:extLst>
              <a:ext uri="{FF2B5EF4-FFF2-40B4-BE49-F238E27FC236}">
                <a16:creationId xmlns:a16="http://schemas.microsoft.com/office/drawing/2014/main" id="{56A7D800-7470-4AA4-B23E-82140DBD3A9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D5B6090-AE7C-47B9-BED2-AF0E5ECF979B}"/>
              </a:ext>
            </a:extLst>
          </p:cNvPr>
          <p:cNvSpPr>
            <a:spLocks noGrp="1"/>
          </p:cNvSpPr>
          <p:nvPr>
            <p:ph type="sldNum" sz="quarter" idx="12"/>
          </p:nvPr>
        </p:nvSpPr>
        <p:spPr/>
        <p:txBody>
          <a:bodyPr/>
          <a:lstStyle/>
          <a:p>
            <a:fld id="{ADA54511-D90F-424C-A094-23533C02D695}" type="slidenum">
              <a:rPr lang="ru-RU" smtClean="0"/>
              <a:t>‹#›</a:t>
            </a:fld>
            <a:endParaRPr lang="ru-RU"/>
          </a:p>
        </p:txBody>
      </p:sp>
    </p:spTree>
    <p:extLst>
      <p:ext uri="{BB962C8B-B14F-4D97-AF65-F5344CB8AC3E}">
        <p14:creationId xmlns:p14="http://schemas.microsoft.com/office/powerpoint/2010/main" val="394794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4570A6-B206-4BE8-9F38-C47B2D571F5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E36DE69-EBC1-4208-9EA6-8EF15E8D6FC4}"/>
              </a:ext>
            </a:extLst>
          </p:cNvPr>
          <p:cNvSpPr>
            <a:spLocks noGrp="1"/>
          </p:cNvSpPr>
          <p:nvPr>
            <p:ph type="dt" sz="half" idx="10"/>
          </p:nvPr>
        </p:nvSpPr>
        <p:spPr/>
        <p:txBody>
          <a:bodyPr/>
          <a:lstStyle/>
          <a:p>
            <a:fld id="{EF842646-5788-48CA-9B8C-25F77C5DD8A9}" type="datetimeFigureOut">
              <a:rPr lang="ru-RU" smtClean="0"/>
              <a:t>20.09.2023</a:t>
            </a:fld>
            <a:endParaRPr lang="ru-RU"/>
          </a:p>
        </p:txBody>
      </p:sp>
      <p:sp>
        <p:nvSpPr>
          <p:cNvPr id="4" name="Нижний колонтитул 3">
            <a:extLst>
              <a:ext uri="{FF2B5EF4-FFF2-40B4-BE49-F238E27FC236}">
                <a16:creationId xmlns:a16="http://schemas.microsoft.com/office/drawing/2014/main" id="{656868FF-611C-443C-83CA-A3AA3BD40ED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767DC41-76FE-4272-BE4E-19B6E5C54C10}"/>
              </a:ext>
            </a:extLst>
          </p:cNvPr>
          <p:cNvSpPr>
            <a:spLocks noGrp="1"/>
          </p:cNvSpPr>
          <p:nvPr>
            <p:ph type="sldNum" sz="quarter" idx="12"/>
          </p:nvPr>
        </p:nvSpPr>
        <p:spPr/>
        <p:txBody>
          <a:bodyPr/>
          <a:lstStyle/>
          <a:p>
            <a:fld id="{ADA54511-D90F-424C-A094-23533C02D695}" type="slidenum">
              <a:rPr lang="ru-RU" smtClean="0"/>
              <a:t>‹#›</a:t>
            </a:fld>
            <a:endParaRPr lang="ru-RU"/>
          </a:p>
        </p:txBody>
      </p:sp>
    </p:spTree>
    <p:extLst>
      <p:ext uri="{BB962C8B-B14F-4D97-AF65-F5344CB8AC3E}">
        <p14:creationId xmlns:p14="http://schemas.microsoft.com/office/powerpoint/2010/main" val="283075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FF92953-76A8-4187-8096-08469C460CBB}"/>
              </a:ext>
            </a:extLst>
          </p:cNvPr>
          <p:cNvSpPr>
            <a:spLocks noGrp="1"/>
          </p:cNvSpPr>
          <p:nvPr>
            <p:ph type="dt" sz="half" idx="10"/>
          </p:nvPr>
        </p:nvSpPr>
        <p:spPr/>
        <p:txBody>
          <a:bodyPr/>
          <a:lstStyle/>
          <a:p>
            <a:fld id="{EF842646-5788-48CA-9B8C-25F77C5DD8A9}" type="datetimeFigureOut">
              <a:rPr lang="ru-RU" smtClean="0"/>
              <a:t>20.09.2023</a:t>
            </a:fld>
            <a:endParaRPr lang="ru-RU"/>
          </a:p>
        </p:txBody>
      </p:sp>
      <p:sp>
        <p:nvSpPr>
          <p:cNvPr id="3" name="Нижний колонтитул 2">
            <a:extLst>
              <a:ext uri="{FF2B5EF4-FFF2-40B4-BE49-F238E27FC236}">
                <a16:creationId xmlns:a16="http://schemas.microsoft.com/office/drawing/2014/main" id="{A609ABE2-014B-4D4A-9E13-6D3EC30EB18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2BABF6A-4510-4CD7-B439-177B1DCDB4AD}"/>
              </a:ext>
            </a:extLst>
          </p:cNvPr>
          <p:cNvSpPr>
            <a:spLocks noGrp="1"/>
          </p:cNvSpPr>
          <p:nvPr>
            <p:ph type="sldNum" sz="quarter" idx="12"/>
          </p:nvPr>
        </p:nvSpPr>
        <p:spPr/>
        <p:txBody>
          <a:bodyPr/>
          <a:lstStyle/>
          <a:p>
            <a:fld id="{ADA54511-D90F-424C-A094-23533C02D695}" type="slidenum">
              <a:rPr lang="ru-RU" smtClean="0"/>
              <a:t>‹#›</a:t>
            </a:fld>
            <a:endParaRPr lang="ru-RU"/>
          </a:p>
        </p:txBody>
      </p:sp>
    </p:spTree>
    <p:extLst>
      <p:ext uri="{BB962C8B-B14F-4D97-AF65-F5344CB8AC3E}">
        <p14:creationId xmlns:p14="http://schemas.microsoft.com/office/powerpoint/2010/main" val="2587889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18ED64-C138-4813-A62E-CE5DB142562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A86D4D5-0066-4373-AE8F-CEDD31A8E0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49C26C4-59DD-4964-A2A5-6DB8C6745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13EB37A-B2E7-4B61-9D36-B1FD776C836C}"/>
              </a:ext>
            </a:extLst>
          </p:cNvPr>
          <p:cNvSpPr>
            <a:spLocks noGrp="1"/>
          </p:cNvSpPr>
          <p:nvPr>
            <p:ph type="dt" sz="half" idx="10"/>
          </p:nvPr>
        </p:nvSpPr>
        <p:spPr/>
        <p:txBody>
          <a:bodyPr/>
          <a:lstStyle/>
          <a:p>
            <a:fld id="{EF842646-5788-48CA-9B8C-25F77C5DD8A9}" type="datetimeFigureOut">
              <a:rPr lang="ru-RU" smtClean="0"/>
              <a:t>20.09.2023</a:t>
            </a:fld>
            <a:endParaRPr lang="ru-RU"/>
          </a:p>
        </p:txBody>
      </p:sp>
      <p:sp>
        <p:nvSpPr>
          <p:cNvPr id="6" name="Нижний колонтитул 5">
            <a:extLst>
              <a:ext uri="{FF2B5EF4-FFF2-40B4-BE49-F238E27FC236}">
                <a16:creationId xmlns:a16="http://schemas.microsoft.com/office/drawing/2014/main" id="{35CFE364-9BBA-41F4-931D-0F090CD1AD5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0A3CE8E-B5E4-4090-A587-EE2B3C1E2A97}"/>
              </a:ext>
            </a:extLst>
          </p:cNvPr>
          <p:cNvSpPr>
            <a:spLocks noGrp="1"/>
          </p:cNvSpPr>
          <p:nvPr>
            <p:ph type="sldNum" sz="quarter" idx="12"/>
          </p:nvPr>
        </p:nvSpPr>
        <p:spPr/>
        <p:txBody>
          <a:bodyPr/>
          <a:lstStyle/>
          <a:p>
            <a:fld id="{ADA54511-D90F-424C-A094-23533C02D695}" type="slidenum">
              <a:rPr lang="ru-RU" smtClean="0"/>
              <a:t>‹#›</a:t>
            </a:fld>
            <a:endParaRPr lang="ru-RU"/>
          </a:p>
        </p:txBody>
      </p:sp>
    </p:spTree>
    <p:extLst>
      <p:ext uri="{BB962C8B-B14F-4D97-AF65-F5344CB8AC3E}">
        <p14:creationId xmlns:p14="http://schemas.microsoft.com/office/powerpoint/2010/main" val="415434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3D9CCB-61F2-4106-A491-9AF720F1374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681D830-C15B-40FD-9015-3BC2FEDF47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7C536EE-ABE5-43A3-8930-65DA5C289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65069AF-6E81-42C3-8C56-A8E61973FACD}"/>
              </a:ext>
            </a:extLst>
          </p:cNvPr>
          <p:cNvSpPr>
            <a:spLocks noGrp="1"/>
          </p:cNvSpPr>
          <p:nvPr>
            <p:ph type="dt" sz="half" idx="10"/>
          </p:nvPr>
        </p:nvSpPr>
        <p:spPr/>
        <p:txBody>
          <a:bodyPr/>
          <a:lstStyle/>
          <a:p>
            <a:fld id="{EF842646-5788-48CA-9B8C-25F77C5DD8A9}" type="datetimeFigureOut">
              <a:rPr lang="ru-RU" smtClean="0"/>
              <a:t>20.09.2023</a:t>
            </a:fld>
            <a:endParaRPr lang="ru-RU"/>
          </a:p>
        </p:txBody>
      </p:sp>
      <p:sp>
        <p:nvSpPr>
          <p:cNvPr id="6" name="Нижний колонтитул 5">
            <a:extLst>
              <a:ext uri="{FF2B5EF4-FFF2-40B4-BE49-F238E27FC236}">
                <a16:creationId xmlns:a16="http://schemas.microsoft.com/office/drawing/2014/main" id="{0424354E-B973-48B4-A408-959FB8B988B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C44496B-6405-4C7A-B8FB-0AF2A899850E}"/>
              </a:ext>
            </a:extLst>
          </p:cNvPr>
          <p:cNvSpPr>
            <a:spLocks noGrp="1"/>
          </p:cNvSpPr>
          <p:nvPr>
            <p:ph type="sldNum" sz="quarter" idx="12"/>
          </p:nvPr>
        </p:nvSpPr>
        <p:spPr/>
        <p:txBody>
          <a:bodyPr/>
          <a:lstStyle/>
          <a:p>
            <a:fld id="{ADA54511-D90F-424C-A094-23533C02D695}" type="slidenum">
              <a:rPr lang="ru-RU" smtClean="0"/>
              <a:t>‹#›</a:t>
            </a:fld>
            <a:endParaRPr lang="ru-RU"/>
          </a:p>
        </p:txBody>
      </p:sp>
    </p:spTree>
    <p:extLst>
      <p:ext uri="{BB962C8B-B14F-4D97-AF65-F5344CB8AC3E}">
        <p14:creationId xmlns:p14="http://schemas.microsoft.com/office/powerpoint/2010/main" val="103859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02F577-30FF-470F-86B8-E66BCEA48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B067BE0-AF04-4978-A2E2-72C77E432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868472D-07DA-4E32-BE69-4BD15DA286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42646-5788-48CA-9B8C-25F77C5DD8A9}" type="datetimeFigureOut">
              <a:rPr lang="ru-RU" smtClean="0"/>
              <a:t>20.09.2023</a:t>
            </a:fld>
            <a:endParaRPr lang="ru-RU"/>
          </a:p>
        </p:txBody>
      </p:sp>
      <p:sp>
        <p:nvSpPr>
          <p:cNvPr id="5" name="Нижний колонтитул 4">
            <a:extLst>
              <a:ext uri="{FF2B5EF4-FFF2-40B4-BE49-F238E27FC236}">
                <a16:creationId xmlns:a16="http://schemas.microsoft.com/office/drawing/2014/main" id="{81E28953-0E57-482C-8A18-BFD7DDB1D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9441035-72FA-44E3-99A1-16521EC6DE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54511-D90F-424C-A094-23533C02D695}" type="slidenum">
              <a:rPr lang="ru-RU" smtClean="0"/>
              <a:t>‹#›</a:t>
            </a:fld>
            <a:endParaRPr lang="ru-RU"/>
          </a:p>
        </p:txBody>
      </p:sp>
    </p:spTree>
    <p:extLst>
      <p:ext uri="{BB962C8B-B14F-4D97-AF65-F5344CB8AC3E}">
        <p14:creationId xmlns:p14="http://schemas.microsoft.com/office/powerpoint/2010/main" val="223278085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9FE20725-774E-40CE-A1CA-1B98D9C68D6E}"/>
              </a:ext>
            </a:extLst>
          </p:cNvPr>
          <p:cNvSpPr/>
          <p:nvPr/>
        </p:nvSpPr>
        <p:spPr>
          <a:xfrm>
            <a:off x="360727" y="243281"/>
            <a:ext cx="11090245" cy="1851789"/>
          </a:xfrm>
          <a:prstGeom prst="rect">
            <a:avLst/>
          </a:prstGeom>
          <a:effectLst>
            <a:outerShdw blurRad="50800" dist="38100" dir="13500000" algn="br" rotWithShape="0">
              <a:prstClr val="black">
                <a:alpha val="40000"/>
              </a:prstClr>
            </a:outerShdw>
          </a:effectLst>
        </p:spPr>
        <p:txBody>
          <a:bodyPr wrap="square">
            <a:spAutoFit/>
          </a:bodyPr>
          <a:lstStyle/>
          <a:p>
            <a:pPr algn="ctr">
              <a:spcBef>
                <a:spcPts val="1000"/>
              </a:spcBef>
              <a:spcAft>
                <a:spcPts val="0"/>
              </a:spcAft>
            </a:pPr>
            <a:endParaRPr lang="ro-MD" sz="2000" b="1" kern="150" spc="-25" dirty="0">
              <a:solidFill>
                <a:srgbClr val="000000"/>
              </a:solidFill>
              <a:latin typeface="Arial Black" panose="020B0A04020102020204" pitchFamily="34" charset="0"/>
              <a:ea typeface="Times New Roman" panose="02020603050405020304" pitchFamily="18" charset="0"/>
              <a:cs typeface="Aharoni" panose="02010803020104030203" pitchFamily="2" charset="-79"/>
            </a:endParaRPr>
          </a:p>
          <a:p>
            <a:pPr algn="ctr">
              <a:spcBef>
                <a:spcPts val="1000"/>
              </a:spcBef>
              <a:spcAft>
                <a:spcPts val="0"/>
              </a:spcAft>
            </a:pPr>
            <a:r>
              <a:rPr lang="ro-MD" sz="3600" b="1" kern="150" spc="-25" dirty="0">
                <a:solidFill>
                  <a:srgbClr val="000000"/>
                </a:solidFill>
                <a:latin typeface="Arial Black" panose="020B0A04020102020204" pitchFamily="34" charset="0"/>
                <a:ea typeface="Times New Roman" panose="02020603050405020304" pitchFamily="18" charset="0"/>
                <a:cs typeface="Aharoni" panose="02010803020104030203" pitchFamily="2" charset="-79"/>
              </a:rPr>
              <a:t>Clauza specifice </a:t>
            </a:r>
            <a:r>
              <a:rPr lang="ro-MD" sz="3600" b="1" kern="150" dirty="0">
                <a:solidFill>
                  <a:srgbClr val="1F1F1D"/>
                </a:solidFill>
                <a:latin typeface="Arial Black" panose="020B0A04020102020204" pitchFamily="34" charset="0"/>
                <a:ea typeface="Liberation Serif"/>
                <a:cs typeface="Aharoni" panose="02010803020104030203" pitchFamily="2" charset="-79"/>
              </a:rPr>
              <a:t>în contractul individual de muncă</a:t>
            </a:r>
            <a:endParaRPr lang="ru-RU" sz="3600" b="1" kern="150" dirty="0">
              <a:latin typeface="Arial Black" panose="020B0A04020102020204" pitchFamily="34" charset="0"/>
              <a:ea typeface="Liberation Serif"/>
              <a:cs typeface="Aharoni" panose="02010803020104030203" pitchFamily="2" charset="-79"/>
            </a:endParaRPr>
          </a:p>
          <a:p>
            <a:pPr algn="ctr">
              <a:spcAft>
                <a:spcPts val="0"/>
              </a:spcAft>
            </a:pPr>
            <a:r>
              <a:rPr lang="en-US" sz="1400" b="1" kern="150" spc="-25" dirty="0">
                <a:latin typeface="Times New Roman" panose="02020603050405020304" pitchFamily="18" charset="0"/>
                <a:ea typeface="Times New Roman" panose="02020603050405020304" pitchFamily="18" charset="0"/>
                <a:cs typeface="Lohit Devanagari"/>
              </a:rPr>
              <a:t> </a:t>
            </a:r>
            <a:endParaRPr lang="ru-RU" sz="1100" kern="150" dirty="0">
              <a:effectLst/>
              <a:latin typeface="Liberation Serif"/>
              <a:ea typeface="WenQuanYi Micro Hei"/>
              <a:cs typeface="Lohit Devanagari"/>
            </a:endParaRPr>
          </a:p>
        </p:txBody>
      </p:sp>
      <p:pic>
        <p:nvPicPr>
          <p:cNvPr id="6" name="Рисунок 5">
            <a:extLst>
              <a:ext uri="{FF2B5EF4-FFF2-40B4-BE49-F238E27FC236}">
                <a16:creationId xmlns:a16="http://schemas.microsoft.com/office/drawing/2014/main" id="{11A28F89-A15D-433D-B62B-9EB356AB1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9835"/>
            <a:ext cx="12192000" cy="4958165"/>
          </a:xfrm>
          <a:prstGeom prst="rect">
            <a:avLst/>
          </a:prstGeom>
        </p:spPr>
      </p:pic>
    </p:spTree>
    <p:extLst>
      <p:ext uri="{BB962C8B-B14F-4D97-AF65-F5344CB8AC3E}">
        <p14:creationId xmlns:p14="http://schemas.microsoft.com/office/powerpoint/2010/main" val="304600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DE366728-C9F7-42BC-A728-F363B3459C1A}"/>
              </a:ext>
            </a:extLst>
          </p:cNvPr>
          <p:cNvSpPr>
            <a:spLocks noGrp="1"/>
          </p:cNvSpPr>
          <p:nvPr>
            <p:ph idx="1"/>
          </p:nvPr>
        </p:nvSpPr>
        <p:spPr>
          <a:xfrm>
            <a:off x="827087" y="481013"/>
            <a:ext cx="11079363" cy="5695950"/>
          </a:xfrm>
        </p:spPr>
        <p:txBody>
          <a:bodyPr/>
          <a:lstStyle/>
          <a:p>
            <a:pPr marL="0" indent="0" algn="ctr">
              <a:spcAft>
                <a:spcPts val="0"/>
              </a:spcAft>
              <a:buNone/>
            </a:pPr>
            <a:r>
              <a:rPr lang="en-US" sz="2400" b="1" kern="150" dirty="0">
                <a:latin typeface="Arial Black" panose="020B0A04020102020204" pitchFamily="34" charset="0"/>
                <a:ea typeface="WenQuanYi Micro Hei"/>
                <a:cs typeface="Mangal" panose="02040503050203030202" pitchFamily="18" charset="0"/>
              </a:rPr>
              <a:t>EVALUAREA PERFORMANŢELOR I</a:t>
            </a:r>
            <a:r>
              <a:rPr lang="ro-MD" sz="2400" b="1" kern="150" dirty="0">
                <a:latin typeface="Arial Black" panose="020B0A04020102020204" pitchFamily="34" charset="0"/>
                <a:ea typeface="WenQuanYi Micro Hei"/>
                <a:cs typeface="Mangal" panose="02040503050203030202" pitchFamily="18" charset="0"/>
              </a:rPr>
              <a:t>N</a:t>
            </a:r>
            <a:r>
              <a:rPr lang="en-US" sz="2400" b="1" kern="150" dirty="0">
                <a:latin typeface="Arial Black" panose="020B0A04020102020204" pitchFamily="34" charset="0"/>
                <a:ea typeface="WenQuanYi Micro Hei"/>
                <a:cs typeface="Mangal" panose="02040503050203030202" pitchFamily="18" charset="0"/>
              </a:rPr>
              <a:t>DIVIDUALE A SALARIA</a:t>
            </a:r>
            <a:r>
              <a:rPr lang="ro-MD" sz="2400" b="1" kern="150" dirty="0">
                <a:latin typeface="Arial Black" panose="020B0A04020102020204" pitchFamily="34" charset="0"/>
                <a:ea typeface="WenQuanYi Micro Hei"/>
                <a:cs typeface="Mangal" panose="02040503050203030202" pitchFamily="18" charset="0"/>
              </a:rPr>
              <a:t>TULUI</a:t>
            </a:r>
            <a:endParaRPr lang="ru-RU" sz="2400" kern="150" dirty="0">
              <a:latin typeface="Arial Black" panose="020B0A04020102020204" pitchFamily="34" charset="0"/>
              <a:ea typeface="WenQuanYi Micro Hei"/>
              <a:cs typeface="Mangal" panose="02040503050203030202" pitchFamily="18" charset="0"/>
            </a:endParaRPr>
          </a:p>
          <a:p>
            <a:pPr marL="0" indent="0">
              <a:buNone/>
            </a:pPr>
            <a:endParaRPr lang="ru-RU" dirty="0"/>
          </a:p>
        </p:txBody>
      </p:sp>
      <p:pic>
        <p:nvPicPr>
          <p:cNvPr id="6" name="Рисунок 5">
            <a:extLst>
              <a:ext uri="{FF2B5EF4-FFF2-40B4-BE49-F238E27FC236}">
                <a16:creationId xmlns:a16="http://schemas.microsoft.com/office/drawing/2014/main" id="{5F0451D8-45F3-4838-9F2D-3B2C79218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653" y="1135781"/>
            <a:ext cx="10895797" cy="5241205"/>
          </a:xfrm>
          <a:prstGeom prst="rect">
            <a:avLst/>
          </a:prstGeom>
        </p:spPr>
      </p:pic>
    </p:spTree>
    <p:extLst>
      <p:ext uri="{BB962C8B-B14F-4D97-AF65-F5344CB8AC3E}">
        <p14:creationId xmlns:p14="http://schemas.microsoft.com/office/powerpoint/2010/main" val="3092113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E6CE0D0-B1D2-4C41-9325-EA7B29891A15}"/>
              </a:ext>
            </a:extLst>
          </p:cNvPr>
          <p:cNvSpPr>
            <a:spLocks noGrp="1"/>
          </p:cNvSpPr>
          <p:nvPr>
            <p:ph idx="1"/>
          </p:nvPr>
        </p:nvSpPr>
        <p:spPr>
          <a:xfrm>
            <a:off x="268448" y="218115"/>
            <a:ext cx="11464748" cy="4806891"/>
          </a:xfrm>
        </p:spPr>
        <p:txBody>
          <a:bodyPr>
            <a:normAutofit lnSpcReduction="10000"/>
          </a:bodyPr>
          <a:lstStyle/>
          <a:p>
            <a:pPr marL="0" indent="0" algn="just">
              <a:spcAft>
                <a:spcPts val="0"/>
              </a:spcAft>
              <a:buNone/>
            </a:pPr>
            <a:r>
              <a:rPr lang="ro-MD" kern="150" dirty="0">
                <a:latin typeface="Times New Roman" panose="02020603050405020304" pitchFamily="18" charset="0"/>
                <a:ea typeface="WenQuanYi Micro Hei"/>
                <a:cs typeface="Mangal" panose="02040503050203030202" pitchFamily="18"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Evaluarea</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performanțelor</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individuale</a:t>
            </a:r>
            <a:r>
              <a:rPr lang="en-US" sz="1800" kern="150" dirty="0">
                <a:solidFill>
                  <a:srgbClr val="000000"/>
                </a:solidFill>
                <a:latin typeface="Arial" panose="020B0604020202020204" pitchFamily="34" charset="0"/>
                <a:ea typeface="WenQuanYi Micro Hei"/>
                <a:cs typeface="Arial" panose="020B0604020202020204" pitchFamily="34" charset="0"/>
              </a:rPr>
              <a:t> a </a:t>
            </a:r>
            <a:r>
              <a:rPr lang="en-US" sz="1800" kern="150" dirty="0" err="1">
                <a:solidFill>
                  <a:srgbClr val="000000"/>
                </a:solidFill>
                <a:latin typeface="Arial" panose="020B0604020202020204" pitchFamily="34" charset="0"/>
                <a:ea typeface="WenQuanYi Micro Hei"/>
                <a:cs typeface="Arial" panose="020B0604020202020204" pitchFamily="34" charset="0"/>
              </a:rPr>
              <a:t>salariatului</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reprezintă</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procedura</a:t>
            </a:r>
            <a:r>
              <a:rPr lang="en-US" sz="1800" kern="150" dirty="0">
                <a:solidFill>
                  <a:srgbClr val="000000"/>
                </a:solidFill>
                <a:latin typeface="Arial" panose="020B0604020202020204" pitchFamily="34" charset="0"/>
                <a:ea typeface="WenQuanYi Micro Hei"/>
                <a:cs typeface="Arial" panose="020B0604020202020204" pitchFamily="34" charset="0"/>
              </a:rPr>
              <a:t> de </a:t>
            </a:r>
            <a:r>
              <a:rPr lang="en-US" sz="1800" kern="150" dirty="0" err="1">
                <a:solidFill>
                  <a:srgbClr val="000000"/>
                </a:solidFill>
                <a:latin typeface="Arial" panose="020B0604020202020204" pitchFamily="34" charset="0"/>
                <a:ea typeface="WenQuanYi Micro Hei"/>
                <a:cs typeface="Arial" panose="020B0604020202020204" pitchFamily="34" charset="0"/>
              </a:rPr>
              <a:t>evaluare</a:t>
            </a:r>
            <a:r>
              <a:rPr lang="en-US" sz="1800" kern="150" dirty="0">
                <a:solidFill>
                  <a:srgbClr val="000000"/>
                </a:solidFill>
                <a:latin typeface="Arial" panose="020B0604020202020204" pitchFamily="34" charset="0"/>
                <a:ea typeface="WenQuanYi Micro Hei"/>
                <a:cs typeface="Arial" panose="020B0604020202020204" pitchFamily="34" charset="0"/>
              </a:rPr>
              <a:t> a </a:t>
            </a:r>
            <a:r>
              <a:rPr lang="en-US" sz="1800" kern="150" dirty="0" err="1">
                <a:solidFill>
                  <a:srgbClr val="000000"/>
                </a:solidFill>
                <a:latin typeface="Arial" panose="020B0604020202020204" pitchFamily="34" charset="0"/>
                <a:ea typeface="WenQuanYi Micro Hei"/>
                <a:cs typeface="Arial" panose="020B0604020202020204" pitchFamily="34" charset="0"/>
              </a:rPr>
              <a:t>personalului</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prin</a:t>
            </a:r>
            <a:r>
              <a:rPr lang="en-US" sz="1800" kern="150" dirty="0">
                <a:solidFill>
                  <a:srgbClr val="000000"/>
                </a:solidFill>
                <a:latin typeface="Arial" panose="020B0604020202020204" pitchFamily="34" charset="0"/>
                <a:ea typeface="WenQuanYi Micro Hei"/>
                <a:cs typeface="Arial" panose="020B0604020202020204" pitchFamily="34" charset="0"/>
              </a:rPr>
              <a:t> care se </a:t>
            </a:r>
            <a:r>
              <a:rPr lang="en-US" sz="1800" kern="150" dirty="0" err="1">
                <a:solidFill>
                  <a:srgbClr val="000000"/>
                </a:solidFill>
                <a:latin typeface="Arial" panose="020B0604020202020204" pitchFamily="34" charset="0"/>
                <a:ea typeface="WenQuanYi Micro Hei"/>
                <a:cs typeface="Arial" panose="020B0604020202020204" pitchFamily="34" charset="0"/>
              </a:rPr>
              <a:t>determină</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nivelul</a:t>
            </a:r>
            <a:r>
              <a:rPr lang="en-US" sz="1800" kern="150" dirty="0">
                <a:solidFill>
                  <a:srgbClr val="000000"/>
                </a:solidFill>
                <a:latin typeface="Arial" panose="020B0604020202020204" pitchFamily="34" charset="0"/>
                <a:ea typeface="WenQuanYi Micro Hei"/>
                <a:cs typeface="Arial" panose="020B0604020202020204" pitchFamily="34" charset="0"/>
              </a:rPr>
              <a:t> de </a:t>
            </a:r>
            <a:r>
              <a:rPr lang="en-US" sz="1800" kern="150" dirty="0" err="1">
                <a:solidFill>
                  <a:srgbClr val="000000"/>
                </a:solidFill>
                <a:latin typeface="Arial" panose="020B0604020202020204" pitchFamily="34" charset="0"/>
                <a:ea typeface="WenQuanYi Micro Hei"/>
                <a:cs typeface="Arial" panose="020B0604020202020204" pitchFamily="34" charset="0"/>
              </a:rPr>
              <a:t>îndeplinire</a:t>
            </a:r>
            <a:r>
              <a:rPr lang="en-US" sz="1800" kern="150" dirty="0">
                <a:solidFill>
                  <a:srgbClr val="000000"/>
                </a:solidFill>
                <a:latin typeface="Arial" panose="020B0604020202020204" pitchFamily="34" charset="0"/>
                <a:ea typeface="WenQuanYi Micro Hei"/>
                <a:cs typeface="Arial" panose="020B0604020202020204" pitchFamily="34" charset="0"/>
              </a:rPr>
              <a:t> a </a:t>
            </a:r>
            <a:r>
              <a:rPr lang="en-US" sz="1800" kern="150" dirty="0" err="1">
                <a:solidFill>
                  <a:srgbClr val="000000"/>
                </a:solidFill>
                <a:latin typeface="Arial" panose="020B0604020202020204" pitchFamily="34" charset="0"/>
                <a:ea typeface="WenQuanYi Micro Hei"/>
                <a:cs typeface="Arial" panose="020B0604020202020204" pitchFamily="34" charset="0"/>
              </a:rPr>
              <a:t>indicatorilor</a:t>
            </a:r>
            <a:r>
              <a:rPr lang="en-US" sz="1800" kern="150" dirty="0">
                <a:solidFill>
                  <a:srgbClr val="000000"/>
                </a:solidFill>
                <a:latin typeface="Arial" panose="020B0604020202020204" pitchFamily="34" charset="0"/>
                <a:ea typeface="WenQuanYi Micro Hei"/>
                <a:cs typeface="Arial" panose="020B0604020202020204" pitchFamily="34" charset="0"/>
              </a:rPr>
              <a:t> de </a:t>
            </a:r>
            <a:r>
              <a:rPr lang="en-US" sz="1800" kern="150" dirty="0" err="1">
                <a:solidFill>
                  <a:srgbClr val="000000"/>
                </a:solidFill>
                <a:latin typeface="Arial" panose="020B0604020202020204" pitchFamily="34" charset="0"/>
                <a:ea typeface="WenQuanYi Micro Hei"/>
                <a:cs typeface="Arial" panose="020B0604020202020204" pitchFamily="34" charset="0"/>
              </a:rPr>
              <a:t>performanță</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individuală</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în</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vederea</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aprecierii</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rezultatelor</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obținute</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identificării</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necesităților</a:t>
            </a:r>
            <a:r>
              <a:rPr lang="en-US" sz="1800" kern="150" dirty="0">
                <a:solidFill>
                  <a:srgbClr val="000000"/>
                </a:solidFill>
                <a:latin typeface="Arial" panose="020B0604020202020204" pitchFamily="34" charset="0"/>
                <a:ea typeface="WenQuanYi Micro Hei"/>
                <a:cs typeface="Arial" panose="020B0604020202020204" pitchFamily="34" charset="0"/>
              </a:rPr>
              <a:t> de </a:t>
            </a:r>
            <a:r>
              <a:rPr lang="en-US" sz="1800" kern="150" dirty="0" err="1">
                <a:solidFill>
                  <a:srgbClr val="000000"/>
                </a:solidFill>
                <a:latin typeface="Arial" panose="020B0604020202020204" pitchFamily="34" charset="0"/>
                <a:ea typeface="WenQuanYi Micro Hei"/>
                <a:cs typeface="Arial" panose="020B0604020202020204" pitchFamily="34" charset="0"/>
              </a:rPr>
              <a:t>dezvoltare</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profesională</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luării</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deciziilor</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privind</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cariera</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salariatului</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și</a:t>
            </a:r>
            <a:r>
              <a:rPr lang="en-US" sz="1800" kern="150" dirty="0">
                <a:solidFill>
                  <a:srgbClr val="000000"/>
                </a:solidFill>
                <a:latin typeface="Arial" panose="020B0604020202020204" pitchFamily="34" charset="0"/>
                <a:ea typeface="WenQuanYi Micro Hei"/>
                <a:cs typeface="Arial" panose="020B0604020202020204" pitchFamily="34" charset="0"/>
              </a:rPr>
              <a:t> se </a:t>
            </a:r>
            <a:r>
              <a:rPr lang="en-US" sz="1800" kern="150" dirty="0" err="1">
                <a:solidFill>
                  <a:srgbClr val="000000"/>
                </a:solidFill>
                <a:latin typeface="Arial" panose="020B0604020202020204" pitchFamily="34" charset="0"/>
                <a:ea typeface="WenQuanYi Micro Hei"/>
                <a:cs typeface="Arial" panose="020B0604020202020204" pitchFamily="34" charset="0"/>
              </a:rPr>
              <a:t>aplică</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categoriilor</a:t>
            </a:r>
            <a:r>
              <a:rPr lang="en-US" sz="1800" kern="150" dirty="0">
                <a:solidFill>
                  <a:srgbClr val="000000"/>
                </a:solidFill>
                <a:latin typeface="Arial" panose="020B0604020202020204" pitchFamily="34" charset="0"/>
                <a:ea typeface="WenQuanYi Micro Hei"/>
                <a:cs typeface="Arial" panose="020B0604020202020204" pitchFamily="34" charset="0"/>
              </a:rPr>
              <a:t> de personal </a:t>
            </a:r>
            <a:r>
              <a:rPr lang="en-US" sz="1800" kern="150" dirty="0" err="1">
                <a:solidFill>
                  <a:srgbClr val="000000"/>
                </a:solidFill>
                <a:latin typeface="Arial" panose="020B0604020202020204" pitchFamily="34" charset="0"/>
                <a:ea typeface="WenQuanYi Micro Hei"/>
                <a:cs typeface="Arial" panose="020B0604020202020204" pitchFamily="34" charset="0"/>
              </a:rPr>
              <a:t>pasibile</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evaluării</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în</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conformitate</a:t>
            </a:r>
            <a:r>
              <a:rPr lang="en-US" sz="1800" kern="150" dirty="0">
                <a:solidFill>
                  <a:srgbClr val="000000"/>
                </a:solidFill>
                <a:latin typeface="Arial" panose="020B0604020202020204" pitchFamily="34" charset="0"/>
                <a:ea typeface="WenQuanYi Micro Hei"/>
                <a:cs typeface="Arial" panose="020B0604020202020204" pitchFamily="34" charset="0"/>
              </a:rPr>
              <a:t> cu </a:t>
            </a:r>
            <a:r>
              <a:rPr lang="en-US" sz="1800" kern="150" dirty="0" err="1">
                <a:solidFill>
                  <a:srgbClr val="000000"/>
                </a:solidFill>
                <a:latin typeface="Arial" panose="020B0604020202020204" pitchFamily="34" charset="0"/>
                <a:ea typeface="WenQuanYi Micro Hei"/>
                <a:cs typeface="Arial" panose="020B0604020202020204" pitchFamily="34" charset="0"/>
              </a:rPr>
              <a:t>decizia</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angajatorului</a:t>
            </a:r>
            <a:r>
              <a:rPr lang="en-US" sz="1800" kern="150" dirty="0">
                <a:solidFill>
                  <a:srgbClr val="000000"/>
                </a:solidFill>
                <a:latin typeface="Arial" panose="020B0604020202020204" pitchFamily="34" charset="0"/>
                <a:ea typeface="WenQuanYi Micro Hei"/>
                <a:cs typeface="Arial" panose="020B0604020202020204" pitchFamily="34" charset="0"/>
              </a:rPr>
              <a:t>.</a:t>
            </a:r>
            <a:endParaRPr lang="ru-RU" sz="1800" kern="150" dirty="0">
              <a:latin typeface="Arial" panose="020B0604020202020204" pitchFamily="34" charset="0"/>
              <a:ea typeface="WenQuanYi Micro Hei"/>
              <a:cs typeface="Arial" panose="020B0604020202020204" pitchFamily="34" charset="0"/>
            </a:endParaRPr>
          </a:p>
          <a:p>
            <a:pPr marL="0" indent="0" algn="just">
              <a:spcAft>
                <a:spcPts val="0"/>
              </a:spcAft>
              <a:buNone/>
            </a:pPr>
            <a:r>
              <a:rPr lang="ro-RO" sz="1800" kern="150" dirty="0">
                <a:latin typeface="Arial" panose="020B0604020202020204" pitchFamily="34" charset="0"/>
                <a:ea typeface="WenQuanYi Micro Hei"/>
                <a:cs typeface="Arial" panose="020B0604020202020204" pitchFamily="34" charset="0"/>
              </a:rPr>
              <a:t>     Procedurile de evaluare a </a:t>
            </a:r>
            <a:r>
              <a:rPr lang="en-US" sz="1800" kern="150" dirty="0" err="1">
                <a:solidFill>
                  <a:srgbClr val="000000"/>
                </a:solidFill>
                <a:latin typeface="Arial" panose="020B0604020202020204" pitchFamily="34" charset="0"/>
                <a:ea typeface="WenQuanYi Micro Hei"/>
                <a:cs typeface="Arial" panose="020B0604020202020204" pitchFamily="34" charset="0"/>
              </a:rPr>
              <a:t>performanțelor</a:t>
            </a:r>
            <a:r>
              <a:rPr lang="en-US" sz="1800" kern="150" dirty="0">
                <a:solidFill>
                  <a:srgbClr val="000000"/>
                </a:solidFill>
                <a:latin typeface="Arial" panose="020B0604020202020204" pitchFamily="34" charset="0"/>
                <a:ea typeface="WenQuanYi Micro Hei"/>
                <a:cs typeface="Arial" panose="020B0604020202020204" pitchFamily="34" charset="0"/>
              </a:rPr>
              <a:t> </a:t>
            </a:r>
            <a:r>
              <a:rPr lang="en-US" sz="1800" kern="150" dirty="0" err="1">
                <a:solidFill>
                  <a:srgbClr val="000000"/>
                </a:solidFill>
                <a:latin typeface="Arial" panose="020B0604020202020204" pitchFamily="34" charset="0"/>
                <a:ea typeface="WenQuanYi Micro Hei"/>
                <a:cs typeface="Arial" panose="020B0604020202020204" pitchFamily="34" charset="0"/>
              </a:rPr>
              <a:t>individuale</a:t>
            </a:r>
            <a:r>
              <a:rPr lang="en-US" sz="1800" kern="150" dirty="0">
                <a:solidFill>
                  <a:srgbClr val="000000"/>
                </a:solidFill>
                <a:latin typeface="Arial" panose="020B0604020202020204" pitchFamily="34" charset="0"/>
                <a:ea typeface="WenQuanYi Micro Hei"/>
                <a:cs typeface="Arial" panose="020B0604020202020204" pitchFamily="34" charset="0"/>
              </a:rPr>
              <a:t> a </a:t>
            </a:r>
            <a:r>
              <a:rPr lang="en-US" sz="1800" kern="150" dirty="0" err="1">
                <a:solidFill>
                  <a:srgbClr val="000000"/>
                </a:solidFill>
                <a:latin typeface="Arial" panose="020B0604020202020204" pitchFamily="34" charset="0"/>
                <a:ea typeface="WenQuanYi Micro Hei"/>
                <a:cs typeface="Arial" panose="020B0604020202020204" pitchFamily="34" charset="0"/>
              </a:rPr>
              <a:t>salariatului</a:t>
            </a:r>
            <a:r>
              <a:rPr lang="ro-RO" sz="1800" kern="150" dirty="0">
                <a:latin typeface="Arial" panose="020B0604020202020204" pitchFamily="34" charset="0"/>
                <a:ea typeface="WenQuanYi Micro Hei"/>
                <a:cs typeface="Arial" panose="020B0604020202020204" pitchFamily="34" charset="0"/>
              </a:rPr>
              <a:t> pun baza unei serii de aspecte efective </a:t>
            </a:r>
            <a:r>
              <a:rPr lang="ro-MD" sz="1800" kern="150" dirty="0">
                <a:latin typeface="Arial" panose="020B0604020202020204" pitchFamily="34" charset="0"/>
                <a:ea typeface="WenQuanYi Micro Hei"/>
                <a:cs typeface="Arial" panose="020B0604020202020204" pitchFamily="34" charset="0"/>
              </a:rPr>
              <a:t>la luarea deciziilor privind lucru</a:t>
            </a:r>
            <a:r>
              <a:rPr lang="ro-RO" sz="1800" kern="150" dirty="0">
                <a:latin typeface="Arial" panose="020B0604020202020204" pitchFamily="34" charset="0"/>
                <a:ea typeface="WenQuanYi Micro Hei"/>
                <a:cs typeface="Arial" panose="020B0604020202020204" pitchFamily="34" charset="0"/>
              </a:rPr>
              <a:t> cu personalul unității - la angajare, pregătire, promovare, reorganizare, încetarea rapoartelor de muncă.</a:t>
            </a:r>
          </a:p>
          <a:p>
            <a:pPr marL="0" indent="0" algn="just">
              <a:spcAft>
                <a:spcPts val="0"/>
              </a:spcAft>
              <a:buNone/>
            </a:pPr>
            <a:endParaRPr lang="ro-RO" sz="1800" kern="150" dirty="0">
              <a:latin typeface="Arial" panose="020B0604020202020204" pitchFamily="34" charset="0"/>
              <a:ea typeface="WenQuanYi Micro Hei"/>
              <a:cs typeface="Arial" panose="020B0604020202020204" pitchFamily="34" charset="0"/>
            </a:endParaRPr>
          </a:p>
          <a:p>
            <a:pPr marL="0" indent="0" algn="just">
              <a:spcAft>
                <a:spcPts val="0"/>
              </a:spcAft>
              <a:buNone/>
            </a:pPr>
            <a:endParaRPr lang="ro-RO" sz="1800" kern="150" dirty="0">
              <a:latin typeface="Arial" panose="020B0604020202020204" pitchFamily="34" charset="0"/>
              <a:ea typeface="WenQuanYi Micro Hei"/>
              <a:cs typeface="Arial" panose="020B0604020202020204" pitchFamily="34" charset="0"/>
            </a:endParaRPr>
          </a:p>
          <a:p>
            <a:pPr marL="0" indent="0" algn="just">
              <a:spcAft>
                <a:spcPts val="0"/>
              </a:spcAft>
              <a:buNone/>
            </a:pPr>
            <a:endParaRPr lang="ro-RO" sz="1800" kern="150" dirty="0">
              <a:latin typeface="Arial" panose="020B0604020202020204" pitchFamily="34" charset="0"/>
              <a:ea typeface="WenQuanYi Micro Hei"/>
              <a:cs typeface="Arial" panose="020B0604020202020204" pitchFamily="34" charset="0"/>
            </a:endParaRPr>
          </a:p>
          <a:p>
            <a:pPr marL="0" indent="0" algn="just">
              <a:spcAft>
                <a:spcPts val="0"/>
              </a:spcAft>
              <a:buNone/>
            </a:pPr>
            <a:endParaRPr lang="ro-RO" sz="1800" kern="150" dirty="0">
              <a:latin typeface="Arial" panose="020B0604020202020204" pitchFamily="34" charset="0"/>
              <a:ea typeface="WenQuanYi Micro Hei"/>
              <a:cs typeface="Arial" panose="020B0604020202020204" pitchFamily="34" charset="0"/>
            </a:endParaRPr>
          </a:p>
          <a:p>
            <a:pPr marL="0" indent="0" algn="just">
              <a:spcAft>
                <a:spcPts val="0"/>
              </a:spcAft>
              <a:buNone/>
            </a:pPr>
            <a:r>
              <a:rPr lang="en-US" sz="1800" kern="150" dirty="0">
                <a:solidFill>
                  <a:srgbClr val="202124"/>
                </a:solidFill>
                <a:latin typeface="Arial" panose="020B0604020202020204" pitchFamily="34" charset="0"/>
                <a:ea typeface="WenQuanYi Micro Hei"/>
                <a:cs typeface="Arial" panose="020B0604020202020204" pitchFamily="34" charset="0"/>
              </a:rPr>
              <a:t> </a:t>
            </a:r>
            <a:r>
              <a:rPr lang="ro-MD" sz="1800" kern="150" dirty="0">
                <a:solidFill>
                  <a:srgbClr val="202124"/>
                </a:solidFill>
                <a:latin typeface="Arial" panose="020B0604020202020204" pitchFamily="34" charset="0"/>
                <a:ea typeface="WenQuanYi Micro Hei"/>
                <a:cs typeface="Arial" panose="020B0604020202020204" pitchFamily="34" charset="0"/>
              </a:rPr>
              <a:t>  </a:t>
            </a:r>
            <a:r>
              <a:rPr lang="ro-RO" sz="1800" kern="150" dirty="0">
                <a:solidFill>
                  <a:srgbClr val="202124"/>
                </a:solidFill>
                <a:latin typeface="Arial" panose="020B0604020202020204" pitchFamily="34" charset="0"/>
                <a:ea typeface="WenQuanYi Micro Hei"/>
                <a:cs typeface="Arial" panose="020B0604020202020204" pitchFamily="34" charset="0"/>
              </a:rPr>
              <a:t>Angajatorul are dreptul de a decide în mod independent asupra metodei unei evaluări a performanței individuale a salariaților în dependență de specificului activității.</a:t>
            </a:r>
            <a:endParaRPr lang="ru-RU" sz="1600" kern="150" dirty="0">
              <a:latin typeface="Arial" panose="020B0604020202020204" pitchFamily="34" charset="0"/>
              <a:ea typeface="WenQuanYi Micro Hei"/>
              <a:cs typeface="Arial" panose="020B0604020202020204" pitchFamily="34" charset="0"/>
            </a:endParaRPr>
          </a:p>
          <a:p>
            <a:pPr marL="0" indent="0" algn="just">
              <a:spcAft>
                <a:spcPts val="0"/>
              </a:spcAft>
              <a:buNone/>
            </a:pPr>
            <a:r>
              <a:rPr lang="ro-MD" sz="1800" b="1" kern="150" dirty="0">
                <a:latin typeface="Arial" panose="020B0604020202020204" pitchFamily="34" charset="0"/>
                <a:ea typeface="WenQuanYi Micro Hei"/>
                <a:cs typeface="Arial" panose="020B0604020202020204" pitchFamily="34" charset="0"/>
              </a:rPr>
              <a:t>   Etapele și procedurile evaluării performanței individuale a salariatului se specifică în regulamentul intern al unității.</a:t>
            </a:r>
            <a:endParaRPr lang="ro-RO" sz="1800" kern="150" dirty="0">
              <a:latin typeface="Arial" panose="020B0604020202020204" pitchFamily="34" charset="0"/>
              <a:cs typeface="Arial" panose="020B0604020202020204" pitchFamily="34" charset="0"/>
            </a:endParaRPr>
          </a:p>
          <a:p>
            <a:pPr marL="0" indent="0" algn="just">
              <a:spcAft>
                <a:spcPts val="0"/>
              </a:spcAft>
              <a:buNone/>
            </a:pPr>
            <a:endParaRPr lang="ru-RU" sz="1800" dirty="0">
              <a:latin typeface="Arial" panose="020B0604020202020204" pitchFamily="34" charset="0"/>
              <a:cs typeface="Arial" panose="020B0604020202020204" pitchFamily="34" charset="0"/>
            </a:endParaRPr>
          </a:p>
        </p:txBody>
      </p:sp>
      <p:sp>
        <p:nvSpPr>
          <p:cNvPr id="4" name="Прямоугольник: скругленные углы 3">
            <a:extLst>
              <a:ext uri="{FF2B5EF4-FFF2-40B4-BE49-F238E27FC236}">
                <a16:creationId xmlns:a16="http://schemas.microsoft.com/office/drawing/2014/main" id="{FC305083-5190-4698-901F-7BF1886F42A1}"/>
              </a:ext>
            </a:extLst>
          </p:cNvPr>
          <p:cNvSpPr/>
          <p:nvPr/>
        </p:nvSpPr>
        <p:spPr>
          <a:xfrm>
            <a:off x="232096" y="2123115"/>
            <a:ext cx="11543251" cy="130588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o-MD" b="1" i="1" kern="150" dirty="0">
                <a:latin typeface="Liberation Serif"/>
                <a:ea typeface="WenQuanYi Micro Hei"/>
                <a:cs typeface="Lohit Devanagari"/>
              </a:rPr>
              <a:t> </a:t>
            </a:r>
            <a:r>
              <a:rPr lang="ro-MD" b="1" i="1" kern="150" dirty="0">
                <a:solidFill>
                  <a:srgbClr val="FF0000"/>
                </a:solidFill>
                <a:latin typeface="Arial Black" panose="020B0A04020102020204" pitchFamily="34" charset="0"/>
                <a:ea typeface="WenQuanYi Micro Hei"/>
                <a:cs typeface="Lohit Devanagari"/>
              </a:rPr>
              <a:t>!</a:t>
            </a:r>
            <a:r>
              <a:rPr lang="ro-MD" b="1" i="1" kern="150" dirty="0">
                <a:latin typeface="Arial Black" panose="020B0A04020102020204" pitchFamily="34" charset="0"/>
                <a:ea typeface="WenQuanYi Micro Hei"/>
                <a:cs typeface="Lohit Devanagari"/>
              </a:rPr>
              <a:t> </a:t>
            </a:r>
            <a:r>
              <a:rPr lang="ro-MD" b="1" i="1" kern="150" dirty="0">
                <a:solidFill>
                  <a:schemeClr val="tx1"/>
                </a:solidFill>
                <a:latin typeface="Arial Black" panose="020B0A04020102020204" pitchFamily="34" charset="0"/>
                <a:ea typeface="WenQuanYi Micro Hei"/>
                <a:cs typeface="Lohit Devanagari"/>
              </a:rPr>
              <a:t>Actualmente apare întrebarea: </a:t>
            </a:r>
          </a:p>
          <a:p>
            <a:pPr algn="ctr"/>
            <a:r>
              <a:rPr lang="ro-MD" b="1" i="1" kern="150" dirty="0">
                <a:solidFill>
                  <a:schemeClr val="tx1"/>
                </a:solidFill>
                <a:latin typeface="Arial Black" panose="020B0A04020102020204" pitchFamily="34" charset="0"/>
                <a:ea typeface="WenQuanYi Micro Hei"/>
                <a:cs typeface="Lohit Devanagari"/>
              </a:rPr>
              <a:t>Evaluarea performanțelor individuale a salariaților – un drept acordat angajatorilor sau o obligație?</a:t>
            </a:r>
            <a:endParaRPr lang="ru-RU" dirty="0">
              <a:solidFill>
                <a:schemeClr val="tx1"/>
              </a:solidFill>
              <a:latin typeface="Arial Black" panose="020B0A04020102020204" pitchFamily="34" charset="0"/>
            </a:endParaRPr>
          </a:p>
        </p:txBody>
      </p:sp>
      <p:pic>
        <p:nvPicPr>
          <p:cNvPr id="5" name="Рисунок 4">
            <a:extLst>
              <a:ext uri="{FF2B5EF4-FFF2-40B4-BE49-F238E27FC236}">
                <a16:creationId xmlns:a16="http://schemas.microsoft.com/office/drawing/2014/main" id="{1F6E5CA3-15BB-43CB-8A2D-008D532FB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767" y="4734884"/>
            <a:ext cx="3850547" cy="2123115"/>
          </a:xfrm>
          <a:prstGeom prst="rect">
            <a:avLst/>
          </a:prstGeom>
        </p:spPr>
      </p:pic>
    </p:spTree>
    <p:extLst>
      <p:ext uri="{BB962C8B-B14F-4D97-AF65-F5344CB8AC3E}">
        <p14:creationId xmlns:p14="http://schemas.microsoft.com/office/powerpoint/2010/main" val="4001792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D6FD674-93CD-4AC4-B1CF-5013ED8246D0}"/>
              </a:ext>
            </a:extLst>
          </p:cNvPr>
          <p:cNvSpPr>
            <a:spLocks noGrp="1"/>
          </p:cNvSpPr>
          <p:nvPr>
            <p:ph idx="1"/>
          </p:nvPr>
        </p:nvSpPr>
        <p:spPr>
          <a:xfrm>
            <a:off x="248873" y="167780"/>
            <a:ext cx="11694253" cy="5016615"/>
          </a:xfrm>
        </p:spPr>
        <p:txBody>
          <a:bodyPr>
            <a:normAutofit fontScale="47500" lnSpcReduction="20000"/>
          </a:bodyPr>
          <a:lstStyle/>
          <a:p>
            <a:pPr indent="0" algn="ctr">
              <a:spcAft>
                <a:spcPts val="0"/>
              </a:spcAft>
              <a:buNone/>
            </a:pPr>
            <a:r>
              <a:rPr lang="ro-RO" b="1" dirty="0">
                <a:solidFill>
                  <a:srgbClr val="000000"/>
                </a:solidFill>
                <a:latin typeface="PT Serif"/>
              </a:rPr>
              <a:t>Capitolul III</a:t>
            </a:r>
            <a:endParaRPr lang="ro-RO" dirty="0">
              <a:solidFill>
                <a:srgbClr val="333333"/>
              </a:solidFill>
              <a:latin typeface="PT Serif"/>
            </a:endParaRPr>
          </a:p>
          <a:p>
            <a:pPr indent="0" algn="ctr">
              <a:spcAft>
                <a:spcPts val="0"/>
              </a:spcAft>
              <a:buNone/>
            </a:pPr>
            <a:r>
              <a:rPr lang="ro-RO" b="1" dirty="0">
                <a:solidFill>
                  <a:srgbClr val="000000"/>
                </a:solidFill>
                <a:latin typeface="PT Serif"/>
              </a:rPr>
              <a:t>EVALUAREA PERFORMANȚEI INDIVIDUALE A SALARIATULUI</a:t>
            </a:r>
            <a:endParaRPr lang="ro-RO" dirty="0">
              <a:solidFill>
                <a:srgbClr val="333333"/>
              </a:solidFill>
              <a:latin typeface="PT Serif"/>
            </a:endParaRPr>
          </a:p>
          <a:p>
            <a:pPr indent="0" algn="just">
              <a:spcAft>
                <a:spcPts val="0"/>
              </a:spcAft>
              <a:buNone/>
            </a:pPr>
            <a:r>
              <a:rPr lang="ro-RO" sz="2900" b="1" dirty="0">
                <a:solidFill>
                  <a:srgbClr val="000000"/>
                </a:solidFill>
                <a:latin typeface="Arial" panose="020B0604020202020204" pitchFamily="34" charset="0"/>
                <a:cs typeface="Arial" panose="020B0604020202020204" pitchFamily="34" charset="0"/>
              </a:rPr>
              <a:t>Articolul 211</a:t>
            </a:r>
            <a:r>
              <a:rPr lang="ro-RO" sz="2900" b="1" baseline="30000" dirty="0">
                <a:solidFill>
                  <a:srgbClr val="000000"/>
                </a:solidFill>
                <a:latin typeface="Arial" panose="020B0604020202020204" pitchFamily="34" charset="0"/>
                <a:cs typeface="Arial" panose="020B0604020202020204" pitchFamily="34" charset="0"/>
              </a:rPr>
              <a:t>2</a:t>
            </a:r>
            <a:r>
              <a:rPr lang="ro-RO" sz="2900" b="1" dirty="0">
                <a:solidFill>
                  <a:srgbClr val="000000"/>
                </a:solidFill>
                <a:latin typeface="Arial" panose="020B0604020202020204" pitchFamily="34" charset="0"/>
                <a:cs typeface="Arial" panose="020B0604020202020204" pitchFamily="34" charset="0"/>
              </a:rPr>
              <a:t>.</a:t>
            </a:r>
            <a:r>
              <a:rPr lang="ro-RO" sz="2900" dirty="0">
                <a:solidFill>
                  <a:srgbClr val="000000"/>
                </a:solidFill>
                <a:latin typeface="Arial" panose="020B0604020202020204" pitchFamily="34" charset="0"/>
                <a:cs typeface="Arial" panose="020B0604020202020204" pitchFamily="34" charset="0"/>
              </a:rPr>
              <a:t> Domeniul de aplicare a evaluării</a:t>
            </a:r>
            <a:r>
              <a:rPr lang="ro-RO" sz="2900" dirty="0">
                <a:solidFill>
                  <a:srgbClr val="333333"/>
                </a:solidFill>
                <a:latin typeface="Arial" panose="020B0604020202020204" pitchFamily="34" charset="0"/>
                <a:cs typeface="Arial" panose="020B0604020202020204" pitchFamily="34" charset="0"/>
              </a:rPr>
              <a:t> </a:t>
            </a:r>
            <a:r>
              <a:rPr lang="ro-RO" sz="2900" dirty="0">
                <a:solidFill>
                  <a:srgbClr val="000000"/>
                </a:solidFill>
                <a:latin typeface="Arial" panose="020B0604020202020204" pitchFamily="34" charset="0"/>
                <a:cs typeface="Arial" panose="020B0604020202020204" pitchFamily="34" charset="0"/>
              </a:rPr>
              <a:t>performanței individuale  a salariatului</a:t>
            </a:r>
            <a:endParaRPr lang="ro-RO" sz="2900" dirty="0">
              <a:solidFill>
                <a:srgbClr val="333333"/>
              </a:solidFill>
              <a:latin typeface="Arial" panose="020B0604020202020204" pitchFamily="34" charset="0"/>
              <a:cs typeface="Arial" panose="020B0604020202020204" pitchFamily="34" charset="0"/>
            </a:endParaRPr>
          </a:p>
          <a:p>
            <a:pPr indent="0" algn="just">
              <a:spcAft>
                <a:spcPts val="0"/>
              </a:spcAft>
              <a:buNone/>
            </a:pPr>
            <a:r>
              <a:rPr lang="ro-RO" sz="2900" dirty="0">
                <a:solidFill>
                  <a:srgbClr val="000000"/>
                </a:solidFill>
                <a:latin typeface="Arial" panose="020B0604020202020204" pitchFamily="34" charset="0"/>
                <a:cs typeface="Arial" panose="020B0604020202020204" pitchFamily="34" charset="0"/>
              </a:rPr>
              <a:t>1) Evaluarea periodică a performanței individuale a salariatului reprezintă procedura de evaluare a personalului, prin care se determină nivelul de îndeplinire a indicatorilor de performanță individuală, în vederea aprecierii rezultatelor obținute, identificării necesităților de dezvoltare profesională, luării deciziilor privind cariera salariatului, și se aplică categoriilor de personal pasibile evaluării, în conformitate cu decizia angajatorului.</a:t>
            </a:r>
            <a:endParaRPr lang="ro-RO" sz="2900" dirty="0">
              <a:solidFill>
                <a:srgbClr val="333333"/>
              </a:solidFill>
              <a:latin typeface="Arial" panose="020B0604020202020204" pitchFamily="34" charset="0"/>
              <a:cs typeface="Arial" panose="020B0604020202020204" pitchFamily="34" charset="0"/>
            </a:endParaRPr>
          </a:p>
          <a:p>
            <a:pPr marL="0" indent="0">
              <a:buNone/>
            </a:pPr>
            <a:r>
              <a:rPr lang="ro-RO" sz="2900" dirty="0">
                <a:solidFill>
                  <a:srgbClr val="000000"/>
                </a:solidFill>
                <a:latin typeface="Arial" panose="020B0604020202020204" pitchFamily="34" charset="0"/>
                <a:cs typeface="Arial" panose="020B0604020202020204" pitchFamily="34" charset="0"/>
              </a:rPr>
              <a:t>    2) </a:t>
            </a:r>
            <a:r>
              <a:rPr lang="ro-RO" dirty="0">
                <a:latin typeface="Arial" panose="020B0604020202020204" pitchFamily="34" charset="0"/>
                <a:cs typeface="Arial" panose="020B0604020202020204" pitchFamily="34" charset="0"/>
              </a:rPr>
              <a:t> </a:t>
            </a:r>
            <a:r>
              <a:rPr lang="ro-RO" b="1" i="1" dirty="0">
                <a:latin typeface="Arial" panose="020B0604020202020204" pitchFamily="34" charset="0"/>
                <a:cs typeface="Arial" panose="020B0604020202020204" pitchFamily="34" charset="0"/>
              </a:rPr>
              <a:t>Etapele și procedurile evaluării performanței individuale a salariatului se specifică în regulamentul de evaluare a performanței individuale a salariatului.</a:t>
            </a:r>
          </a:p>
          <a:p>
            <a:pPr marL="0" indent="0" algn="ctr">
              <a:buNone/>
            </a:pPr>
            <a:r>
              <a:rPr lang="ro-RO" sz="2100" i="1" dirty="0">
                <a:solidFill>
                  <a:srgbClr val="FF0000"/>
                </a:solidFill>
                <a:latin typeface="Arial" panose="020B0604020202020204" pitchFamily="34" charset="0"/>
                <a:cs typeface="Arial" panose="020B0604020202020204" pitchFamily="34" charset="0"/>
              </a:rPr>
              <a:t>[Art.211</a:t>
            </a:r>
            <a:r>
              <a:rPr lang="ro-RO" sz="2100" i="1" baseline="30000" dirty="0">
                <a:solidFill>
                  <a:srgbClr val="FF0000"/>
                </a:solidFill>
                <a:latin typeface="Arial" panose="020B0604020202020204" pitchFamily="34" charset="0"/>
                <a:cs typeface="Arial" panose="020B0604020202020204" pitchFamily="34" charset="0"/>
              </a:rPr>
              <a:t>2</a:t>
            </a:r>
            <a:r>
              <a:rPr lang="ro-RO" sz="2100" i="1" dirty="0">
                <a:solidFill>
                  <a:srgbClr val="FF0000"/>
                </a:solidFill>
                <a:latin typeface="Arial" panose="020B0604020202020204" pitchFamily="34" charset="0"/>
                <a:cs typeface="Arial" panose="020B0604020202020204" pitchFamily="34" charset="0"/>
              </a:rPr>
              <a:t> al.(2) modificat ptin LP112 din 11.05.23, MO182-185/02.06.23; în vigoare 02.07.23]</a:t>
            </a:r>
            <a:endParaRPr lang="ro-RO" sz="2100" b="1" dirty="0">
              <a:solidFill>
                <a:srgbClr val="FF0000"/>
              </a:solidFill>
              <a:latin typeface="Arial" panose="020B0604020202020204" pitchFamily="34" charset="0"/>
              <a:cs typeface="Arial" panose="020B0604020202020204" pitchFamily="34" charset="0"/>
            </a:endParaRPr>
          </a:p>
          <a:p>
            <a:pPr indent="0" algn="just">
              <a:spcAft>
                <a:spcPts val="0"/>
              </a:spcAft>
              <a:buNone/>
            </a:pPr>
            <a:r>
              <a:rPr lang="ro-RO" sz="2900" dirty="0">
                <a:solidFill>
                  <a:srgbClr val="000000"/>
                </a:solidFill>
                <a:latin typeface="Arial" panose="020B0604020202020204" pitchFamily="34" charset="0"/>
                <a:cs typeface="Arial" panose="020B0604020202020204" pitchFamily="34" charset="0"/>
              </a:rPr>
              <a:t>3) Emiterea ordinului de stabilire a perioadei de evaluare a performanței individuale, informarea salariatului și aprobarea listei evaluatorilor țin de atribuția angajatorului.</a:t>
            </a:r>
            <a:endParaRPr lang="ro-RO" sz="2900" dirty="0">
              <a:solidFill>
                <a:srgbClr val="333333"/>
              </a:solidFill>
              <a:latin typeface="Arial" panose="020B0604020202020204" pitchFamily="34" charset="0"/>
              <a:cs typeface="Arial" panose="020B0604020202020204" pitchFamily="34" charset="0"/>
            </a:endParaRPr>
          </a:p>
          <a:p>
            <a:pPr indent="0" algn="just">
              <a:spcAft>
                <a:spcPts val="0"/>
              </a:spcAft>
              <a:buNone/>
            </a:pPr>
            <a:r>
              <a:rPr lang="ro-RO" sz="2900" b="1" dirty="0">
                <a:solidFill>
                  <a:srgbClr val="000000"/>
                </a:solidFill>
                <a:latin typeface="Arial" panose="020B0604020202020204" pitchFamily="34" charset="0"/>
                <a:cs typeface="Arial" panose="020B0604020202020204" pitchFamily="34" charset="0"/>
              </a:rPr>
              <a:t>Articolul 211</a:t>
            </a:r>
            <a:r>
              <a:rPr lang="ro-RO" sz="2900" b="1" baseline="30000" dirty="0">
                <a:solidFill>
                  <a:srgbClr val="000000"/>
                </a:solidFill>
                <a:latin typeface="Arial" panose="020B0604020202020204" pitchFamily="34" charset="0"/>
                <a:cs typeface="Arial" panose="020B0604020202020204" pitchFamily="34" charset="0"/>
              </a:rPr>
              <a:t>3</a:t>
            </a:r>
            <a:r>
              <a:rPr lang="ro-RO" sz="2900" b="1" dirty="0">
                <a:solidFill>
                  <a:srgbClr val="000000"/>
                </a:solidFill>
                <a:latin typeface="Arial" panose="020B0604020202020204" pitchFamily="34" charset="0"/>
                <a:cs typeface="Arial" panose="020B0604020202020204" pitchFamily="34" charset="0"/>
              </a:rPr>
              <a:t>.</a:t>
            </a:r>
            <a:r>
              <a:rPr lang="ro-RO" sz="2900" dirty="0">
                <a:solidFill>
                  <a:srgbClr val="000000"/>
                </a:solidFill>
                <a:latin typeface="Arial" panose="020B0604020202020204" pitchFamily="34" charset="0"/>
                <a:cs typeface="Arial" panose="020B0604020202020204" pitchFamily="34" charset="0"/>
              </a:rPr>
              <a:t> Indicatorii de performanță individuală a salariatului</a:t>
            </a:r>
            <a:endParaRPr lang="ro-RO" sz="2900" dirty="0">
              <a:solidFill>
                <a:srgbClr val="333333"/>
              </a:solidFill>
              <a:latin typeface="Arial" panose="020B0604020202020204" pitchFamily="34" charset="0"/>
              <a:cs typeface="Arial" panose="020B0604020202020204" pitchFamily="34" charset="0"/>
            </a:endParaRPr>
          </a:p>
          <a:p>
            <a:pPr indent="0" algn="just">
              <a:spcAft>
                <a:spcPts val="0"/>
              </a:spcAft>
              <a:buNone/>
            </a:pPr>
            <a:r>
              <a:rPr lang="ro-RO" sz="2900" dirty="0">
                <a:solidFill>
                  <a:srgbClr val="000000"/>
                </a:solidFill>
                <a:latin typeface="Arial" panose="020B0604020202020204" pitchFamily="34" charset="0"/>
                <a:cs typeface="Arial" panose="020B0604020202020204" pitchFamily="34" charset="0"/>
              </a:rPr>
              <a:t>1) Indicatorii de performanță individuală se stabilesc de către angajatorul salariatului după consultarea acestuia și se aduc la cunoștința salariatului în formă scrisă.</a:t>
            </a:r>
            <a:endParaRPr lang="ro-RO" sz="2900" dirty="0">
              <a:solidFill>
                <a:srgbClr val="333333"/>
              </a:solidFill>
              <a:latin typeface="Arial" panose="020B0604020202020204" pitchFamily="34" charset="0"/>
              <a:cs typeface="Arial" panose="020B0604020202020204" pitchFamily="34" charset="0"/>
            </a:endParaRPr>
          </a:p>
          <a:p>
            <a:pPr indent="0" algn="just">
              <a:spcAft>
                <a:spcPts val="0"/>
              </a:spcAft>
              <a:buNone/>
            </a:pPr>
            <a:r>
              <a:rPr lang="ro-RO" sz="2900" dirty="0">
                <a:solidFill>
                  <a:srgbClr val="000000"/>
                </a:solidFill>
                <a:latin typeface="Arial" panose="020B0604020202020204" pitchFamily="34" charset="0"/>
                <a:cs typeface="Arial" panose="020B0604020202020204" pitchFamily="34" charset="0"/>
              </a:rPr>
              <a:t>2) Indicatorii de performanță individuală se stabilesc nu mai des decât o dată la 3 luni și trebuie să fie rezonabil de apropiați de cei formulați pentru ceilalți salariați care ocupă funcții similare, au același nivel de experiență și pregătire profesională. Indicatorii vor corespunde următoarelor cerințe:</a:t>
            </a:r>
            <a:endParaRPr lang="ro-RO" sz="2900" dirty="0">
              <a:solidFill>
                <a:srgbClr val="333333"/>
              </a:solidFill>
              <a:latin typeface="Arial" panose="020B0604020202020204" pitchFamily="34" charset="0"/>
              <a:cs typeface="Arial" panose="020B0604020202020204" pitchFamily="34" charset="0"/>
            </a:endParaRPr>
          </a:p>
          <a:p>
            <a:pPr indent="0" algn="just">
              <a:spcAft>
                <a:spcPts val="0"/>
              </a:spcAft>
              <a:buNone/>
            </a:pPr>
            <a:r>
              <a:rPr lang="ro-RO" sz="2900" dirty="0">
                <a:solidFill>
                  <a:srgbClr val="000000"/>
                </a:solidFill>
                <a:latin typeface="Arial" panose="020B0604020202020204" pitchFamily="34" charset="0"/>
                <a:cs typeface="Arial" panose="020B0604020202020204" pitchFamily="34" charset="0"/>
              </a:rPr>
              <a:t>a) să fie specifici atribuțiilor salariatului, care sunt menționate în contractul individual de muncă;</a:t>
            </a:r>
            <a:endParaRPr lang="ro-RO" sz="2900" dirty="0">
              <a:solidFill>
                <a:srgbClr val="333333"/>
              </a:solidFill>
              <a:latin typeface="Arial" panose="020B0604020202020204" pitchFamily="34" charset="0"/>
              <a:cs typeface="Arial" panose="020B0604020202020204" pitchFamily="34" charset="0"/>
            </a:endParaRPr>
          </a:p>
          <a:p>
            <a:pPr indent="0" algn="just">
              <a:spcAft>
                <a:spcPts val="0"/>
              </a:spcAft>
              <a:buNone/>
            </a:pPr>
            <a:r>
              <a:rPr lang="ro-RO" sz="2900" dirty="0">
                <a:solidFill>
                  <a:srgbClr val="000000"/>
                </a:solidFill>
                <a:latin typeface="Arial" panose="020B0604020202020204" pitchFamily="34" charset="0"/>
                <a:cs typeface="Arial" panose="020B0604020202020204" pitchFamily="34" charset="0"/>
              </a:rPr>
              <a:t>b) să fie măsurabili – să aibă o formă concretă de realizare;</a:t>
            </a:r>
            <a:endParaRPr lang="ro-RO" sz="2900" dirty="0">
              <a:solidFill>
                <a:srgbClr val="333333"/>
              </a:solidFill>
              <a:latin typeface="Arial" panose="020B0604020202020204" pitchFamily="34" charset="0"/>
              <a:cs typeface="Arial" panose="020B0604020202020204" pitchFamily="34" charset="0"/>
            </a:endParaRPr>
          </a:p>
          <a:p>
            <a:pPr indent="0" algn="just">
              <a:spcAft>
                <a:spcPts val="0"/>
              </a:spcAft>
              <a:buNone/>
            </a:pPr>
            <a:r>
              <a:rPr lang="ro-RO" sz="2900" dirty="0">
                <a:solidFill>
                  <a:srgbClr val="000000"/>
                </a:solidFill>
                <a:latin typeface="Arial" panose="020B0604020202020204" pitchFamily="34" charset="0"/>
                <a:cs typeface="Arial" panose="020B0604020202020204" pitchFamily="34" charset="0"/>
              </a:rPr>
              <a:t>c) să reflecte termenele de îndeplinire; </a:t>
            </a:r>
            <a:endParaRPr lang="ro-RO" sz="2900" dirty="0">
              <a:solidFill>
                <a:srgbClr val="333333"/>
              </a:solidFill>
              <a:latin typeface="Arial" panose="020B0604020202020204" pitchFamily="34" charset="0"/>
              <a:cs typeface="Arial" panose="020B0604020202020204" pitchFamily="34" charset="0"/>
            </a:endParaRPr>
          </a:p>
          <a:p>
            <a:pPr indent="0" algn="just">
              <a:spcAft>
                <a:spcPts val="0"/>
              </a:spcAft>
              <a:buNone/>
            </a:pPr>
            <a:r>
              <a:rPr lang="ro-RO" sz="2900" dirty="0">
                <a:solidFill>
                  <a:srgbClr val="000000"/>
                </a:solidFill>
                <a:latin typeface="Arial" panose="020B0604020202020204" pitchFamily="34" charset="0"/>
                <a:cs typeface="Arial" panose="020B0604020202020204" pitchFamily="34" charset="0"/>
              </a:rPr>
              <a:t>d) să fie realizabili – să poată fi îndepliniți în termenele de realizare prevăzute și cu resursele alocate. </a:t>
            </a:r>
            <a:endParaRPr lang="ro-RO" sz="2900" dirty="0">
              <a:solidFill>
                <a:srgbClr val="333333"/>
              </a:solidFill>
              <a:latin typeface="Arial" panose="020B0604020202020204" pitchFamily="34" charset="0"/>
              <a:cs typeface="Arial" panose="020B0604020202020204" pitchFamily="34" charset="0"/>
            </a:endParaRPr>
          </a:p>
          <a:p>
            <a:pPr marL="0" indent="0">
              <a:buNone/>
            </a:pPr>
            <a:endParaRPr lang="ru-RU" dirty="0"/>
          </a:p>
        </p:txBody>
      </p:sp>
      <p:pic>
        <p:nvPicPr>
          <p:cNvPr id="4" name="Рисунок 3">
            <a:extLst>
              <a:ext uri="{FF2B5EF4-FFF2-40B4-BE49-F238E27FC236}">
                <a16:creationId xmlns:a16="http://schemas.microsoft.com/office/drawing/2014/main" id="{44E722E3-72B8-43EB-BD52-A754A70C4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370" y="5083728"/>
            <a:ext cx="5847128" cy="1774272"/>
          </a:xfrm>
          <a:prstGeom prst="rect">
            <a:avLst/>
          </a:prstGeom>
        </p:spPr>
      </p:pic>
    </p:spTree>
    <p:extLst>
      <p:ext uri="{BB962C8B-B14F-4D97-AF65-F5344CB8AC3E}">
        <p14:creationId xmlns:p14="http://schemas.microsoft.com/office/powerpoint/2010/main" val="871180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EDF997B-B2F0-4FA8-A6BA-B8FC799E6CCB}"/>
              </a:ext>
            </a:extLst>
          </p:cNvPr>
          <p:cNvSpPr>
            <a:spLocks noGrp="1"/>
          </p:cNvSpPr>
          <p:nvPr>
            <p:ph idx="1"/>
          </p:nvPr>
        </p:nvSpPr>
        <p:spPr>
          <a:xfrm>
            <a:off x="577516" y="385010"/>
            <a:ext cx="10776284" cy="6049345"/>
          </a:xfrm>
        </p:spPr>
        <p:txBody>
          <a:bodyPr>
            <a:normAutofit fontScale="47500" lnSpcReduction="20000"/>
          </a:bodyPr>
          <a:lstStyle/>
          <a:p>
            <a:pPr indent="0" algn="just">
              <a:spcAft>
                <a:spcPts val="0"/>
              </a:spcAft>
              <a:buNone/>
            </a:pPr>
            <a:r>
              <a:rPr lang="ro-RO" sz="2900" b="1" dirty="0">
                <a:solidFill>
                  <a:srgbClr val="000000"/>
                </a:solidFill>
                <a:latin typeface="Arial" panose="020B0604020202020204" pitchFamily="34" charset="0"/>
                <a:cs typeface="Arial" panose="020B0604020202020204" pitchFamily="34" charset="0"/>
              </a:rPr>
              <a:t>Articolul 211</a:t>
            </a:r>
            <a:r>
              <a:rPr lang="ro-RO" sz="2900" b="1" baseline="30000" dirty="0">
                <a:solidFill>
                  <a:srgbClr val="000000"/>
                </a:solidFill>
                <a:latin typeface="Arial" panose="020B0604020202020204" pitchFamily="34" charset="0"/>
                <a:cs typeface="Arial" panose="020B0604020202020204" pitchFamily="34" charset="0"/>
              </a:rPr>
              <a:t>4</a:t>
            </a:r>
            <a:r>
              <a:rPr lang="ro-RO" sz="2900" b="1" dirty="0">
                <a:solidFill>
                  <a:srgbClr val="000000"/>
                </a:solidFill>
                <a:latin typeface="Arial" panose="020B0604020202020204" pitchFamily="34" charset="0"/>
                <a:cs typeface="Arial" panose="020B0604020202020204" pitchFamily="34" charset="0"/>
              </a:rPr>
              <a:t>.</a:t>
            </a:r>
            <a:r>
              <a:rPr lang="ro-RO" sz="2900" dirty="0">
                <a:solidFill>
                  <a:srgbClr val="000000"/>
                </a:solidFill>
                <a:latin typeface="Arial" panose="020B0604020202020204" pitchFamily="34" charset="0"/>
                <a:cs typeface="Arial" panose="020B0604020202020204" pitchFamily="34" charset="0"/>
              </a:rPr>
              <a:t> Evaluarea performanței individuale</a:t>
            </a:r>
            <a:r>
              <a:rPr lang="ro-RO" sz="2900" dirty="0">
                <a:solidFill>
                  <a:srgbClr val="333333"/>
                </a:solidFill>
                <a:latin typeface="Arial" panose="020B0604020202020204" pitchFamily="34" charset="0"/>
                <a:cs typeface="Arial" panose="020B0604020202020204" pitchFamily="34" charset="0"/>
              </a:rPr>
              <a:t> </a:t>
            </a:r>
            <a:r>
              <a:rPr lang="ro-RO" sz="2900" dirty="0">
                <a:solidFill>
                  <a:srgbClr val="000000"/>
                </a:solidFill>
                <a:latin typeface="Arial" panose="020B0604020202020204" pitchFamily="34" charset="0"/>
                <a:cs typeface="Arial" panose="020B0604020202020204" pitchFamily="34" charset="0"/>
              </a:rPr>
              <a:t>a salariatului</a:t>
            </a:r>
            <a:endParaRPr lang="ro-RO" sz="2900" dirty="0">
              <a:solidFill>
                <a:srgbClr val="333333"/>
              </a:solidFill>
              <a:latin typeface="Arial" panose="020B0604020202020204" pitchFamily="34" charset="0"/>
              <a:cs typeface="Arial" panose="020B0604020202020204" pitchFamily="34" charset="0"/>
            </a:endParaRPr>
          </a:p>
          <a:p>
            <a:pPr indent="0" algn="just">
              <a:spcAft>
                <a:spcPts val="0"/>
              </a:spcAft>
              <a:buNone/>
            </a:pPr>
            <a:r>
              <a:rPr lang="ro-RO" sz="2900" dirty="0">
                <a:solidFill>
                  <a:srgbClr val="000000"/>
                </a:solidFill>
                <a:latin typeface="Arial" panose="020B0604020202020204" pitchFamily="34" charset="0"/>
                <a:cs typeface="Arial" panose="020B0604020202020204" pitchFamily="34" charset="0"/>
              </a:rPr>
              <a:t>(1) Evaluarea performanței individuale a salariatului constă în compararea rezultatelor activității acestuia cu indicatorii de performanță individuală stabiliți și în acordarea unui calificativ de performanță.</a:t>
            </a:r>
            <a:endParaRPr lang="ro-RO" sz="2900" dirty="0">
              <a:solidFill>
                <a:srgbClr val="333333"/>
              </a:solidFill>
              <a:latin typeface="Arial" panose="020B0604020202020204" pitchFamily="34" charset="0"/>
              <a:cs typeface="Arial" panose="020B0604020202020204" pitchFamily="34" charset="0"/>
            </a:endParaRPr>
          </a:p>
          <a:p>
            <a:pPr indent="0" algn="just">
              <a:spcAft>
                <a:spcPts val="0"/>
              </a:spcAft>
              <a:buNone/>
            </a:pPr>
            <a:r>
              <a:rPr lang="ro-RO" sz="2900" dirty="0">
                <a:solidFill>
                  <a:srgbClr val="000000"/>
                </a:solidFill>
                <a:latin typeface="Arial" panose="020B0604020202020204" pitchFamily="34" charset="0"/>
                <a:cs typeface="Arial" panose="020B0604020202020204" pitchFamily="34" charset="0"/>
              </a:rPr>
              <a:t>(2) </a:t>
            </a:r>
            <a:r>
              <a:rPr lang="ro-RO" sz="2900" b="1" i="1" dirty="0">
                <a:solidFill>
                  <a:srgbClr val="FF0000"/>
                </a:solidFill>
                <a:latin typeface="Arial" panose="020B0604020202020204" pitchFamily="34" charset="0"/>
                <a:cs typeface="Arial" panose="020B0604020202020204" pitchFamily="34" charset="0"/>
              </a:rPr>
              <a:t>Procedura de evaluare a performanței individuale va prevedea cel puțin 3 calificative de performanță distincte</a:t>
            </a:r>
            <a:r>
              <a:rPr lang="ro-RO" sz="2900" dirty="0">
                <a:solidFill>
                  <a:srgbClr val="000000"/>
                </a:solidFill>
                <a:latin typeface="Arial" panose="020B0604020202020204" pitchFamily="34" charset="0"/>
                <a:cs typeface="Arial" panose="020B0604020202020204" pitchFamily="34" charset="0"/>
              </a:rPr>
              <a:t>, corelate cu nivelul de îndeplinire a indicatorilor de performanță individuală, în conformitate cu grila stabilită în regulamentul intern al unității.</a:t>
            </a:r>
            <a:endParaRPr lang="ro-RO" sz="2900" dirty="0">
              <a:solidFill>
                <a:srgbClr val="333333"/>
              </a:solidFill>
              <a:latin typeface="Arial" panose="020B0604020202020204" pitchFamily="34" charset="0"/>
              <a:cs typeface="Arial" panose="020B0604020202020204" pitchFamily="34" charset="0"/>
            </a:endParaRPr>
          </a:p>
          <a:p>
            <a:pPr indent="0" algn="just">
              <a:spcAft>
                <a:spcPts val="0"/>
              </a:spcAft>
              <a:buNone/>
            </a:pPr>
            <a:r>
              <a:rPr lang="ro-RO" sz="2900" dirty="0">
                <a:solidFill>
                  <a:srgbClr val="000000"/>
                </a:solidFill>
                <a:latin typeface="Arial" panose="020B0604020202020204" pitchFamily="34" charset="0"/>
                <a:cs typeface="Arial" panose="020B0604020202020204" pitchFamily="34" charset="0"/>
              </a:rPr>
              <a:t>(3) Calificativul „nesatisfăcător” se atribuie nivelului minim de îndeplinire a indicatorilor de performanță individuală, în conformitate cu prevederile regulamentului intern al unității.</a:t>
            </a:r>
            <a:endParaRPr lang="ro-RO" sz="2900" dirty="0">
              <a:solidFill>
                <a:srgbClr val="333333"/>
              </a:solidFill>
              <a:latin typeface="Arial" panose="020B0604020202020204" pitchFamily="34" charset="0"/>
              <a:cs typeface="Arial" panose="020B0604020202020204" pitchFamily="34" charset="0"/>
            </a:endParaRPr>
          </a:p>
          <a:p>
            <a:pPr indent="0" algn="just">
              <a:spcAft>
                <a:spcPts val="0"/>
              </a:spcAft>
              <a:buNone/>
            </a:pPr>
            <a:r>
              <a:rPr lang="ro-RO" sz="2900" dirty="0">
                <a:solidFill>
                  <a:srgbClr val="000000"/>
                </a:solidFill>
                <a:latin typeface="Arial" panose="020B0604020202020204" pitchFamily="34" charset="0"/>
                <a:cs typeface="Arial" panose="020B0604020202020204" pitchFamily="34" charset="0"/>
              </a:rPr>
              <a:t>(4) Evaluarea performanței individuale este o procedură care se realizează periodic, periodicitatea desfășurării acesteia fiind stabilită în regulamentul intern al unității. </a:t>
            </a:r>
            <a:r>
              <a:rPr lang="ro-RO" sz="2900" b="1" dirty="0">
                <a:solidFill>
                  <a:srgbClr val="FF0000"/>
                </a:solidFill>
                <a:latin typeface="Arial" panose="020B0604020202020204" pitchFamily="34" charset="0"/>
                <a:cs typeface="Arial" panose="020B0604020202020204" pitchFamily="34" charset="0"/>
              </a:rPr>
              <a:t>Evaluarea se va desfășura nu mai des decât o dată la 3 luni</a:t>
            </a:r>
            <a:r>
              <a:rPr lang="ro-RO" sz="2900" dirty="0">
                <a:solidFill>
                  <a:srgbClr val="000000"/>
                </a:solidFill>
                <a:latin typeface="Arial" panose="020B0604020202020204" pitchFamily="34" charset="0"/>
                <a:cs typeface="Arial" panose="020B0604020202020204" pitchFamily="34" charset="0"/>
              </a:rPr>
              <a:t>, iar durata totală a procedurii de evaluare nu va depăși o lună de la data inițierii acesteia până la data aducerii la cunoștința salariatului a rezultatelor evaluării.</a:t>
            </a:r>
            <a:endParaRPr lang="ro-RO" sz="2900" dirty="0">
              <a:solidFill>
                <a:srgbClr val="333333"/>
              </a:solidFill>
              <a:latin typeface="Arial" panose="020B0604020202020204" pitchFamily="34" charset="0"/>
              <a:cs typeface="Arial" panose="020B0604020202020204" pitchFamily="34" charset="0"/>
            </a:endParaRPr>
          </a:p>
          <a:p>
            <a:pPr indent="0" algn="just">
              <a:spcAft>
                <a:spcPts val="0"/>
              </a:spcAft>
              <a:buNone/>
            </a:pPr>
            <a:r>
              <a:rPr lang="ro-RO" sz="2900" dirty="0">
                <a:solidFill>
                  <a:srgbClr val="000000"/>
                </a:solidFill>
                <a:latin typeface="Arial" panose="020B0604020202020204" pitchFamily="34" charset="0"/>
                <a:cs typeface="Arial" panose="020B0604020202020204" pitchFamily="34" charset="0"/>
              </a:rPr>
              <a:t>(5) </a:t>
            </a:r>
            <a:r>
              <a:rPr lang="ro-RO" sz="2900" b="1" dirty="0">
                <a:solidFill>
                  <a:srgbClr val="FF0000"/>
                </a:solidFill>
                <a:latin typeface="Arial" panose="020B0604020202020204" pitchFamily="34" charset="0"/>
                <a:cs typeface="Arial" panose="020B0604020202020204" pitchFamily="34" charset="0"/>
              </a:rPr>
              <a:t>Salariatul este informat, în formă scrisă, cu privire la inițierea procedurii de evaluare cu cel puțin 5 zile înainte.</a:t>
            </a:r>
          </a:p>
          <a:p>
            <a:pPr indent="0" algn="just">
              <a:spcAft>
                <a:spcPts val="0"/>
              </a:spcAft>
              <a:buNone/>
            </a:pPr>
            <a:r>
              <a:rPr lang="ro-RO" sz="2900" dirty="0">
                <a:solidFill>
                  <a:srgbClr val="000000"/>
                </a:solidFill>
                <a:latin typeface="Arial" panose="020B0604020202020204" pitchFamily="34" charset="0"/>
                <a:cs typeface="Arial" panose="020B0604020202020204" pitchFamily="34" charset="0"/>
              </a:rPr>
              <a:t>(6) Evaluarea performanței individuale a salariatului se realizează de către conducătorul nemijlocit al acestuia sau de către o comisie de evaluare constituită în acest scop de către angajator.</a:t>
            </a:r>
            <a:endParaRPr lang="ro-RO" sz="2900" dirty="0">
              <a:solidFill>
                <a:srgbClr val="333333"/>
              </a:solidFill>
              <a:latin typeface="Arial" panose="020B0604020202020204" pitchFamily="34" charset="0"/>
              <a:cs typeface="Arial" panose="020B0604020202020204" pitchFamily="34" charset="0"/>
            </a:endParaRPr>
          </a:p>
          <a:p>
            <a:pPr marL="0" indent="0">
              <a:buNone/>
            </a:pPr>
            <a:r>
              <a:rPr lang="ro-RO" sz="2900" dirty="0">
                <a:solidFill>
                  <a:srgbClr val="000000"/>
                </a:solidFill>
                <a:latin typeface="Arial" panose="020B0604020202020204" pitchFamily="34" charset="0"/>
                <a:cs typeface="Arial" panose="020B0604020202020204" pitchFamily="34" charset="0"/>
              </a:rPr>
              <a:t>     (7) </a:t>
            </a:r>
            <a:r>
              <a:rPr lang="ro-RO" sz="2900" b="1" dirty="0">
                <a:latin typeface="Arial" panose="020B0604020202020204" pitchFamily="34" charset="0"/>
                <a:cs typeface="Arial" panose="020B0604020202020204" pitchFamily="34" charset="0"/>
              </a:rPr>
              <a:t>Salariatul are dreptul de a oferi explicații privind îndeplinirea indicatorilor de performanță individuală stabiliți.</a:t>
            </a:r>
          </a:p>
          <a:p>
            <a:pPr marL="0" indent="0" algn="ctr">
              <a:buNone/>
            </a:pPr>
            <a:r>
              <a:rPr lang="ro-RO" sz="2100" i="1" dirty="0">
                <a:latin typeface="Arial" panose="020B0604020202020204" pitchFamily="34" charset="0"/>
                <a:cs typeface="Arial" panose="020B0604020202020204" pitchFamily="34" charset="0"/>
              </a:rPr>
              <a:t>[Art.211</a:t>
            </a:r>
            <a:r>
              <a:rPr lang="ro-RO" sz="2100" i="1" baseline="30000" dirty="0">
                <a:latin typeface="Arial" panose="020B0604020202020204" pitchFamily="34" charset="0"/>
                <a:cs typeface="Arial" panose="020B0604020202020204" pitchFamily="34" charset="0"/>
              </a:rPr>
              <a:t>4 </a:t>
            </a:r>
            <a:r>
              <a:rPr lang="ro-RO" sz="2100" i="1" dirty="0">
                <a:latin typeface="Arial" panose="020B0604020202020204" pitchFamily="34" charset="0"/>
                <a:cs typeface="Arial" panose="020B0604020202020204" pitchFamily="34" charset="0"/>
              </a:rPr>
              <a:t>modificat ptin LP112 din 11.05.23, MO182-185/02.06.23; în vigoare 02.07.23]</a:t>
            </a:r>
            <a:endParaRPr lang="ro-RO" sz="2900" dirty="0">
              <a:solidFill>
                <a:srgbClr val="333333"/>
              </a:solidFill>
              <a:latin typeface="Arial" panose="020B0604020202020204" pitchFamily="34" charset="0"/>
              <a:cs typeface="Arial" panose="020B0604020202020204" pitchFamily="34" charset="0"/>
            </a:endParaRPr>
          </a:p>
          <a:p>
            <a:pPr indent="0" algn="just">
              <a:spcAft>
                <a:spcPts val="0"/>
              </a:spcAft>
              <a:buNone/>
            </a:pPr>
            <a:r>
              <a:rPr lang="ro-RO" sz="2900" b="1" dirty="0">
                <a:solidFill>
                  <a:srgbClr val="000000"/>
                </a:solidFill>
                <a:latin typeface="Arial" panose="020B0604020202020204" pitchFamily="34" charset="0"/>
                <a:cs typeface="Arial" panose="020B0604020202020204" pitchFamily="34" charset="0"/>
              </a:rPr>
              <a:t>Articolul 211</a:t>
            </a:r>
            <a:r>
              <a:rPr lang="ro-RO" sz="2900" b="1" baseline="30000" dirty="0">
                <a:solidFill>
                  <a:srgbClr val="000000"/>
                </a:solidFill>
                <a:latin typeface="Arial" panose="020B0604020202020204" pitchFamily="34" charset="0"/>
                <a:cs typeface="Arial" panose="020B0604020202020204" pitchFamily="34" charset="0"/>
              </a:rPr>
              <a:t>5</a:t>
            </a:r>
            <a:r>
              <a:rPr lang="ro-RO" sz="2900" b="1" dirty="0">
                <a:solidFill>
                  <a:srgbClr val="000000"/>
                </a:solidFill>
                <a:latin typeface="Arial" panose="020B0604020202020204" pitchFamily="34" charset="0"/>
                <a:cs typeface="Arial" panose="020B0604020202020204" pitchFamily="34" charset="0"/>
              </a:rPr>
              <a:t>.</a:t>
            </a:r>
            <a:r>
              <a:rPr lang="ro-RO" sz="2900" dirty="0">
                <a:solidFill>
                  <a:srgbClr val="000000"/>
                </a:solidFill>
                <a:latin typeface="Arial" panose="020B0604020202020204" pitchFamily="34" charset="0"/>
                <a:cs typeface="Arial" panose="020B0604020202020204" pitchFamily="34" charset="0"/>
              </a:rPr>
              <a:t> Rezultatele evaluării performanței individuale și contestarea rezultatelor</a:t>
            </a:r>
            <a:endParaRPr lang="ro-RO" sz="2900" dirty="0">
              <a:solidFill>
                <a:srgbClr val="333333"/>
              </a:solidFill>
              <a:latin typeface="Arial" panose="020B0604020202020204" pitchFamily="34" charset="0"/>
              <a:cs typeface="Arial" panose="020B0604020202020204" pitchFamily="34" charset="0"/>
            </a:endParaRPr>
          </a:p>
          <a:p>
            <a:pPr indent="0" algn="just">
              <a:spcAft>
                <a:spcPts val="0"/>
              </a:spcAft>
              <a:buNone/>
            </a:pPr>
            <a:r>
              <a:rPr lang="ro-RO" sz="2900" dirty="0">
                <a:solidFill>
                  <a:srgbClr val="000000"/>
                </a:solidFill>
                <a:latin typeface="Arial" panose="020B0604020202020204" pitchFamily="34" charset="0"/>
                <a:cs typeface="Arial" panose="020B0604020202020204" pitchFamily="34" charset="0"/>
              </a:rPr>
              <a:t>(1) Rezultatele evaluării performanței individuale, inclusiv calificativul acordat și motivarea acordării acestuia, se aduc la cunoștința salariatului, în formă scrisă, și pot fi </a:t>
            </a:r>
            <a:r>
              <a:rPr lang="ro-RO" sz="2900" b="1" dirty="0">
                <a:solidFill>
                  <a:srgbClr val="FF0000"/>
                </a:solidFill>
                <a:latin typeface="Arial" panose="020B0604020202020204" pitchFamily="34" charset="0"/>
                <a:cs typeface="Arial" panose="020B0604020202020204" pitchFamily="34" charset="0"/>
              </a:rPr>
              <a:t>contestate de cel din urmă la angajator în decurs de 5 zile lucrătoare din momentul aducerii la cunoștință a rezultatelor evaluării.</a:t>
            </a:r>
          </a:p>
          <a:p>
            <a:pPr indent="0" algn="just">
              <a:spcAft>
                <a:spcPts val="0"/>
              </a:spcAft>
              <a:buNone/>
            </a:pPr>
            <a:r>
              <a:rPr lang="ro-RO" sz="2900" dirty="0">
                <a:solidFill>
                  <a:srgbClr val="000000"/>
                </a:solidFill>
                <a:latin typeface="Arial" panose="020B0604020202020204" pitchFamily="34" charset="0"/>
                <a:cs typeface="Arial" panose="020B0604020202020204" pitchFamily="34" charset="0"/>
              </a:rPr>
              <a:t>(2) </a:t>
            </a:r>
            <a:r>
              <a:rPr lang="ro-RO" sz="2900" b="1" dirty="0">
                <a:solidFill>
                  <a:srgbClr val="FF0000"/>
                </a:solidFill>
                <a:latin typeface="Arial" panose="020B0604020202020204" pitchFamily="34" charset="0"/>
                <a:cs typeface="Arial" panose="020B0604020202020204" pitchFamily="34" charset="0"/>
              </a:rPr>
              <a:t>Angajatorul examinează contestația în decurs de 10 zile lucrătoare din momentul recepționării acesteia </a:t>
            </a:r>
            <a:r>
              <a:rPr lang="ro-RO" sz="2900" dirty="0">
                <a:solidFill>
                  <a:srgbClr val="000000"/>
                </a:solidFill>
                <a:latin typeface="Arial" panose="020B0604020202020204" pitchFamily="34" charset="0"/>
                <a:cs typeface="Arial" panose="020B0604020202020204" pitchFamily="34" charset="0"/>
              </a:rPr>
              <a:t>și informează salariatul, în formă scrisă, privind decizia sa pe marginea contestației. În cazul în care nu este de acord cu decizia angajatorului, salariatul poate contesta această decizie în instanța de judecată în termen de 30 de zile de la data prezentării în scris de către angajator a deciziei sale pe marginea contestației.</a:t>
            </a:r>
            <a:endParaRPr lang="ro-RO" sz="2900" dirty="0">
              <a:solidFill>
                <a:srgbClr val="333333"/>
              </a:solidFill>
              <a:latin typeface="Arial" panose="020B0604020202020204" pitchFamily="34" charset="0"/>
              <a:cs typeface="Arial" panose="020B0604020202020204" pitchFamily="34" charset="0"/>
            </a:endParaRPr>
          </a:p>
          <a:p>
            <a:pPr indent="0" algn="just">
              <a:spcAft>
                <a:spcPts val="0"/>
              </a:spcAft>
              <a:buNone/>
            </a:pPr>
            <a:r>
              <a:rPr lang="ro-RO" sz="2900" dirty="0">
                <a:solidFill>
                  <a:srgbClr val="000000"/>
                </a:solidFill>
                <a:latin typeface="Arial" panose="020B0604020202020204" pitchFamily="34" charset="0"/>
                <a:cs typeface="Arial" panose="020B0604020202020204" pitchFamily="34" charset="0"/>
              </a:rPr>
              <a:t>(3) Rezultatele evaluării performanței individuale se iau în considerare la luarea deciziilor de către angajator privind promovarea, concedierea, necesitatea instruirii și stimularea financiară sau nonfinanciară a salariatului.</a:t>
            </a:r>
            <a:endParaRPr lang="ro-RO" sz="2900" dirty="0">
              <a:solidFill>
                <a:srgbClr val="333333"/>
              </a:solidFill>
              <a:latin typeface="Arial" panose="020B0604020202020204" pitchFamily="34" charset="0"/>
              <a:cs typeface="Arial" panose="020B0604020202020204" pitchFamily="34" charset="0"/>
            </a:endParaRPr>
          </a:p>
          <a:p>
            <a:pPr marL="0" indent="0">
              <a:buNone/>
            </a:pPr>
            <a:endParaRPr lang="ru-RU" dirty="0"/>
          </a:p>
        </p:txBody>
      </p:sp>
      <p:pic>
        <p:nvPicPr>
          <p:cNvPr id="4" name="Рисунок 3">
            <a:extLst>
              <a:ext uri="{FF2B5EF4-FFF2-40B4-BE49-F238E27FC236}">
                <a16:creationId xmlns:a16="http://schemas.microsoft.com/office/drawing/2014/main" id="{72E8537B-5933-4421-8FD4-FA6EB5962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7772" y="5629013"/>
            <a:ext cx="2646028" cy="1228987"/>
          </a:xfrm>
          <a:prstGeom prst="rect">
            <a:avLst/>
          </a:prstGeom>
        </p:spPr>
      </p:pic>
    </p:spTree>
    <p:extLst>
      <p:ext uri="{BB962C8B-B14F-4D97-AF65-F5344CB8AC3E}">
        <p14:creationId xmlns:p14="http://schemas.microsoft.com/office/powerpoint/2010/main" val="1354355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428A529-9F69-4730-AD48-322C9D220735}"/>
              </a:ext>
            </a:extLst>
          </p:cNvPr>
          <p:cNvSpPr>
            <a:spLocks noGrp="1"/>
          </p:cNvSpPr>
          <p:nvPr>
            <p:ph idx="1"/>
          </p:nvPr>
        </p:nvSpPr>
        <p:spPr>
          <a:xfrm>
            <a:off x="683394" y="375385"/>
            <a:ext cx="10670406" cy="5801578"/>
          </a:xfrm>
        </p:spPr>
        <p:txBody>
          <a:bodyPr/>
          <a:lstStyle/>
          <a:p>
            <a:pPr marL="0" indent="0">
              <a:buNone/>
            </a:pPr>
            <a:r>
              <a:rPr lang="ro-MD" kern="150" dirty="0">
                <a:latin typeface="Times New Roman" panose="02020603050405020304" pitchFamily="18" charset="0"/>
                <a:ea typeface="WenQuanYi Micro Hei"/>
                <a:cs typeface="Lohit Devanagari"/>
              </a:rPr>
              <a:t> </a:t>
            </a:r>
            <a:r>
              <a:rPr lang="ro-MD" sz="2000" kern="150" dirty="0">
                <a:latin typeface="Arial" panose="020B0604020202020204" pitchFamily="34" charset="0"/>
                <a:ea typeface="WenQuanYi Micro Hei"/>
                <a:cs typeface="Arial" panose="020B0604020202020204" pitchFamily="34" charset="0"/>
              </a:rPr>
              <a:t>Existența unei proceduri de evaluare a performanțelor individuale a salariaților unității este benefică nu numai pentru angajator dar și pentru salariații unității.</a:t>
            </a:r>
          </a:p>
          <a:p>
            <a:pPr marL="0" indent="0">
              <a:buNone/>
            </a:pPr>
            <a:endParaRPr lang="ru-RU" sz="2000" dirty="0">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93A79A7C-436F-4357-82E9-5CE5D3696837}"/>
              </a:ext>
            </a:extLst>
          </p:cNvPr>
          <p:cNvPicPr>
            <a:picLocks noChangeAspect="1"/>
          </p:cNvPicPr>
          <p:nvPr/>
        </p:nvPicPr>
        <p:blipFill>
          <a:blip r:embed="rId2"/>
          <a:stretch>
            <a:fillRect/>
          </a:stretch>
        </p:blipFill>
        <p:spPr>
          <a:xfrm>
            <a:off x="760797" y="681037"/>
            <a:ext cx="10515599" cy="4812631"/>
          </a:xfrm>
          <a:prstGeom prst="rect">
            <a:avLst/>
          </a:prstGeom>
        </p:spPr>
      </p:pic>
      <p:pic>
        <p:nvPicPr>
          <p:cNvPr id="5" name="Рисунок 4">
            <a:extLst>
              <a:ext uri="{FF2B5EF4-FFF2-40B4-BE49-F238E27FC236}">
                <a16:creationId xmlns:a16="http://schemas.microsoft.com/office/drawing/2014/main" id="{C8DB14EF-7D38-416A-B978-2FDC85AC3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348" y="5050172"/>
            <a:ext cx="4762500" cy="1807828"/>
          </a:xfrm>
          <a:prstGeom prst="rect">
            <a:avLst/>
          </a:prstGeom>
        </p:spPr>
      </p:pic>
    </p:spTree>
    <p:extLst>
      <p:ext uri="{BB962C8B-B14F-4D97-AF65-F5344CB8AC3E}">
        <p14:creationId xmlns:p14="http://schemas.microsoft.com/office/powerpoint/2010/main" val="2335748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34DFAF8-798B-4E49-9F47-4F5CB92E93DA}"/>
              </a:ext>
            </a:extLst>
          </p:cNvPr>
          <p:cNvSpPr>
            <a:spLocks noGrp="1"/>
          </p:cNvSpPr>
          <p:nvPr>
            <p:ph idx="1"/>
          </p:nvPr>
        </p:nvSpPr>
        <p:spPr>
          <a:xfrm>
            <a:off x="419450" y="356135"/>
            <a:ext cx="11448499" cy="5820828"/>
          </a:xfrm>
        </p:spPr>
        <p:txBody>
          <a:bodyPr/>
          <a:lstStyle/>
          <a:p>
            <a:pPr marL="0" indent="0" algn="just">
              <a:spcAft>
                <a:spcPts val="0"/>
              </a:spcAft>
              <a:buNone/>
            </a:pPr>
            <a:r>
              <a:rPr lang="ro-MD" sz="1800" kern="150" dirty="0">
                <a:latin typeface="Arial" panose="020B0604020202020204" pitchFamily="34" charset="0"/>
                <a:ea typeface="WenQuanYi Micro Hei"/>
                <a:cs typeface="Arial" panose="020B0604020202020204" pitchFamily="34" charset="0"/>
              </a:rPr>
              <a:t>     Evaluare performanțelor individuale oferă transparență în ceea ce privește acordarea bonusurilor și a promovării salariatului, ajută la dezvoltarea profesională și la îndeplinirea obiectivelor înnaintate de unitate pentru postul dat.</a:t>
            </a:r>
            <a:endParaRPr lang="ru-RU" sz="1800" kern="150" dirty="0">
              <a:latin typeface="Arial" panose="020B0604020202020204" pitchFamily="34" charset="0"/>
              <a:ea typeface="WenQuanYi Micro Hei"/>
              <a:cs typeface="Arial" panose="020B0604020202020204" pitchFamily="34" charset="0"/>
            </a:endParaRPr>
          </a:p>
          <a:p>
            <a:pPr marL="0" indent="0" algn="just">
              <a:buNone/>
            </a:pPr>
            <a:r>
              <a:rPr lang="ro-MD" sz="1800" dirty="0">
                <a:latin typeface="Arial" panose="020B0604020202020204" pitchFamily="34" charset="0"/>
                <a:ea typeface="WenQuanYi Micro Hei"/>
                <a:cs typeface="Arial" panose="020B0604020202020204" pitchFamily="34" charset="0"/>
              </a:rPr>
              <a:t>       Rezultatele evaluării performanțelor individuale a salariatului pot constitui dovezi obiective pentru încetarea contractului individual de muncă în conformitate cu art. 86 alin. (1) lit. e) din Codul muncii</a:t>
            </a:r>
          </a:p>
          <a:p>
            <a:pPr marL="0" indent="0" algn="just">
              <a:buNone/>
            </a:pPr>
            <a:endParaRPr lang="ro-MD" sz="2000" dirty="0">
              <a:latin typeface="Arial" panose="020B0604020202020204" pitchFamily="34" charset="0"/>
              <a:ea typeface="WenQuanYi Micro Hei"/>
              <a:cs typeface="Arial" panose="020B0604020202020204" pitchFamily="34" charset="0"/>
            </a:endParaRPr>
          </a:p>
          <a:p>
            <a:pPr marL="0" indent="0" algn="just">
              <a:buNone/>
            </a:pPr>
            <a:endParaRPr lang="ro-MD" sz="2000" dirty="0">
              <a:latin typeface="Arial" panose="020B0604020202020204" pitchFamily="34" charset="0"/>
              <a:ea typeface="WenQuanYi Micro Hei"/>
              <a:cs typeface="Arial" panose="020B0604020202020204" pitchFamily="34" charset="0"/>
            </a:endParaRPr>
          </a:p>
          <a:p>
            <a:pPr marL="0" indent="0" algn="just">
              <a:buNone/>
            </a:pPr>
            <a:endParaRPr lang="ro-MD" sz="2000" dirty="0">
              <a:latin typeface="Arial" panose="020B0604020202020204" pitchFamily="34" charset="0"/>
              <a:ea typeface="WenQuanYi Micro Hei"/>
              <a:cs typeface="Arial" panose="020B0604020202020204" pitchFamily="34" charset="0"/>
            </a:endParaRPr>
          </a:p>
          <a:p>
            <a:pPr marL="0" indent="0" algn="just">
              <a:buNone/>
            </a:pPr>
            <a:endParaRPr lang="ro-MD" sz="2000" dirty="0">
              <a:latin typeface="Arial" panose="020B0604020202020204" pitchFamily="34" charset="0"/>
              <a:ea typeface="WenQuanYi Micro Hei"/>
              <a:cs typeface="Arial" panose="020B0604020202020204" pitchFamily="34" charset="0"/>
            </a:endParaRPr>
          </a:p>
          <a:p>
            <a:pPr marL="0" indent="0" algn="just">
              <a:buNone/>
            </a:pPr>
            <a:endParaRPr lang="ro-MD" sz="2000" dirty="0">
              <a:latin typeface="Arial" panose="020B0604020202020204" pitchFamily="34" charset="0"/>
              <a:ea typeface="WenQuanYi Micro Hei"/>
              <a:cs typeface="Arial" panose="020B0604020202020204" pitchFamily="34" charset="0"/>
            </a:endParaRPr>
          </a:p>
          <a:p>
            <a:pPr marL="0" indent="0" algn="just">
              <a:buNone/>
            </a:pPr>
            <a:endParaRPr lang="ro-MD" sz="2000" dirty="0">
              <a:latin typeface="Arial" panose="020B0604020202020204" pitchFamily="34" charset="0"/>
              <a:ea typeface="WenQuanYi Micro Hei"/>
              <a:cs typeface="Arial" panose="020B0604020202020204" pitchFamily="34" charset="0"/>
            </a:endParaRPr>
          </a:p>
          <a:p>
            <a:pPr marL="0" indent="0" algn="just">
              <a:buNone/>
            </a:pPr>
            <a:endParaRPr lang="ro-MD" sz="2000" dirty="0">
              <a:latin typeface="Arial" panose="020B0604020202020204" pitchFamily="34" charset="0"/>
              <a:ea typeface="WenQuanYi Micro Hei"/>
              <a:cs typeface="Arial" panose="020B0604020202020204" pitchFamily="34" charset="0"/>
            </a:endParaRPr>
          </a:p>
          <a:p>
            <a:pPr marL="0" indent="0" algn="just">
              <a:buNone/>
            </a:pPr>
            <a:endParaRPr lang="ro-MD" sz="2000" dirty="0">
              <a:latin typeface="Arial" panose="020B0604020202020204" pitchFamily="34" charset="0"/>
              <a:ea typeface="WenQuanYi Micro Hei"/>
              <a:cs typeface="Arial" panose="020B0604020202020204" pitchFamily="34" charset="0"/>
            </a:endParaRPr>
          </a:p>
          <a:p>
            <a:pPr marL="0" indent="0" algn="just">
              <a:buNone/>
            </a:pPr>
            <a:endParaRPr lang="ro-MD" sz="2000" dirty="0">
              <a:latin typeface="Arial" panose="020B0604020202020204" pitchFamily="34" charset="0"/>
              <a:cs typeface="Arial" panose="020B0604020202020204" pitchFamily="34" charset="0"/>
            </a:endParaRPr>
          </a:p>
          <a:p>
            <a:pPr marL="0" indent="0" algn="just">
              <a:buNone/>
            </a:pPr>
            <a:endParaRPr lang="ru-RU" sz="2000" dirty="0">
              <a:latin typeface="Arial" panose="020B0604020202020204" pitchFamily="34" charset="0"/>
              <a:cs typeface="Arial" panose="020B0604020202020204" pitchFamily="34" charset="0"/>
            </a:endParaRPr>
          </a:p>
        </p:txBody>
      </p:sp>
      <p:sp>
        <p:nvSpPr>
          <p:cNvPr id="4" name="Прямоугольник: скругленные углы 3">
            <a:extLst>
              <a:ext uri="{FF2B5EF4-FFF2-40B4-BE49-F238E27FC236}">
                <a16:creationId xmlns:a16="http://schemas.microsoft.com/office/drawing/2014/main" id="{86AA60AC-6247-4E0A-9DC3-58A618A3137F}"/>
              </a:ext>
            </a:extLst>
          </p:cNvPr>
          <p:cNvSpPr/>
          <p:nvPr/>
        </p:nvSpPr>
        <p:spPr>
          <a:xfrm>
            <a:off x="602330" y="1837189"/>
            <a:ext cx="11448499" cy="255025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ro-MD" b="1" kern="150" dirty="0">
                <a:solidFill>
                  <a:srgbClr val="333333"/>
                </a:solidFill>
                <a:latin typeface="Times New Roman" panose="02020603050405020304" pitchFamily="18" charset="0"/>
                <a:ea typeface="WenQuanYi Micro Hei"/>
                <a:cs typeface="Mangal" panose="02040503050203030202" pitchFamily="18" charset="0"/>
              </a:rPr>
              <a:t>CONCEDIEREA </a:t>
            </a:r>
          </a:p>
          <a:p>
            <a:pPr algn="just"/>
            <a:r>
              <a:rPr lang="en-US" b="1" kern="150" dirty="0">
                <a:solidFill>
                  <a:srgbClr val="333333"/>
                </a:solidFill>
                <a:latin typeface="Times New Roman" panose="02020603050405020304" pitchFamily="18" charset="0"/>
                <a:ea typeface="WenQuanYi Micro Hei"/>
                <a:cs typeface="Mangal" panose="02040503050203030202" pitchFamily="18" charset="0"/>
              </a:rPr>
              <a:t>art. 8</a:t>
            </a:r>
            <a:r>
              <a:rPr lang="ro-MD" b="1" kern="150" dirty="0">
                <a:solidFill>
                  <a:srgbClr val="333333"/>
                </a:solidFill>
                <a:latin typeface="Times New Roman" panose="02020603050405020304" pitchFamily="18" charset="0"/>
                <a:ea typeface="WenQuanYi Micro Hei"/>
                <a:cs typeface="Mangal" panose="02040503050203030202" pitchFamily="18" charset="0"/>
              </a:rPr>
              <a:t>6</a:t>
            </a:r>
            <a:r>
              <a:rPr lang="en-US" b="1" kern="150" dirty="0">
                <a:solidFill>
                  <a:srgbClr val="333333"/>
                </a:solidFill>
                <a:latin typeface="Times New Roman" panose="02020603050405020304" pitchFamily="18" charset="0"/>
                <a:ea typeface="WenQuanYi Micro Hei"/>
                <a:cs typeface="Mangal" panose="02040503050203030202" pitchFamily="18" charset="0"/>
              </a:rPr>
              <a:t> </a:t>
            </a:r>
            <a:r>
              <a:rPr lang="en-US" b="1" kern="150" dirty="0" err="1">
                <a:solidFill>
                  <a:srgbClr val="333333"/>
                </a:solidFill>
                <a:latin typeface="Times New Roman" panose="02020603050405020304" pitchFamily="18" charset="0"/>
                <a:ea typeface="WenQuanYi Micro Hei"/>
                <a:cs typeface="Mangal" panose="02040503050203030202" pitchFamily="18" charset="0"/>
              </a:rPr>
              <a:t>alin</a:t>
            </a:r>
            <a:r>
              <a:rPr lang="ro-MD" b="1" kern="150" dirty="0">
                <a:solidFill>
                  <a:srgbClr val="333333"/>
                </a:solidFill>
                <a:latin typeface="Times New Roman" panose="02020603050405020304" pitchFamily="18" charset="0"/>
                <a:ea typeface="WenQuanYi Micro Hei"/>
                <a:cs typeface="Mangal" panose="02040503050203030202" pitchFamily="18" charset="0"/>
              </a:rPr>
              <a:t>.</a:t>
            </a:r>
            <a:r>
              <a:rPr lang="en-US" b="1" kern="150" dirty="0">
                <a:solidFill>
                  <a:srgbClr val="333333"/>
                </a:solidFill>
                <a:latin typeface="Times New Roman" panose="02020603050405020304" pitchFamily="18" charset="0"/>
                <a:ea typeface="WenQuanYi Micro Hei"/>
                <a:cs typeface="Mangal" panose="02040503050203030202" pitchFamily="18" charset="0"/>
              </a:rPr>
              <a:t> (1) lit. e) </a:t>
            </a:r>
            <a:r>
              <a:rPr lang="ro-RO" sz="1600" b="1" dirty="0">
                <a:solidFill>
                  <a:schemeClr val="tx1"/>
                </a:solidFill>
                <a:latin typeface="Arial" panose="020B0604020202020204" pitchFamily="34" charset="0"/>
                <a:cs typeface="Arial" panose="020B0604020202020204" pitchFamily="34" charset="0"/>
              </a:rPr>
              <a:t>constatarea îndeplinirii nesatisfăcătoare, în mod repetat, pe parcursul unui an, a indicatorilor de performanță individuală. </a:t>
            </a:r>
          </a:p>
          <a:p>
            <a:pPr algn="just"/>
            <a:r>
              <a:rPr lang="ro-RO" sz="1600" b="1" dirty="0">
                <a:solidFill>
                  <a:schemeClr val="tx1"/>
                </a:solidFill>
                <a:latin typeface="Arial" panose="020B0604020202020204" pitchFamily="34" charset="0"/>
                <a:cs typeface="Arial" panose="020B0604020202020204" pitchFamily="34" charset="0"/>
              </a:rPr>
              <a:t>Concedierea poate fi dispusă numai după evaluarea prealabilă a salariatului conform procedurii de evaluare stabilite prin convenția colectivă, contractul colectiv de muncă aplicabil sau, în lipsa acestora, prin regulamentul intern al unității, dacă acesta este elaborat și aprobat de angajator, în conformitate cu dispozițiile generale stabilite de prezenta lege, cu condiția că angajatorul a dat salariatului instrucțiuni corespunzătoare, a transmis un avertisment în scris și a oferit salariatului o perioadă rezonabilă de timp pentru îmbunătățire;</a:t>
            </a:r>
          </a:p>
          <a:p>
            <a:pPr algn="ctr"/>
            <a:r>
              <a:rPr lang="ro-RO" sz="1400" b="1" i="1" dirty="0">
                <a:solidFill>
                  <a:srgbClr val="FF0000"/>
                </a:solidFill>
                <a:latin typeface="Arial" panose="020B0604020202020204" pitchFamily="34" charset="0"/>
                <a:cs typeface="Arial" panose="020B0604020202020204" pitchFamily="34" charset="0"/>
              </a:rPr>
              <a:t>[Art.86 al.(1), lit.e) modificată prin LP112 din 11.05.23, MO182-185/02.06.23; în vigoare 02.07.23]</a:t>
            </a:r>
            <a:endParaRPr lang="ro-RO" sz="1400" b="1" dirty="0">
              <a:solidFill>
                <a:srgbClr val="FF0000"/>
              </a:solidFill>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9E3EF086-7DD7-432F-9819-9ED7072D1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4899259"/>
            <a:ext cx="3810000" cy="1958741"/>
          </a:xfrm>
          <a:prstGeom prst="rect">
            <a:avLst/>
          </a:prstGeom>
        </p:spPr>
      </p:pic>
    </p:spTree>
    <p:extLst>
      <p:ext uri="{BB962C8B-B14F-4D97-AF65-F5344CB8AC3E}">
        <p14:creationId xmlns:p14="http://schemas.microsoft.com/office/powerpoint/2010/main" val="1434941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D7C24AD-4174-4223-837B-427DD09500FD}"/>
              </a:ext>
            </a:extLst>
          </p:cNvPr>
          <p:cNvSpPr>
            <a:spLocks noGrp="1"/>
          </p:cNvSpPr>
          <p:nvPr>
            <p:ph idx="1"/>
          </p:nvPr>
        </p:nvSpPr>
        <p:spPr>
          <a:xfrm>
            <a:off x="808522" y="346509"/>
            <a:ext cx="10972800" cy="5830454"/>
          </a:xfrm>
        </p:spPr>
        <p:txBody>
          <a:bodyPr/>
          <a:lstStyle/>
          <a:p>
            <a:pPr marL="0" indent="0" algn="just">
              <a:spcAft>
                <a:spcPts val="0"/>
              </a:spcAft>
              <a:buNone/>
            </a:pPr>
            <a:r>
              <a:rPr lang="ro-RO" kern="150" dirty="0">
                <a:latin typeface="Times New Roman" panose="02020603050405020304" pitchFamily="18" charset="0"/>
                <a:ea typeface="WenQuanYi Micro Hei"/>
                <a:cs typeface="Lohit Devanagari"/>
              </a:rPr>
              <a:t>   </a:t>
            </a:r>
            <a:r>
              <a:rPr lang="ro-RO" sz="2000" kern="150" dirty="0">
                <a:latin typeface="Arial" panose="020B0604020202020204" pitchFamily="34" charset="0"/>
                <a:ea typeface="WenQuanYi Micro Hei"/>
                <a:cs typeface="Arial" panose="020B0604020202020204" pitchFamily="34" charset="0"/>
              </a:rPr>
              <a:t>Un sistem eficient de evaluare a performanțelor salariaților permite evidențierea punctelor forte și punctelor slabe ale fiecărui salariat, nivelul de calificare și modalitățile de îmbunătățire a eficienței muncii.</a:t>
            </a:r>
            <a:endParaRPr lang="ru-RU" sz="2000" kern="150" dirty="0">
              <a:latin typeface="Arial" panose="020B0604020202020204" pitchFamily="34" charset="0"/>
              <a:ea typeface="WenQuanYi Micro Hei"/>
              <a:cs typeface="Arial" panose="020B0604020202020204" pitchFamily="34" charset="0"/>
            </a:endParaRPr>
          </a:p>
          <a:p>
            <a:pPr marL="0" indent="0" algn="just">
              <a:spcAft>
                <a:spcPts val="0"/>
              </a:spcAft>
              <a:buNone/>
            </a:pPr>
            <a:r>
              <a:rPr lang="ro-RO" sz="2000" kern="150" dirty="0">
                <a:latin typeface="Arial" panose="020B0604020202020204" pitchFamily="34" charset="0"/>
                <a:ea typeface="WenQuanYi Micro Hei"/>
                <a:cs typeface="Arial" panose="020B0604020202020204" pitchFamily="34" charset="0"/>
              </a:rPr>
              <a:t>    Evaluarea va determina vectorul dezvoltării salariaților, va dezvolta un sistem de motivare și va introduce noi metode de management al personalului. Pe baza datelor obținute în urma evaluării, angajatorul va putea reduce riscul erorilor transferul unui salariat într-o funcție nouă.</a:t>
            </a:r>
            <a:endParaRPr lang="ru-RU" sz="2000" kern="150" dirty="0">
              <a:latin typeface="Arial" panose="020B0604020202020204" pitchFamily="34" charset="0"/>
              <a:ea typeface="WenQuanYi Micro Hei"/>
              <a:cs typeface="Arial" panose="020B0604020202020204" pitchFamily="34" charset="0"/>
            </a:endParaRPr>
          </a:p>
          <a:p>
            <a:pPr marL="0" indent="0" algn="just">
              <a:spcAft>
                <a:spcPts val="0"/>
              </a:spcAft>
              <a:buNone/>
            </a:pPr>
            <a:r>
              <a:rPr lang="ro-MD" sz="2000" b="1" kern="150" dirty="0">
                <a:latin typeface="Arial" panose="020B0604020202020204" pitchFamily="34" charset="0"/>
                <a:ea typeface="WenQuanYi Micro Hei"/>
                <a:cs typeface="Arial" panose="020B0604020202020204" pitchFamily="34" charset="0"/>
              </a:rPr>
              <a:t>   </a:t>
            </a:r>
            <a:r>
              <a:rPr lang="ro-MD" sz="2000" b="1" kern="150" dirty="0">
                <a:solidFill>
                  <a:srgbClr val="000000"/>
                </a:solidFill>
                <a:latin typeface="Arial" panose="020B0604020202020204" pitchFamily="34" charset="0"/>
                <a:ea typeface="WenQuanYi Micro Hei"/>
                <a:cs typeface="Arial" panose="020B0604020202020204" pitchFamily="34" charset="0"/>
              </a:rPr>
              <a:t> Evaluare performantelor individuale a salariaților este  un instrument puternic în managementul resurselor umane, care va determina vectorul dezvoltării sistemului de motivare a salariaților.  </a:t>
            </a:r>
          </a:p>
          <a:p>
            <a:pPr marL="0" indent="0" algn="just">
              <a:spcAft>
                <a:spcPts val="0"/>
              </a:spcAft>
              <a:buNone/>
            </a:pPr>
            <a:endParaRPr lang="ru-RU" sz="2000" b="1"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E212803C-59A1-4A46-827D-127820AF8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0716"/>
            <a:ext cx="12192000" cy="3537284"/>
          </a:xfrm>
          <a:prstGeom prst="rect">
            <a:avLst/>
          </a:prstGeom>
        </p:spPr>
      </p:pic>
    </p:spTree>
    <p:extLst>
      <p:ext uri="{BB962C8B-B14F-4D97-AF65-F5344CB8AC3E}">
        <p14:creationId xmlns:p14="http://schemas.microsoft.com/office/powerpoint/2010/main" val="3260026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8360ACB-C3F8-495E-A1C6-61C1385F7F8F}"/>
              </a:ext>
            </a:extLst>
          </p:cNvPr>
          <p:cNvSpPr>
            <a:spLocks noGrp="1"/>
          </p:cNvSpPr>
          <p:nvPr>
            <p:ph idx="1"/>
          </p:nvPr>
        </p:nvSpPr>
        <p:spPr>
          <a:xfrm>
            <a:off x="562062" y="352338"/>
            <a:ext cx="10791738" cy="5824625"/>
          </a:xfrm>
        </p:spPr>
        <p:txBody>
          <a:bodyPr>
            <a:normAutofit/>
          </a:bodyPr>
          <a:lstStyle/>
          <a:p>
            <a:pPr marL="0" indent="0" algn="ctr">
              <a:buNone/>
            </a:pPr>
            <a:r>
              <a:rPr lang="ro-RO" sz="1800" dirty="0">
                <a:solidFill>
                  <a:srgbClr val="333333"/>
                </a:solidFill>
                <a:latin typeface="Arial Black" panose="020B0A04020102020204" pitchFamily="34" charset="0"/>
              </a:rPr>
              <a:t>Clauza privind asigurarea egalității între femei și bărbați, precum și prevederile ce țin de prevenirea și combaterea hărțuirii sexuale la locul de muncă </a:t>
            </a:r>
          </a:p>
          <a:p>
            <a:pPr marL="0" indent="0" algn="ctr">
              <a:buNone/>
            </a:pPr>
            <a:endParaRPr lang="ro-RO" sz="1800" dirty="0">
              <a:solidFill>
                <a:srgbClr val="333333"/>
              </a:solidFill>
              <a:latin typeface="Arial Black" panose="020B0A04020102020204" pitchFamily="34" charset="0"/>
            </a:endParaRPr>
          </a:p>
          <a:p>
            <a:pPr marL="45720" indent="0" algn="just">
              <a:buNone/>
            </a:pPr>
            <a:r>
              <a:rPr lang="ro-MD" sz="1800" dirty="0">
                <a:latin typeface="Arial" panose="020B0604020202020204" pitchFamily="34" charset="0"/>
                <a:ea typeface="WenQuanYi Micro Hei"/>
                <a:cs typeface="Arial" panose="020B0604020202020204" pitchFamily="34" charset="0"/>
              </a:rPr>
              <a:t>   </a:t>
            </a:r>
            <a:r>
              <a:rPr lang="ro-MD" sz="1800" dirty="0">
                <a:latin typeface="Arial" panose="020B0604020202020204" pitchFamily="34" charset="0"/>
                <a:cs typeface="Arial" panose="020B0604020202020204" pitchFamily="34" charset="0"/>
              </a:rPr>
              <a:t>Parlamentul a adoptat Legea nr. 74  din 31.03.2023 pentru modificarea unor acte normative (MO Nr. 134-137 din 20.04.2023),  privind prevenirea și combaterea fenomenului hărțuirii la locul de muncă.</a:t>
            </a:r>
            <a:endParaRPr lang="ru-RU" sz="1800" dirty="0">
              <a:latin typeface="Arial" panose="020B0604020202020204" pitchFamily="34" charset="0"/>
              <a:cs typeface="Arial" panose="020B0604020202020204" pitchFamily="34" charset="0"/>
            </a:endParaRPr>
          </a:p>
          <a:p>
            <a:pPr marL="45720" indent="0" algn="just">
              <a:buNone/>
            </a:pPr>
            <a:r>
              <a:rPr lang="ro-MD" sz="1800" dirty="0">
                <a:latin typeface="Arial" panose="020B0604020202020204" pitchFamily="34" charset="0"/>
                <a:cs typeface="Arial" panose="020B0604020202020204" pitchFamily="34" charset="0"/>
              </a:rPr>
              <a:t>Prin Legea 74/2023 sau complectat cu norme în domeniul prevenirii, examinării și soluționării hărțuirii sexuale la locul de muncă următoarele acte legislative:</a:t>
            </a:r>
            <a:endParaRPr lang="ru-RU" sz="18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ro-MD" sz="1800" dirty="0">
                <a:latin typeface="Arial" panose="020B0604020202020204" pitchFamily="34" charset="0"/>
                <a:cs typeface="Arial" panose="020B0604020202020204" pitchFamily="34" charset="0"/>
              </a:rPr>
              <a:t>Codul muncii al Republicii Moldova nr. 154/2003;</a:t>
            </a:r>
            <a:endParaRPr lang="ru-RU" sz="18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ro-MD" sz="1800" dirty="0">
                <a:latin typeface="Arial" panose="020B0604020202020204" pitchFamily="34" charset="0"/>
                <a:cs typeface="Arial" panose="020B0604020202020204" pitchFamily="34" charset="0"/>
              </a:rPr>
              <a:t>Legea nr. 140/2001 privind Inspectoratul de Stat al Muncii;</a:t>
            </a:r>
            <a:endParaRPr lang="ru-RU" sz="18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ro-MD" sz="1800" dirty="0">
                <a:latin typeface="Arial" panose="020B0604020202020204" pitchFamily="34" charset="0"/>
                <a:cs typeface="Arial" panose="020B0604020202020204" pitchFamily="34" charset="0"/>
              </a:rPr>
              <a:t>Legea nr. 5/2006 cu privire la asigurarea egalității de șanse între femei și bărbați;</a:t>
            </a:r>
            <a:endParaRPr lang="ru-RU" sz="18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ro-MD" sz="1800" dirty="0">
                <a:latin typeface="Arial" panose="020B0604020202020204" pitchFamily="34" charset="0"/>
                <a:cs typeface="Arial" panose="020B0604020202020204" pitchFamily="34" charset="0"/>
              </a:rPr>
              <a:t>Codul contravențional al Republicii Moldova nr. 218/2008;</a:t>
            </a:r>
            <a:endParaRPr lang="ru-RU" sz="18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ro-MD" sz="1800" dirty="0">
                <a:latin typeface="Arial" panose="020B0604020202020204" pitchFamily="34" charset="0"/>
                <a:cs typeface="Arial" panose="020B0604020202020204" pitchFamily="34" charset="0"/>
              </a:rPr>
              <a:t>Legea sindicatelor nr. 1129/2000.</a:t>
            </a:r>
            <a:endParaRPr lang="ru-RU" sz="1800" dirty="0">
              <a:latin typeface="Arial" panose="020B0604020202020204" pitchFamily="34" charset="0"/>
              <a:cs typeface="Arial" panose="020B0604020202020204" pitchFamily="34" charset="0"/>
            </a:endParaRPr>
          </a:p>
          <a:p>
            <a:pPr marL="0" indent="0">
              <a:buNone/>
            </a:pPr>
            <a:endParaRPr lang="ru-RU" sz="1800" dirty="0">
              <a:latin typeface="Arial Black" panose="020B0A04020102020204" pitchFamily="34" charset="0"/>
            </a:endParaRPr>
          </a:p>
        </p:txBody>
      </p:sp>
      <p:pic>
        <p:nvPicPr>
          <p:cNvPr id="5" name="Рисунок 4">
            <a:extLst>
              <a:ext uri="{FF2B5EF4-FFF2-40B4-BE49-F238E27FC236}">
                <a16:creationId xmlns:a16="http://schemas.microsoft.com/office/drawing/2014/main" id="{0A4273D2-2570-4621-8CEC-DE8C7A006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7355" y="4762587"/>
            <a:ext cx="2619375" cy="1743075"/>
          </a:xfrm>
          <a:prstGeom prst="rect">
            <a:avLst/>
          </a:prstGeom>
        </p:spPr>
      </p:pic>
    </p:spTree>
    <p:extLst>
      <p:ext uri="{BB962C8B-B14F-4D97-AF65-F5344CB8AC3E}">
        <p14:creationId xmlns:p14="http://schemas.microsoft.com/office/powerpoint/2010/main" val="3755457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C3032A4-E8A5-4894-B611-1C70EC2BF92B}"/>
              </a:ext>
            </a:extLst>
          </p:cNvPr>
          <p:cNvSpPr>
            <a:spLocks noGrp="1"/>
          </p:cNvSpPr>
          <p:nvPr>
            <p:ph idx="1"/>
          </p:nvPr>
        </p:nvSpPr>
        <p:spPr>
          <a:xfrm>
            <a:off x="407368" y="404664"/>
            <a:ext cx="11521280" cy="5691336"/>
          </a:xfrm>
        </p:spPr>
        <p:txBody>
          <a:bodyPr/>
          <a:lstStyle/>
          <a:p>
            <a:pPr marL="45720" indent="0">
              <a:buNone/>
            </a:pPr>
            <a:r>
              <a:rPr lang="ro-MD" sz="1600" dirty="0">
                <a:solidFill>
                  <a:schemeClr val="tx1"/>
                </a:solidFill>
                <a:latin typeface="Arial" panose="020B0604020202020204" pitchFamily="34" charset="0"/>
                <a:cs typeface="Arial" panose="020B0604020202020204" pitchFamily="34" charset="0"/>
              </a:rPr>
              <a:t>     În legislația Republicii Moldova noțiunea </a:t>
            </a:r>
            <a:r>
              <a:rPr lang="ro-MD" sz="1600" b="1" dirty="0">
                <a:solidFill>
                  <a:srgbClr val="FF0000"/>
                </a:solidFill>
                <a:latin typeface="Arial" panose="020B0604020202020204" pitchFamily="34" charset="0"/>
                <a:cs typeface="Arial" panose="020B0604020202020204" pitchFamily="34" charset="0"/>
              </a:rPr>
              <a:t>„hărțuire sexuală” </a:t>
            </a:r>
            <a:r>
              <a:rPr lang="ro-MD" sz="1600" dirty="0">
                <a:solidFill>
                  <a:schemeClr val="tx1"/>
                </a:solidFill>
                <a:latin typeface="Arial" panose="020B0604020202020204" pitchFamily="34" charset="0"/>
                <a:cs typeface="Arial" panose="020B0604020202020204" pitchFamily="34" charset="0"/>
              </a:rPr>
              <a:t>a fost definită prin Legea nr. 74/2023 prin care a fost introdusă acasta notiune în  Codul muncii și Legea nr. 5/2006 .</a:t>
            </a:r>
          </a:p>
          <a:p>
            <a:pPr marL="45720" indent="0">
              <a:buNone/>
            </a:pPr>
            <a:endParaRPr lang="ru-RU" sz="1600" dirty="0">
              <a:solidFill>
                <a:schemeClr val="tx1"/>
              </a:solidFill>
              <a:latin typeface="Arial" panose="020B0604020202020204" pitchFamily="34" charset="0"/>
              <a:cs typeface="Arial" panose="020B0604020202020204" pitchFamily="34" charset="0"/>
            </a:endParaRPr>
          </a:p>
          <a:p>
            <a:pPr marL="45720" indent="0">
              <a:buNone/>
            </a:pPr>
            <a:endParaRPr lang="ru-RU" dirty="0"/>
          </a:p>
        </p:txBody>
      </p:sp>
      <p:sp>
        <p:nvSpPr>
          <p:cNvPr id="4" name="Прямоугольник: скругленные углы 3">
            <a:extLst>
              <a:ext uri="{FF2B5EF4-FFF2-40B4-BE49-F238E27FC236}">
                <a16:creationId xmlns:a16="http://schemas.microsoft.com/office/drawing/2014/main" id="{5F0A8878-F32F-4891-B328-98147AE01BBC}"/>
              </a:ext>
            </a:extLst>
          </p:cNvPr>
          <p:cNvSpPr/>
          <p:nvPr/>
        </p:nvSpPr>
        <p:spPr>
          <a:xfrm>
            <a:off x="407368" y="1052736"/>
            <a:ext cx="11521280" cy="1800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ro-MD" b="1" i="1" dirty="0">
                <a:solidFill>
                  <a:schemeClr val="tx1"/>
                </a:solidFill>
                <a:latin typeface="Arial Black" panose="020B0A04020102020204" pitchFamily="34" charset="0"/>
              </a:rPr>
              <a:t>„Hărțuire sexuală – manifestare a unui comportament fizic, verbal, nonverbal sau a altor acțiuni de natură sexuală care conduc la crearea unui mediu intimidant, ostil, degradant, umilitor sau ofensator, având drept scop sau efect lezarea demnității unei persoane”.</a:t>
            </a:r>
            <a:endParaRPr lang="ru-RU" dirty="0">
              <a:solidFill>
                <a:schemeClr val="tx1"/>
              </a:solidFill>
              <a:latin typeface="Arial Black" panose="020B0A04020102020204" pitchFamily="34" charset="0"/>
            </a:endParaRPr>
          </a:p>
        </p:txBody>
      </p:sp>
      <p:pic>
        <p:nvPicPr>
          <p:cNvPr id="6" name="Рисунок 5">
            <a:extLst>
              <a:ext uri="{FF2B5EF4-FFF2-40B4-BE49-F238E27FC236}">
                <a16:creationId xmlns:a16="http://schemas.microsoft.com/office/drawing/2014/main" id="{A7489699-5AA8-43FE-AD6F-D015AE614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0" y="2852935"/>
            <a:ext cx="7429500" cy="3744417"/>
          </a:xfrm>
          <a:prstGeom prst="rect">
            <a:avLst/>
          </a:prstGeom>
        </p:spPr>
      </p:pic>
    </p:spTree>
    <p:extLst>
      <p:ext uri="{BB962C8B-B14F-4D97-AF65-F5344CB8AC3E}">
        <p14:creationId xmlns:p14="http://schemas.microsoft.com/office/powerpoint/2010/main" val="2799219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DB0537-DC66-4ECB-BC4D-C89A4D2D71EB}"/>
              </a:ext>
            </a:extLst>
          </p:cNvPr>
          <p:cNvSpPr>
            <a:spLocks noGrp="1"/>
          </p:cNvSpPr>
          <p:nvPr>
            <p:ph idx="1"/>
          </p:nvPr>
        </p:nvSpPr>
        <p:spPr>
          <a:xfrm>
            <a:off x="479376" y="404664"/>
            <a:ext cx="11449272" cy="5691336"/>
          </a:xfrm>
        </p:spPr>
        <p:txBody>
          <a:bodyPr/>
          <a:lstStyle/>
          <a:p>
            <a:pPr marL="45720" indent="0" algn="just">
              <a:buNone/>
            </a:pPr>
            <a:r>
              <a:rPr lang="ro-MD" sz="1600" dirty="0">
                <a:solidFill>
                  <a:schemeClr val="tx1"/>
                </a:solidFill>
                <a:latin typeface="Arial" panose="020B0604020202020204" pitchFamily="34" charset="0"/>
                <a:cs typeface="Arial" panose="020B0604020202020204" pitchFamily="34" charset="0"/>
              </a:rPr>
              <a:t>Conform prevederilor Codului muncii angajatorii sunt obligați să  întreprindă măsuri de prevenire și combatere a discriminării după orice criteriu, a hărțuirii sexuale și a victimizării la locul de muncă.</a:t>
            </a:r>
            <a:endParaRPr lang="ru-RU" sz="1600" dirty="0">
              <a:solidFill>
                <a:schemeClr val="tx1"/>
              </a:solidFill>
              <a:latin typeface="Arial" panose="020B0604020202020204" pitchFamily="34" charset="0"/>
              <a:cs typeface="Arial" panose="020B0604020202020204" pitchFamily="34" charset="0"/>
            </a:endParaRPr>
          </a:p>
          <a:p>
            <a:pPr marL="45720" indent="0" algn="just">
              <a:buNone/>
            </a:pPr>
            <a:r>
              <a:rPr lang="ro-MD" sz="1600" dirty="0">
                <a:solidFill>
                  <a:schemeClr val="tx1"/>
                </a:solidFill>
                <a:latin typeface="Arial" panose="020B0604020202020204" pitchFamily="34" charset="0"/>
                <a:cs typeface="Arial" panose="020B0604020202020204" pitchFamily="34" charset="0"/>
              </a:rPr>
              <a:t>Măsurile privind respectarea principiului nediscriminării, asigurarii prevenirii și combaterii  hărțuirii sexuale și a oricărei alte forme de lezare a demnității în muncă la unitate vor face parte din conținutul </a:t>
            </a:r>
            <a:r>
              <a:rPr lang="ro-MD" sz="1600" b="1" i="1" dirty="0">
                <a:solidFill>
                  <a:schemeClr val="tx1"/>
                </a:solidFill>
                <a:latin typeface="Arial" panose="020B0604020202020204" pitchFamily="34" charset="0"/>
                <a:cs typeface="Arial" panose="020B0604020202020204" pitchFamily="34" charset="0"/>
              </a:rPr>
              <a:t>Regulamentului intern aprobat la unitate</a:t>
            </a:r>
            <a:r>
              <a:rPr lang="ro-MD" sz="1600" dirty="0">
                <a:solidFill>
                  <a:schemeClr val="tx1"/>
                </a:solidFill>
                <a:latin typeface="Arial" panose="020B0604020202020204" pitchFamily="34" charset="0"/>
                <a:cs typeface="Arial" panose="020B0604020202020204" pitchFamily="34" charset="0"/>
              </a:rPr>
              <a:t>.</a:t>
            </a:r>
            <a:endParaRPr lang="ru-RU" sz="1600" dirty="0">
              <a:solidFill>
                <a:schemeClr val="tx1"/>
              </a:solidFill>
              <a:latin typeface="Arial" panose="020B0604020202020204" pitchFamily="34" charset="0"/>
              <a:cs typeface="Arial" panose="020B0604020202020204" pitchFamily="34" charset="0"/>
            </a:endParaRPr>
          </a:p>
          <a:p>
            <a:pPr marL="45720" indent="0" algn="just">
              <a:buNone/>
            </a:pPr>
            <a:r>
              <a:rPr lang="ro-MD" sz="1600" dirty="0">
                <a:solidFill>
                  <a:schemeClr val="tx1"/>
                </a:solidFill>
                <a:latin typeface="Arial" panose="020B0604020202020204" pitchFamily="34" charset="0"/>
                <a:cs typeface="Arial" panose="020B0604020202020204" pitchFamily="34" charset="0"/>
              </a:rPr>
              <a:t>Codul muncii prevede si obligațiuni noi pentru organele sindicale ale unității privind combaterea cazurilor de discriminare și de hărțuire sexuală la locul de muncă.</a:t>
            </a:r>
            <a:endParaRPr lang="ru-RU" sz="1600" dirty="0">
              <a:solidFill>
                <a:schemeClr val="tx1"/>
              </a:solidFill>
              <a:latin typeface="Arial" panose="020B0604020202020204" pitchFamily="34" charset="0"/>
              <a:cs typeface="Arial" panose="020B0604020202020204" pitchFamily="34" charset="0"/>
            </a:endParaRPr>
          </a:p>
          <a:p>
            <a:pPr marL="45720" indent="0">
              <a:buNone/>
            </a:pPr>
            <a:endParaRPr lang="ro-MD" dirty="0"/>
          </a:p>
          <a:p>
            <a:pPr marL="45720" indent="0">
              <a:buNone/>
            </a:pPr>
            <a:endParaRPr lang="ro-MD" dirty="0"/>
          </a:p>
          <a:p>
            <a:pPr marL="45720" indent="0">
              <a:buNone/>
            </a:pPr>
            <a:endParaRPr lang="ro-MD" dirty="0"/>
          </a:p>
          <a:p>
            <a:pPr marL="45720" indent="0">
              <a:buNone/>
            </a:pPr>
            <a:endParaRPr lang="ro-MD" dirty="0"/>
          </a:p>
          <a:p>
            <a:pPr marL="45720" indent="0">
              <a:buNone/>
            </a:pPr>
            <a:endParaRPr lang="ro-MD" dirty="0"/>
          </a:p>
          <a:p>
            <a:pPr marL="45720" indent="0" algn="ctr">
              <a:buNone/>
            </a:pPr>
            <a:r>
              <a:rPr lang="ro-MD" sz="1400" dirty="0">
                <a:solidFill>
                  <a:srgbClr val="C00000"/>
                </a:solidFill>
                <a:latin typeface="Arial Black" panose="020B0A04020102020204" pitchFamily="34" charset="0"/>
              </a:rPr>
              <a:t>!!! Modificările în Codul muncii au întrat în vigoare din 20 mai 2023.</a:t>
            </a:r>
          </a:p>
          <a:p>
            <a:pPr marL="45720" indent="0" algn="ctr">
              <a:buNone/>
            </a:pPr>
            <a:endParaRPr lang="ru-RU" sz="1400" dirty="0">
              <a:solidFill>
                <a:srgbClr val="C00000"/>
              </a:solidFill>
              <a:latin typeface="Arial Black" panose="020B0A04020102020204" pitchFamily="34" charset="0"/>
            </a:endParaRPr>
          </a:p>
          <a:p>
            <a:pPr marL="45720" indent="0">
              <a:buNone/>
            </a:pPr>
            <a:endParaRPr lang="ru-RU" dirty="0"/>
          </a:p>
        </p:txBody>
      </p:sp>
      <p:sp>
        <p:nvSpPr>
          <p:cNvPr id="4" name="Прямоугольник: скругленные углы 3">
            <a:extLst>
              <a:ext uri="{FF2B5EF4-FFF2-40B4-BE49-F238E27FC236}">
                <a16:creationId xmlns:a16="http://schemas.microsoft.com/office/drawing/2014/main" id="{77D0E08B-5E29-4A80-86D5-63E9230852BD}"/>
              </a:ext>
            </a:extLst>
          </p:cNvPr>
          <p:cNvSpPr/>
          <p:nvPr/>
        </p:nvSpPr>
        <p:spPr>
          <a:xfrm>
            <a:off x="695400" y="2276872"/>
            <a:ext cx="10657184" cy="187220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ro-MD" b="1" i="1" dirty="0">
                <a:solidFill>
                  <a:schemeClr val="tx1"/>
                </a:solidFill>
                <a:latin typeface="Arial" panose="020B0604020202020204" pitchFamily="34" charset="0"/>
                <a:cs typeface="Arial" panose="020B0604020202020204" pitchFamily="34" charset="0"/>
              </a:rPr>
              <a:t>Articolul 386, alineatul (4</a:t>
            </a:r>
            <a:r>
              <a:rPr lang="ro-MD" b="1" i="1" baseline="30000" dirty="0">
                <a:solidFill>
                  <a:schemeClr val="tx1"/>
                </a:solidFill>
                <a:latin typeface="Arial" panose="020B0604020202020204" pitchFamily="34" charset="0"/>
                <a:cs typeface="Arial" panose="020B0604020202020204" pitchFamily="34" charset="0"/>
              </a:rPr>
              <a:t>1</a:t>
            </a:r>
            <a:r>
              <a:rPr lang="ro-MD" b="1" i="1" dirty="0">
                <a:solidFill>
                  <a:schemeClr val="tx1"/>
                </a:solidFill>
                <a:latin typeface="Arial" panose="020B0604020202020204" pitchFamily="34" charset="0"/>
                <a:cs typeface="Arial" panose="020B0604020202020204" pitchFamily="34" charset="0"/>
              </a:rPr>
              <a:t>) are următorul cuprins:</a:t>
            </a:r>
            <a:endParaRPr lang="ru-RU" dirty="0">
              <a:solidFill>
                <a:schemeClr val="tx1"/>
              </a:solidFill>
              <a:latin typeface="Arial" panose="020B0604020202020204" pitchFamily="34" charset="0"/>
              <a:cs typeface="Arial" panose="020B0604020202020204" pitchFamily="34" charset="0"/>
            </a:endParaRPr>
          </a:p>
          <a:p>
            <a:pPr algn="just"/>
            <a:r>
              <a:rPr lang="ro-MD" dirty="0">
                <a:solidFill>
                  <a:schemeClr val="tx1"/>
                </a:solidFill>
                <a:latin typeface="Arial" panose="020B0604020202020204" pitchFamily="34" charset="0"/>
                <a:cs typeface="Arial" panose="020B0604020202020204" pitchFamily="34" charset="0"/>
              </a:rPr>
              <a:t>La depistarea în unități a cazurilor de discriminare și de hărțuire sexuală la locul de muncă, precum și a condițiilor ce le favorizează, organele sindicale înaintează conducătorilor acestor unități și/sau autorităților publice competente, după caz, recomandări concrete de prevenire și combatere a acestora</a:t>
            </a:r>
            <a:endParaRPr lang="ru-RU" dirty="0">
              <a:solidFill>
                <a:schemeClr val="tx1"/>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B8C558C4-B76E-4EDA-8F04-E0862BDC6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2967" y="5175252"/>
            <a:ext cx="2465832" cy="1389888"/>
          </a:xfrm>
          <a:prstGeom prst="rect">
            <a:avLst/>
          </a:prstGeom>
        </p:spPr>
      </p:pic>
    </p:spTree>
    <p:extLst>
      <p:ext uri="{BB962C8B-B14F-4D97-AF65-F5344CB8AC3E}">
        <p14:creationId xmlns:p14="http://schemas.microsoft.com/office/powerpoint/2010/main" val="198936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788F242-3A17-4A51-BCC6-ADF7D01376EB}"/>
              </a:ext>
            </a:extLst>
          </p:cNvPr>
          <p:cNvSpPr>
            <a:spLocks noGrp="1"/>
          </p:cNvSpPr>
          <p:nvPr>
            <p:ph idx="1"/>
          </p:nvPr>
        </p:nvSpPr>
        <p:spPr>
          <a:xfrm>
            <a:off x="671119" y="494950"/>
            <a:ext cx="11023134" cy="5989739"/>
          </a:xfrm>
        </p:spPr>
        <p:txBody>
          <a:bodyPr>
            <a:normAutofit fontScale="85000" lnSpcReduction="20000"/>
          </a:bodyPr>
          <a:lstStyle/>
          <a:p>
            <a:pPr marL="0" indent="0" algn="just">
              <a:buNone/>
            </a:pPr>
            <a:r>
              <a:rPr lang="en-US" dirty="0"/>
              <a:t> </a:t>
            </a:r>
            <a:r>
              <a:rPr lang="ro-MD" dirty="0"/>
              <a:t>    </a:t>
            </a:r>
            <a:r>
              <a:rPr lang="ro-MD" dirty="0">
                <a:latin typeface="Arial" panose="020B0604020202020204" pitchFamily="34" charset="0"/>
                <a:cs typeface="Arial" panose="020B0604020202020204" pitchFamily="34" charset="0"/>
              </a:rPr>
              <a:t>Codul Muncii reglementează relațiile dintre salariat și angajator, pe principiul echității.</a:t>
            </a:r>
            <a:endParaRPr lang="ru-RU" dirty="0">
              <a:latin typeface="Arial" panose="020B0604020202020204" pitchFamily="34" charset="0"/>
              <a:cs typeface="Arial" panose="020B0604020202020204" pitchFamily="34" charset="0"/>
            </a:endParaRPr>
          </a:p>
          <a:p>
            <a:pPr marL="0" indent="0" algn="just">
              <a:buNone/>
            </a:pPr>
            <a:r>
              <a:rPr lang="ro-MD" dirty="0">
                <a:latin typeface="Arial" panose="020B0604020202020204" pitchFamily="34" charset="0"/>
                <a:cs typeface="Arial" panose="020B0604020202020204" pitchFamily="34" charset="0"/>
              </a:rPr>
              <a:t>    Continutul individual de munca are o importanta deosebita, intrucat el determina modul executaării raportul juridic de munca dintre angajator și salariat. Conţinutul contractului individual de muncă este determinat prin acordul părţilor, ţinîndu-se cont de prevederile art. 49 din Codul muncii.</a:t>
            </a:r>
            <a:endParaRPr lang="ru-RU" dirty="0">
              <a:latin typeface="Arial" panose="020B0604020202020204" pitchFamily="34" charset="0"/>
              <a:cs typeface="Arial" panose="020B0604020202020204" pitchFamily="34" charset="0"/>
            </a:endParaRPr>
          </a:p>
          <a:p>
            <a:pPr marL="0" indent="0" algn="just">
              <a:buNone/>
            </a:pPr>
            <a:r>
              <a:rPr lang="ro-MD" dirty="0">
                <a:latin typeface="Arial" panose="020B0604020202020204" pitchFamily="34" charset="0"/>
                <a:cs typeface="Arial" panose="020B0604020202020204" pitchFamily="34" charset="0"/>
              </a:rPr>
              <a:t>    Codul muncii prevede includerea în contractul individual de munca, pe langa clauze obligatorii, si a unor clauze specifice. </a:t>
            </a:r>
          </a:p>
          <a:p>
            <a:pPr marL="0" indent="0" algn="just">
              <a:buNone/>
            </a:pPr>
            <a:r>
              <a:rPr lang="ro-MD" dirty="0">
                <a:latin typeface="Arial" panose="020B0604020202020204" pitchFamily="34" charset="0"/>
                <a:cs typeface="Arial" panose="020B0604020202020204" pitchFamily="34" charset="0"/>
              </a:rPr>
              <a:t>     Sunt considerate clauze specifice clauza cu privire la:</a:t>
            </a:r>
          </a:p>
          <a:p>
            <a:pPr algn="just">
              <a:buFont typeface="Wingdings" panose="05000000000000000000" pitchFamily="2" charset="2"/>
              <a:buChar char="ü"/>
            </a:pPr>
            <a:r>
              <a:rPr lang="ro-MD" dirty="0">
                <a:latin typeface="Arial" panose="020B0604020202020204" pitchFamily="34" charset="0"/>
                <a:cs typeface="Arial" panose="020B0604020202020204" pitchFamily="34" charset="0"/>
              </a:rPr>
              <a:t>formarea profesionala, </a:t>
            </a:r>
          </a:p>
          <a:p>
            <a:pPr algn="just">
              <a:buFont typeface="Wingdings" panose="05000000000000000000" pitchFamily="2" charset="2"/>
              <a:buChar char="ü"/>
            </a:pPr>
            <a:r>
              <a:rPr lang="ro-MD" dirty="0">
                <a:latin typeface="Arial" panose="020B0604020202020204" pitchFamily="34" charset="0"/>
                <a:cs typeface="Arial" panose="020B0604020202020204" pitchFamily="34" charset="0"/>
              </a:rPr>
              <a:t>mobilitate, </a:t>
            </a:r>
          </a:p>
          <a:p>
            <a:pPr algn="just">
              <a:buFont typeface="Wingdings" panose="05000000000000000000" pitchFamily="2" charset="2"/>
              <a:buChar char="ü"/>
            </a:pPr>
            <a:r>
              <a:rPr lang="ro-MD" dirty="0">
                <a:latin typeface="Arial" panose="020B0604020202020204" pitchFamily="34" charset="0"/>
                <a:cs typeface="Arial" panose="020B0604020202020204" pitchFamily="34" charset="0"/>
              </a:rPr>
              <a:t>confidentialitate,  </a:t>
            </a:r>
          </a:p>
          <a:p>
            <a:pPr algn="just">
              <a:buFont typeface="Wingdings" panose="05000000000000000000" pitchFamily="2" charset="2"/>
              <a:buChar char="ü"/>
            </a:pPr>
            <a:r>
              <a:rPr lang="ro-MD" dirty="0">
                <a:latin typeface="Arial" panose="020B0604020202020204" pitchFamily="34" charset="0"/>
                <a:cs typeface="Arial" panose="020B0604020202020204" pitchFamily="34" charset="0"/>
              </a:rPr>
              <a:t>compensarea cheltuielilor de transport, </a:t>
            </a:r>
          </a:p>
          <a:p>
            <a:pPr algn="just">
              <a:buFont typeface="Wingdings" panose="05000000000000000000" pitchFamily="2" charset="2"/>
              <a:buChar char="ü"/>
            </a:pPr>
            <a:r>
              <a:rPr lang="ro-MD" dirty="0">
                <a:latin typeface="Arial" panose="020B0604020202020204" pitchFamily="34" charset="0"/>
                <a:cs typeface="Arial" panose="020B0604020202020204" pitchFamily="34" charset="0"/>
              </a:rPr>
              <a:t>compensarea serviciilor comunale, </a:t>
            </a:r>
          </a:p>
          <a:p>
            <a:pPr algn="just">
              <a:buFont typeface="Wingdings" panose="05000000000000000000" pitchFamily="2" charset="2"/>
              <a:buChar char="ü"/>
            </a:pPr>
            <a:r>
              <a:rPr lang="ro-MD" dirty="0">
                <a:latin typeface="Arial" panose="020B0604020202020204" pitchFamily="34" charset="0"/>
                <a:cs typeface="Arial" panose="020B0604020202020204" pitchFamily="34" charset="0"/>
              </a:rPr>
              <a:t>acordarea spaţiului locative </a:t>
            </a:r>
          </a:p>
          <a:p>
            <a:pPr algn="just">
              <a:buFont typeface="Wingdings" panose="05000000000000000000" pitchFamily="2" charset="2"/>
              <a:buChar char="ü"/>
            </a:pPr>
            <a:r>
              <a:rPr lang="ro-MD" dirty="0">
                <a:latin typeface="Arial" panose="020B0604020202020204" pitchFamily="34" charset="0"/>
                <a:cs typeface="Arial" panose="020B0604020202020204" pitchFamily="34" charset="0"/>
              </a:rPr>
              <a:t>alte clauze care nu contravin legislaţiei în vigoare. </a:t>
            </a:r>
            <a:endParaRPr lang="ru-RU" dirty="0">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98E228D9-300E-46F3-BB55-C328514D6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7957" y="3187817"/>
            <a:ext cx="3854043" cy="3670183"/>
          </a:xfrm>
          <a:prstGeom prst="rect">
            <a:avLst/>
          </a:prstGeom>
        </p:spPr>
      </p:pic>
    </p:spTree>
    <p:extLst>
      <p:ext uri="{BB962C8B-B14F-4D97-AF65-F5344CB8AC3E}">
        <p14:creationId xmlns:p14="http://schemas.microsoft.com/office/powerpoint/2010/main" val="1839874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E7759797-1C7A-4A06-8011-A0AE65C2438B}"/>
              </a:ext>
            </a:extLst>
          </p:cNvPr>
          <p:cNvSpPr>
            <a:spLocks noGrp="1"/>
          </p:cNvSpPr>
          <p:nvPr>
            <p:ph idx="1"/>
          </p:nvPr>
        </p:nvSpPr>
        <p:spPr>
          <a:xfrm>
            <a:off x="479424" y="476250"/>
            <a:ext cx="11449223" cy="5619750"/>
          </a:xfrm>
        </p:spPr>
        <p:txBody>
          <a:bodyPr/>
          <a:lstStyle/>
          <a:p>
            <a:pPr marL="45720" indent="0">
              <a:buNone/>
            </a:pPr>
            <a:r>
              <a:rPr lang="ro-RO" dirty="0"/>
              <a:t> </a:t>
            </a:r>
            <a:r>
              <a:rPr lang="ro-RO" sz="1600" dirty="0">
                <a:solidFill>
                  <a:schemeClr val="tx1"/>
                </a:solidFill>
                <a:latin typeface="Arial Black" panose="020B0A04020102020204" pitchFamily="34" charset="0"/>
                <a:cs typeface="Arial" panose="020B0604020202020204" pitchFamily="34" charset="0"/>
              </a:rPr>
              <a:t>Legea nr. 5/2006 cu privire la asigurarea egalității de șanse între femei și </a:t>
            </a:r>
            <a:r>
              <a:rPr lang="ro-RO" sz="1600" b="1" dirty="0">
                <a:solidFill>
                  <a:schemeClr val="tx1"/>
                </a:solidFill>
                <a:latin typeface="Arial Black" panose="020B0A04020102020204" pitchFamily="34" charset="0"/>
                <a:cs typeface="Arial" panose="020B0604020202020204" pitchFamily="34" charset="0"/>
              </a:rPr>
              <a:t>bărbați </a:t>
            </a:r>
            <a:r>
              <a:rPr lang="ro-RO" sz="1600" dirty="0">
                <a:solidFill>
                  <a:schemeClr val="tx1"/>
                </a:solidFill>
                <a:latin typeface="Arial Black" panose="020B0A04020102020204" pitchFamily="34" charset="0"/>
                <a:cs typeface="Arial" panose="020B0604020202020204" pitchFamily="34" charset="0"/>
              </a:rPr>
              <a:t>se modifică după cum urmează:</a:t>
            </a:r>
          </a:p>
          <a:p>
            <a:pPr marL="45720" indent="0">
              <a:buNone/>
            </a:pPr>
            <a:r>
              <a:rPr lang="ro-RO" sz="1400" dirty="0">
                <a:solidFill>
                  <a:schemeClr val="tx1"/>
                </a:solidFill>
                <a:latin typeface="Arial" panose="020B0604020202020204" pitchFamily="34" charset="0"/>
                <a:cs typeface="Arial" panose="020B0604020202020204" pitchFamily="34" charset="0"/>
              </a:rPr>
              <a:t>1. La articolul 2, noțiunea „hărțuire sexuală” va avea următorul cuprins:</a:t>
            </a:r>
          </a:p>
          <a:p>
            <a:pPr marL="45720" indent="0">
              <a:buNone/>
            </a:pPr>
            <a:r>
              <a:rPr lang="ro-RO" sz="1400" dirty="0">
                <a:solidFill>
                  <a:schemeClr val="tx1"/>
                </a:solidFill>
                <a:latin typeface="Arial" panose="020B0604020202020204" pitchFamily="34" charset="0"/>
                <a:cs typeface="Arial" panose="020B0604020202020204" pitchFamily="34" charset="0"/>
              </a:rPr>
              <a:t>„</a:t>
            </a:r>
            <a:r>
              <a:rPr lang="ro-RO" sz="1400" b="1" i="1" dirty="0">
                <a:solidFill>
                  <a:srgbClr val="C00000"/>
                </a:solidFill>
                <a:latin typeface="Arial" panose="020B0604020202020204" pitchFamily="34" charset="0"/>
                <a:cs typeface="Arial" panose="020B0604020202020204" pitchFamily="34" charset="0"/>
              </a:rPr>
              <a:t>hărțuire sexuală</a:t>
            </a:r>
            <a:r>
              <a:rPr lang="ro-RO" sz="1400" b="1" dirty="0">
                <a:solidFill>
                  <a:srgbClr val="C00000"/>
                </a:solidFill>
                <a:latin typeface="Arial" panose="020B0604020202020204" pitchFamily="34" charset="0"/>
                <a:cs typeface="Arial" panose="020B0604020202020204" pitchFamily="34" charset="0"/>
              </a:rPr>
              <a:t> </a:t>
            </a:r>
            <a:r>
              <a:rPr lang="ro-RO" sz="1400" dirty="0">
                <a:solidFill>
                  <a:schemeClr val="tx1"/>
                </a:solidFill>
                <a:latin typeface="Arial" panose="020B0604020202020204" pitchFamily="34" charset="0"/>
                <a:cs typeface="Arial" panose="020B0604020202020204" pitchFamily="34" charset="0"/>
              </a:rPr>
              <a:t>– manifestare a unui comportament fizic, verbal, nonverbal sau a altor acțiuni de natură sexuală care conduc la crearea unui mediu intimidant, ostil, degradant, umilitor sau ofensator, având drept scop sau efect lezarea demnității unei persoane;”.</a:t>
            </a:r>
          </a:p>
          <a:p>
            <a:pPr marL="45720" indent="0">
              <a:buNone/>
            </a:pPr>
            <a:r>
              <a:rPr lang="ro-RO" sz="1400" dirty="0">
                <a:solidFill>
                  <a:schemeClr val="tx1"/>
                </a:solidFill>
                <a:latin typeface="Arial" panose="020B0604020202020204" pitchFamily="34" charset="0"/>
                <a:cs typeface="Arial" panose="020B0604020202020204" pitchFamily="34" charset="0"/>
              </a:rPr>
              <a:t>2. La articolul 10, alineatul (2) va avea următorul cuprins:</a:t>
            </a:r>
          </a:p>
          <a:p>
            <a:pPr marL="45720" indent="0">
              <a:buNone/>
            </a:pPr>
            <a:r>
              <a:rPr lang="ro-RO" sz="1400" dirty="0">
                <a:solidFill>
                  <a:schemeClr val="tx1"/>
                </a:solidFill>
                <a:latin typeface="Arial" panose="020B0604020202020204" pitchFamily="34" charset="0"/>
                <a:cs typeface="Arial" panose="020B0604020202020204" pitchFamily="34" charset="0"/>
              </a:rPr>
              <a:t>„(2) </a:t>
            </a:r>
            <a:r>
              <a:rPr lang="ro-RO" sz="1400" b="1" dirty="0">
                <a:solidFill>
                  <a:schemeClr val="tx1"/>
                </a:solidFill>
                <a:latin typeface="Arial" panose="020B0604020202020204" pitchFamily="34" charset="0"/>
                <a:cs typeface="Arial" panose="020B0604020202020204" pitchFamily="34" charset="0"/>
              </a:rPr>
              <a:t>Procedurile necesare asigurării egalității între femei și bărbați, precum și prevederile ce țin de prevenirea și combaterea hărțuirii sexuale la locul de muncă </a:t>
            </a:r>
            <a:r>
              <a:rPr lang="ro-RO" sz="1400" b="1" dirty="0">
                <a:solidFill>
                  <a:srgbClr val="C00000"/>
                </a:solidFill>
                <a:latin typeface="Arial" panose="020B0604020202020204" pitchFamily="34" charset="0"/>
                <a:cs typeface="Arial" panose="020B0604020202020204" pitchFamily="34" charset="0"/>
              </a:rPr>
              <a:t>se includ în contractele individuale de muncă</a:t>
            </a:r>
            <a:r>
              <a:rPr lang="ro-RO" sz="1400" b="1" dirty="0">
                <a:solidFill>
                  <a:schemeClr val="tx1"/>
                </a:solidFill>
                <a:latin typeface="Arial" panose="020B0604020202020204" pitchFamily="34" charset="0"/>
                <a:cs typeface="Arial" panose="020B0604020202020204" pitchFamily="34" charset="0"/>
              </a:rPr>
              <a:t>, în contractele colective de muncă și în convențiile colective drept obligații ale angajatorului și ale angajatului</a:t>
            </a:r>
            <a:r>
              <a:rPr lang="ro-RO" sz="1400" dirty="0">
                <a:solidFill>
                  <a:schemeClr val="tx1"/>
                </a:solidFill>
                <a:latin typeface="Arial" panose="020B0604020202020204" pitchFamily="34" charset="0"/>
                <a:cs typeface="Arial" panose="020B0604020202020204" pitchFamily="34" charset="0"/>
              </a:rPr>
              <a:t>.”</a:t>
            </a:r>
          </a:p>
          <a:p>
            <a:endParaRPr lang="ru-RU" dirty="0"/>
          </a:p>
        </p:txBody>
      </p:sp>
      <p:pic>
        <p:nvPicPr>
          <p:cNvPr id="7" name="Рисунок 6">
            <a:extLst>
              <a:ext uri="{FF2B5EF4-FFF2-40B4-BE49-F238E27FC236}">
                <a16:creationId xmlns:a16="http://schemas.microsoft.com/office/drawing/2014/main" id="{AF6D7113-E51B-4656-9EFA-FA6E95332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3212976"/>
            <a:ext cx="6120680" cy="3384376"/>
          </a:xfrm>
          <a:prstGeom prst="rect">
            <a:avLst/>
          </a:prstGeom>
        </p:spPr>
      </p:pic>
    </p:spTree>
    <p:extLst>
      <p:ext uri="{BB962C8B-B14F-4D97-AF65-F5344CB8AC3E}">
        <p14:creationId xmlns:p14="http://schemas.microsoft.com/office/powerpoint/2010/main" val="1388940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0537C13-2C74-4DAB-82EF-470AA41F851D}"/>
              </a:ext>
            </a:extLst>
          </p:cNvPr>
          <p:cNvSpPr>
            <a:spLocks noGrp="1"/>
          </p:cNvSpPr>
          <p:nvPr>
            <p:ph idx="1"/>
          </p:nvPr>
        </p:nvSpPr>
        <p:spPr>
          <a:xfrm>
            <a:off x="479376" y="404664"/>
            <a:ext cx="11449272" cy="5691336"/>
          </a:xfrm>
        </p:spPr>
        <p:txBody>
          <a:bodyPr/>
          <a:lstStyle/>
          <a:p>
            <a:pPr marL="45720" indent="0" algn="ctr">
              <a:buNone/>
            </a:pPr>
            <a:r>
              <a:rPr lang="ro-MD" sz="2000" b="1" dirty="0">
                <a:solidFill>
                  <a:schemeClr val="tx1"/>
                </a:solidFill>
                <a:latin typeface="Arial Black" panose="020B0A04020102020204" pitchFamily="34" charset="0"/>
                <a:cs typeface="Arial" panose="020B0604020202020204" pitchFamily="34" charset="0"/>
              </a:rPr>
              <a:t>CINE VA VERIFICA COMBATEREA HĂRȚURII LA LOCUL DE MUNCĂ?</a:t>
            </a:r>
            <a:endParaRPr lang="ru-RU" sz="2000" dirty="0">
              <a:solidFill>
                <a:schemeClr val="tx1"/>
              </a:solidFill>
              <a:latin typeface="Arial Black" panose="020B0A04020102020204" pitchFamily="34" charset="0"/>
              <a:cs typeface="Arial" panose="020B0604020202020204" pitchFamily="34" charset="0"/>
            </a:endParaRPr>
          </a:p>
          <a:p>
            <a:pPr marL="45720" indent="0" algn="just">
              <a:buNone/>
            </a:pPr>
            <a:r>
              <a:rPr lang="ro-MD" sz="1600" dirty="0">
                <a:solidFill>
                  <a:schemeClr val="tx1"/>
                </a:solidFill>
                <a:latin typeface="Arial" panose="020B0604020202020204" pitchFamily="34" charset="0"/>
                <a:cs typeface="Arial" panose="020B0604020202020204" pitchFamily="34" charset="0"/>
              </a:rPr>
              <a:t>   Inspectoratul de Stat al Muncii va verifica reglementarea procedurilor de prevenire și combatere a discriminării și hărțuirii sexuale la locul de muncă, precum și aplicarea de către angajator a măsurilor de prevenire și combatere a cazurilor de discriminare și hărțuire sexuală la locul de muncă.</a:t>
            </a:r>
            <a:endParaRPr lang="ru-RU" sz="1600" dirty="0">
              <a:solidFill>
                <a:schemeClr val="tx1"/>
              </a:solidFill>
              <a:latin typeface="Arial" panose="020B0604020202020204" pitchFamily="34" charset="0"/>
              <a:cs typeface="Arial" panose="020B0604020202020204" pitchFamily="34" charset="0"/>
            </a:endParaRPr>
          </a:p>
          <a:p>
            <a:pPr marL="45720" indent="0" algn="ctr">
              <a:buNone/>
            </a:pPr>
            <a:r>
              <a:rPr lang="ro-MD" sz="1600" b="1" dirty="0">
                <a:solidFill>
                  <a:srgbClr val="C00000"/>
                </a:solidFill>
                <a:latin typeface="Arial" panose="020B0604020202020204" pitchFamily="34" charset="0"/>
                <a:cs typeface="Arial" panose="020B0604020202020204" pitchFamily="34" charset="0"/>
              </a:rPr>
              <a:t>!!! Mofidicările în Legea 140/2001 întră în vigoare din 20 mai 2025.</a:t>
            </a:r>
            <a:endParaRPr lang="ru-RU" sz="1600" b="1" dirty="0">
              <a:solidFill>
                <a:srgbClr val="C00000"/>
              </a:solidFill>
              <a:latin typeface="Arial" panose="020B0604020202020204" pitchFamily="34" charset="0"/>
              <a:cs typeface="Arial" panose="020B0604020202020204" pitchFamily="34" charset="0"/>
            </a:endParaRPr>
          </a:p>
          <a:p>
            <a:pPr marL="45720" indent="0">
              <a:buNone/>
            </a:pPr>
            <a:endParaRPr lang="ru-RU" dirty="0"/>
          </a:p>
        </p:txBody>
      </p:sp>
      <p:pic>
        <p:nvPicPr>
          <p:cNvPr id="5" name="Рисунок 4">
            <a:extLst>
              <a:ext uri="{FF2B5EF4-FFF2-40B4-BE49-F238E27FC236}">
                <a16:creationId xmlns:a16="http://schemas.microsoft.com/office/drawing/2014/main" id="{989016A9-FF45-47CF-87CF-4245F8A14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584" y="2420888"/>
            <a:ext cx="6624736" cy="3888432"/>
          </a:xfrm>
          <a:prstGeom prst="rect">
            <a:avLst/>
          </a:prstGeom>
        </p:spPr>
      </p:pic>
    </p:spTree>
    <p:extLst>
      <p:ext uri="{BB962C8B-B14F-4D97-AF65-F5344CB8AC3E}">
        <p14:creationId xmlns:p14="http://schemas.microsoft.com/office/powerpoint/2010/main" val="3323356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1560A1F-830F-437B-9635-0F5E8F8EAD99}"/>
              </a:ext>
            </a:extLst>
          </p:cNvPr>
          <p:cNvSpPr>
            <a:spLocks noGrp="1"/>
          </p:cNvSpPr>
          <p:nvPr>
            <p:ph idx="1"/>
          </p:nvPr>
        </p:nvSpPr>
        <p:spPr>
          <a:xfrm>
            <a:off x="191344" y="260648"/>
            <a:ext cx="11737304" cy="4464496"/>
          </a:xfrm>
        </p:spPr>
        <p:txBody>
          <a:bodyPr>
            <a:normAutofit fontScale="62500" lnSpcReduction="20000"/>
          </a:bodyPr>
          <a:lstStyle/>
          <a:p>
            <a:pPr marL="45720" indent="0" algn="ctr">
              <a:buNone/>
            </a:pPr>
            <a:r>
              <a:rPr lang="ro-MD" sz="4200" b="1" dirty="0">
                <a:solidFill>
                  <a:schemeClr val="tx1"/>
                </a:solidFill>
                <a:latin typeface="Arial Black" panose="020B0A04020102020204" pitchFamily="34" charset="0"/>
                <a:cs typeface="Arial" panose="020B0604020202020204" pitchFamily="34" charset="0"/>
              </a:rPr>
              <a:t>CE SANCȚIUNI POT FI APLICATE?</a:t>
            </a:r>
            <a:endParaRPr lang="ru-RU" sz="4200" dirty="0">
              <a:solidFill>
                <a:schemeClr val="tx1"/>
              </a:solidFill>
              <a:latin typeface="Arial Black" panose="020B0A04020102020204" pitchFamily="34" charset="0"/>
              <a:cs typeface="Arial" panose="020B0604020202020204" pitchFamily="34" charset="0"/>
            </a:endParaRPr>
          </a:p>
          <a:p>
            <a:pPr marL="45720" indent="0">
              <a:buNone/>
            </a:pPr>
            <a:r>
              <a:rPr lang="ro-MD" sz="2500" b="1" dirty="0">
                <a:solidFill>
                  <a:srgbClr val="C00000"/>
                </a:solidFill>
                <a:latin typeface="Arial" panose="020B0604020202020204" pitchFamily="34" charset="0"/>
                <a:cs typeface="Arial" panose="020B0604020202020204" pitchFamily="34" charset="0"/>
              </a:rPr>
              <a:t>!!! Formele grave ale hărțuirii sexuale sunt prevăzute în articolul 173 din Codul penal „Hărțuirea sexuală” și sunt examinate de Poliție, Procuratură și instanțele de judecată. </a:t>
            </a:r>
          </a:p>
          <a:p>
            <a:pPr marL="45720" indent="0">
              <a:buNone/>
            </a:pPr>
            <a:r>
              <a:rPr lang="ro-RO" sz="2500" dirty="0">
                <a:solidFill>
                  <a:schemeClr val="tx1"/>
                </a:solidFill>
                <a:latin typeface="Arial" panose="020B0604020202020204" pitchFamily="34" charset="0"/>
                <a:cs typeface="Arial" panose="020B0604020202020204" pitchFamily="34" charset="0"/>
              </a:rPr>
              <a:t> Hărțuirea sexuală, adică pretinderea unui act sexual sau a unei alte acțiuni cu caracter sexual prin comportamentul fizic, verbal sau nonverbal, dacă prin aceasta se creează o atmosferă neplăcută, ostilă, degradantă, umilitoare, discriminatorie sau insultătoare pentru victimă, săvârșită profitând de starea de dependență a victimei sau prin amenințare, cu condiția că fapta nu întrunește elementele violului sau ale acțiunilor cu caracter sexual neconsimțite,</a:t>
            </a:r>
          </a:p>
          <a:p>
            <a:pPr marL="45720" indent="0">
              <a:buNone/>
            </a:pPr>
            <a:r>
              <a:rPr lang="ro-RO" sz="2500" b="1" dirty="0">
                <a:solidFill>
                  <a:schemeClr val="tx1"/>
                </a:solidFill>
                <a:latin typeface="Arial" panose="020B0604020202020204" pitchFamily="34" charset="0"/>
                <a:cs typeface="Arial" panose="020B0604020202020204" pitchFamily="34" charset="0"/>
              </a:rPr>
              <a:t>se pedepsește cu amendă în mărime de la 500 la 650 unități convenționale sau cu muncă neremunerată în folosul comunității de la 120 la 180 de ore, sau cu închisoare de până la 2 ani.</a:t>
            </a:r>
            <a:endParaRPr lang="ro-MD" sz="2500" b="1" dirty="0">
              <a:solidFill>
                <a:srgbClr val="C00000"/>
              </a:solidFill>
              <a:latin typeface="Arial" panose="020B0604020202020204" pitchFamily="34" charset="0"/>
              <a:cs typeface="Arial" panose="020B0604020202020204" pitchFamily="34" charset="0"/>
            </a:endParaRPr>
          </a:p>
          <a:p>
            <a:pPr marL="45720" indent="0">
              <a:buNone/>
            </a:pPr>
            <a:r>
              <a:rPr lang="ro-MD" sz="2500" b="1" dirty="0">
                <a:solidFill>
                  <a:srgbClr val="C00000"/>
                </a:solidFill>
                <a:latin typeface="Arial" panose="020B0604020202020204" pitchFamily="34" charset="0"/>
                <a:cs typeface="Arial" panose="020B0604020202020204" pitchFamily="34" charset="0"/>
              </a:rPr>
              <a:t>Formele medii și ușoare sunct sancționate conform articolul 70/2 „Hărțuirea”.</a:t>
            </a:r>
          </a:p>
          <a:p>
            <a:pPr marL="45720" indent="0">
              <a:buNone/>
            </a:pPr>
            <a:r>
              <a:rPr lang="ro-RO" sz="2500" dirty="0">
                <a:solidFill>
                  <a:schemeClr val="tx1"/>
                </a:solidFill>
                <a:latin typeface="Arial" panose="020B0604020202020204" pitchFamily="34" charset="0"/>
                <a:cs typeface="Arial" panose="020B0604020202020204" pitchFamily="34" charset="0"/>
              </a:rPr>
              <a:t>Hărțuirea, adică manifestarea unui comportament fizic, verbal, nonverbal sau a altor acțiuni care conduc la crearea unui mediu intimidant, ostil, degradant, umilitor sau ofensator, având drept scop sau efect lezarea demnității unei persoane pe baza criteriilor de rasă, culoare, origine națională, etnică și socială, statut social, cetățenie, limbă, religie sau convingeri, vârstă, sex, identitate de gen, statut matrimonial, orientare sexuală, dizabilitate, stare de sănătate, statut HIV, opinie, apartenență politică, avere, naștere sau orice alt criteriu,</a:t>
            </a:r>
          </a:p>
          <a:p>
            <a:pPr marL="45720" indent="0">
              <a:buNone/>
            </a:pPr>
            <a:r>
              <a:rPr lang="ro-RO" sz="2500" b="1" dirty="0">
                <a:solidFill>
                  <a:schemeClr val="tx1"/>
                </a:solidFill>
                <a:latin typeface="Arial" panose="020B0604020202020204" pitchFamily="34" charset="0"/>
                <a:cs typeface="Arial" panose="020B0604020202020204" pitchFamily="34" charset="0"/>
              </a:rPr>
              <a:t>se sancționează cu amendă de la 78 la 90 de unități convenționale aplicată persoanei fizice sau cu muncă neremunerată în folosul comunității de la 40 la 60 de ore, cu amendă de la 150 la 240 de unități convenționale aplicată persoanei cu funcție de răspundere cu sau fără privarea, în ambele cazuri, de dreptul de a deține anumite funcții sau de dreptul de a desfășura o anumită activitate pe un termen de la 3 luni la un an.</a:t>
            </a:r>
          </a:p>
          <a:p>
            <a:pPr marL="45720" indent="0">
              <a:buNone/>
            </a:pPr>
            <a:endParaRPr lang="ru-RU" sz="2500" b="1" dirty="0">
              <a:solidFill>
                <a:srgbClr val="C00000"/>
              </a:solidFill>
              <a:latin typeface="Arial" panose="020B0604020202020204" pitchFamily="34" charset="0"/>
              <a:cs typeface="Arial" panose="020B0604020202020204" pitchFamily="34" charset="0"/>
            </a:endParaRPr>
          </a:p>
          <a:p>
            <a:pPr marL="45720" indent="0">
              <a:buNone/>
            </a:pPr>
            <a:endParaRPr lang="ru-RU" dirty="0"/>
          </a:p>
        </p:txBody>
      </p:sp>
      <p:pic>
        <p:nvPicPr>
          <p:cNvPr id="6" name="Рисунок 5">
            <a:extLst>
              <a:ext uri="{FF2B5EF4-FFF2-40B4-BE49-F238E27FC236}">
                <a16:creationId xmlns:a16="http://schemas.microsoft.com/office/drawing/2014/main" id="{DA915F94-220A-46FD-BB80-7480C4216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760" y="4647501"/>
            <a:ext cx="5422174" cy="2142798"/>
          </a:xfrm>
          <a:prstGeom prst="rect">
            <a:avLst/>
          </a:prstGeom>
        </p:spPr>
      </p:pic>
    </p:spTree>
    <p:extLst>
      <p:ext uri="{BB962C8B-B14F-4D97-AF65-F5344CB8AC3E}">
        <p14:creationId xmlns:p14="http://schemas.microsoft.com/office/powerpoint/2010/main" val="2921978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1560A1F-830F-437B-9635-0F5E8F8EAD99}"/>
              </a:ext>
            </a:extLst>
          </p:cNvPr>
          <p:cNvSpPr>
            <a:spLocks noGrp="1"/>
          </p:cNvSpPr>
          <p:nvPr>
            <p:ph idx="1"/>
          </p:nvPr>
        </p:nvSpPr>
        <p:spPr>
          <a:xfrm>
            <a:off x="191344" y="260648"/>
            <a:ext cx="11737304" cy="4464496"/>
          </a:xfrm>
        </p:spPr>
        <p:txBody>
          <a:bodyPr>
            <a:normAutofit fontScale="77500" lnSpcReduction="20000"/>
          </a:bodyPr>
          <a:lstStyle/>
          <a:p>
            <a:pPr marL="45720" indent="0" algn="ctr">
              <a:buNone/>
            </a:pPr>
            <a:r>
              <a:rPr lang="ro-MD" sz="4200" b="1" dirty="0">
                <a:solidFill>
                  <a:schemeClr val="tx1"/>
                </a:solidFill>
                <a:latin typeface="Arial Black" panose="020B0A04020102020204" pitchFamily="34" charset="0"/>
                <a:cs typeface="Arial" panose="020B0604020202020204" pitchFamily="34" charset="0"/>
              </a:rPr>
              <a:t>CE SANCȚIUNI </a:t>
            </a:r>
            <a:r>
              <a:rPr lang="en-US" sz="4200" b="1" dirty="0">
                <a:solidFill>
                  <a:schemeClr val="tx1"/>
                </a:solidFill>
                <a:latin typeface="Arial Black" panose="020B0A04020102020204" pitchFamily="34" charset="0"/>
                <a:cs typeface="Arial" panose="020B0604020202020204" pitchFamily="34" charset="0"/>
              </a:rPr>
              <a:t>VOR</a:t>
            </a:r>
            <a:r>
              <a:rPr lang="ro-MD" sz="4200" b="1" dirty="0">
                <a:solidFill>
                  <a:schemeClr val="tx1"/>
                </a:solidFill>
                <a:latin typeface="Arial Black" panose="020B0A04020102020204" pitchFamily="34" charset="0"/>
                <a:cs typeface="Arial" panose="020B0604020202020204" pitchFamily="34" charset="0"/>
              </a:rPr>
              <a:t> FI APLICATE</a:t>
            </a:r>
            <a:r>
              <a:rPr lang="en-US" sz="4200" b="1" dirty="0">
                <a:solidFill>
                  <a:schemeClr val="tx1"/>
                </a:solidFill>
                <a:latin typeface="Arial Black" panose="020B0A04020102020204" pitchFamily="34" charset="0"/>
                <a:cs typeface="Arial" panose="020B0604020202020204" pitchFamily="34" charset="0"/>
              </a:rPr>
              <a:t> DIN 20.05.2025</a:t>
            </a:r>
            <a:r>
              <a:rPr lang="ro-MD" sz="4200" b="1" dirty="0">
                <a:solidFill>
                  <a:schemeClr val="tx1"/>
                </a:solidFill>
                <a:latin typeface="Arial Black" panose="020B0A04020102020204" pitchFamily="34" charset="0"/>
                <a:cs typeface="Arial" panose="020B0604020202020204" pitchFamily="34" charset="0"/>
              </a:rPr>
              <a:t>?</a:t>
            </a:r>
            <a:endParaRPr lang="ru-RU" sz="4200" dirty="0">
              <a:solidFill>
                <a:schemeClr val="tx1"/>
              </a:solidFill>
              <a:latin typeface="Arial Black" panose="020B0A04020102020204" pitchFamily="34" charset="0"/>
              <a:cs typeface="Arial" panose="020B0604020202020204" pitchFamily="34" charset="0"/>
            </a:endParaRPr>
          </a:p>
          <a:p>
            <a:pPr marL="45720" indent="0" algn="just">
              <a:buNone/>
            </a:pPr>
            <a:r>
              <a:rPr lang="ro-MD" sz="2500" dirty="0">
                <a:solidFill>
                  <a:schemeClr val="tx1"/>
                </a:solidFill>
                <a:latin typeface="Arial" panose="020B0604020202020204" pitchFamily="34" charset="0"/>
                <a:cs typeface="Arial" panose="020B0604020202020204" pitchFamily="34" charset="0"/>
              </a:rPr>
              <a:t>       Codul contravențional a fost  completat cu sancțiuni care prevăd atragerea la răspundere a angajatorilor pentru nerespectarea obligației de a întreprinde măsuri de prevenire, examinare și intervenție în cazul constatării actelor de hărțuire sexuală la locul de muncă.</a:t>
            </a:r>
            <a:endParaRPr lang="ru-RU" sz="2500" dirty="0">
              <a:solidFill>
                <a:schemeClr val="tx1"/>
              </a:solidFill>
              <a:latin typeface="Arial" panose="020B0604020202020204" pitchFamily="34" charset="0"/>
              <a:cs typeface="Arial" panose="020B0604020202020204" pitchFamily="34" charset="0"/>
            </a:endParaRPr>
          </a:p>
          <a:p>
            <a:pPr marL="45720" indent="0" algn="just">
              <a:buNone/>
            </a:pPr>
            <a:r>
              <a:rPr lang="ro-MD" sz="2500" dirty="0">
                <a:solidFill>
                  <a:schemeClr val="tx1"/>
                </a:solidFill>
                <a:latin typeface="Arial" panose="020B0604020202020204" pitchFamily="34" charset="0"/>
                <a:cs typeface="Arial" panose="020B0604020202020204" pitchFamily="34" charset="0"/>
              </a:rPr>
              <a:t> </a:t>
            </a:r>
            <a:r>
              <a:rPr lang="ro-RO" sz="2500" dirty="0">
                <a:solidFill>
                  <a:schemeClr val="tx1"/>
                </a:solidFill>
                <a:latin typeface="Arial" panose="020B0604020202020204" pitchFamily="34" charset="0"/>
                <a:cs typeface="Arial" panose="020B0604020202020204" pitchFamily="34" charset="0"/>
              </a:rPr>
              <a:t>i) neaplicarea de către angajator a măsurilor de prevenire și combatere a cazurilor de discriminare și hărțuire sexuală la locul de muncă;</a:t>
            </a:r>
          </a:p>
          <a:p>
            <a:pPr marL="45720" indent="0" algn="ctr">
              <a:buNone/>
            </a:pPr>
            <a:r>
              <a:rPr lang="ro-RO" sz="2100" i="1" dirty="0">
                <a:solidFill>
                  <a:srgbClr val="C00000"/>
                </a:solidFill>
                <a:latin typeface="Arial" panose="020B0604020202020204" pitchFamily="34" charset="0"/>
                <a:cs typeface="Arial" panose="020B0604020202020204" pitchFamily="34" charset="0"/>
              </a:rPr>
              <a:t>[Art.55 al.(1), lit.i) introdusă prin LP74 din 31.03.23, MO134-137/20.04.23; în vigoare 20.05.25]</a:t>
            </a:r>
            <a:endParaRPr lang="ro-RO" sz="2100" dirty="0">
              <a:solidFill>
                <a:srgbClr val="C00000"/>
              </a:solidFill>
              <a:latin typeface="Arial" panose="020B0604020202020204" pitchFamily="34" charset="0"/>
              <a:cs typeface="Arial" panose="020B0604020202020204" pitchFamily="34" charset="0"/>
            </a:endParaRPr>
          </a:p>
          <a:p>
            <a:pPr marL="45720" indent="0" algn="just">
              <a:buNone/>
            </a:pPr>
            <a:r>
              <a:rPr lang="ro-RO" sz="2500" dirty="0">
                <a:solidFill>
                  <a:schemeClr val="tx1"/>
                </a:solidFill>
                <a:latin typeface="Arial" panose="020B0604020202020204" pitchFamily="34" charset="0"/>
                <a:cs typeface="Arial" panose="020B0604020202020204" pitchFamily="34" charset="0"/>
              </a:rPr>
              <a:t>j) împiedicarea sub orice formă a sesizării cazurilor de discriminare și hărțuire sexuală la locul de muncă,</a:t>
            </a:r>
          </a:p>
          <a:p>
            <a:pPr marL="45720" indent="0" algn="ctr">
              <a:buNone/>
            </a:pPr>
            <a:r>
              <a:rPr lang="ro-RO" sz="2100" i="1" dirty="0">
                <a:solidFill>
                  <a:srgbClr val="C00000"/>
                </a:solidFill>
                <a:latin typeface="Arial" panose="020B0604020202020204" pitchFamily="34" charset="0"/>
                <a:cs typeface="Arial" panose="020B0604020202020204" pitchFamily="34" charset="0"/>
              </a:rPr>
              <a:t>[Art.55 al.(1), lit.j) introdusă prin LP74 din 31.03.23, MO134-137/20.04.23; în vigoare 20.05.25]</a:t>
            </a:r>
            <a:endParaRPr lang="ro-RO" sz="2100" dirty="0">
              <a:solidFill>
                <a:srgbClr val="C00000"/>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ro-RO" sz="2500" b="1" i="1" dirty="0">
                <a:solidFill>
                  <a:schemeClr val="tx1"/>
                </a:solidFill>
                <a:latin typeface="Arial" panose="020B0604020202020204" pitchFamily="34" charset="0"/>
                <a:cs typeface="Arial" panose="020B0604020202020204" pitchFamily="34" charset="0"/>
              </a:rPr>
              <a:t>se sancţionează cu amendă de la 30 la 60 de unităţi convenţionale aplicată persoanei fizice, cu amendă de la 70 la 120 de unităţi convenţionale aplicată persoanei cu funcţie de răspundere, cu amendă de la 150 la 240 de unităţi convenţionale aplicată persoanei juridice.</a:t>
            </a:r>
          </a:p>
          <a:p>
            <a:pPr algn="just">
              <a:buFont typeface="Wingdings" panose="05000000000000000000" pitchFamily="2" charset="2"/>
              <a:buChar char="Ø"/>
            </a:pPr>
            <a:r>
              <a:rPr lang="ro-RO" sz="2500" b="1" i="1" dirty="0">
                <a:solidFill>
                  <a:schemeClr val="tx1"/>
                </a:solidFill>
                <a:latin typeface="Arial" panose="020B0604020202020204" pitchFamily="34" charset="0"/>
                <a:cs typeface="Arial" panose="020B0604020202020204" pitchFamily="34" charset="0"/>
              </a:rPr>
              <a:t>aceleaşi încălcări săvîrşite asupra minorului se sancţionează cu amendă de la 50 la 80 de unităţi convenţionale aplicată persoanei fizice, cu amendă de la 100 la 140 de unităţi convenţionale aplicată persoanei cu funcţie de răspundere, cu amendă de la 200 la 300 de unităţi convenţionale aplicată persoanei juridice.</a:t>
            </a:r>
            <a:endParaRPr lang="ru-RU" sz="2500" i="1" dirty="0">
              <a:solidFill>
                <a:schemeClr val="tx1"/>
              </a:solidFill>
              <a:latin typeface="Arial" panose="020B0604020202020204" pitchFamily="34" charset="0"/>
              <a:cs typeface="Arial" panose="020B0604020202020204" pitchFamily="34" charset="0"/>
            </a:endParaRPr>
          </a:p>
          <a:p>
            <a:pPr marL="45720" indent="0">
              <a:buNone/>
            </a:pPr>
            <a:endParaRPr lang="ru-RU" sz="2500" b="1" dirty="0">
              <a:solidFill>
                <a:srgbClr val="C00000"/>
              </a:solidFill>
              <a:latin typeface="Arial" panose="020B0604020202020204" pitchFamily="34" charset="0"/>
              <a:cs typeface="Arial" panose="020B0604020202020204" pitchFamily="34" charset="0"/>
            </a:endParaRPr>
          </a:p>
          <a:p>
            <a:pPr marL="45720" indent="0">
              <a:buNone/>
            </a:pPr>
            <a:endParaRPr lang="ru-RU" dirty="0"/>
          </a:p>
        </p:txBody>
      </p:sp>
      <p:pic>
        <p:nvPicPr>
          <p:cNvPr id="4" name="Рисунок 3">
            <a:extLst>
              <a:ext uri="{FF2B5EF4-FFF2-40B4-BE49-F238E27FC236}">
                <a16:creationId xmlns:a16="http://schemas.microsoft.com/office/drawing/2014/main" id="{2EF1B358-E433-4C95-B978-A5C4FADBB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9776" y="4901682"/>
            <a:ext cx="3048000" cy="1706880"/>
          </a:xfrm>
          <a:prstGeom prst="rect">
            <a:avLst/>
          </a:prstGeom>
        </p:spPr>
      </p:pic>
    </p:spTree>
    <p:extLst>
      <p:ext uri="{BB962C8B-B14F-4D97-AF65-F5344CB8AC3E}">
        <p14:creationId xmlns:p14="http://schemas.microsoft.com/office/powerpoint/2010/main" val="10445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12FF4AC-C7A4-4B47-A722-B41D45799A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91192"/>
          </a:xfrm>
        </p:spPr>
      </p:pic>
    </p:spTree>
    <p:extLst>
      <p:ext uri="{BB962C8B-B14F-4D97-AF65-F5344CB8AC3E}">
        <p14:creationId xmlns:p14="http://schemas.microsoft.com/office/powerpoint/2010/main" val="842031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1E21CE1-E9A5-4A40-A728-2A223EEED478}"/>
              </a:ext>
            </a:extLst>
          </p:cNvPr>
          <p:cNvSpPr>
            <a:spLocks noGrp="1"/>
          </p:cNvSpPr>
          <p:nvPr>
            <p:ph idx="1"/>
          </p:nvPr>
        </p:nvSpPr>
        <p:spPr>
          <a:xfrm>
            <a:off x="644892" y="471638"/>
            <a:ext cx="11300059" cy="6164054"/>
          </a:xfrm>
        </p:spPr>
        <p:txBody>
          <a:bodyPr/>
          <a:lstStyle/>
          <a:p>
            <a:pPr marL="0" indent="0" algn="ctr">
              <a:buNone/>
            </a:pPr>
            <a:r>
              <a:rPr lang="ro-MD" sz="2000" dirty="0">
                <a:latin typeface="Arial" panose="020B0604020202020204" pitchFamily="34" charset="0"/>
                <a:ea typeface="WenQuanYi Micro Hei"/>
                <a:cs typeface="Arial" panose="020B0604020202020204" pitchFamily="34" charset="0"/>
              </a:rPr>
              <a:t> </a:t>
            </a:r>
            <a:r>
              <a:rPr lang="ro-MD" sz="2000" b="1" dirty="0">
                <a:solidFill>
                  <a:srgbClr val="333333"/>
                </a:solidFill>
                <a:latin typeface="Arial Black" panose="020B0A04020102020204" pitchFamily="34" charset="0"/>
                <a:ea typeface="WenQuanYi Micro Hei"/>
                <a:cs typeface="Arial" panose="020B0604020202020204" pitchFamily="34" charset="0"/>
              </a:rPr>
              <a:t>Clauza de neconcurență</a:t>
            </a:r>
            <a:endParaRPr lang="ro-MD" sz="2000" dirty="0">
              <a:latin typeface="Arial Black" panose="020B0A04020102020204" pitchFamily="34" charset="0"/>
              <a:ea typeface="WenQuanYi Micro Hei"/>
              <a:cs typeface="Arial" panose="020B0604020202020204" pitchFamily="34" charset="0"/>
            </a:endParaRPr>
          </a:p>
          <a:p>
            <a:pPr marL="0" indent="0" algn="just">
              <a:buNone/>
            </a:pPr>
            <a:r>
              <a:rPr lang="ro-MD" sz="2000" dirty="0">
                <a:latin typeface="Arial" panose="020B0604020202020204" pitchFamily="34" charset="0"/>
                <a:ea typeface="WenQuanYi Micro Hei"/>
                <a:cs typeface="Arial" panose="020B0604020202020204" pitchFamily="34" charset="0"/>
              </a:rPr>
              <a:t>  </a:t>
            </a:r>
            <a:r>
              <a:rPr lang="ro-MD" sz="1800" dirty="0">
                <a:latin typeface="Arial" panose="020B0604020202020204" pitchFamily="34" charset="0"/>
                <a:ea typeface="WenQuanYi Micro Hei"/>
                <a:cs typeface="Arial" panose="020B0604020202020204" pitchFamily="34" charset="0"/>
              </a:rPr>
              <a:t>Începînd cu </a:t>
            </a:r>
            <a:r>
              <a:rPr lang="ro-MD" sz="1800" dirty="0">
                <a:solidFill>
                  <a:srgbClr val="000000"/>
                </a:solidFill>
                <a:latin typeface="Arial" panose="020B0604020202020204" pitchFamily="34" charset="0"/>
                <a:ea typeface="WenQuanYi Micro Hei"/>
                <a:cs typeface="Arial" panose="020B0604020202020204" pitchFamily="34" charset="0"/>
              </a:rPr>
              <a:t>26 august 2022 prin Legea nr. 243 din 28 iulie 2022 pentru modificarea unor acte normative au fost operate modificări la Codul muncii. Una dintre intervenții se referă la clauza de neconcurență, reglamentată de Codul muncii prin art. 53</a:t>
            </a:r>
            <a:r>
              <a:rPr lang="ro-MD" sz="1800" baseline="30000" dirty="0">
                <a:solidFill>
                  <a:srgbClr val="000000"/>
                </a:solidFill>
                <a:latin typeface="Arial" panose="020B0604020202020204" pitchFamily="34" charset="0"/>
                <a:ea typeface="WenQuanYi Micro Hei"/>
                <a:cs typeface="Arial" panose="020B0604020202020204" pitchFamily="34" charset="0"/>
              </a:rPr>
              <a:t>1</a:t>
            </a:r>
            <a:r>
              <a:rPr lang="ro-MD" sz="1800" dirty="0">
                <a:solidFill>
                  <a:srgbClr val="000000"/>
                </a:solidFill>
                <a:latin typeface="Arial" panose="020B0604020202020204" pitchFamily="34" charset="0"/>
                <a:ea typeface="WenQuanYi Micro Hei"/>
                <a:cs typeface="Arial" panose="020B0604020202020204" pitchFamily="34" charset="0"/>
              </a:rPr>
              <a:t> </a:t>
            </a:r>
            <a:r>
              <a:rPr lang="ro-MD" sz="18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ro-MD" sz="1800" b="1" dirty="0">
                <a:solidFill>
                  <a:srgbClr val="333333"/>
                </a:solidFill>
                <a:latin typeface="Arial" panose="020B0604020202020204" pitchFamily="34" charset="0"/>
                <a:ea typeface="WenQuanYi Micro Hei"/>
                <a:cs typeface="Arial" panose="020B0604020202020204" pitchFamily="34" charset="0"/>
              </a:rPr>
              <a:t>Clauza de neconcurență</a:t>
            </a:r>
            <a:r>
              <a:rPr lang="ro-MD" sz="18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p>
          <a:p>
            <a:pPr marL="0" indent="0" algn="just">
              <a:buNone/>
            </a:pPr>
            <a:endParaRPr lang="ro-MD" sz="1800" b="1" kern="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0" indent="0" algn="just">
              <a:buNone/>
            </a:pPr>
            <a:endParaRPr lang="ro-MD" sz="1800" b="1" kern="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0" indent="0" algn="just">
              <a:buNone/>
            </a:pPr>
            <a:endParaRPr lang="ro-MD" sz="1800" b="1" kern="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0" indent="0" algn="just">
              <a:buNone/>
            </a:pPr>
            <a:endParaRPr lang="ro-MD" sz="1800" b="1" kern="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0" indent="0" algn="just">
              <a:buNone/>
            </a:pPr>
            <a:endParaRPr lang="ro-MD" sz="1800" b="1" kern="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0" indent="0" algn="just">
              <a:spcAft>
                <a:spcPts val="0"/>
              </a:spcAft>
              <a:buNone/>
            </a:pPr>
            <a:r>
              <a:rPr lang="en-US" sz="1800" kern="150" dirty="0">
                <a:solidFill>
                  <a:srgbClr val="222222"/>
                </a:solidFill>
                <a:latin typeface="Arial" panose="020B0604020202020204" pitchFamily="34" charset="0"/>
                <a:ea typeface="WenQuanYi Micro Hei"/>
                <a:cs typeface="Arial" panose="020B0604020202020204" pitchFamily="34" charset="0"/>
              </a:rPr>
              <a:t> </a:t>
            </a:r>
            <a:r>
              <a:rPr lang="ro-MD" sz="1800" kern="150" dirty="0">
                <a:solidFill>
                  <a:srgbClr val="222222"/>
                </a:solidFill>
                <a:latin typeface="Arial" panose="020B0604020202020204" pitchFamily="34" charset="0"/>
                <a:ea typeface="WenQuanYi Micro Hei"/>
                <a:cs typeface="Arial" panose="020B0604020202020204" pitchFamily="34" charset="0"/>
              </a:rPr>
              <a:t>   </a:t>
            </a:r>
            <a:r>
              <a:rPr lang="ro-MD" sz="1800" kern="150" dirty="0">
                <a:solidFill>
                  <a:srgbClr val="000000"/>
                </a:solidFill>
                <a:latin typeface="Arial" panose="020B0604020202020204" pitchFamily="34" charset="0"/>
                <a:ea typeface="WenQuanYi Micro Hei"/>
                <a:cs typeface="Arial" panose="020B0604020202020204" pitchFamily="34" charset="0"/>
              </a:rPr>
              <a:t>Clauza de neconcurență este valabilă numai în caz că este menționată în contractul individual de muncă sau în acordul suplimentar la contract semnat de părțile contractuale. </a:t>
            </a:r>
            <a:endParaRPr lang="ru-RU" sz="1800" kern="150" dirty="0">
              <a:latin typeface="Arial" panose="020B0604020202020204" pitchFamily="34" charset="0"/>
              <a:ea typeface="WenQuanYi Micro Hei"/>
              <a:cs typeface="Arial" panose="020B0604020202020204" pitchFamily="34" charset="0"/>
            </a:endParaRPr>
          </a:p>
          <a:p>
            <a:pPr marL="0" indent="0" algn="just">
              <a:spcAft>
                <a:spcPts val="0"/>
              </a:spcAft>
              <a:buNone/>
            </a:pPr>
            <a:r>
              <a:rPr lang="ro-MD" sz="1800" kern="150" dirty="0">
                <a:solidFill>
                  <a:srgbClr val="000000"/>
                </a:solidFill>
                <a:latin typeface="Arial" panose="020B0604020202020204" pitchFamily="34" charset="0"/>
                <a:ea typeface="WenQuanYi Micro Hei"/>
                <a:cs typeface="Arial" panose="020B0604020202020204" pitchFamily="34" charset="0"/>
              </a:rPr>
              <a:t>   </a:t>
            </a:r>
            <a:r>
              <a:rPr lang="ro-MD" sz="1800" kern="150" dirty="0">
                <a:solidFill>
                  <a:srgbClr val="002F34"/>
                </a:solidFill>
                <a:latin typeface="Arial" panose="020B0604020202020204" pitchFamily="34" charset="0"/>
                <a:ea typeface="WenQuanYi Micro Hei"/>
                <a:cs typeface="Arial" panose="020B0604020202020204" pitchFamily="34" charset="0"/>
              </a:rPr>
              <a:t> Dispozițiile legale privind clauzele de neconcurență sunt descries în art. 53</a:t>
            </a:r>
            <a:r>
              <a:rPr lang="ro-MD" sz="1800" kern="150" baseline="30000" dirty="0">
                <a:solidFill>
                  <a:srgbClr val="002F34"/>
                </a:solidFill>
                <a:latin typeface="Arial" panose="020B0604020202020204" pitchFamily="34" charset="0"/>
                <a:ea typeface="WenQuanYi Micro Hei"/>
                <a:cs typeface="Arial" panose="020B0604020202020204" pitchFamily="34" charset="0"/>
              </a:rPr>
              <a:t>1 </a:t>
            </a:r>
            <a:r>
              <a:rPr lang="ro-MD" sz="1800" kern="150" dirty="0">
                <a:solidFill>
                  <a:srgbClr val="002F34"/>
                </a:solidFill>
                <a:latin typeface="Arial" panose="020B0604020202020204" pitchFamily="34" charset="0"/>
                <a:ea typeface="WenQuanYi Micro Hei"/>
                <a:cs typeface="Arial" panose="020B0604020202020204" pitchFamily="34" charset="0"/>
              </a:rPr>
              <a:t>din Codul muncii.</a:t>
            </a:r>
          </a:p>
          <a:p>
            <a:pPr marL="0" indent="0" algn="just">
              <a:spcAft>
                <a:spcPts val="0"/>
              </a:spcAft>
              <a:buNone/>
            </a:pPr>
            <a:endParaRPr lang="ru-RU" sz="1800" dirty="0">
              <a:latin typeface="Arial" panose="020B0604020202020204" pitchFamily="34" charset="0"/>
              <a:cs typeface="Arial" panose="020B0604020202020204" pitchFamily="34" charset="0"/>
            </a:endParaRPr>
          </a:p>
        </p:txBody>
      </p:sp>
      <p:sp>
        <p:nvSpPr>
          <p:cNvPr id="4" name="Прямоугольник: скругленные углы 3">
            <a:extLst>
              <a:ext uri="{FF2B5EF4-FFF2-40B4-BE49-F238E27FC236}">
                <a16:creationId xmlns:a16="http://schemas.microsoft.com/office/drawing/2014/main" id="{5CAA531B-4766-44D8-BEB8-52BB0BDA31EE}"/>
              </a:ext>
            </a:extLst>
          </p:cNvPr>
          <p:cNvSpPr/>
          <p:nvPr/>
        </p:nvSpPr>
        <p:spPr>
          <a:xfrm>
            <a:off x="644894" y="1921079"/>
            <a:ext cx="10992050" cy="169457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MD" b="1" i="1" dirty="0">
                <a:solidFill>
                  <a:srgbClr val="000000"/>
                </a:solidFill>
                <a:latin typeface="Times New Roman" panose="02020603050405020304" pitchFamily="18" charset="0"/>
                <a:ea typeface="WenQuanYi Micro Hei"/>
              </a:rPr>
              <a:t>Clauza de neconcurență - este o clauză, prin care salariatul este obligat ca după încetarea contractului individual de muncă să nu presteze, în interes propriu sau al unui terț, o activitate care se află în concurența cu cea prestată la angajatorul său, în schimbul unei indemnizații de neconcurență lunare pe care angajatorul se obligă să o plătească pe toată perioada de neconcurență.</a:t>
            </a:r>
            <a:r>
              <a:rPr lang="ro-MD" b="1" i="1" dirty="0">
                <a:solidFill>
                  <a:srgbClr val="222222"/>
                </a:solidFill>
                <a:latin typeface="Times New Roman" panose="02020603050405020304" pitchFamily="18" charset="0"/>
                <a:ea typeface="WenQuanYi Micro Hei"/>
              </a:rPr>
              <a:t> </a:t>
            </a:r>
            <a:endParaRPr lang="ru-RU" dirty="0"/>
          </a:p>
        </p:txBody>
      </p:sp>
      <p:pic>
        <p:nvPicPr>
          <p:cNvPr id="5" name="Рисунок 4">
            <a:extLst>
              <a:ext uri="{FF2B5EF4-FFF2-40B4-BE49-F238E27FC236}">
                <a16:creationId xmlns:a16="http://schemas.microsoft.com/office/drawing/2014/main" id="{DF5985F7-0A38-4466-872C-1000E7B99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301" y="4731391"/>
            <a:ext cx="8572500" cy="2126609"/>
          </a:xfrm>
          <a:prstGeom prst="rect">
            <a:avLst/>
          </a:prstGeom>
        </p:spPr>
      </p:pic>
    </p:spTree>
    <p:extLst>
      <p:ext uri="{BB962C8B-B14F-4D97-AF65-F5344CB8AC3E}">
        <p14:creationId xmlns:p14="http://schemas.microsoft.com/office/powerpoint/2010/main" val="388048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FC7660A-F9CF-46FF-9A30-3C3D132AF94F}"/>
              </a:ext>
            </a:extLst>
          </p:cNvPr>
          <p:cNvSpPr>
            <a:spLocks noGrp="1"/>
          </p:cNvSpPr>
          <p:nvPr>
            <p:ph idx="1"/>
          </p:nvPr>
        </p:nvSpPr>
        <p:spPr>
          <a:xfrm>
            <a:off x="285227" y="226503"/>
            <a:ext cx="11736728" cy="4557253"/>
          </a:xfrm>
        </p:spPr>
        <p:txBody>
          <a:bodyPr>
            <a:normAutofit fontScale="70000" lnSpcReduction="20000"/>
          </a:bodyPr>
          <a:lstStyle/>
          <a:p>
            <a:pPr marL="0" indent="0">
              <a:spcAft>
                <a:spcPts val="0"/>
              </a:spcAft>
              <a:buNone/>
            </a:pPr>
            <a:r>
              <a:rPr lang="en-US" sz="2900" kern="150" baseline="30000" dirty="0">
                <a:latin typeface="Arial Black" panose="020B0A04020102020204" pitchFamily="34" charset="0"/>
                <a:ea typeface="WenQuanYi Micro Hei"/>
                <a:cs typeface="Arial" panose="020B0604020202020204" pitchFamily="34" charset="0"/>
              </a:rPr>
              <a:t>„</a:t>
            </a:r>
            <a:r>
              <a:rPr lang="en-US" sz="2900" b="1" kern="150" baseline="30000" dirty="0" err="1">
                <a:latin typeface="Arial Black" panose="020B0A04020102020204" pitchFamily="34" charset="0"/>
                <a:ea typeface="WenQuanYi Micro Hei"/>
                <a:cs typeface="Arial" panose="020B0604020202020204" pitchFamily="34" charset="0"/>
              </a:rPr>
              <a:t>Articolul</a:t>
            </a:r>
            <a:r>
              <a:rPr lang="en-US" sz="2900" b="1" kern="150" baseline="30000" dirty="0">
                <a:latin typeface="Arial Black" panose="020B0A04020102020204" pitchFamily="34" charset="0"/>
                <a:ea typeface="WenQuanYi Micro Hei"/>
                <a:cs typeface="Arial" panose="020B0604020202020204" pitchFamily="34" charset="0"/>
              </a:rPr>
              <a:t> 53</a:t>
            </a:r>
            <a:r>
              <a:rPr lang="ro-MD" sz="2900" b="1" kern="150" baseline="30000" dirty="0">
                <a:latin typeface="Arial Black" panose="020B0A04020102020204" pitchFamily="34" charset="0"/>
                <a:ea typeface="WenQuanYi Micro Hei"/>
                <a:cs typeface="Arial" panose="020B0604020202020204" pitchFamily="34" charset="0"/>
              </a:rPr>
              <a:t>/</a:t>
            </a:r>
            <a:r>
              <a:rPr lang="en-US" sz="2900" b="1" kern="150" baseline="30000" dirty="0">
                <a:latin typeface="Arial Black" panose="020B0A04020102020204" pitchFamily="34" charset="0"/>
                <a:ea typeface="WenQuanYi Micro Hei"/>
                <a:cs typeface="Arial" panose="020B0604020202020204" pitchFamily="34" charset="0"/>
              </a:rPr>
              <a:t>1.</a:t>
            </a:r>
            <a:r>
              <a:rPr lang="en-US" sz="2900" kern="150" baseline="30000" dirty="0">
                <a:latin typeface="Arial Black" panose="020B0A04020102020204" pitchFamily="34" charset="0"/>
                <a:ea typeface="WenQuanYi Micro Hei"/>
                <a:cs typeface="Arial" panose="020B0604020202020204" pitchFamily="34" charset="0"/>
              </a:rPr>
              <a:t> </a:t>
            </a:r>
            <a:r>
              <a:rPr lang="en-US" sz="2900" kern="150" baseline="30000" dirty="0" err="1">
                <a:latin typeface="Arial Black" panose="020B0A04020102020204" pitchFamily="34" charset="0"/>
                <a:ea typeface="WenQuanYi Micro Hei"/>
                <a:cs typeface="Arial" panose="020B0604020202020204" pitchFamily="34" charset="0"/>
              </a:rPr>
              <a:t>Clauza</a:t>
            </a:r>
            <a:r>
              <a:rPr lang="en-US" sz="2900" kern="150" baseline="30000" dirty="0">
                <a:latin typeface="Arial Black" panose="020B0A04020102020204" pitchFamily="34" charset="0"/>
                <a:ea typeface="WenQuanYi Micro Hei"/>
                <a:cs typeface="Arial" panose="020B0604020202020204" pitchFamily="34" charset="0"/>
              </a:rPr>
              <a:t> de </a:t>
            </a:r>
            <a:r>
              <a:rPr lang="en-US" sz="2900" kern="150" baseline="30000" dirty="0" err="1">
                <a:latin typeface="Arial Black" panose="020B0A04020102020204" pitchFamily="34" charset="0"/>
                <a:ea typeface="WenQuanYi Micro Hei"/>
                <a:cs typeface="Arial" panose="020B0604020202020204" pitchFamily="34" charset="0"/>
              </a:rPr>
              <a:t>neconcurență</a:t>
            </a:r>
            <a:endParaRPr lang="en-US" sz="2900" kern="150" baseline="30000" dirty="0">
              <a:latin typeface="Arial Black" panose="020B0A04020102020204" pitchFamily="34" charset="0"/>
              <a:ea typeface="WenQuanYi Micro Hei"/>
              <a:cs typeface="Arial" panose="020B0604020202020204" pitchFamily="34" charset="0"/>
            </a:endParaRPr>
          </a:p>
          <a:p>
            <a:pPr marL="0" indent="0" algn="just">
              <a:spcAft>
                <a:spcPts val="0"/>
              </a:spcAft>
              <a:buNone/>
            </a:pPr>
            <a:r>
              <a:rPr lang="ro-MD" sz="2300" kern="150" dirty="0">
                <a:latin typeface="Arial" panose="020B0604020202020204" pitchFamily="34" charset="0"/>
                <a:ea typeface="WenQuanYi Micro Hei"/>
                <a:cs typeface="Arial" panose="020B0604020202020204" pitchFamily="34" charset="0"/>
              </a:rPr>
              <a:t>   </a:t>
            </a:r>
            <a:r>
              <a:rPr lang="en-US" sz="2300" kern="150" dirty="0">
                <a:latin typeface="Arial" panose="020B0604020202020204" pitchFamily="34" charset="0"/>
                <a:ea typeface="WenQuanYi Micro Hei"/>
                <a:cs typeface="Arial" panose="020B0604020202020204" pitchFamily="34" charset="0"/>
              </a:rPr>
              <a:t>1) </a:t>
            </a:r>
            <a:r>
              <a:rPr lang="en-US" sz="2300" kern="150" dirty="0" err="1">
                <a:latin typeface="Arial" panose="020B0604020202020204" pitchFamily="34" charset="0"/>
                <a:ea typeface="WenQuanYi Micro Hei"/>
                <a:cs typeface="Arial" panose="020B0604020202020204" pitchFamily="34" charset="0"/>
              </a:rPr>
              <a:t>Părțile</a:t>
            </a:r>
            <a:r>
              <a:rPr lang="en-US" sz="2300" kern="150" dirty="0">
                <a:latin typeface="Arial" panose="020B0604020202020204" pitchFamily="34" charset="0"/>
                <a:ea typeface="WenQuanYi Micro Hei"/>
                <a:cs typeface="Arial" panose="020B0604020202020204" pitchFamily="34" charset="0"/>
              </a:rPr>
              <a:t> pot </a:t>
            </a:r>
            <a:r>
              <a:rPr lang="en-US" sz="2300" kern="150" dirty="0" err="1">
                <a:latin typeface="Arial" panose="020B0604020202020204" pitchFamily="34" charset="0"/>
                <a:ea typeface="WenQuanYi Micro Hei"/>
                <a:cs typeface="Arial" panose="020B0604020202020204" pitchFamily="34" charset="0"/>
              </a:rPr>
              <a:t>negocia</a:t>
            </a:r>
            <a:r>
              <a:rPr lang="en-US" sz="2300" kern="150" dirty="0">
                <a:latin typeface="Arial" panose="020B0604020202020204" pitchFamily="34" charset="0"/>
                <a:ea typeface="WenQuanYi Micro Hei"/>
                <a:cs typeface="Arial" panose="020B0604020202020204" pitchFamily="34" charset="0"/>
              </a:rPr>
              <a:t> o </a:t>
            </a:r>
            <a:r>
              <a:rPr lang="en-US" sz="2300" kern="150" dirty="0" err="1">
                <a:latin typeface="Arial" panose="020B0604020202020204" pitchFamily="34" charset="0"/>
                <a:ea typeface="WenQuanYi Micro Hei"/>
                <a:cs typeface="Arial" panose="020B0604020202020204" pitchFamily="34" charset="0"/>
              </a:rPr>
              <a:t>clauză</a:t>
            </a:r>
            <a:r>
              <a:rPr lang="en-US" sz="2300" kern="150" dirty="0">
                <a:latin typeface="Arial" panose="020B0604020202020204" pitchFamily="34" charset="0"/>
                <a:ea typeface="WenQuanYi Micro Hei"/>
                <a:cs typeface="Arial" panose="020B0604020202020204" pitchFamily="34" charset="0"/>
              </a:rPr>
              <a:t> de </a:t>
            </a:r>
            <a:r>
              <a:rPr lang="en-US" sz="2300" kern="150" dirty="0" err="1">
                <a:latin typeface="Arial" panose="020B0604020202020204" pitchFamily="34" charset="0"/>
                <a:ea typeface="WenQuanYi Micro Hei"/>
                <a:cs typeface="Arial" panose="020B0604020202020204" pitchFamily="34" charset="0"/>
              </a:rPr>
              <a:t>neconcurență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prin</a:t>
            </a:r>
            <a:r>
              <a:rPr lang="en-US" sz="2300" kern="150" dirty="0">
                <a:latin typeface="Arial" panose="020B0604020202020204" pitchFamily="34" charset="0"/>
                <a:ea typeface="WenQuanYi Micro Hei"/>
                <a:cs typeface="Arial" panose="020B0604020202020204" pitchFamily="34" charset="0"/>
              </a:rPr>
              <a:t> care </a:t>
            </a:r>
            <a:r>
              <a:rPr lang="en-US" sz="2300" kern="150" dirty="0" err="1">
                <a:latin typeface="Arial" panose="020B0604020202020204" pitchFamily="34" charset="0"/>
                <a:ea typeface="WenQuanYi Micro Hei"/>
                <a:cs typeface="Arial" panose="020B0604020202020204" pitchFamily="34" charset="0"/>
              </a:rPr>
              <a:t>salariatul</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să</a:t>
            </a:r>
            <a:r>
              <a:rPr lang="en-US" sz="2300" kern="150" dirty="0">
                <a:latin typeface="Arial" panose="020B0604020202020204" pitchFamily="34" charset="0"/>
                <a:ea typeface="WenQuanYi Micro Hei"/>
                <a:cs typeface="Arial" panose="020B0604020202020204" pitchFamily="34" charset="0"/>
              </a:rPr>
              <a:t> fie </a:t>
            </a:r>
            <a:r>
              <a:rPr lang="en-US" sz="2300" kern="150" dirty="0" err="1">
                <a:latin typeface="Arial" panose="020B0604020202020204" pitchFamily="34" charset="0"/>
                <a:ea typeface="WenQuanYi Micro Hei"/>
                <a:cs typeface="Arial" panose="020B0604020202020204" pitchFamily="34" charset="0"/>
              </a:rPr>
              <a:t>obligat</a:t>
            </a:r>
            <a:r>
              <a:rPr lang="en-US" sz="2300" kern="150" dirty="0">
                <a:latin typeface="Arial" panose="020B0604020202020204" pitchFamily="34" charset="0"/>
                <a:ea typeface="WenQuanYi Micro Hei"/>
                <a:cs typeface="Arial" panose="020B0604020202020204" pitchFamily="34" charset="0"/>
              </a:rPr>
              <a:t> ca </a:t>
            </a:r>
            <a:r>
              <a:rPr lang="en-US" sz="2300" kern="150" dirty="0" err="1">
                <a:latin typeface="Arial" panose="020B0604020202020204" pitchFamily="34" charset="0"/>
                <a:ea typeface="WenQuanYi Micro Hei"/>
                <a:cs typeface="Arial" panose="020B0604020202020204" pitchFamily="34" charset="0"/>
              </a:rPr>
              <a:t>după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încetarea</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contractului</a:t>
            </a:r>
            <a:r>
              <a:rPr lang="en-US" sz="2300" kern="150" dirty="0">
                <a:latin typeface="Arial" panose="020B0604020202020204" pitchFamily="34" charset="0"/>
                <a:ea typeface="WenQuanYi Micro Hei"/>
                <a:cs typeface="Arial" panose="020B0604020202020204" pitchFamily="34" charset="0"/>
              </a:rPr>
              <a:t> individual de </a:t>
            </a:r>
            <a:r>
              <a:rPr lang="en-US" sz="2300" kern="150" dirty="0" err="1">
                <a:latin typeface="Arial" panose="020B0604020202020204" pitchFamily="34" charset="0"/>
                <a:ea typeface="WenQuanYi Micro Hei"/>
                <a:cs typeface="Arial" panose="020B0604020202020204" pitchFamily="34" charset="0"/>
              </a:rPr>
              <a:t>muncă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să</a:t>
            </a:r>
            <a:r>
              <a:rPr lang="en-US" sz="2300" kern="150" dirty="0">
                <a:latin typeface="Arial" panose="020B0604020202020204" pitchFamily="34" charset="0"/>
                <a:ea typeface="WenQuanYi Micro Hei"/>
                <a:cs typeface="Arial" panose="020B0604020202020204" pitchFamily="34" charset="0"/>
              </a:rPr>
              <a:t> nu </a:t>
            </a:r>
            <a:r>
              <a:rPr lang="en-US" sz="2300" kern="150" dirty="0" err="1">
                <a:latin typeface="Arial" panose="020B0604020202020204" pitchFamily="34" charset="0"/>
                <a:ea typeface="WenQuanYi Micro Hei"/>
                <a:cs typeface="Arial" panose="020B0604020202020204" pitchFamily="34" charset="0"/>
              </a:rPr>
              <a:t>presteze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în</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interes</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propriu</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sau</a:t>
            </a:r>
            <a:r>
              <a:rPr lang="en-US" sz="2300" kern="150" dirty="0">
                <a:latin typeface="Arial" panose="020B0604020202020204" pitchFamily="34" charset="0"/>
                <a:ea typeface="WenQuanYi Micro Hei"/>
                <a:cs typeface="Arial" panose="020B0604020202020204" pitchFamily="34" charset="0"/>
              </a:rPr>
              <a:t> al </a:t>
            </a:r>
            <a:r>
              <a:rPr lang="en-US" sz="2300" kern="150" dirty="0" err="1">
                <a:latin typeface="Arial" panose="020B0604020202020204" pitchFamily="34" charset="0"/>
                <a:ea typeface="WenQuanYi Micro Hei"/>
                <a:cs typeface="Arial" panose="020B0604020202020204" pitchFamily="34" charset="0"/>
              </a:rPr>
              <a:t>unui</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terț</a:t>
            </a:r>
            <a:r>
              <a:rPr lang="en-US" sz="2300" kern="150" dirty="0">
                <a:latin typeface="Arial" panose="020B0604020202020204" pitchFamily="34" charset="0"/>
                <a:ea typeface="WenQuanYi Micro Hei"/>
                <a:cs typeface="Arial" panose="020B0604020202020204" pitchFamily="34" charset="0"/>
              </a:rPr>
              <a:t>, o </a:t>
            </a:r>
            <a:r>
              <a:rPr lang="en-US" sz="2300" kern="150" dirty="0" err="1">
                <a:latin typeface="Arial" panose="020B0604020202020204" pitchFamily="34" charset="0"/>
                <a:ea typeface="WenQuanYi Micro Hei"/>
                <a:cs typeface="Arial" panose="020B0604020202020204" pitchFamily="34" charset="0"/>
              </a:rPr>
              <a:t>activitate</a:t>
            </a:r>
            <a:r>
              <a:rPr lang="en-US" sz="2300" kern="150" dirty="0">
                <a:latin typeface="Arial" panose="020B0604020202020204" pitchFamily="34" charset="0"/>
                <a:ea typeface="WenQuanYi Micro Hei"/>
                <a:cs typeface="Arial" panose="020B0604020202020204" pitchFamily="34" charset="0"/>
              </a:rPr>
              <a:t> care se </a:t>
            </a:r>
            <a:r>
              <a:rPr lang="en-US" sz="2300" kern="150" dirty="0" err="1">
                <a:latin typeface="Arial" panose="020B0604020202020204" pitchFamily="34" charset="0"/>
                <a:ea typeface="WenQuanYi Micro Hei"/>
                <a:cs typeface="Arial" panose="020B0604020202020204" pitchFamily="34" charset="0"/>
              </a:rPr>
              <a:t>află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în</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concurență</a:t>
            </a:r>
            <a:r>
              <a:rPr lang="en-US" sz="2300" kern="150" dirty="0">
                <a:latin typeface="Arial" panose="020B0604020202020204" pitchFamily="34" charset="0"/>
                <a:ea typeface="WenQuanYi Micro Hei"/>
                <a:cs typeface="Arial" panose="020B0604020202020204" pitchFamily="34" charset="0"/>
              </a:rPr>
              <a:t> cu </a:t>
            </a:r>
            <a:r>
              <a:rPr lang="en-US" sz="2300" kern="150" dirty="0" err="1">
                <a:latin typeface="Arial" panose="020B0604020202020204" pitchFamily="34" charset="0"/>
                <a:ea typeface="WenQuanYi Micro Hei"/>
                <a:cs typeface="Arial" panose="020B0604020202020204" pitchFamily="34" charset="0"/>
              </a:rPr>
              <a:t>cea</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prestată</a:t>
            </a:r>
            <a:r>
              <a:rPr lang="en-US" sz="2300" kern="150" dirty="0">
                <a:latin typeface="Arial" panose="020B0604020202020204" pitchFamily="34" charset="0"/>
                <a:ea typeface="WenQuanYi Micro Hei"/>
                <a:cs typeface="Arial" panose="020B0604020202020204" pitchFamily="34" charset="0"/>
              </a:rPr>
              <a:t> la </a:t>
            </a:r>
            <a:r>
              <a:rPr lang="en-US" sz="2300" kern="150" dirty="0" err="1">
                <a:latin typeface="Arial" panose="020B0604020202020204" pitchFamily="34" charset="0"/>
                <a:ea typeface="WenQuanYi Micro Hei"/>
                <a:cs typeface="Arial" panose="020B0604020202020204" pitchFamily="34" charset="0"/>
              </a:rPr>
              <a:t>angajatorul</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său</a:t>
            </a:r>
            <a:r>
              <a:rPr lang="en-US" sz="2300" kern="150" dirty="0">
                <a:latin typeface="Arial" panose="020B0604020202020204" pitchFamily="34" charset="0"/>
                <a:ea typeface="WenQuanYi Micro Hei"/>
                <a:cs typeface="Arial" panose="020B0604020202020204" pitchFamily="34" charset="0"/>
              </a:rPr>
              <a:t>, pe </a:t>
            </a:r>
            <a:r>
              <a:rPr lang="en-US" sz="2300" kern="150" dirty="0" err="1">
                <a:latin typeface="Arial" panose="020B0604020202020204" pitchFamily="34" charset="0"/>
                <a:ea typeface="WenQuanYi Micro Hei"/>
                <a:cs typeface="Arial" panose="020B0604020202020204" pitchFamily="34" charset="0"/>
              </a:rPr>
              <a:t>perioada</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negociată</a:t>
            </a:r>
            <a:r>
              <a:rPr lang="en-US" sz="2300" kern="150" dirty="0">
                <a:latin typeface="Arial" panose="020B0604020202020204" pitchFamily="34" charset="0"/>
                <a:ea typeface="WenQuanYi Micro Hei"/>
                <a:cs typeface="Arial" panose="020B0604020202020204" pitchFamily="34" charset="0"/>
              </a:rPr>
              <a:t> de </a:t>
            </a:r>
            <a:r>
              <a:rPr lang="en-US" sz="2300" kern="150" dirty="0" err="1">
                <a:latin typeface="Arial" panose="020B0604020202020204" pitchFamily="34" charset="0"/>
                <a:ea typeface="WenQuanYi Micro Hei"/>
                <a:cs typeface="Arial" panose="020B0604020202020204" pitchFamily="34" charset="0"/>
              </a:rPr>
              <a:t>părți</a:t>
            </a:r>
            <a:r>
              <a:rPr lang="en-US" sz="2300" kern="150" dirty="0">
                <a:latin typeface="Arial" panose="020B0604020202020204" pitchFamily="34" charset="0"/>
                <a:ea typeface="WenQuanYi Micro Hei"/>
                <a:cs typeface="Arial" panose="020B0604020202020204" pitchFamily="34" charset="0"/>
              </a:rPr>
              <a:t>, </a:t>
            </a:r>
            <a:r>
              <a:rPr lang="en-US" sz="2300" b="1" kern="150" dirty="0" err="1">
                <a:solidFill>
                  <a:srgbClr val="FF0000"/>
                </a:solidFill>
                <a:latin typeface="Arial" panose="020B0604020202020204" pitchFamily="34" charset="0"/>
                <a:ea typeface="WenQuanYi Micro Hei"/>
                <a:cs typeface="Arial" panose="020B0604020202020204" pitchFamily="34" charset="0"/>
              </a:rPr>
              <a:t>dar</a:t>
            </a:r>
            <a:r>
              <a:rPr lang="en-US" sz="2300" b="1" kern="150" dirty="0">
                <a:solidFill>
                  <a:srgbClr val="FF0000"/>
                </a:solidFill>
                <a:latin typeface="Arial" panose="020B0604020202020204" pitchFamily="34" charset="0"/>
                <a:ea typeface="WenQuanYi Micro Hei"/>
                <a:cs typeface="Arial" panose="020B0604020202020204" pitchFamily="34" charset="0"/>
              </a:rPr>
              <a:t> nu </a:t>
            </a:r>
            <a:r>
              <a:rPr lang="en-US" sz="2300" b="1" kern="150" dirty="0" err="1">
                <a:solidFill>
                  <a:srgbClr val="FF0000"/>
                </a:solidFill>
                <a:latin typeface="Arial" panose="020B0604020202020204" pitchFamily="34" charset="0"/>
                <a:ea typeface="WenQuanYi Micro Hei"/>
                <a:cs typeface="Arial" panose="020B0604020202020204" pitchFamily="34" charset="0"/>
              </a:rPr>
              <a:t>mai</a:t>
            </a:r>
            <a:r>
              <a:rPr lang="en-US" sz="2300" b="1" kern="150" dirty="0">
                <a:solidFill>
                  <a:srgbClr val="FF0000"/>
                </a:solidFill>
                <a:latin typeface="Arial" panose="020B0604020202020204" pitchFamily="34" charset="0"/>
                <a:ea typeface="WenQuanYi Micro Hei"/>
                <a:cs typeface="Arial" panose="020B0604020202020204" pitchFamily="34" charset="0"/>
              </a:rPr>
              <a:t> </a:t>
            </a:r>
            <a:r>
              <a:rPr lang="en-US" sz="2300" b="1" kern="150" dirty="0" err="1">
                <a:solidFill>
                  <a:srgbClr val="FF0000"/>
                </a:solidFill>
                <a:latin typeface="Arial" panose="020B0604020202020204" pitchFamily="34" charset="0"/>
                <a:ea typeface="WenQuanYi Micro Hei"/>
                <a:cs typeface="Arial" panose="020B0604020202020204" pitchFamily="34" charset="0"/>
              </a:rPr>
              <a:t>mult</a:t>
            </a:r>
            <a:r>
              <a:rPr lang="en-US" sz="2300" b="1" kern="150" dirty="0">
                <a:solidFill>
                  <a:srgbClr val="FF0000"/>
                </a:solidFill>
                <a:latin typeface="Arial" panose="020B0604020202020204" pitchFamily="34" charset="0"/>
                <a:ea typeface="WenQuanYi Micro Hei"/>
                <a:cs typeface="Arial" panose="020B0604020202020204" pitchFamily="34" charset="0"/>
              </a:rPr>
              <a:t> de 1 an</a:t>
            </a:r>
            <a:r>
              <a:rPr lang="en-US" sz="2300" kern="150" dirty="0">
                <a:latin typeface="Arial" panose="020B0604020202020204" pitchFamily="34" charset="0"/>
                <a:ea typeface="WenQuanYi Micro Hei"/>
                <a:cs typeface="Arial" panose="020B0604020202020204" pitchFamily="34" charset="0"/>
              </a:rPr>
              <a:t>. Pe </a:t>
            </a:r>
            <a:r>
              <a:rPr lang="en-US" sz="2300" kern="150" dirty="0" err="1">
                <a:latin typeface="Arial" panose="020B0604020202020204" pitchFamily="34" charset="0"/>
                <a:ea typeface="WenQuanYi Micro Hei"/>
                <a:cs typeface="Arial" panose="020B0604020202020204" pitchFamily="34" charset="0"/>
              </a:rPr>
              <a:t>parcursul</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acestei</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perioade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angajatorul</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îi</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achită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salariatului</a:t>
            </a:r>
            <a:r>
              <a:rPr lang="en-US" sz="2300" kern="150" dirty="0">
                <a:latin typeface="Arial" panose="020B0604020202020204" pitchFamily="34" charset="0"/>
                <a:ea typeface="WenQuanYi Micro Hei"/>
                <a:cs typeface="Arial" panose="020B0604020202020204" pitchFamily="34" charset="0"/>
              </a:rPr>
              <a:t> o </a:t>
            </a:r>
            <a:r>
              <a:rPr lang="en-US" sz="2300" kern="150" dirty="0" err="1">
                <a:latin typeface="Arial" panose="020B0604020202020204" pitchFamily="34" charset="0"/>
                <a:ea typeface="WenQuanYi Micro Hei"/>
                <a:cs typeface="Arial" panose="020B0604020202020204" pitchFamily="34" charset="0"/>
              </a:rPr>
              <a:t>indemnizație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lunară</a:t>
            </a:r>
            <a:r>
              <a:rPr lang="en-US" sz="2300" kern="150" dirty="0">
                <a:latin typeface="Arial" panose="020B0604020202020204" pitchFamily="34" charset="0"/>
                <a:ea typeface="WenQuanYi Micro Hei"/>
                <a:cs typeface="Arial" panose="020B0604020202020204" pitchFamily="34" charset="0"/>
              </a:rPr>
              <a:t>, a </a:t>
            </a:r>
            <a:r>
              <a:rPr lang="en-US" sz="2300" kern="150" dirty="0" err="1">
                <a:latin typeface="Arial" panose="020B0604020202020204" pitchFamily="34" charset="0"/>
                <a:ea typeface="WenQuanYi Micro Hei"/>
                <a:cs typeface="Arial" panose="020B0604020202020204" pitchFamily="34" charset="0"/>
              </a:rPr>
              <a:t>cărei</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mărime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va</a:t>
            </a:r>
            <a:r>
              <a:rPr lang="en-US" sz="2300" kern="150" dirty="0">
                <a:latin typeface="Arial" panose="020B0604020202020204" pitchFamily="34" charset="0"/>
                <a:ea typeface="WenQuanYi Micro Hei"/>
                <a:cs typeface="Arial" panose="020B0604020202020204" pitchFamily="34" charset="0"/>
              </a:rPr>
              <a:t> fi </a:t>
            </a:r>
            <a:r>
              <a:rPr lang="en-US" sz="2300" kern="150" dirty="0" err="1">
                <a:latin typeface="Arial" panose="020B0604020202020204" pitchFamily="34" charset="0"/>
                <a:ea typeface="WenQuanYi Micro Hei"/>
                <a:cs typeface="Arial" panose="020B0604020202020204" pitchFamily="34" charset="0"/>
              </a:rPr>
              <a:t>negociată</a:t>
            </a:r>
            <a:r>
              <a:rPr lang="en-US" sz="2300" kern="150" dirty="0">
                <a:latin typeface="Arial" panose="020B0604020202020204" pitchFamily="34" charset="0"/>
                <a:ea typeface="WenQuanYi Micro Hei"/>
                <a:cs typeface="Arial" panose="020B0604020202020204" pitchFamily="34" charset="0"/>
              </a:rPr>
              <a:t> de salariat </a:t>
            </a:r>
            <a:r>
              <a:rPr lang="en-US" sz="2300" kern="150" dirty="0" err="1">
                <a:latin typeface="Arial" panose="020B0604020202020204" pitchFamily="34" charset="0"/>
                <a:ea typeface="WenQuanYi Micro Hei"/>
                <a:cs typeface="Arial" panose="020B0604020202020204" pitchFamily="34" charset="0"/>
              </a:rPr>
              <a:t>și</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angajator</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dar</a:t>
            </a:r>
            <a:r>
              <a:rPr lang="en-US" sz="2300" kern="150" dirty="0">
                <a:latin typeface="Arial" panose="020B0604020202020204" pitchFamily="34" charset="0"/>
                <a:ea typeface="WenQuanYi Micro Hei"/>
                <a:cs typeface="Arial" panose="020B0604020202020204" pitchFamily="34" charset="0"/>
              </a:rPr>
              <a:t> care </a:t>
            </a:r>
            <a:r>
              <a:rPr lang="ro-MD" sz="2300" kern="150" dirty="0">
                <a:latin typeface="Arial" panose="020B0604020202020204" pitchFamily="34" charset="0"/>
                <a:ea typeface="WenQuanYi Micro Hei"/>
                <a:cs typeface="Arial" panose="020B0604020202020204" pitchFamily="34" charset="0"/>
              </a:rPr>
              <a:t> </a:t>
            </a:r>
            <a:r>
              <a:rPr lang="en-US" sz="2300" b="1" kern="150" dirty="0">
                <a:solidFill>
                  <a:srgbClr val="FF0000"/>
                </a:solidFill>
                <a:latin typeface="Arial" panose="020B0604020202020204" pitchFamily="34" charset="0"/>
                <a:ea typeface="WenQuanYi Micro Hei"/>
                <a:cs typeface="Arial" panose="020B0604020202020204" pitchFamily="34" charset="0"/>
              </a:rPr>
              <a:t>nu </a:t>
            </a:r>
            <a:r>
              <a:rPr lang="en-US" sz="2300" b="1" kern="150" dirty="0" err="1">
                <a:solidFill>
                  <a:srgbClr val="FF0000"/>
                </a:solidFill>
                <a:latin typeface="Arial" panose="020B0604020202020204" pitchFamily="34" charset="0"/>
                <a:ea typeface="WenQuanYi Micro Hei"/>
                <a:cs typeface="Arial" panose="020B0604020202020204" pitchFamily="34" charset="0"/>
              </a:rPr>
              <a:t>va</a:t>
            </a:r>
            <a:r>
              <a:rPr lang="en-US" sz="2300" b="1" kern="150" dirty="0">
                <a:solidFill>
                  <a:srgbClr val="FF0000"/>
                </a:solidFill>
                <a:latin typeface="Arial" panose="020B0604020202020204" pitchFamily="34" charset="0"/>
                <a:ea typeface="WenQuanYi Micro Hei"/>
                <a:cs typeface="Arial" panose="020B0604020202020204" pitchFamily="34" charset="0"/>
              </a:rPr>
              <a:t> fi </a:t>
            </a:r>
            <a:r>
              <a:rPr lang="en-US" sz="2300" b="1" kern="150" dirty="0" err="1">
                <a:solidFill>
                  <a:srgbClr val="FF0000"/>
                </a:solidFill>
                <a:latin typeface="Arial" panose="020B0604020202020204" pitchFamily="34" charset="0"/>
                <a:ea typeface="WenQuanYi Micro Hei"/>
                <a:cs typeface="Arial" panose="020B0604020202020204" pitchFamily="34" charset="0"/>
              </a:rPr>
              <a:t>mai</a:t>
            </a:r>
            <a:r>
              <a:rPr lang="en-US" sz="2300" b="1" kern="150" dirty="0">
                <a:solidFill>
                  <a:srgbClr val="FF0000"/>
                </a:solidFill>
                <a:latin typeface="Arial" panose="020B0604020202020204" pitchFamily="34" charset="0"/>
                <a:ea typeface="WenQuanYi Micro Hei"/>
                <a:cs typeface="Arial" panose="020B0604020202020204" pitchFamily="34" charset="0"/>
              </a:rPr>
              <a:t> </a:t>
            </a:r>
            <a:r>
              <a:rPr lang="en-US" sz="2300" b="1" kern="150" dirty="0" err="1">
                <a:solidFill>
                  <a:srgbClr val="FF0000"/>
                </a:solidFill>
                <a:latin typeface="Arial" panose="020B0604020202020204" pitchFamily="34" charset="0"/>
                <a:ea typeface="WenQuanYi Micro Hei"/>
                <a:cs typeface="Arial" panose="020B0604020202020204" pitchFamily="34" charset="0"/>
              </a:rPr>
              <a:t>mică</a:t>
            </a:r>
            <a:r>
              <a:rPr lang="en-US" sz="2300" b="1" kern="150" dirty="0">
                <a:solidFill>
                  <a:srgbClr val="FF0000"/>
                </a:solidFill>
                <a:latin typeface="Arial" panose="020B0604020202020204" pitchFamily="34" charset="0"/>
                <a:ea typeface="WenQuanYi Micro Hei"/>
                <a:cs typeface="Arial" panose="020B0604020202020204" pitchFamily="34" charset="0"/>
              </a:rPr>
              <a:t> de 50% din </a:t>
            </a:r>
            <a:r>
              <a:rPr lang="en-US" sz="2300" b="1" kern="150" dirty="0" err="1">
                <a:solidFill>
                  <a:srgbClr val="FF0000"/>
                </a:solidFill>
                <a:latin typeface="Arial" panose="020B0604020202020204" pitchFamily="34" charset="0"/>
                <a:ea typeface="WenQuanYi Micro Hei"/>
                <a:cs typeface="Arial" panose="020B0604020202020204" pitchFamily="34" charset="0"/>
              </a:rPr>
              <a:t>salariul</a:t>
            </a:r>
            <a:r>
              <a:rPr lang="en-US" sz="2300" b="1" kern="150" dirty="0">
                <a:solidFill>
                  <a:srgbClr val="FF0000"/>
                </a:solidFill>
                <a:latin typeface="Arial" panose="020B0604020202020204" pitchFamily="34" charset="0"/>
                <a:ea typeface="WenQuanYi Micro Hei"/>
                <a:cs typeface="Arial" panose="020B0604020202020204" pitchFamily="34" charset="0"/>
              </a:rPr>
              <a:t> </a:t>
            </a:r>
            <a:r>
              <a:rPr lang="en-US" sz="2300" b="1" kern="150" dirty="0" err="1">
                <a:solidFill>
                  <a:srgbClr val="FF0000"/>
                </a:solidFill>
                <a:latin typeface="Arial" panose="020B0604020202020204" pitchFamily="34" charset="0"/>
                <a:ea typeface="WenQuanYi Micro Hei"/>
                <a:cs typeface="Arial" panose="020B0604020202020204" pitchFamily="34" charset="0"/>
              </a:rPr>
              <a:t>mediu</a:t>
            </a:r>
            <a:r>
              <a:rPr lang="en-US" sz="2300" b="1" kern="150" dirty="0">
                <a:solidFill>
                  <a:srgbClr val="FF0000"/>
                </a:solidFill>
                <a:latin typeface="Arial" panose="020B0604020202020204" pitchFamily="34" charset="0"/>
                <a:ea typeface="WenQuanYi Micro Hei"/>
                <a:cs typeface="Arial" panose="020B0604020202020204" pitchFamily="34" charset="0"/>
              </a:rPr>
              <a:t> lunar al </a:t>
            </a:r>
            <a:r>
              <a:rPr lang="en-US" sz="2300" b="1" kern="150" dirty="0" err="1">
                <a:solidFill>
                  <a:srgbClr val="FF0000"/>
                </a:solidFill>
                <a:latin typeface="Arial" panose="020B0604020202020204" pitchFamily="34" charset="0"/>
                <a:ea typeface="WenQuanYi Micro Hei"/>
                <a:cs typeface="Arial" panose="020B0604020202020204" pitchFamily="34" charset="0"/>
              </a:rPr>
              <a:t>salariatului</a:t>
            </a:r>
            <a:r>
              <a:rPr lang="en-US" sz="2300" kern="150" dirty="0">
                <a:latin typeface="Arial" panose="020B0604020202020204" pitchFamily="34" charset="0"/>
                <a:ea typeface="WenQuanYi Micro Hei"/>
                <a:cs typeface="Arial" panose="020B0604020202020204" pitchFamily="34" charset="0"/>
              </a:rPr>
              <a:t>.</a:t>
            </a:r>
            <a:endParaRPr lang="ru-RU" sz="2300" kern="150" dirty="0">
              <a:latin typeface="Arial" panose="020B0604020202020204" pitchFamily="34" charset="0"/>
              <a:ea typeface="WenQuanYi Micro Hei"/>
              <a:cs typeface="Arial" panose="020B0604020202020204" pitchFamily="34" charset="0"/>
            </a:endParaRPr>
          </a:p>
          <a:p>
            <a:pPr marL="0" indent="0" algn="just">
              <a:spcAft>
                <a:spcPts val="0"/>
              </a:spcAft>
              <a:buNone/>
            </a:pPr>
            <a:r>
              <a:rPr lang="ro-MD" sz="2300" kern="150" dirty="0">
                <a:latin typeface="Arial" panose="020B0604020202020204" pitchFamily="34" charset="0"/>
                <a:ea typeface="WenQuanYi Micro Hei"/>
                <a:cs typeface="Arial" panose="020B0604020202020204" pitchFamily="34" charset="0"/>
              </a:rPr>
              <a:t>   </a:t>
            </a:r>
            <a:r>
              <a:rPr lang="en-US" sz="2300" kern="150" dirty="0">
                <a:latin typeface="Arial" panose="020B0604020202020204" pitchFamily="34" charset="0"/>
                <a:ea typeface="WenQuanYi Micro Hei"/>
                <a:cs typeface="Arial" panose="020B0604020202020204" pitchFamily="34" charset="0"/>
              </a:rPr>
              <a:t>2) O </a:t>
            </a:r>
            <a:r>
              <a:rPr lang="en-US" sz="2300" kern="150" dirty="0" err="1">
                <a:latin typeface="Arial" panose="020B0604020202020204" pitchFamily="34" charset="0"/>
                <a:ea typeface="WenQuanYi Micro Hei"/>
                <a:cs typeface="Arial" panose="020B0604020202020204" pitchFamily="34" charset="0"/>
              </a:rPr>
              <a:t>clauză</a:t>
            </a:r>
            <a:r>
              <a:rPr lang="en-US" sz="2300" kern="150" dirty="0">
                <a:latin typeface="Arial" panose="020B0604020202020204" pitchFamily="34" charset="0"/>
                <a:ea typeface="WenQuanYi Micro Hei"/>
                <a:cs typeface="Arial" panose="020B0604020202020204" pitchFamily="34" charset="0"/>
              </a:rPr>
              <a:t> de </a:t>
            </a:r>
            <a:r>
              <a:rPr lang="en-US" sz="2300" kern="150" dirty="0" err="1">
                <a:latin typeface="Arial" panose="020B0604020202020204" pitchFamily="34" charset="0"/>
                <a:ea typeface="WenQuanYi Micro Hei"/>
                <a:cs typeface="Arial" panose="020B0604020202020204" pitchFamily="34" charset="0"/>
              </a:rPr>
              <a:t>neconcurență</a:t>
            </a:r>
            <a:r>
              <a:rPr lang="en-US" sz="2300" kern="150" dirty="0">
                <a:latin typeface="Arial" panose="020B0604020202020204" pitchFamily="34" charset="0"/>
                <a:ea typeface="WenQuanYi Micro Hei"/>
                <a:cs typeface="Arial" panose="020B0604020202020204" pitchFamily="34" charset="0"/>
              </a:rPr>
              <a:t> care </a:t>
            </a:r>
            <a:r>
              <a:rPr lang="en-US" sz="2300" kern="150" dirty="0" err="1">
                <a:latin typeface="Arial" panose="020B0604020202020204" pitchFamily="34" charset="0"/>
                <a:ea typeface="WenQuanYi Micro Hei"/>
                <a:cs typeface="Arial" panose="020B0604020202020204" pitchFamily="34" charset="0"/>
              </a:rPr>
              <a:t>interzice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salariatului</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în</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totalitate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exercitarea</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profesiei</a:t>
            </a:r>
            <a:r>
              <a:rPr lang="en-US" sz="2300" kern="150" dirty="0">
                <a:latin typeface="Arial" panose="020B0604020202020204" pitchFamily="34" charset="0"/>
                <a:ea typeface="WenQuanYi Micro Hei"/>
                <a:cs typeface="Arial" panose="020B0604020202020204" pitchFamily="34" charset="0"/>
              </a:rPr>
              <a:t> sale (conform </a:t>
            </a:r>
            <a:r>
              <a:rPr lang="en-US" sz="2300" kern="150" dirty="0" err="1">
                <a:latin typeface="Arial" panose="020B0604020202020204" pitchFamily="34" charset="0"/>
                <a:ea typeface="WenQuanYi Micro Hei"/>
                <a:cs typeface="Arial" panose="020B0604020202020204" pitchFamily="34" charset="0"/>
              </a:rPr>
              <a:t>diplomelor</a:t>
            </a:r>
            <a:r>
              <a:rPr lang="en-US" sz="2300" kern="150" dirty="0">
                <a:latin typeface="Arial" panose="020B0604020202020204" pitchFamily="34" charset="0"/>
                <a:ea typeface="WenQuanYi Micro Hei"/>
                <a:cs typeface="Arial" panose="020B0604020202020204" pitchFamily="34" charset="0"/>
              </a:rPr>
              <a:t> sale de </a:t>
            </a:r>
            <a:r>
              <a:rPr lang="en-US" sz="2300" kern="150" dirty="0" err="1">
                <a:latin typeface="Arial" panose="020B0604020202020204" pitchFamily="34" charset="0"/>
                <a:ea typeface="WenQuanYi Micro Hei"/>
                <a:cs typeface="Arial" panose="020B0604020202020204" pitchFamily="34" charset="0"/>
              </a:rPr>
              <a:t>studii</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va</a:t>
            </a:r>
            <a:r>
              <a:rPr lang="en-US" sz="2300" kern="150" dirty="0">
                <a:latin typeface="Arial" panose="020B0604020202020204" pitchFamily="34" charset="0"/>
                <a:ea typeface="WenQuanYi Micro Hei"/>
                <a:cs typeface="Arial" panose="020B0604020202020204" pitchFamily="34" charset="0"/>
              </a:rPr>
              <a:t> fi </a:t>
            </a:r>
            <a:r>
              <a:rPr lang="en-US" sz="2300" kern="150" dirty="0" err="1">
                <a:latin typeface="Arial" panose="020B0604020202020204" pitchFamily="34" charset="0"/>
                <a:ea typeface="WenQuanYi Micro Hei"/>
                <a:cs typeface="Arial" panose="020B0604020202020204" pitchFamily="34" charset="0"/>
              </a:rPr>
              <a:t>considerată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nulă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Clauza</a:t>
            </a:r>
            <a:r>
              <a:rPr lang="en-US" sz="2300" kern="150" dirty="0">
                <a:latin typeface="Arial" panose="020B0604020202020204" pitchFamily="34" charset="0"/>
                <a:ea typeface="WenQuanYi Micro Hei"/>
                <a:cs typeface="Arial" panose="020B0604020202020204" pitchFamily="34" charset="0"/>
              </a:rPr>
              <a:t> de </a:t>
            </a:r>
            <a:r>
              <a:rPr lang="en-US" sz="2300" kern="150" dirty="0" err="1">
                <a:latin typeface="Arial" panose="020B0604020202020204" pitchFamily="34" charset="0"/>
                <a:ea typeface="WenQuanYi Micro Hei"/>
                <a:cs typeface="Arial" panose="020B0604020202020204" pitchFamily="34" charset="0"/>
              </a:rPr>
              <a:t>neconcurență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trebuie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să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prevadă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expres</a:t>
            </a:r>
            <a:r>
              <a:rPr lang="en-US" sz="2300" kern="150" dirty="0">
                <a:latin typeface="Arial" panose="020B0604020202020204" pitchFamily="34" charset="0"/>
                <a:ea typeface="WenQuanYi Micro Hei"/>
                <a:cs typeface="Arial" panose="020B0604020202020204" pitchFamily="34" charset="0"/>
              </a:rPr>
              <a:t> aria </a:t>
            </a:r>
            <a:r>
              <a:rPr lang="en-US" sz="2300" kern="150" dirty="0" err="1">
                <a:latin typeface="Arial" panose="020B0604020202020204" pitchFamily="34" charset="0"/>
                <a:ea typeface="WenQuanYi Micro Hei"/>
                <a:cs typeface="Arial" panose="020B0604020202020204" pitchFamily="34" charset="0"/>
              </a:rPr>
              <a:t>geografică</a:t>
            </a:r>
            <a:r>
              <a:rPr lang="en-US" sz="2300" kern="150" dirty="0">
                <a:latin typeface="Arial" panose="020B0604020202020204" pitchFamily="34" charset="0"/>
                <a:ea typeface="WenQuanYi Micro Hei"/>
                <a:cs typeface="Arial" panose="020B0604020202020204" pitchFamily="34" charset="0"/>
              </a:rPr>
              <a:t> a </a:t>
            </a:r>
            <a:r>
              <a:rPr lang="en-US" sz="2300" kern="150" dirty="0" err="1">
                <a:latin typeface="Arial" panose="020B0604020202020204" pitchFamily="34" charset="0"/>
                <a:ea typeface="WenQuanYi Micro Hei"/>
                <a:cs typeface="Arial" panose="020B0604020202020204" pitchFamily="34" charset="0"/>
              </a:rPr>
              <a:t>unităților</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administrativ-teritoriale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pentru</a:t>
            </a:r>
            <a:r>
              <a:rPr lang="en-US" sz="2300" kern="150" dirty="0">
                <a:latin typeface="Arial" panose="020B0604020202020204" pitchFamily="34" charset="0"/>
                <a:ea typeface="WenQuanYi Micro Hei"/>
                <a:cs typeface="Arial" panose="020B0604020202020204" pitchFamily="34" charset="0"/>
              </a:rPr>
              <a:t> care se </a:t>
            </a:r>
            <a:r>
              <a:rPr lang="en-US" sz="2300" kern="150" dirty="0" err="1">
                <a:latin typeface="Arial" panose="020B0604020202020204" pitchFamily="34" charset="0"/>
                <a:ea typeface="WenQuanYi Micro Hei"/>
                <a:cs typeface="Arial" panose="020B0604020202020204" pitchFamily="34" charset="0"/>
              </a:rPr>
              <a:t>aplică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activitățile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pentru</a:t>
            </a:r>
            <a:r>
              <a:rPr lang="en-US" sz="2300" kern="150" dirty="0">
                <a:latin typeface="Arial" panose="020B0604020202020204" pitchFamily="34" charset="0"/>
                <a:ea typeface="WenQuanYi Micro Hei"/>
                <a:cs typeface="Arial" panose="020B0604020202020204" pitchFamily="34" charset="0"/>
              </a:rPr>
              <a:t> care </a:t>
            </a:r>
            <a:r>
              <a:rPr lang="en-US" sz="2300" kern="150" dirty="0" err="1">
                <a:latin typeface="Arial" panose="020B0604020202020204" pitchFamily="34" charset="0"/>
                <a:ea typeface="WenQuanYi Micro Hei"/>
                <a:cs typeface="Arial" panose="020B0604020202020204" pitchFamily="34" charset="0"/>
              </a:rPr>
              <a:t>este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valabilă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perioada</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pentru</a:t>
            </a:r>
            <a:r>
              <a:rPr lang="en-US" sz="2300" kern="150" dirty="0">
                <a:latin typeface="Arial" panose="020B0604020202020204" pitchFamily="34" charset="0"/>
                <a:ea typeface="WenQuanYi Micro Hei"/>
                <a:cs typeface="Arial" panose="020B0604020202020204" pitchFamily="34" charset="0"/>
              </a:rPr>
              <a:t> care </a:t>
            </a:r>
            <a:r>
              <a:rPr lang="en-US" sz="2300" kern="150" dirty="0" err="1">
                <a:latin typeface="Arial" panose="020B0604020202020204" pitchFamily="34" charset="0"/>
                <a:ea typeface="WenQuanYi Micro Hei"/>
                <a:cs typeface="Arial" panose="020B0604020202020204" pitchFamily="34" charset="0"/>
              </a:rPr>
              <a:t>își</a:t>
            </a:r>
            <a:r>
              <a:rPr lang="en-US" sz="2300" kern="150" dirty="0">
                <a:latin typeface="Arial" panose="020B0604020202020204" pitchFamily="34" charset="0"/>
                <a:ea typeface="WenQuanYi Micro Hei"/>
                <a:cs typeface="Arial" panose="020B0604020202020204" pitchFamily="34" charset="0"/>
              </a:rPr>
              <a:t> produce </a:t>
            </a:r>
            <a:r>
              <a:rPr lang="en-US" sz="2300" kern="150" dirty="0" err="1">
                <a:latin typeface="Arial" panose="020B0604020202020204" pitchFamily="34" charset="0"/>
                <a:ea typeface="WenQuanYi Micro Hei"/>
                <a:cs typeface="Arial" panose="020B0604020202020204" pitchFamily="34" charset="0"/>
              </a:rPr>
              <a:t>efectele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cuantumul</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indemnizației</a:t>
            </a:r>
            <a:r>
              <a:rPr lang="en-US" sz="2300" kern="150" dirty="0">
                <a:latin typeface="Arial" panose="020B0604020202020204" pitchFamily="34" charset="0"/>
                <a:ea typeface="WenQuanYi Micro Hei"/>
                <a:cs typeface="Arial" panose="020B0604020202020204" pitchFamily="34" charset="0"/>
              </a:rPr>
              <a:t> de </a:t>
            </a:r>
            <a:r>
              <a:rPr lang="en-US" sz="2300" kern="150" dirty="0" err="1">
                <a:latin typeface="Arial" panose="020B0604020202020204" pitchFamily="34" charset="0"/>
                <a:ea typeface="WenQuanYi Micro Hei"/>
                <a:cs typeface="Arial" panose="020B0604020202020204" pitchFamily="34" charset="0"/>
              </a:rPr>
              <a:t>neconcurență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lunară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termenele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și</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modul</a:t>
            </a:r>
            <a:r>
              <a:rPr lang="en-US" sz="2300" kern="150" dirty="0">
                <a:latin typeface="Arial" panose="020B0604020202020204" pitchFamily="34" charset="0"/>
                <a:ea typeface="WenQuanYi Micro Hei"/>
                <a:cs typeface="Arial" panose="020B0604020202020204" pitchFamily="34" charset="0"/>
              </a:rPr>
              <a:t> de </a:t>
            </a:r>
            <a:r>
              <a:rPr lang="en-US" sz="2300" kern="150" dirty="0" err="1">
                <a:latin typeface="Arial" panose="020B0604020202020204" pitchFamily="34" charset="0"/>
                <a:ea typeface="WenQuanYi Micro Hei"/>
                <a:cs typeface="Arial" panose="020B0604020202020204" pitchFamily="34" charset="0"/>
              </a:rPr>
              <a:t>plată</a:t>
            </a:r>
            <a:r>
              <a:rPr lang="en-US" sz="2300" kern="150" dirty="0">
                <a:latin typeface="Arial" panose="020B0604020202020204" pitchFamily="34" charset="0"/>
                <a:ea typeface="WenQuanYi Micro Hei"/>
                <a:cs typeface="Arial" panose="020B0604020202020204" pitchFamily="34" charset="0"/>
              </a:rPr>
              <a:t> a </a:t>
            </a:r>
            <a:r>
              <a:rPr lang="en-US" sz="2300" kern="150" dirty="0" err="1">
                <a:latin typeface="Arial" panose="020B0604020202020204" pitchFamily="34" charset="0"/>
                <a:ea typeface="WenQuanYi Micro Hei"/>
                <a:cs typeface="Arial" panose="020B0604020202020204" pitchFamily="34" charset="0"/>
              </a:rPr>
              <a:t>acesteia</a:t>
            </a:r>
            <a:r>
              <a:rPr lang="en-US" sz="2300" kern="150" dirty="0">
                <a:latin typeface="Arial" panose="020B0604020202020204" pitchFamily="34" charset="0"/>
                <a:ea typeface="WenQuanYi Micro Hei"/>
                <a:cs typeface="Arial" panose="020B0604020202020204" pitchFamily="34" charset="0"/>
              </a:rPr>
              <a:t>.</a:t>
            </a:r>
            <a:endParaRPr lang="ru-RU" sz="2300" kern="150" dirty="0">
              <a:latin typeface="Arial" panose="020B0604020202020204" pitchFamily="34" charset="0"/>
              <a:ea typeface="WenQuanYi Micro Hei"/>
              <a:cs typeface="Arial" panose="020B0604020202020204" pitchFamily="34" charset="0"/>
            </a:endParaRPr>
          </a:p>
          <a:p>
            <a:pPr marL="0" indent="0" algn="just">
              <a:spcAft>
                <a:spcPts val="0"/>
              </a:spcAft>
              <a:buNone/>
            </a:pPr>
            <a:r>
              <a:rPr lang="ro-MD" sz="2300" kern="150" dirty="0">
                <a:latin typeface="Arial" panose="020B0604020202020204" pitchFamily="34" charset="0"/>
                <a:ea typeface="WenQuanYi Micro Hei"/>
                <a:cs typeface="Arial" panose="020B0604020202020204" pitchFamily="34" charset="0"/>
              </a:rPr>
              <a:t>   </a:t>
            </a:r>
            <a:r>
              <a:rPr lang="en-US" sz="2300" kern="150" dirty="0">
                <a:latin typeface="Arial" panose="020B0604020202020204" pitchFamily="34" charset="0"/>
                <a:ea typeface="WenQuanYi Micro Hei"/>
                <a:cs typeface="Arial" panose="020B0604020202020204" pitchFamily="34" charset="0"/>
              </a:rPr>
              <a:t>3) </a:t>
            </a:r>
            <a:r>
              <a:rPr lang="en-US" sz="2300" kern="150" dirty="0" err="1">
                <a:latin typeface="Arial" panose="020B0604020202020204" pitchFamily="34" charset="0"/>
                <a:ea typeface="WenQuanYi Micro Hei"/>
                <a:cs typeface="Arial" panose="020B0604020202020204" pitchFamily="34" charset="0"/>
              </a:rPr>
              <a:t>Pentru</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încălcarea</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clauzei</a:t>
            </a:r>
            <a:r>
              <a:rPr lang="en-US" sz="2300" kern="150" dirty="0">
                <a:latin typeface="Arial" panose="020B0604020202020204" pitchFamily="34" charset="0"/>
                <a:ea typeface="WenQuanYi Micro Hei"/>
                <a:cs typeface="Arial" panose="020B0604020202020204" pitchFamily="34" charset="0"/>
              </a:rPr>
              <a:t> de </a:t>
            </a:r>
            <a:r>
              <a:rPr lang="en-US" sz="2300" kern="150" dirty="0" err="1">
                <a:latin typeface="Arial" panose="020B0604020202020204" pitchFamily="34" charset="0"/>
                <a:ea typeface="WenQuanYi Micro Hei"/>
                <a:cs typeface="Arial" panose="020B0604020202020204" pitchFamily="34" charset="0"/>
              </a:rPr>
              <a:t>neconcurență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salariatul</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urmează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să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restituie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indemnizația</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primită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și</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să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recupereze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angajatorului</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prejudiciul</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cauzat</a:t>
            </a:r>
            <a:r>
              <a:rPr lang="en-US" sz="2300" kern="150" dirty="0">
                <a:latin typeface="Arial" panose="020B0604020202020204" pitchFamily="34" charset="0"/>
                <a:ea typeface="WenQuanYi Micro Hei"/>
                <a:cs typeface="Arial" panose="020B0604020202020204" pitchFamily="34" charset="0"/>
              </a:rPr>
              <a:t>.</a:t>
            </a:r>
            <a:endParaRPr lang="ru-RU" sz="2300" kern="150" dirty="0">
              <a:latin typeface="Arial" panose="020B0604020202020204" pitchFamily="34" charset="0"/>
              <a:ea typeface="WenQuanYi Micro Hei"/>
              <a:cs typeface="Arial" panose="020B0604020202020204" pitchFamily="34" charset="0"/>
            </a:endParaRPr>
          </a:p>
          <a:p>
            <a:pPr marL="0" indent="0" algn="just">
              <a:spcAft>
                <a:spcPts val="0"/>
              </a:spcAft>
              <a:buNone/>
            </a:pPr>
            <a:r>
              <a:rPr lang="ro-MD" sz="2300" kern="150" dirty="0">
                <a:latin typeface="Arial" panose="020B0604020202020204" pitchFamily="34" charset="0"/>
                <a:ea typeface="WenQuanYi Micro Hei"/>
                <a:cs typeface="Arial" panose="020B0604020202020204" pitchFamily="34" charset="0"/>
              </a:rPr>
              <a:t>   </a:t>
            </a:r>
            <a:r>
              <a:rPr lang="en-US" sz="2300" kern="150" dirty="0">
                <a:latin typeface="Arial" panose="020B0604020202020204" pitchFamily="34" charset="0"/>
                <a:ea typeface="WenQuanYi Micro Hei"/>
                <a:cs typeface="Arial" panose="020B0604020202020204" pitchFamily="34" charset="0"/>
              </a:rPr>
              <a:t>4) </a:t>
            </a:r>
            <a:r>
              <a:rPr lang="en-US" sz="2300" kern="150" dirty="0" err="1">
                <a:latin typeface="Arial" panose="020B0604020202020204" pitchFamily="34" charset="0"/>
                <a:ea typeface="WenQuanYi Micro Hei"/>
                <a:cs typeface="Arial" panose="020B0604020202020204" pitchFamily="34" charset="0"/>
              </a:rPr>
              <a:t>Dacă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părțile</a:t>
            </a:r>
            <a:r>
              <a:rPr lang="en-US" sz="2300" kern="150" dirty="0">
                <a:latin typeface="Arial" panose="020B0604020202020204" pitchFamily="34" charset="0"/>
                <a:ea typeface="WenQuanYi Micro Hei"/>
                <a:cs typeface="Arial" panose="020B0604020202020204" pitchFamily="34" charset="0"/>
              </a:rPr>
              <a:t> nu au </a:t>
            </a:r>
            <a:r>
              <a:rPr lang="en-US" sz="2300" kern="150" dirty="0" err="1">
                <a:latin typeface="Arial" panose="020B0604020202020204" pitchFamily="34" charset="0"/>
                <a:ea typeface="WenQuanYi Micro Hei"/>
                <a:cs typeface="Arial" panose="020B0604020202020204" pitchFamily="34" charset="0"/>
              </a:rPr>
              <a:t>prevăzut</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altfel</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prin</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clauza</a:t>
            </a:r>
            <a:r>
              <a:rPr lang="en-US" sz="2300" kern="150" dirty="0">
                <a:latin typeface="Arial" panose="020B0604020202020204" pitchFamily="34" charset="0"/>
                <a:ea typeface="WenQuanYi Micro Hei"/>
                <a:cs typeface="Arial" panose="020B0604020202020204" pitchFamily="34" charset="0"/>
              </a:rPr>
              <a:t> de </a:t>
            </a:r>
            <a:r>
              <a:rPr lang="en-US" sz="2300" kern="150" dirty="0" err="1">
                <a:latin typeface="Arial" panose="020B0604020202020204" pitchFamily="34" charset="0"/>
                <a:ea typeface="WenQuanYi Micro Hei"/>
                <a:cs typeface="Arial" panose="020B0604020202020204" pitchFamily="34" charset="0"/>
              </a:rPr>
              <a:t>neconcurență</a:t>
            </a:r>
            <a:r>
              <a:rPr lang="en-US" sz="2300" kern="150" dirty="0">
                <a:latin typeface="Arial" panose="020B0604020202020204" pitchFamily="34" charset="0"/>
                <a:ea typeface="WenQuanYi Micro Hei"/>
                <a:cs typeface="Arial" panose="020B0604020202020204" pitchFamily="34" charset="0"/>
              </a:rPr>
              <a:t>, cu </a:t>
            </a:r>
            <a:r>
              <a:rPr lang="en-US" sz="2300" kern="150" dirty="0" err="1">
                <a:latin typeface="Arial" panose="020B0604020202020204" pitchFamily="34" charset="0"/>
                <a:ea typeface="WenQuanYi Micro Hei"/>
                <a:cs typeface="Arial" panose="020B0604020202020204" pitchFamily="34" charset="0"/>
              </a:rPr>
              <a:t>condiția</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notificării</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și</a:t>
            </a:r>
            <a:r>
              <a:rPr lang="en-US" sz="2300" kern="150" dirty="0">
                <a:latin typeface="Arial" panose="020B0604020202020204" pitchFamily="34" charset="0"/>
                <a:ea typeface="WenQuanYi Micro Hei"/>
                <a:cs typeface="Arial" panose="020B0604020202020204" pitchFamily="34" charset="0"/>
              </a:rPr>
              <a:t> a </a:t>
            </a:r>
            <a:r>
              <a:rPr lang="en-US" sz="2300" kern="150" dirty="0" err="1">
                <a:latin typeface="Arial" panose="020B0604020202020204" pitchFamily="34" charset="0"/>
                <a:ea typeface="WenQuanYi Micro Hei"/>
                <a:cs typeface="Arial" panose="020B0604020202020204" pitchFamily="34" charset="0"/>
              </a:rPr>
              <a:t>plății</a:t>
            </a:r>
            <a:r>
              <a:rPr lang="en-US" sz="2300" kern="150" dirty="0">
                <a:latin typeface="Arial" panose="020B0604020202020204" pitchFamily="34" charset="0"/>
                <a:ea typeface="WenQuanYi Micro Hei"/>
                <a:cs typeface="Arial" panose="020B0604020202020204" pitchFamily="34" charset="0"/>
              </a:rPr>
              <a:t> a 3 </a:t>
            </a:r>
            <a:r>
              <a:rPr lang="en-US" sz="2300" kern="150" dirty="0" err="1">
                <a:latin typeface="Arial" panose="020B0604020202020204" pitchFamily="34" charset="0"/>
                <a:ea typeface="WenQuanYi Micro Hei"/>
                <a:cs typeface="Arial" panose="020B0604020202020204" pitchFamily="34" charset="0"/>
              </a:rPr>
              <a:t>indemnizații</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lunare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angajatorul</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poate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înceta</a:t>
            </a:r>
            <a:r>
              <a:rPr lang="en-US" sz="2300" kern="150" dirty="0">
                <a:latin typeface="Arial" panose="020B0604020202020204" pitchFamily="34" charset="0"/>
                <a:ea typeface="WenQuanYi Micro Hei"/>
                <a:cs typeface="Arial" panose="020B0604020202020204" pitchFamily="34" charset="0"/>
              </a:rPr>
              <a:t> unilateral </a:t>
            </a:r>
            <a:r>
              <a:rPr lang="en-US" sz="2300" kern="150" dirty="0" err="1">
                <a:latin typeface="Arial" panose="020B0604020202020204" pitchFamily="34" charset="0"/>
                <a:ea typeface="WenQuanYi Micro Hei"/>
                <a:cs typeface="Arial" panose="020B0604020202020204" pitchFamily="34" charset="0"/>
              </a:rPr>
              <a:t>clauza</a:t>
            </a:r>
            <a:r>
              <a:rPr lang="en-US" sz="2300" kern="150" dirty="0">
                <a:latin typeface="Arial" panose="020B0604020202020204" pitchFamily="34" charset="0"/>
                <a:ea typeface="WenQuanYi Micro Hei"/>
                <a:cs typeface="Arial" panose="020B0604020202020204" pitchFamily="34" charset="0"/>
              </a:rPr>
              <a:t> de </a:t>
            </a:r>
            <a:r>
              <a:rPr lang="en-US" sz="2300" kern="150" dirty="0" err="1">
                <a:latin typeface="Arial" panose="020B0604020202020204" pitchFamily="34" charset="0"/>
                <a:ea typeface="WenQuanYi Micro Hei"/>
                <a:cs typeface="Arial" panose="020B0604020202020204" pitchFamily="34" charset="0"/>
              </a:rPr>
              <a:t>neconcurență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Notificarea</a:t>
            </a:r>
            <a:r>
              <a:rPr lang="en-US" sz="2300" kern="150" dirty="0">
                <a:latin typeface="Arial" panose="020B0604020202020204" pitchFamily="34" charset="0"/>
                <a:ea typeface="WenQuanYi Micro Hei"/>
                <a:cs typeface="Arial" panose="020B0604020202020204" pitchFamily="34" charset="0"/>
              </a:rPr>
              <a:t> de </a:t>
            </a:r>
            <a:r>
              <a:rPr lang="en-US" sz="2300" kern="150" dirty="0" err="1">
                <a:latin typeface="Arial" panose="020B0604020202020204" pitchFamily="34" charset="0"/>
                <a:ea typeface="WenQuanYi Micro Hei"/>
                <a:cs typeface="Arial" panose="020B0604020202020204" pitchFamily="34" charset="0"/>
              </a:rPr>
              <a:t>încetare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va</a:t>
            </a:r>
            <a:r>
              <a:rPr lang="en-US" sz="2300" kern="150" dirty="0">
                <a:latin typeface="Arial" panose="020B0604020202020204" pitchFamily="34" charset="0"/>
                <a:ea typeface="WenQuanYi Micro Hei"/>
                <a:cs typeface="Arial" panose="020B0604020202020204" pitchFamily="34" charset="0"/>
              </a:rPr>
              <a:t> produce </a:t>
            </a:r>
            <a:r>
              <a:rPr lang="en-US" sz="2300" kern="150" dirty="0" err="1">
                <a:latin typeface="Arial" panose="020B0604020202020204" pitchFamily="34" charset="0"/>
                <a:ea typeface="WenQuanYi Micro Hei"/>
                <a:cs typeface="Arial" panose="020B0604020202020204" pitchFamily="34" charset="0"/>
              </a:rPr>
              <a:t>efecte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numai</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pentru</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viitor</a:t>
            </a:r>
            <a:r>
              <a:rPr lang="en-US" sz="2300" kern="150" dirty="0">
                <a:latin typeface="Arial" panose="020B0604020202020204" pitchFamily="34" charset="0"/>
                <a:ea typeface="WenQuanYi Micro Hei"/>
                <a:cs typeface="Arial" panose="020B0604020202020204" pitchFamily="34" charset="0"/>
              </a:rPr>
              <a:t>.</a:t>
            </a:r>
            <a:endParaRPr lang="ru-RU" sz="2300" kern="150" dirty="0">
              <a:latin typeface="Arial" panose="020B0604020202020204" pitchFamily="34" charset="0"/>
              <a:ea typeface="WenQuanYi Micro Hei"/>
              <a:cs typeface="Arial" panose="020B0604020202020204" pitchFamily="34" charset="0"/>
            </a:endParaRPr>
          </a:p>
          <a:p>
            <a:pPr marL="0" indent="0" algn="just">
              <a:spcAft>
                <a:spcPts val="0"/>
              </a:spcAft>
              <a:buNone/>
            </a:pPr>
            <a:r>
              <a:rPr lang="ro-MD" sz="2300" kern="150" dirty="0">
                <a:latin typeface="Arial" panose="020B0604020202020204" pitchFamily="34" charset="0"/>
                <a:ea typeface="WenQuanYi Micro Hei"/>
                <a:cs typeface="Arial" panose="020B0604020202020204" pitchFamily="34" charset="0"/>
              </a:rPr>
              <a:t>   </a:t>
            </a:r>
            <a:r>
              <a:rPr lang="en-US" sz="2300" kern="150" dirty="0">
                <a:latin typeface="Arial" panose="020B0604020202020204" pitchFamily="34" charset="0"/>
                <a:ea typeface="WenQuanYi Micro Hei"/>
                <a:cs typeface="Arial" panose="020B0604020202020204" pitchFamily="34" charset="0"/>
              </a:rPr>
              <a:t>5) </a:t>
            </a:r>
            <a:r>
              <a:rPr lang="en-US" sz="2300" kern="150" dirty="0" err="1">
                <a:latin typeface="Arial" panose="020B0604020202020204" pitchFamily="34" charset="0"/>
                <a:ea typeface="WenQuanYi Micro Hei"/>
                <a:cs typeface="Arial" panose="020B0604020202020204" pitchFamily="34" charset="0"/>
              </a:rPr>
              <a:t>Dacă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părțile</a:t>
            </a:r>
            <a:r>
              <a:rPr lang="en-US" sz="2300" kern="150" dirty="0">
                <a:latin typeface="Arial" panose="020B0604020202020204" pitchFamily="34" charset="0"/>
                <a:ea typeface="WenQuanYi Micro Hei"/>
                <a:cs typeface="Arial" panose="020B0604020202020204" pitchFamily="34" charset="0"/>
              </a:rPr>
              <a:t> nu au </a:t>
            </a:r>
            <a:r>
              <a:rPr lang="en-US" sz="2300" kern="150" dirty="0" err="1">
                <a:latin typeface="Arial" panose="020B0604020202020204" pitchFamily="34" charset="0"/>
                <a:ea typeface="WenQuanYi Micro Hei"/>
                <a:cs typeface="Arial" panose="020B0604020202020204" pitchFamily="34" charset="0"/>
              </a:rPr>
              <a:t>prevăzut</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altfel</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prin</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clauza</a:t>
            </a:r>
            <a:r>
              <a:rPr lang="en-US" sz="2300" kern="150" dirty="0">
                <a:latin typeface="Arial" panose="020B0604020202020204" pitchFamily="34" charset="0"/>
                <a:ea typeface="WenQuanYi Micro Hei"/>
                <a:cs typeface="Arial" panose="020B0604020202020204" pitchFamily="34" charset="0"/>
              </a:rPr>
              <a:t> de </a:t>
            </a:r>
            <a:r>
              <a:rPr lang="en-US" sz="2300" kern="150" dirty="0" err="1">
                <a:latin typeface="Arial" panose="020B0604020202020204" pitchFamily="34" charset="0"/>
                <a:ea typeface="WenQuanYi Micro Hei"/>
                <a:cs typeface="Arial" panose="020B0604020202020204" pitchFamily="34" charset="0"/>
              </a:rPr>
              <a:t>neconcurență</a:t>
            </a:r>
            <a:r>
              <a:rPr lang="en-US" sz="2300" kern="150" dirty="0">
                <a:latin typeface="Arial" panose="020B0604020202020204" pitchFamily="34" charset="0"/>
                <a:ea typeface="WenQuanYi Micro Hei"/>
                <a:cs typeface="Arial" panose="020B0604020202020204" pitchFamily="34" charset="0"/>
              </a:rPr>
              <a:t>, cu </a:t>
            </a:r>
            <a:r>
              <a:rPr lang="en-US" sz="2300" kern="150" dirty="0" err="1">
                <a:latin typeface="Arial" panose="020B0604020202020204" pitchFamily="34" charset="0"/>
                <a:ea typeface="WenQuanYi Micro Hei"/>
                <a:cs typeface="Arial" panose="020B0604020202020204" pitchFamily="34" charset="0"/>
              </a:rPr>
              <a:t>condiția</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notificării</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în</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formă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scrisă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salariatul</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poate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înceta</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clauza</a:t>
            </a:r>
            <a:r>
              <a:rPr lang="en-US" sz="2300" kern="150" dirty="0">
                <a:latin typeface="Arial" panose="020B0604020202020204" pitchFamily="34" charset="0"/>
                <a:ea typeface="WenQuanYi Micro Hei"/>
                <a:cs typeface="Arial" panose="020B0604020202020204" pitchFamily="34" charset="0"/>
              </a:rPr>
              <a:t> de </a:t>
            </a:r>
            <a:r>
              <a:rPr lang="en-US" sz="2300" kern="150" dirty="0" err="1">
                <a:latin typeface="Arial" panose="020B0604020202020204" pitchFamily="34" charset="0"/>
                <a:ea typeface="WenQuanYi Micro Hei"/>
                <a:cs typeface="Arial" panose="020B0604020202020204" pitchFamily="34" charset="0"/>
              </a:rPr>
              <a:t>neconcurență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în</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cazul</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în</a:t>
            </a:r>
            <a:r>
              <a:rPr lang="en-US" sz="2300" kern="150" dirty="0">
                <a:latin typeface="Arial" panose="020B0604020202020204" pitchFamily="34" charset="0"/>
                <a:ea typeface="WenQuanYi Micro Hei"/>
                <a:cs typeface="Arial" panose="020B0604020202020204" pitchFamily="34" charset="0"/>
              </a:rPr>
              <a:t> care </a:t>
            </a:r>
            <a:r>
              <a:rPr lang="en-US" sz="2300" kern="150" dirty="0" err="1">
                <a:latin typeface="Arial" panose="020B0604020202020204" pitchFamily="34" charset="0"/>
                <a:ea typeface="WenQuanYi Micro Hei"/>
                <a:cs typeface="Arial" panose="020B0604020202020204" pitchFamily="34" charset="0"/>
              </a:rPr>
              <a:t>angajatorul</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întârzie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cel</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puțin</a:t>
            </a:r>
            <a:r>
              <a:rPr lang="en-US" sz="2300" kern="150" dirty="0">
                <a:latin typeface="Arial" panose="020B0604020202020204" pitchFamily="34" charset="0"/>
                <a:ea typeface="WenQuanYi Micro Hei"/>
                <a:cs typeface="Arial" panose="020B0604020202020204" pitchFamily="34" charset="0"/>
              </a:rPr>
              <a:t> cu o </a:t>
            </a:r>
            <a:r>
              <a:rPr lang="en-US" sz="2300" kern="150" dirty="0" err="1">
                <a:latin typeface="Arial" panose="020B0604020202020204" pitchFamily="34" charset="0"/>
                <a:ea typeface="WenQuanYi Micro Hei"/>
                <a:cs typeface="Arial" panose="020B0604020202020204" pitchFamily="34" charset="0"/>
              </a:rPr>
              <a:t>lună</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achitarea</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indemnizației</a:t>
            </a:r>
            <a:r>
              <a:rPr lang="en-US" sz="2300" kern="150" dirty="0">
                <a:latin typeface="Arial" panose="020B0604020202020204" pitchFamily="34" charset="0"/>
                <a:ea typeface="WenQuanYi Micro Hei"/>
                <a:cs typeface="Arial" panose="020B0604020202020204" pitchFamily="34" charset="0"/>
              </a:rPr>
              <a:t>.</a:t>
            </a:r>
            <a:endParaRPr lang="ru-RU" sz="2300" kern="150" dirty="0">
              <a:latin typeface="Arial" panose="020B0604020202020204" pitchFamily="34" charset="0"/>
              <a:ea typeface="WenQuanYi Micro Hei"/>
              <a:cs typeface="Arial" panose="020B0604020202020204" pitchFamily="34" charset="0"/>
            </a:endParaRPr>
          </a:p>
          <a:p>
            <a:pPr marL="0" indent="0" algn="just">
              <a:spcAft>
                <a:spcPts val="0"/>
              </a:spcAft>
              <a:buNone/>
            </a:pPr>
            <a:r>
              <a:rPr lang="ro-MD" sz="2300" kern="150" dirty="0">
                <a:latin typeface="Arial" panose="020B0604020202020204" pitchFamily="34" charset="0"/>
                <a:ea typeface="WenQuanYi Micro Hei"/>
                <a:cs typeface="Arial" panose="020B0604020202020204" pitchFamily="34" charset="0"/>
              </a:rPr>
              <a:t>   </a:t>
            </a:r>
            <a:r>
              <a:rPr lang="en-US" sz="2300" kern="150" dirty="0">
                <a:latin typeface="Arial" panose="020B0604020202020204" pitchFamily="34" charset="0"/>
                <a:ea typeface="WenQuanYi Micro Hei"/>
                <a:cs typeface="Arial" panose="020B0604020202020204" pitchFamily="34" charset="0"/>
              </a:rPr>
              <a:t>6) </a:t>
            </a:r>
            <a:r>
              <a:rPr lang="en-US" sz="2300" kern="150" dirty="0" err="1">
                <a:latin typeface="Arial" panose="020B0604020202020204" pitchFamily="34" charset="0"/>
                <a:ea typeface="WenQuanYi Micro Hei"/>
                <a:cs typeface="Arial" panose="020B0604020202020204" pitchFamily="34" charset="0"/>
              </a:rPr>
              <a:t>Prezentul</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articol</a:t>
            </a:r>
            <a:r>
              <a:rPr lang="en-US" sz="2300" kern="150" dirty="0">
                <a:latin typeface="Arial" panose="020B0604020202020204" pitchFamily="34" charset="0"/>
                <a:ea typeface="WenQuanYi Micro Hei"/>
                <a:cs typeface="Arial" panose="020B0604020202020204" pitchFamily="34" charset="0"/>
              </a:rPr>
              <a:t> nu </a:t>
            </a:r>
            <a:r>
              <a:rPr lang="en-US" sz="2300" kern="150" dirty="0" err="1">
                <a:latin typeface="Arial" panose="020B0604020202020204" pitchFamily="34" charset="0"/>
                <a:ea typeface="WenQuanYi Micro Hei"/>
                <a:cs typeface="Arial" panose="020B0604020202020204" pitchFamily="34" charset="0"/>
              </a:rPr>
              <a:t>aduce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atingere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dispozițiilor</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privind</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obligația</a:t>
            </a:r>
            <a:r>
              <a:rPr lang="en-US" sz="2300" kern="150" dirty="0">
                <a:latin typeface="Arial" panose="020B0604020202020204" pitchFamily="34" charset="0"/>
                <a:ea typeface="WenQuanYi Micro Hei"/>
                <a:cs typeface="Arial" panose="020B0604020202020204" pitchFamily="34" charset="0"/>
              </a:rPr>
              <a:t> de </a:t>
            </a:r>
            <a:r>
              <a:rPr lang="en-US" sz="2300" kern="150" dirty="0" err="1">
                <a:latin typeface="Arial" panose="020B0604020202020204" pitchFamily="34" charset="0"/>
                <a:ea typeface="WenQuanYi Micro Hei"/>
                <a:cs typeface="Arial" panose="020B0604020202020204" pitchFamily="34" charset="0"/>
              </a:rPr>
              <a:t>neconcurență</a:t>
            </a:r>
            <a:r>
              <a:rPr lang="en-US" sz="2300" kern="150" dirty="0">
                <a:latin typeface="Arial" panose="020B0604020202020204" pitchFamily="34" charset="0"/>
                <a:ea typeface="WenQuanYi Micro Hei"/>
                <a:cs typeface="Arial" panose="020B0604020202020204" pitchFamily="34" charset="0"/>
              </a:rPr>
              <a:t> a </a:t>
            </a:r>
            <a:r>
              <a:rPr lang="en-US" sz="2300" kern="150" dirty="0" err="1">
                <a:latin typeface="Arial" panose="020B0604020202020204" pitchFamily="34" charset="0"/>
                <a:ea typeface="WenQuanYi Micro Hei"/>
                <a:cs typeface="Arial" panose="020B0604020202020204" pitchFamily="34" charset="0"/>
              </a:rPr>
              <a:t>administratorului</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persoanei</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juridice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stabilite</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în</a:t>
            </a:r>
            <a:r>
              <a:rPr lang="en-US" sz="2300" kern="150" dirty="0">
                <a:latin typeface="Arial" panose="020B0604020202020204" pitchFamily="34" charset="0"/>
                <a:ea typeface="WenQuanYi Micro Hei"/>
                <a:cs typeface="Arial" panose="020B0604020202020204" pitchFamily="34" charset="0"/>
              </a:rPr>
              <a:t> </a:t>
            </a:r>
            <a:r>
              <a:rPr lang="en-US" sz="2300" kern="150" dirty="0" err="1">
                <a:latin typeface="Arial" panose="020B0604020202020204" pitchFamily="34" charset="0"/>
                <a:ea typeface="WenQuanYi Micro Hei"/>
                <a:cs typeface="Arial" panose="020B0604020202020204" pitchFamily="34" charset="0"/>
              </a:rPr>
              <a:t>Codul</a:t>
            </a:r>
            <a:r>
              <a:rPr lang="en-US" sz="2300" kern="150" dirty="0">
                <a:latin typeface="Arial" panose="020B0604020202020204" pitchFamily="34" charset="0"/>
                <a:ea typeface="WenQuanYi Micro Hei"/>
                <a:cs typeface="Arial" panose="020B0604020202020204" pitchFamily="34" charset="0"/>
              </a:rPr>
              <a:t> civil.”</a:t>
            </a:r>
            <a:endParaRPr lang="ru-RU" sz="2300" kern="150" dirty="0">
              <a:latin typeface="Arial" panose="020B0604020202020204" pitchFamily="34" charset="0"/>
              <a:ea typeface="WenQuanYi Micro Hei"/>
              <a:cs typeface="Arial" panose="020B0604020202020204" pitchFamily="34" charset="0"/>
            </a:endParaRPr>
          </a:p>
          <a:p>
            <a:pPr marL="0" indent="0">
              <a:buNone/>
            </a:pPr>
            <a:endParaRPr lang="ru-RU" dirty="0"/>
          </a:p>
        </p:txBody>
      </p:sp>
      <p:pic>
        <p:nvPicPr>
          <p:cNvPr id="5" name="Рисунок 4">
            <a:extLst>
              <a:ext uri="{FF2B5EF4-FFF2-40B4-BE49-F238E27FC236}">
                <a16:creationId xmlns:a16="http://schemas.microsoft.com/office/drawing/2014/main" id="{22A69FF8-34E7-419C-83B9-36B0138ED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8075" y="4369869"/>
            <a:ext cx="4895850" cy="2454793"/>
          </a:xfrm>
          <a:prstGeom prst="rect">
            <a:avLst/>
          </a:prstGeom>
        </p:spPr>
      </p:pic>
    </p:spTree>
    <p:extLst>
      <p:ext uri="{BB962C8B-B14F-4D97-AF65-F5344CB8AC3E}">
        <p14:creationId xmlns:p14="http://schemas.microsoft.com/office/powerpoint/2010/main" val="3911187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5EADB93-2E4E-44A2-9BED-3E16DC57C80A}"/>
              </a:ext>
            </a:extLst>
          </p:cNvPr>
          <p:cNvSpPr>
            <a:spLocks noGrp="1"/>
          </p:cNvSpPr>
          <p:nvPr>
            <p:ph idx="1"/>
          </p:nvPr>
        </p:nvSpPr>
        <p:spPr>
          <a:xfrm>
            <a:off x="750771" y="404261"/>
            <a:ext cx="10603029" cy="5772702"/>
          </a:xfrm>
        </p:spPr>
        <p:txBody>
          <a:bodyPr/>
          <a:lstStyle/>
          <a:p>
            <a:pPr marL="0" indent="0">
              <a:buNone/>
            </a:pPr>
            <a:r>
              <a:rPr lang="ro-MD" kern="150" dirty="0">
                <a:latin typeface="Times New Roman" panose="02020603050405020304" pitchFamily="18" charset="0"/>
                <a:ea typeface="WenQuanYi Micro Hei"/>
                <a:cs typeface="Lohit Devanagari"/>
              </a:rPr>
              <a:t> </a:t>
            </a:r>
            <a:r>
              <a:rPr lang="ro-MD" sz="2000" kern="150" dirty="0">
                <a:latin typeface="Arial Black" panose="020B0A04020102020204" pitchFamily="34" charset="0"/>
                <a:ea typeface="WenQuanYi Micro Hei"/>
                <a:cs typeface="Lohit Devanagari"/>
              </a:rPr>
              <a:t>La negocierea clauzei  de neconcurență at</a:t>
            </a:r>
            <a:r>
              <a:rPr lang="ro-MD" sz="2000" kern="150" dirty="0">
                <a:solidFill>
                  <a:srgbClr val="222222"/>
                </a:solidFill>
                <a:latin typeface="Arial Black" panose="020B0A04020102020204" pitchFamily="34" charset="0"/>
                <a:ea typeface="WenQuanYi Micro Hei"/>
                <a:cs typeface="Lohit Devanagari"/>
              </a:rPr>
              <a:t>â</a:t>
            </a:r>
            <a:r>
              <a:rPr lang="ro-MD" sz="2000" kern="150" dirty="0">
                <a:latin typeface="Arial Black" panose="020B0A04020102020204" pitchFamily="34" charset="0"/>
                <a:ea typeface="WenQuanYi Micro Hei"/>
                <a:cs typeface="Lohit Devanagari"/>
              </a:rPr>
              <a:t>t angajatorul c</a:t>
            </a:r>
            <a:r>
              <a:rPr lang="ro-MD" sz="2000" kern="150" dirty="0">
                <a:solidFill>
                  <a:srgbClr val="222222"/>
                </a:solidFill>
                <a:latin typeface="Arial Black" panose="020B0A04020102020204" pitchFamily="34" charset="0"/>
                <a:ea typeface="WenQuanYi Micro Hei"/>
                <a:cs typeface="Lohit Devanagari"/>
              </a:rPr>
              <a:t>â</a:t>
            </a:r>
            <a:r>
              <a:rPr lang="ro-MD" sz="2000" kern="150" dirty="0">
                <a:latin typeface="Arial Black" panose="020B0A04020102020204" pitchFamily="34" charset="0"/>
                <a:ea typeface="WenQuanYi Micro Hei"/>
                <a:cs typeface="Lohit Devanagari"/>
              </a:rPr>
              <a:t>t și salariatul vor lua în calcul prevederile legislative în vigoare:</a:t>
            </a:r>
          </a:p>
          <a:p>
            <a:pPr marL="0" indent="0">
              <a:buNone/>
            </a:pPr>
            <a:endParaRPr lang="ru-RU" dirty="0"/>
          </a:p>
        </p:txBody>
      </p:sp>
      <p:graphicFrame>
        <p:nvGraphicFramePr>
          <p:cNvPr id="4" name="Схема 3">
            <a:extLst>
              <a:ext uri="{FF2B5EF4-FFF2-40B4-BE49-F238E27FC236}">
                <a16:creationId xmlns:a16="http://schemas.microsoft.com/office/drawing/2014/main" id="{6FAEEFAE-16CA-47B4-A080-E77B7E7D13CA}"/>
              </a:ext>
            </a:extLst>
          </p:cNvPr>
          <p:cNvGraphicFramePr/>
          <p:nvPr>
            <p:extLst>
              <p:ext uri="{D42A27DB-BD31-4B8C-83A1-F6EECF244321}">
                <p14:modId xmlns:p14="http://schemas.microsoft.com/office/powerpoint/2010/main" val="2939847707"/>
              </p:ext>
            </p:extLst>
          </p:nvPr>
        </p:nvGraphicFramePr>
        <p:xfrm>
          <a:off x="3045203" y="1468073"/>
          <a:ext cx="8396025" cy="4865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a:extLst>
              <a:ext uri="{FF2B5EF4-FFF2-40B4-BE49-F238E27FC236}">
                <a16:creationId xmlns:a16="http://schemas.microsoft.com/office/drawing/2014/main" id="{1D3B1CDF-5FD2-4775-BBAA-96946890B4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535186"/>
            <a:ext cx="3045203" cy="4454554"/>
          </a:xfrm>
          <a:prstGeom prst="rect">
            <a:avLst/>
          </a:prstGeom>
        </p:spPr>
      </p:pic>
    </p:spTree>
    <p:extLst>
      <p:ext uri="{BB962C8B-B14F-4D97-AF65-F5344CB8AC3E}">
        <p14:creationId xmlns:p14="http://schemas.microsoft.com/office/powerpoint/2010/main" val="2619210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140DC8A-D303-484D-94A1-5C1BFA147736}"/>
              </a:ext>
            </a:extLst>
          </p:cNvPr>
          <p:cNvSpPr>
            <a:spLocks noGrp="1"/>
          </p:cNvSpPr>
          <p:nvPr>
            <p:ph idx="1"/>
          </p:nvPr>
        </p:nvSpPr>
        <p:spPr>
          <a:xfrm>
            <a:off x="471638" y="240632"/>
            <a:ext cx="11396311" cy="5936331"/>
          </a:xfrm>
        </p:spPr>
        <p:txBody>
          <a:bodyPr>
            <a:normAutofit fontScale="85000" lnSpcReduction="10000"/>
          </a:bodyPr>
          <a:lstStyle/>
          <a:p>
            <a:pPr marL="0" indent="0" algn="just">
              <a:spcAft>
                <a:spcPts val="0"/>
              </a:spcAft>
              <a:buNone/>
            </a:pPr>
            <a:r>
              <a:rPr lang="ro-MD" b="1" kern="150" dirty="0">
                <a:solidFill>
                  <a:srgbClr val="002F34"/>
                </a:solidFill>
                <a:latin typeface="Times New Roman" panose="02020603050405020304" pitchFamily="18" charset="0"/>
                <a:ea typeface="WenQuanYi Micro Hei"/>
                <a:cs typeface="Lohit Devanagari"/>
              </a:rPr>
              <a:t>Pentru valabilitatea clauzei de neconcurență vor fi luate în considerație următoarele aspect</a:t>
            </a:r>
            <a:r>
              <a:rPr lang="ro-MD" b="1" kern="150" dirty="0">
                <a:latin typeface="Times New Roman" panose="02020603050405020304" pitchFamily="18" charset="0"/>
                <a:ea typeface="WenQuanYi Micro Hei"/>
                <a:cs typeface="Lohit Devanagari"/>
              </a:rPr>
              <a:t>:</a:t>
            </a:r>
          </a:p>
          <a:p>
            <a:pPr marL="0" indent="0" algn="just">
              <a:spcAft>
                <a:spcPts val="0"/>
              </a:spcAft>
              <a:buNone/>
            </a:pPr>
            <a:r>
              <a:rPr lang="ro-MD" sz="2400" kern="150" dirty="0">
                <a:latin typeface="Times New Roman" panose="02020603050405020304" pitchFamily="18" charset="0"/>
                <a:ea typeface="WenQuanYi Micro Hei"/>
                <a:cs typeface="Lohit Devanagari"/>
              </a:rPr>
              <a:t>   1. Clauza de neconcurență este nulă de drept în momentul în care angajatorul nu achită indemnizația </a:t>
            </a:r>
            <a:r>
              <a:rPr lang="ro-MD" sz="2400" kern="150" dirty="0">
                <a:solidFill>
                  <a:srgbClr val="333333"/>
                </a:solidFill>
                <a:latin typeface="Times New Roman" panose="02020603050405020304" pitchFamily="18" charset="0"/>
                <a:ea typeface="WenQuanYi Micro Hei"/>
                <a:cs typeface="Lohit Devanagari"/>
              </a:rPr>
              <a:t>cel puțin o lună de la data negociată, cu condiția notificării în formă scrisă  de către fostul salariat a angajatorului</a:t>
            </a:r>
            <a:r>
              <a:rPr lang="ro-MD" sz="2400" kern="150" dirty="0">
                <a:latin typeface="Times New Roman" panose="02020603050405020304" pitchFamily="18" charset="0"/>
                <a:ea typeface="WenQuanYi Micro Hei"/>
                <a:cs typeface="Lohit Devanagari"/>
              </a:rPr>
              <a:t>.</a:t>
            </a:r>
            <a:endParaRPr lang="ru-RU" sz="2000" kern="150" dirty="0">
              <a:latin typeface="Liberation Serif"/>
              <a:ea typeface="WenQuanYi Micro Hei"/>
              <a:cs typeface="Lohit Devanagari"/>
            </a:endParaRPr>
          </a:p>
          <a:p>
            <a:pPr marL="0" indent="0" algn="just">
              <a:spcAft>
                <a:spcPts val="0"/>
              </a:spcAft>
              <a:buNone/>
            </a:pPr>
            <a:r>
              <a:rPr lang="ro-MD" sz="2400" kern="150" dirty="0">
                <a:latin typeface="Times New Roman" panose="02020603050405020304" pitchFamily="18" charset="0"/>
                <a:ea typeface="WenQuanYi Micro Hei"/>
                <a:cs typeface="Lohit Devanagari"/>
              </a:rPr>
              <a:t>   2. </a:t>
            </a:r>
            <a:r>
              <a:rPr lang="ro-MD" sz="2400" kern="150" dirty="0">
                <a:solidFill>
                  <a:srgbClr val="333333"/>
                </a:solidFill>
                <a:latin typeface="Times New Roman" panose="02020603050405020304" pitchFamily="18" charset="0"/>
                <a:ea typeface="WenQuanYi Micro Hei"/>
                <a:cs typeface="Lohit Devanagari"/>
              </a:rPr>
              <a:t>Angajatorul poate înceta unilateral clauza de neconcurență, cu condiția notificării fostului salariat, în formă scrisă și a plății a 3 indemnizații lunare. Notificarea de încetare va produce efecte numai pentru viitor.</a:t>
            </a:r>
            <a:endParaRPr lang="ru-RU" sz="2000" kern="150" dirty="0">
              <a:latin typeface="Liberation Serif"/>
              <a:ea typeface="WenQuanYi Micro Hei"/>
              <a:cs typeface="Lohit Devanagari"/>
            </a:endParaRPr>
          </a:p>
          <a:p>
            <a:pPr marL="0" indent="0" algn="just">
              <a:spcAft>
                <a:spcPts val="0"/>
              </a:spcAft>
              <a:buNone/>
            </a:pPr>
            <a:r>
              <a:rPr lang="ro-MD" sz="2400" kern="150" dirty="0">
                <a:solidFill>
                  <a:srgbClr val="333333"/>
                </a:solidFill>
                <a:latin typeface="Times New Roman" panose="02020603050405020304" pitchFamily="18" charset="0"/>
                <a:ea typeface="WenQuanYi Micro Hei"/>
                <a:cs typeface="Lohit Devanagari"/>
              </a:rPr>
              <a:t>   3. </a:t>
            </a:r>
            <a:r>
              <a:rPr lang="ro-MD" sz="2400" kern="150" dirty="0">
                <a:latin typeface="Times New Roman" panose="02020603050405020304" pitchFamily="18" charset="0"/>
                <a:ea typeface="WenQuanYi Micro Hei"/>
                <a:cs typeface="Lohit Devanagari"/>
              </a:rPr>
              <a:t>Clauza nu poate interzice exercitarea profesiei, dar poate restrânge fostului salariat dreptul de a activa pentru anumiți terți, pe care angajatorul inițial îi consideră concurenții săi direcți și îi numește explicit în contractual individul de muncă, care impune clauza de neconcurență.</a:t>
            </a:r>
            <a:endParaRPr lang="ru-RU" sz="2000" kern="150" dirty="0">
              <a:latin typeface="Liberation Serif"/>
              <a:ea typeface="WenQuanYi Micro Hei"/>
              <a:cs typeface="Lohit Devanagari"/>
            </a:endParaRPr>
          </a:p>
          <a:p>
            <a:pPr marL="0" indent="0" algn="just">
              <a:spcAft>
                <a:spcPts val="0"/>
              </a:spcAft>
              <a:buNone/>
            </a:pPr>
            <a:r>
              <a:rPr lang="ro-MD" sz="2400" kern="150" dirty="0">
                <a:latin typeface="Times New Roman" panose="02020603050405020304" pitchFamily="18" charset="0"/>
                <a:ea typeface="WenQuanYi Micro Hei"/>
                <a:cs typeface="Lohit Devanagari"/>
              </a:rPr>
              <a:t>   4. Refuzul fostului salariat de a încasa indemnizația, după încetarea relațiilor de muncă,  nu-l absolvă de obligațiile clauzei. </a:t>
            </a:r>
            <a:endParaRPr lang="ru-RU" sz="2000" kern="150" dirty="0">
              <a:latin typeface="Liberation Serif"/>
              <a:ea typeface="WenQuanYi Micro Hei"/>
              <a:cs typeface="Lohit Devanagari"/>
            </a:endParaRPr>
          </a:p>
          <a:p>
            <a:pPr marL="0" indent="0" algn="just">
              <a:spcAft>
                <a:spcPts val="0"/>
              </a:spcAft>
              <a:buNone/>
            </a:pPr>
            <a:r>
              <a:rPr lang="ro-MD" sz="2400" kern="150" dirty="0">
                <a:latin typeface="Times New Roman" panose="02020603050405020304" pitchFamily="18" charset="0"/>
                <a:ea typeface="WenQuanYi Micro Hei"/>
                <a:cs typeface="Lohit Devanagari"/>
              </a:rPr>
              <a:t>   5. Restrângerea dreptului de angajare ulterioară nu se poate referi la o suprafață geografică exagerată, ci trebuie să fie rezonabilă. </a:t>
            </a:r>
            <a:endParaRPr lang="ru-RU" sz="2000" kern="150" dirty="0">
              <a:latin typeface="Liberation Serif"/>
              <a:ea typeface="WenQuanYi Micro Hei"/>
              <a:cs typeface="Lohit Devanagari"/>
            </a:endParaRPr>
          </a:p>
          <a:p>
            <a:pPr marL="0" indent="0" algn="just">
              <a:spcAft>
                <a:spcPts val="0"/>
              </a:spcAft>
              <a:buNone/>
            </a:pPr>
            <a:r>
              <a:rPr lang="ro-MD" sz="2400" kern="150" dirty="0">
                <a:latin typeface="Times New Roman" panose="02020603050405020304" pitchFamily="18" charset="0"/>
                <a:ea typeface="WenQuanYi Micro Hei"/>
                <a:cs typeface="Lohit Devanagari"/>
              </a:rPr>
              <a:t>   6. Clauza este valabilă, cu toate drepturile și obligațiile care decurg din prevederile contractului individual de muncă, atât pentru salariat, cât și pentru angajator, indiferent dacă între părți a fost un contract individual de muncă pe durată determinată sau nedeterminată. </a:t>
            </a:r>
            <a:endParaRPr lang="ru-RU" sz="2000" kern="150" dirty="0">
              <a:latin typeface="Liberation Serif"/>
              <a:ea typeface="WenQuanYi Micro Hei"/>
              <a:cs typeface="Lohit Devanagari"/>
            </a:endParaRPr>
          </a:p>
          <a:p>
            <a:pPr marL="0" indent="0" algn="just">
              <a:spcAft>
                <a:spcPts val="0"/>
              </a:spcAft>
              <a:buNone/>
            </a:pPr>
            <a:r>
              <a:rPr lang="ro-MD" sz="2400" kern="150" dirty="0">
                <a:latin typeface="Times New Roman" panose="02020603050405020304" pitchFamily="18" charset="0"/>
                <a:ea typeface="WenQuanYi Micro Hei"/>
                <a:cs typeface="Lohit Devanagari"/>
              </a:rPr>
              <a:t>   7. Clauza de neconcurență  nu poate fi impusă de niciuna dintre părțile contractuale.</a:t>
            </a:r>
            <a:endParaRPr lang="ru-RU" sz="2000" kern="150" dirty="0">
              <a:latin typeface="Liberation Serif"/>
              <a:ea typeface="WenQuanYi Micro Hei"/>
              <a:cs typeface="Lohit Devanagari"/>
            </a:endParaRPr>
          </a:p>
          <a:p>
            <a:pPr marL="0" indent="0" algn="just">
              <a:spcAft>
                <a:spcPts val="0"/>
              </a:spcAft>
              <a:buNone/>
            </a:pPr>
            <a:r>
              <a:rPr lang="ro-MD" sz="2400" kern="150" dirty="0">
                <a:latin typeface="Times New Roman" panose="02020603050405020304" pitchFamily="18" charset="0"/>
                <a:ea typeface="WenQuanYi Micro Hei"/>
                <a:cs typeface="Lohit Devanagari"/>
              </a:rPr>
              <a:t>   8. </a:t>
            </a:r>
            <a:r>
              <a:rPr lang="ro-MD" sz="2400" kern="150" dirty="0">
                <a:solidFill>
                  <a:srgbClr val="000000"/>
                </a:solidFill>
                <a:latin typeface="Times New Roman" panose="02020603050405020304" pitchFamily="18" charset="0"/>
                <a:ea typeface="WenQuanYi Micro Hei"/>
                <a:cs typeface="Lohit Devanagari"/>
              </a:rPr>
              <a:t>Salariatul urmează să restituie indemnizația primită și să recupereze angajatorului prejudiciul cauzat în cazul încălcării clauzei de neconcurență.</a:t>
            </a:r>
            <a:endParaRPr lang="ru-RU" sz="2000" kern="150" dirty="0">
              <a:latin typeface="Liberation Serif"/>
              <a:ea typeface="WenQuanYi Micro Hei"/>
              <a:cs typeface="Lohit Devanagari"/>
            </a:endParaRPr>
          </a:p>
          <a:p>
            <a:pPr marL="0" indent="0" algn="just">
              <a:spcAft>
                <a:spcPts val="0"/>
              </a:spcAft>
              <a:buNone/>
            </a:pPr>
            <a:endParaRPr lang="ru-RU" sz="2400" kern="150" dirty="0">
              <a:latin typeface="Liberation Serif"/>
              <a:ea typeface="WenQuanYi Micro Hei"/>
              <a:cs typeface="Lohit Devanagari"/>
            </a:endParaRPr>
          </a:p>
          <a:p>
            <a:pPr marL="0" indent="0">
              <a:buNone/>
            </a:pPr>
            <a:endParaRPr lang="ru-RU" dirty="0"/>
          </a:p>
        </p:txBody>
      </p:sp>
    </p:spTree>
    <p:extLst>
      <p:ext uri="{BB962C8B-B14F-4D97-AF65-F5344CB8AC3E}">
        <p14:creationId xmlns:p14="http://schemas.microsoft.com/office/powerpoint/2010/main" val="50211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0C5F405-6C7C-4E03-9480-667DD206FC27}"/>
              </a:ext>
            </a:extLst>
          </p:cNvPr>
          <p:cNvSpPr>
            <a:spLocks noGrp="1"/>
          </p:cNvSpPr>
          <p:nvPr>
            <p:ph idx="1"/>
          </p:nvPr>
        </p:nvSpPr>
        <p:spPr>
          <a:xfrm>
            <a:off x="500514" y="404261"/>
            <a:ext cx="10853286" cy="5772702"/>
          </a:xfrm>
        </p:spPr>
        <p:txBody>
          <a:bodyPr/>
          <a:lstStyle/>
          <a:p>
            <a:pPr marL="0" indent="0" algn="just">
              <a:buNone/>
            </a:pPr>
            <a:r>
              <a:rPr lang="ro-MD" kern="150" dirty="0">
                <a:solidFill>
                  <a:srgbClr val="000000"/>
                </a:solidFill>
                <a:latin typeface="Times New Roman" panose="02020603050405020304" pitchFamily="18" charset="0"/>
                <a:ea typeface="WenQuanYi Micro Hei"/>
                <a:cs typeface="Lohit Devanagari"/>
              </a:rPr>
              <a:t>   </a:t>
            </a:r>
            <a:r>
              <a:rPr lang="ro-MD" sz="1800" kern="150" dirty="0">
                <a:solidFill>
                  <a:srgbClr val="000000"/>
                </a:solidFill>
                <a:latin typeface="Arial" panose="020B0604020202020204" pitchFamily="34" charset="0"/>
                <a:ea typeface="WenQuanYi Micro Hei"/>
                <a:cs typeface="Arial" panose="020B0604020202020204" pitchFamily="34" charset="0"/>
              </a:rPr>
              <a:t>Modelul notificarii în contract a clauzei de neconcurență nu este stipul legislative, angajatorul  sinestătător aprobă acastă clauză în contractual individual de muncă sau în acordul suplimentar.</a:t>
            </a:r>
          </a:p>
          <a:p>
            <a:pPr marL="0" indent="0" algn="just">
              <a:buNone/>
            </a:pPr>
            <a:r>
              <a:rPr lang="ro-MD" sz="1800" dirty="0">
                <a:latin typeface="Arial" panose="020B0604020202020204" pitchFamily="34" charset="0"/>
                <a:cs typeface="Arial" panose="020B0604020202020204" pitchFamily="34" charset="0"/>
              </a:rPr>
              <a:t> Atât angajatorul, cât și salariatul vor suporta consecințe legale de nerespectarea prevederilor clauze de neconcurență stipulate în contract. </a:t>
            </a:r>
            <a:endParaRPr lang="ru-RU" sz="1800" dirty="0">
              <a:latin typeface="Arial" panose="020B0604020202020204" pitchFamily="34" charset="0"/>
              <a:cs typeface="Arial" panose="020B0604020202020204" pitchFamily="34" charset="0"/>
            </a:endParaRPr>
          </a:p>
          <a:p>
            <a:pPr marL="0" indent="0" algn="just">
              <a:buNone/>
            </a:pPr>
            <a:r>
              <a:rPr lang="ro-MD" sz="1800" dirty="0">
                <a:latin typeface="Arial" panose="020B0604020202020204" pitchFamily="34" charset="0"/>
                <a:cs typeface="Arial" panose="020B0604020202020204" pitchFamily="34" charset="0"/>
              </a:rPr>
              <a:t>    Abuzul de drept din partea angajatorilor a fost din totdeauna un motiv concret pentru câștig de cauză pentru salariat. Clauzele de neconcurență se stipulează în mod clar în contractul individual de munca sau acordul suplimentar  în strictă conformitate cu prevederile legislației în vigoae. </a:t>
            </a:r>
          </a:p>
          <a:p>
            <a:pPr marL="0" indent="0" algn="just">
              <a:buNone/>
            </a:pPr>
            <a:endParaRPr lang="ro-MD" sz="1800" dirty="0">
              <a:latin typeface="Arial" panose="020B0604020202020204" pitchFamily="34" charset="0"/>
              <a:cs typeface="Arial" panose="020B0604020202020204" pitchFamily="34" charset="0"/>
            </a:endParaRPr>
          </a:p>
          <a:p>
            <a:pPr marL="0" indent="0" algn="just">
              <a:buNone/>
            </a:pPr>
            <a:endParaRPr lang="ro-MD" sz="1800" dirty="0">
              <a:latin typeface="Arial" panose="020B0604020202020204" pitchFamily="34" charset="0"/>
              <a:cs typeface="Arial" panose="020B0604020202020204" pitchFamily="34" charset="0"/>
            </a:endParaRPr>
          </a:p>
          <a:p>
            <a:pPr marL="0" indent="0" algn="just">
              <a:buNone/>
            </a:pPr>
            <a:endParaRPr lang="ro-MD" sz="1800" dirty="0">
              <a:latin typeface="Arial" panose="020B0604020202020204" pitchFamily="34" charset="0"/>
              <a:cs typeface="Arial" panose="020B0604020202020204" pitchFamily="34" charset="0"/>
            </a:endParaRPr>
          </a:p>
          <a:p>
            <a:pPr marL="0" indent="0" algn="just">
              <a:buNone/>
            </a:pPr>
            <a:endParaRPr lang="ro-MD" sz="1800" dirty="0">
              <a:latin typeface="Arial" panose="020B0604020202020204" pitchFamily="34" charset="0"/>
              <a:cs typeface="Arial" panose="020B0604020202020204" pitchFamily="34" charset="0"/>
            </a:endParaRPr>
          </a:p>
          <a:p>
            <a:pPr marL="0" indent="0" algn="just">
              <a:buNone/>
            </a:pPr>
            <a:endParaRPr lang="ro-MD" sz="1800" dirty="0">
              <a:latin typeface="Arial" panose="020B0604020202020204" pitchFamily="34" charset="0"/>
              <a:cs typeface="Arial" panose="020B0604020202020204" pitchFamily="34" charset="0"/>
            </a:endParaRPr>
          </a:p>
          <a:p>
            <a:pPr marL="0" indent="0" algn="just">
              <a:buNone/>
            </a:pPr>
            <a:endParaRPr lang="ro-MD" sz="1800" dirty="0">
              <a:latin typeface="Arial" panose="020B0604020202020204" pitchFamily="34" charset="0"/>
              <a:cs typeface="Arial" panose="020B0604020202020204" pitchFamily="34" charset="0"/>
            </a:endParaRPr>
          </a:p>
          <a:p>
            <a:pPr marL="0" indent="0" algn="just">
              <a:buNone/>
            </a:pPr>
            <a:endParaRPr lang="ru-RU" sz="1800" dirty="0">
              <a:latin typeface="Arial" panose="020B0604020202020204" pitchFamily="34" charset="0"/>
              <a:cs typeface="Arial" panose="020B0604020202020204" pitchFamily="34" charset="0"/>
            </a:endParaRPr>
          </a:p>
          <a:p>
            <a:pPr marL="0" indent="0">
              <a:buNone/>
            </a:pPr>
            <a:endParaRPr lang="ro-MD" dirty="0"/>
          </a:p>
          <a:p>
            <a:pPr marL="0" indent="0">
              <a:buNone/>
            </a:pPr>
            <a:endParaRPr lang="ru-RU" dirty="0"/>
          </a:p>
        </p:txBody>
      </p:sp>
      <p:sp>
        <p:nvSpPr>
          <p:cNvPr id="4" name="Прямоугольник: скругленные углы 3">
            <a:extLst>
              <a:ext uri="{FF2B5EF4-FFF2-40B4-BE49-F238E27FC236}">
                <a16:creationId xmlns:a16="http://schemas.microsoft.com/office/drawing/2014/main" id="{2DB06B15-5016-4E80-B638-6D1ECFC7ACE1}"/>
              </a:ext>
            </a:extLst>
          </p:cNvPr>
          <p:cNvSpPr/>
          <p:nvPr/>
        </p:nvSpPr>
        <p:spPr>
          <a:xfrm>
            <a:off x="500514" y="2627697"/>
            <a:ext cx="11190972" cy="207905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fontAlgn="auto">
              <a:spcAft>
                <a:spcPts val="0"/>
              </a:spcAft>
            </a:pP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Articolul</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12.</a:t>
            </a:r>
            <a:r>
              <a:rPr lang="en-US" sz="1600"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Nulitatea</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clauzelor</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din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contractele</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individuale</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muncă</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din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contractele</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colective</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muncă</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şi</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din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convenţiile</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colective</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din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actele</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juridice</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emise</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autorităţile</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administraţiei</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publice</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care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înrăutăţesc</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situaţia</a:t>
            </a: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600" b="1" kern="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salariaţilor</a:t>
            </a:r>
            <a:endParaRPr lang="ru-RU" sz="1600" kern="150" dirty="0">
              <a:latin typeface="Arial" panose="020B0604020202020204" pitchFamily="34" charset="0"/>
              <a:ea typeface="WenQuanYi Micro Hei"/>
              <a:cs typeface="Arial" panose="020B0604020202020204" pitchFamily="34" charset="0"/>
            </a:endParaRPr>
          </a:p>
          <a:p>
            <a:pPr indent="342900" algn="just" fontAlgn="auto">
              <a:spcAft>
                <a:spcPts val="0"/>
              </a:spcAft>
            </a:pPr>
            <a:r>
              <a:rPr lang="en-US" sz="1600" b="1" kern="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ru-RU" sz="1600" kern="150" dirty="0">
              <a:latin typeface="Arial" panose="020B0604020202020204" pitchFamily="34" charset="0"/>
              <a:ea typeface="WenQuanYi Micro Hei"/>
              <a:cs typeface="Arial" panose="020B0604020202020204" pitchFamily="34" charset="0"/>
            </a:endParaRPr>
          </a:p>
          <a:p>
            <a:pPr algn="just">
              <a:spcAft>
                <a:spcPts val="0"/>
              </a:spcAft>
            </a:pPr>
            <a:r>
              <a:rPr lang="ro-MD"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Clauzele</a:t>
            </a:r>
            <a:r>
              <a:rPr lang="en-US" sz="1600" kern="150" dirty="0">
                <a:solidFill>
                  <a:srgbClr val="333333"/>
                </a:solidFill>
                <a:latin typeface="Arial" panose="020B0604020202020204" pitchFamily="34" charset="0"/>
                <a:ea typeface="WenQuanYi Micro Hei"/>
                <a:cs typeface="Arial" panose="020B0604020202020204" pitchFamily="34" charset="0"/>
              </a:rPr>
              <a:t> din </a:t>
            </a:r>
            <a:r>
              <a:rPr lang="en-US" sz="1600" kern="150" dirty="0" err="1">
                <a:solidFill>
                  <a:srgbClr val="333333"/>
                </a:solidFill>
                <a:latin typeface="Arial" panose="020B0604020202020204" pitchFamily="34" charset="0"/>
                <a:ea typeface="WenQuanYi Micro Hei"/>
                <a:cs typeface="Arial" panose="020B0604020202020204" pitchFamily="34" charset="0"/>
              </a:rPr>
              <a:t>contractele</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individuale</a:t>
            </a:r>
            <a:r>
              <a:rPr lang="en-US" sz="1600" kern="150" dirty="0">
                <a:solidFill>
                  <a:srgbClr val="333333"/>
                </a:solidFill>
                <a:latin typeface="Arial" panose="020B0604020202020204" pitchFamily="34" charset="0"/>
                <a:ea typeface="WenQuanYi Micro Hei"/>
                <a:cs typeface="Arial" panose="020B0604020202020204" pitchFamily="34" charset="0"/>
              </a:rPr>
              <a:t> de </a:t>
            </a:r>
            <a:r>
              <a:rPr lang="en-US" sz="1600" kern="150" dirty="0" err="1">
                <a:solidFill>
                  <a:srgbClr val="333333"/>
                </a:solidFill>
                <a:latin typeface="Arial" panose="020B0604020202020204" pitchFamily="34" charset="0"/>
                <a:ea typeface="WenQuanYi Micro Hei"/>
                <a:cs typeface="Arial" panose="020B0604020202020204" pitchFamily="34" charset="0"/>
              </a:rPr>
              <a:t>muncă</a:t>
            </a:r>
            <a:r>
              <a:rPr lang="en-US" sz="1600" kern="150" dirty="0">
                <a:solidFill>
                  <a:srgbClr val="333333"/>
                </a:solidFill>
                <a:latin typeface="Arial" panose="020B0604020202020204" pitchFamily="34" charset="0"/>
                <a:ea typeface="WenQuanYi Micro Hei"/>
                <a:cs typeface="Arial" panose="020B0604020202020204" pitchFamily="34" charset="0"/>
              </a:rPr>
              <a:t>, din </a:t>
            </a:r>
            <a:r>
              <a:rPr lang="en-US" sz="1600" kern="150" dirty="0" err="1">
                <a:solidFill>
                  <a:srgbClr val="333333"/>
                </a:solidFill>
                <a:latin typeface="Arial" panose="020B0604020202020204" pitchFamily="34" charset="0"/>
                <a:ea typeface="WenQuanYi Micro Hei"/>
                <a:cs typeface="Arial" panose="020B0604020202020204" pitchFamily="34" charset="0"/>
              </a:rPr>
              <a:t>contractele</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colective</a:t>
            </a:r>
            <a:r>
              <a:rPr lang="en-US" sz="1600" kern="150" dirty="0">
                <a:solidFill>
                  <a:srgbClr val="333333"/>
                </a:solidFill>
                <a:latin typeface="Arial" panose="020B0604020202020204" pitchFamily="34" charset="0"/>
                <a:ea typeface="WenQuanYi Micro Hei"/>
                <a:cs typeface="Arial" panose="020B0604020202020204" pitchFamily="34" charset="0"/>
              </a:rPr>
              <a:t> de </a:t>
            </a:r>
            <a:r>
              <a:rPr lang="en-US" sz="1600" kern="150" dirty="0" err="1">
                <a:solidFill>
                  <a:srgbClr val="333333"/>
                </a:solidFill>
                <a:latin typeface="Arial" panose="020B0604020202020204" pitchFamily="34" charset="0"/>
                <a:ea typeface="WenQuanYi Micro Hei"/>
                <a:cs typeface="Arial" panose="020B0604020202020204" pitchFamily="34" charset="0"/>
              </a:rPr>
              <a:t>muncă</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şi</a:t>
            </a:r>
            <a:r>
              <a:rPr lang="en-US" sz="1600" kern="150" dirty="0">
                <a:solidFill>
                  <a:srgbClr val="333333"/>
                </a:solidFill>
                <a:latin typeface="Arial" panose="020B0604020202020204" pitchFamily="34" charset="0"/>
                <a:ea typeface="WenQuanYi Micro Hei"/>
                <a:cs typeface="Arial" panose="020B0604020202020204" pitchFamily="34" charset="0"/>
              </a:rPr>
              <a:t> din </a:t>
            </a:r>
            <a:r>
              <a:rPr lang="en-US" sz="1600" kern="150" dirty="0" err="1">
                <a:solidFill>
                  <a:srgbClr val="333333"/>
                </a:solidFill>
                <a:latin typeface="Arial" panose="020B0604020202020204" pitchFamily="34" charset="0"/>
                <a:ea typeface="WenQuanYi Micro Hei"/>
                <a:cs typeface="Arial" panose="020B0604020202020204" pitchFamily="34" charset="0"/>
              </a:rPr>
              <a:t>convenţiile</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colective</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sau</a:t>
            </a:r>
            <a:r>
              <a:rPr lang="en-US" sz="1600" kern="150" dirty="0">
                <a:solidFill>
                  <a:srgbClr val="333333"/>
                </a:solidFill>
                <a:latin typeface="Arial" panose="020B0604020202020204" pitchFamily="34" charset="0"/>
                <a:ea typeface="WenQuanYi Micro Hei"/>
                <a:cs typeface="Arial" panose="020B0604020202020204" pitchFamily="34" charset="0"/>
              </a:rPr>
              <a:t> din </a:t>
            </a:r>
            <a:r>
              <a:rPr lang="en-US" sz="1600" kern="150" dirty="0" err="1">
                <a:solidFill>
                  <a:srgbClr val="333333"/>
                </a:solidFill>
                <a:latin typeface="Arial" panose="020B0604020202020204" pitchFamily="34" charset="0"/>
                <a:ea typeface="WenQuanYi Micro Hei"/>
                <a:cs typeface="Arial" panose="020B0604020202020204" pitchFamily="34" charset="0"/>
              </a:rPr>
              <a:t>actele</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juridice</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emise</a:t>
            </a:r>
            <a:r>
              <a:rPr lang="en-US" sz="1600" kern="150" dirty="0">
                <a:solidFill>
                  <a:srgbClr val="333333"/>
                </a:solidFill>
                <a:latin typeface="Arial" panose="020B0604020202020204" pitchFamily="34" charset="0"/>
                <a:ea typeface="WenQuanYi Micro Hei"/>
                <a:cs typeface="Arial" panose="020B0604020202020204" pitchFamily="34" charset="0"/>
              </a:rPr>
              <a:t> de </a:t>
            </a:r>
            <a:r>
              <a:rPr lang="en-US" sz="1600" kern="150" dirty="0" err="1">
                <a:solidFill>
                  <a:srgbClr val="333333"/>
                </a:solidFill>
                <a:latin typeface="Arial" panose="020B0604020202020204" pitchFamily="34" charset="0"/>
                <a:ea typeface="WenQuanYi Micro Hei"/>
                <a:cs typeface="Arial" panose="020B0604020202020204" pitchFamily="34" charset="0"/>
              </a:rPr>
              <a:t>autorităţile</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administraţiei</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publice</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menţionate</a:t>
            </a:r>
            <a:r>
              <a:rPr lang="en-US" sz="1600" kern="150" dirty="0">
                <a:solidFill>
                  <a:srgbClr val="333333"/>
                </a:solidFill>
                <a:latin typeface="Arial" panose="020B0604020202020204" pitchFamily="34" charset="0"/>
                <a:ea typeface="WenQuanYi Micro Hei"/>
                <a:cs typeface="Arial" panose="020B0604020202020204" pitchFamily="34" charset="0"/>
              </a:rPr>
              <a:t> la art.4 </a:t>
            </a:r>
            <a:r>
              <a:rPr lang="en-US" sz="1600" kern="150" dirty="0" err="1">
                <a:solidFill>
                  <a:srgbClr val="333333"/>
                </a:solidFill>
                <a:latin typeface="Arial" panose="020B0604020202020204" pitchFamily="34" charset="0"/>
                <a:ea typeface="WenQuanYi Micro Hei"/>
                <a:cs typeface="Arial" panose="020B0604020202020204" pitchFamily="34" charset="0"/>
              </a:rPr>
              <a:t>lit.d</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şi</a:t>
            </a:r>
            <a:r>
              <a:rPr lang="en-US" sz="1600" kern="150" dirty="0">
                <a:solidFill>
                  <a:srgbClr val="333333"/>
                </a:solidFill>
                <a:latin typeface="Arial" panose="020B0604020202020204" pitchFamily="34" charset="0"/>
                <a:ea typeface="WenQuanYi Micro Hei"/>
                <a:cs typeface="Arial" panose="020B0604020202020204" pitchFamily="34" charset="0"/>
              </a:rPr>
              <a:t> e), care </a:t>
            </a:r>
            <a:r>
              <a:rPr lang="en-US" sz="1600" kern="150" dirty="0" err="1">
                <a:solidFill>
                  <a:srgbClr val="333333"/>
                </a:solidFill>
                <a:latin typeface="Arial" panose="020B0604020202020204" pitchFamily="34" charset="0"/>
                <a:ea typeface="WenQuanYi Micro Hei"/>
                <a:cs typeface="Arial" panose="020B0604020202020204" pitchFamily="34" charset="0"/>
              </a:rPr>
              <a:t>înrăutăţesc</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situaţia</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salariaţilor</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în</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comparaţie</a:t>
            </a:r>
            <a:r>
              <a:rPr lang="en-US" sz="1600" kern="150" dirty="0">
                <a:solidFill>
                  <a:srgbClr val="333333"/>
                </a:solidFill>
                <a:latin typeface="Arial" panose="020B0604020202020204" pitchFamily="34" charset="0"/>
                <a:ea typeface="WenQuanYi Micro Hei"/>
                <a:cs typeface="Arial" panose="020B0604020202020204" pitchFamily="34" charset="0"/>
              </a:rPr>
              <a:t> cu </a:t>
            </a:r>
            <a:r>
              <a:rPr lang="en-US" sz="1600" kern="150" dirty="0" err="1">
                <a:solidFill>
                  <a:srgbClr val="333333"/>
                </a:solidFill>
                <a:latin typeface="Arial" panose="020B0604020202020204" pitchFamily="34" charset="0"/>
                <a:ea typeface="WenQuanYi Micro Hei"/>
                <a:cs typeface="Arial" panose="020B0604020202020204" pitchFamily="34" charset="0"/>
              </a:rPr>
              <a:t>legislaţia</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muncii</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sînt</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nule</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şi</a:t>
            </a:r>
            <a:r>
              <a:rPr lang="en-US" sz="1600" kern="150" dirty="0">
                <a:solidFill>
                  <a:srgbClr val="333333"/>
                </a:solidFill>
                <a:latin typeface="Arial" panose="020B0604020202020204" pitchFamily="34" charset="0"/>
                <a:ea typeface="WenQuanYi Micro Hei"/>
                <a:cs typeface="Arial" panose="020B0604020202020204" pitchFamily="34" charset="0"/>
              </a:rPr>
              <a:t> nu </a:t>
            </a:r>
            <a:r>
              <a:rPr lang="en-US" sz="1600" kern="150" dirty="0" err="1">
                <a:solidFill>
                  <a:srgbClr val="333333"/>
                </a:solidFill>
                <a:latin typeface="Arial" panose="020B0604020202020204" pitchFamily="34" charset="0"/>
                <a:ea typeface="WenQuanYi Micro Hei"/>
                <a:cs typeface="Arial" panose="020B0604020202020204" pitchFamily="34" charset="0"/>
              </a:rPr>
              <a:t>produc</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efecte</a:t>
            </a:r>
            <a:r>
              <a:rPr lang="en-US" sz="1600" kern="150" dirty="0">
                <a:solidFill>
                  <a:srgbClr val="333333"/>
                </a:solidFill>
                <a:latin typeface="Arial" panose="020B0604020202020204" pitchFamily="34" charset="0"/>
                <a:ea typeface="WenQuanYi Micro Hei"/>
                <a:cs typeface="Arial" panose="020B0604020202020204" pitchFamily="34" charset="0"/>
              </a:rPr>
              <a:t> </a:t>
            </a:r>
            <a:r>
              <a:rPr lang="en-US" sz="1600" kern="150" dirty="0" err="1">
                <a:solidFill>
                  <a:srgbClr val="333333"/>
                </a:solidFill>
                <a:latin typeface="Arial" panose="020B0604020202020204" pitchFamily="34" charset="0"/>
                <a:ea typeface="WenQuanYi Micro Hei"/>
                <a:cs typeface="Arial" panose="020B0604020202020204" pitchFamily="34" charset="0"/>
              </a:rPr>
              <a:t>juridice</a:t>
            </a:r>
            <a:r>
              <a:rPr lang="en-US" sz="1600" kern="150" dirty="0">
                <a:solidFill>
                  <a:srgbClr val="333333"/>
                </a:solidFill>
                <a:latin typeface="Arial" panose="020B0604020202020204" pitchFamily="34" charset="0"/>
                <a:ea typeface="WenQuanYi Micro Hei"/>
                <a:cs typeface="Arial" panose="020B0604020202020204" pitchFamily="34" charset="0"/>
              </a:rPr>
              <a:t>.</a:t>
            </a:r>
            <a:endParaRPr lang="ru-RU" sz="1600" kern="150" dirty="0">
              <a:latin typeface="Arial" panose="020B0604020202020204" pitchFamily="34" charset="0"/>
              <a:ea typeface="WenQuanYi Micro Hei"/>
              <a:cs typeface="Arial" panose="020B0604020202020204" pitchFamily="34" charset="0"/>
            </a:endParaRPr>
          </a:p>
        </p:txBody>
      </p:sp>
      <p:pic>
        <p:nvPicPr>
          <p:cNvPr id="6" name="Рисунок 5">
            <a:extLst>
              <a:ext uri="{FF2B5EF4-FFF2-40B4-BE49-F238E27FC236}">
                <a16:creationId xmlns:a16="http://schemas.microsoft.com/office/drawing/2014/main" id="{AEA05532-2238-4050-B89D-C4454BC78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87" y="4778942"/>
            <a:ext cx="10715625" cy="2079058"/>
          </a:xfrm>
          <a:prstGeom prst="rect">
            <a:avLst/>
          </a:prstGeom>
        </p:spPr>
      </p:pic>
    </p:spTree>
    <p:extLst>
      <p:ext uri="{BB962C8B-B14F-4D97-AF65-F5344CB8AC3E}">
        <p14:creationId xmlns:p14="http://schemas.microsoft.com/office/powerpoint/2010/main" val="355611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BD3A00E-EAFD-4497-A956-110C5CA3D5F9}"/>
              </a:ext>
            </a:extLst>
          </p:cNvPr>
          <p:cNvSpPr>
            <a:spLocks noGrp="1"/>
          </p:cNvSpPr>
          <p:nvPr>
            <p:ph idx="1"/>
          </p:nvPr>
        </p:nvSpPr>
        <p:spPr>
          <a:xfrm>
            <a:off x="519764" y="442762"/>
            <a:ext cx="11136430" cy="5734201"/>
          </a:xfrm>
        </p:spPr>
        <p:txBody>
          <a:bodyPr>
            <a:normAutofit/>
          </a:bodyPr>
          <a:lstStyle/>
          <a:p>
            <a:pPr marL="0" indent="0" algn="just">
              <a:buNone/>
            </a:pPr>
            <a:r>
              <a:rPr lang="ro-MD" dirty="0"/>
              <a:t>   </a:t>
            </a:r>
            <a:r>
              <a:rPr lang="ro-MD" sz="1700" dirty="0">
                <a:latin typeface="Arial" panose="020B0604020202020204" pitchFamily="34" charset="0"/>
                <a:cs typeface="Arial" panose="020B0604020202020204" pitchFamily="34" charset="0"/>
              </a:rPr>
              <a:t>În cazul nerespectării, clauzei de neconcurență, salariatul poate fi obligat la restituirea indemnizației și, după caz, la  restituirea daunei corespunzătoare prejudiciului pe care l-a produs angajatorului. </a:t>
            </a:r>
            <a:endParaRPr lang="ru-RU" sz="1700" dirty="0">
              <a:latin typeface="Arial" panose="020B0604020202020204" pitchFamily="34" charset="0"/>
              <a:cs typeface="Arial" panose="020B0604020202020204" pitchFamily="34" charset="0"/>
            </a:endParaRPr>
          </a:p>
          <a:p>
            <a:pPr marL="0" indent="0" algn="just">
              <a:buNone/>
            </a:pPr>
            <a:r>
              <a:rPr lang="ro-MD" sz="1700" dirty="0">
                <a:latin typeface="Arial" panose="020B0604020202020204" pitchFamily="34" charset="0"/>
                <a:cs typeface="Arial" panose="020B0604020202020204" pitchFamily="34" charset="0"/>
              </a:rPr>
              <a:t>    În instanță de judecată, angajatorul va fi obligat să prezinte probe, dovezi, alte informații care pot dovedi în mod concret că angajamentul privind respectarea clauzei de neconcurență a fost încălcat de către fostul salariat. Indemnizația de neconcurență se va restitui dacă se dovedește ca angajamentul a fost încălcat. Cât despre dauna produsă angajatorului prin nerespectarea clauzei de neconcurență, evident ca reclamantul trebuie să facă dovada prejudiciului, cu cifre concrete. Doar pe baza unor analize instanța de judecată va determina mărimea prejudiciului.</a:t>
            </a:r>
            <a:endParaRPr lang="ru-RU" sz="1700" dirty="0">
              <a:latin typeface="Arial" panose="020B0604020202020204" pitchFamily="34" charset="0"/>
              <a:cs typeface="Arial" panose="020B0604020202020204" pitchFamily="34" charset="0"/>
            </a:endParaRPr>
          </a:p>
          <a:p>
            <a:pPr marL="0" indent="0" algn="just">
              <a:buNone/>
            </a:pPr>
            <a:r>
              <a:rPr lang="ro-MD" sz="1700" b="1" i="1" dirty="0">
                <a:latin typeface="Arial" panose="020B0604020202020204" pitchFamily="34" charset="0"/>
                <a:cs typeface="Arial" panose="020B0604020202020204" pitchFamily="34" charset="0"/>
              </a:rPr>
              <a:t>   Dreptul de a aplica clauza de neconcurență revine angajatorului, acesta fiind cel care decide pentru care dintre salariați se va include clauza în contractual individual de muncă. </a:t>
            </a:r>
            <a:endParaRPr lang="ru-RU" sz="1700" b="1"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1E6560F2-ABBB-4BE5-B3F9-54F525E27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861" y="3582099"/>
            <a:ext cx="6300133" cy="3275901"/>
          </a:xfrm>
          <a:prstGeom prst="rect">
            <a:avLst/>
          </a:prstGeom>
        </p:spPr>
      </p:pic>
    </p:spTree>
    <p:extLst>
      <p:ext uri="{BB962C8B-B14F-4D97-AF65-F5344CB8AC3E}">
        <p14:creationId xmlns:p14="http://schemas.microsoft.com/office/powerpoint/2010/main" val="116826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C850EA7-0B15-4A42-9207-295DAB867DEE}"/>
              </a:ext>
            </a:extLst>
          </p:cNvPr>
          <p:cNvSpPr>
            <a:spLocks noGrp="1"/>
          </p:cNvSpPr>
          <p:nvPr>
            <p:ph idx="1"/>
          </p:nvPr>
        </p:nvSpPr>
        <p:spPr>
          <a:xfrm>
            <a:off x="625641" y="413886"/>
            <a:ext cx="11088303" cy="5640405"/>
          </a:xfrm>
        </p:spPr>
        <p:txBody>
          <a:bodyPr>
            <a:noAutofit/>
          </a:bodyPr>
          <a:lstStyle/>
          <a:p>
            <a:pPr marL="0" indent="0" algn="just">
              <a:buNone/>
            </a:pPr>
            <a:r>
              <a:rPr lang="ro-MD" sz="1600" i="1" dirty="0">
                <a:latin typeface="Arial" panose="020B0604020202020204" pitchFamily="34" charset="0"/>
                <a:cs typeface="Arial" panose="020B0604020202020204" pitchFamily="34" charset="0"/>
              </a:rPr>
              <a:t>   </a:t>
            </a:r>
            <a:r>
              <a:rPr lang="ro-MD" sz="1600" b="1" i="1" dirty="0">
                <a:latin typeface="Arial" panose="020B0604020202020204" pitchFamily="34" charset="0"/>
                <a:cs typeface="Arial" panose="020B0604020202020204" pitchFamily="34" charset="0"/>
              </a:rPr>
              <a:t>Clauza de neconcurentă sete o clauză specifică nouă reglamentată în legislația muncii a Republicii Moldova. </a:t>
            </a:r>
          </a:p>
          <a:p>
            <a:pPr marL="0" indent="0" algn="just">
              <a:buNone/>
            </a:pPr>
            <a:r>
              <a:rPr lang="ro-MD" sz="1600" dirty="0">
                <a:latin typeface="Arial" panose="020B0604020202020204" pitchFamily="34" charset="0"/>
                <a:cs typeface="Arial" panose="020B0604020202020204" pitchFamily="34" charset="0"/>
              </a:rPr>
              <a:t>   Acastă clauză poate fi negociată și inclusă în contractele individuale de muncă  pentru salariații care lucrează în următoarele domenii: </a:t>
            </a:r>
          </a:p>
          <a:p>
            <a:pPr algn="just">
              <a:buFont typeface="Wingdings" panose="05000000000000000000" pitchFamily="2" charset="2"/>
              <a:buChar char="q"/>
            </a:pPr>
            <a:r>
              <a:rPr lang="ro-MD" sz="1600" dirty="0">
                <a:latin typeface="Arial" panose="020B0604020202020204" pitchFamily="34" charset="0"/>
                <a:cs typeface="Arial" panose="020B0604020202020204" pitchFamily="34" charset="0"/>
              </a:rPr>
              <a:t>cercetare, </a:t>
            </a:r>
          </a:p>
          <a:p>
            <a:pPr algn="just">
              <a:buFont typeface="Wingdings" panose="05000000000000000000" pitchFamily="2" charset="2"/>
              <a:buChar char="q"/>
            </a:pPr>
            <a:r>
              <a:rPr lang="ro-MD" sz="1600" dirty="0">
                <a:latin typeface="Arial" panose="020B0604020202020204" pitchFamily="34" charset="0"/>
                <a:cs typeface="Arial" panose="020B0604020202020204" pitchFamily="34" charset="0"/>
              </a:rPr>
              <a:t>proiectare, </a:t>
            </a:r>
          </a:p>
          <a:p>
            <a:pPr algn="just">
              <a:buFont typeface="Wingdings" panose="05000000000000000000" pitchFamily="2" charset="2"/>
              <a:buChar char="q"/>
            </a:pPr>
            <a:r>
              <a:rPr lang="ro-MD" sz="1600" dirty="0">
                <a:latin typeface="Arial" panose="020B0604020202020204" pitchFamily="34" charset="0"/>
                <a:cs typeface="Arial" panose="020B0604020202020204" pitchFamily="34" charset="0"/>
              </a:rPr>
              <a:t>financiar-bancar, </a:t>
            </a:r>
          </a:p>
          <a:p>
            <a:pPr algn="just">
              <a:buFont typeface="Wingdings" panose="05000000000000000000" pitchFamily="2" charset="2"/>
              <a:buChar char="q"/>
            </a:pPr>
            <a:r>
              <a:rPr lang="ro-MD" sz="1600" dirty="0">
                <a:latin typeface="Arial" panose="020B0604020202020204" pitchFamily="34" charset="0"/>
                <a:cs typeface="Arial" panose="020B0604020202020204" pitchFamily="34" charset="0"/>
              </a:rPr>
              <a:t>comunicațiilor, </a:t>
            </a:r>
          </a:p>
          <a:p>
            <a:pPr algn="just">
              <a:buFont typeface="Wingdings" panose="05000000000000000000" pitchFamily="2" charset="2"/>
              <a:buChar char="q"/>
            </a:pPr>
            <a:r>
              <a:rPr lang="ro-MD" sz="1600" dirty="0">
                <a:latin typeface="Arial" panose="020B0604020202020204" pitchFamily="34" charset="0"/>
                <a:cs typeface="Arial" panose="020B0604020202020204" pitchFamily="34" charset="0"/>
              </a:rPr>
              <a:t>IT, etc. </a:t>
            </a:r>
          </a:p>
          <a:p>
            <a:pPr marL="0" indent="0" algn="just">
              <a:buNone/>
            </a:pPr>
            <a:r>
              <a:rPr lang="ro-MD" sz="1600" dirty="0">
                <a:latin typeface="Arial" panose="020B0604020202020204" pitchFamily="34" charset="0"/>
                <a:cs typeface="Arial" panose="020B0604020202020204" pitchFamily="34" charset="0"/>
              </a:rPr>
              <a:t>   Clauza se poate regăsi în contractele individuale de muncă  pentru salariații care aduc un important beneficiu pentru angajator, dar și celor care au acces la informații clasificate ca secret comercial sau ca informație privind siguranța națională, etc.</a:t>
            </a:r>
            <a:endParaRPr lang="ru-RU" sz="1600" dirty="0">
              <a:latin typeface="Arial" panose="020B0604020202020204" pitchFamily="34" charset="0"/>
              <a:cs typeface="Arial" panose="020B0604020202020204" pitchFamily="34" charset="0"/>
            </a:endParaRPr>
          </a:p>
          <a:p>
            <a:pPr marL="0" indent="0" algn="just">
              <a:buNone/>
            </a:pPr>
            <a:r>
              <a:rPr lang="ro-MD" sz="1600" dirty="0">
                <a:latin typeface="Arial" panose="020B0604020202020204" pitchFamily="34" charset="0"/>
                <a:cs typeface="Arial" panose="020B0604020202020204" pitchFamily="34" charset="0"/>
              </a:rPr>
              <a:t>    În practicile intrenaționale această clauză apare cel mai des în contractele cu conducătorii unităților,  departamentelor sau în cazul salariaților din poziții cheie.</a:t>
            </a:r>
            <a:endParaRPr lang="ru-RU" sz="1600" dirty="0">
              <a:latin typeface="Arial" panose="020B0604020202020204" pitchFamily="34" charset="0"/>
              <a:cs typeface="Arial" panose="020B0604020202020204" pitchFamily="34" charset="0"/>
            </a:endParaRPr>
          </a:p>
          <a:p>
            <a:pPr marL="0" indent="0" algn="just">
              <a:buNone/>
            </a:pPr>
            <a:r>
              <a:rPr lang="ro-MD" sz="1600" dirty="0">
                <a:latin typeface="Arial" panose="020B0604020202020204" pitchFamily="34" charset="0"/>
                <a:cs typeface="Arial" panose="020B0604020202020204" pitchFamily="34" charset="0"/>
              </a:rPr>
              <a:t>    Clauza de neconcurență nu este singura clauză restrictivă pentru fostul salariat, dar este unica pentru care angajatorul este obligat să plătească. </a:t>
            </a:r>
            <a:endParaRPr lang="ru-RU" sz="1600" dirty="0">
              <a:latin typeface="Arial" panose="020B0604020202020204" pitchFamily="34" charset="0"/>
              <a:cs typeface="Arial" panose="020B0604020202020204" pitchFamily="34" charset="0"/>
            </a:endParaRPr>
          </a:p>
          <a:p>
            <a:pPr marL="0" indent="0" algn="just">
              <a:buNone/>
            </a:pPr>
            <a:r>
              <a:rPr lang="ro-MD" sz="1600" dirty="0">
                <a:latin typeface="Arial" panose="020B0604020202020204" pitchFamily="34" charset="0"/>
                <a:cs typeface="Arial" panose="020B0604020202020204" pitchFamily="34" charset="0"/>
              </a:rPr>
              <a:t>    Toate clauzele au în egală măsură și avantaje, și dezavantaje, atât pentru salariat, cât și pentru angajator, dar rolul acestora este de a proteja echitabil interesele tuturor. </a:t>
            </a:r>
            <a:endParaRPr lang="ru-RU" sz="1600" dirty="0">
              <a:latin typeface="Arial" panose="020B0604020202020204" pitchFamily="34" charset="0"/>
              <a:cs typeface="Arial" panose="020B0604020202020204" pitchFamily="34" charset="0"/>
            </a:endParaRPr>
          </a:p>
          <a:p>
            <a:pPr marL="0" indent="0" algn="just">
              <a:buNone/>
            </a:pPr>
            <a:r>
              <a:rPr lang="ro-MD" sz="1600" dirty="0">
                <a:latin typeface="Arial" panose="020B0604020202020204" pitchFamily="34" charset="0"/>
                <a:cs typeface="Arial" panose="020B0604020202020204" pitchFamily="34" charset="0"/>
              </a:rPr>
              <a:t>    </a:t>
            </a:r>
            <a:r>
              <a:rPr lang="ro-MD" sz="1600" b="1" dirty="0">
                <a:latin typeface="Arial" panose="020B0604020202020204" pitchFamily="34" charset="0"/>
                <a:cs typeface="Arial" panose="020B0604020202020204" pitchFamily="34" charset="0"/>
              </a:rPr>
              <a:t>Clauza de neconcurență poate fi un avantaj pentru unități în relațiile comerciale care merită să fie folosite în limitele legislației în vigoare.</a:t>
            </a:r>
            <a:endParaRPr lang="ru-RU" sz="1600" b="1" dirty="0">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8AC1E355-5F9B-42B6-83B5-4C1C8F3B6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446" y="1216404"/>
            <a:ext cx="5097030" cy="1803634"/>
          </a:xfrm>
          <a:prstGeom prst="rect">
            <a:avLst/>
          </a:prstGeom>
        </p:spPr>
      </p:pic>
    </p:spTree>
    <p:extLst>
      <p:ext uri="{BB962C8B-B14F-4D97-AF65-F5344CB8AC3E}">
        <p14:creationId xmlns:p14="http://schemas.microsoft.com/office/powerpoint/2010/main" val="64948647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TotalTime>
  <Words>3911</Words>
  <Application>Microsoft Office PowerPoint</Application>
  <PresentationFormat>Широкоэкранный</PresentationFormat>
  <Paragraphs>176</Paragraphs>
  <Slides>24</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24</vt:i4>
      </vt:variant>
    </vt:vector>
  </HeadingPairs>
  <TitlesOfParts>
    <vt:vector size="33" baseType="lpstr">
      <vt:lpstr>Arial</vt:lpstr>
      <vt:lpstr>Arial Black</vt:lpstr>
      <vt:lpstr>Calibri</vt:lpstr>
      <vt:lpstr>Calibri Light</vt:lpstr>
      <vt:lpstr>Liberation Serif</vt:lpstr>
      <vt:lpstr>PT Serif</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Liuba Mursa</cp:lastModifiedBy>
  <cp:revision>20</cp:revision>
  <dcterms:created xsi:type="dcterms:W3CDTF">2022-12-04T17:10:36Z</dcterms:created>
  <dcterms:modified xsi:type="dcterms:W3CDTF">2023-09-20T11:37:02Z</dcterms:modified>
</cp:coreProperties>
</file>