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74" r:id="rId3"/>
    <p:sldId id="275" r:id="rId4"/>
    <p:sldId id="271" r:id="rId5"/>
    <p:sldId id="272" r:id="rId6"/>
    <p:sldId id="259" r:id="rId7"/>
    <p:sldId id="276" r:id="rId8"/>
    <p:sldId id="260" r:id="rId9"/>
    <p:sldId id="262" r:id="rId10"/>
    <p:sldId id="268" r:id="rId11"/>
    <p:sldId id="273" r:id="rId12"/>
    <p:sldId id="27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DE263C33-45A5-4226-AA0F-91E6C161D786}" type="datetimeFigureOut">
              <a:rPr lang="ru-RU" smtClean="0"/>
              <a:pPr/>
              <a:t>13.07.2023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ADD277D-B8E7-4F34-8842-C86379ADB4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DD277D-B8E7-4F34-8842-C86379ADB4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DD277D-B8E7-4F34-8842-C86379ADB4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DD277D-B8E7-4F34-8842-C86379ADB4C0}" type="slidenum">
              <a:rPr lang="ru-RU" smtClean="0"/>
              <a:pPr/>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DD277D-B8E7-4F34-8842-C86379ADB4C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DD277D-B8E7-4F34-8842-C86379ADB4C0}" type="slidenum">
              <a:rPr lang="ru-RU" smtClean="0"/>
              <a:pPr/>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ADD277D-B8E7-4F34-8842-C86379ADB4C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ADD277D-B8E7-4F34-8842-C86379ADB4C0}" type="slidenum">
              <a:rPr lang="ru-RU" smtClean="0"/>
              <a:pPr/>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263C33-45A5-4226-AA0F-91E6C161D786}" type="datetimeFigureOut">
              <a:rPr lang="ru-RU" smtClean="0"/>
              <a:pPr/>
              <a:t>13.07.2023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ADD277D-B8E7-4F34-8842-C86379ADB4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DE263C33-45A5-4226-AA0F-91E6C161D786}" type="datetimeFigureOut">
              <a:rPr lang="ru-RU" smtClean="0"/>
              <a:pPr/>
              <a:t>13.07.2023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DD277D-B8E7-4F34-8842-C86379ADB4C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DE263C33-45A5-4226-AA0F-91E6C161D786}" type="datetimeFigureOut">
              <a:rPr lang="ru-RU" smtClean="0"/>
              <a:pPr/>
              <a:t>13.07.2023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ADD277D-B8E7-4F34-8842-C86379ADB4C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263C33-45A5-4226-AA0F-91E6C161D786}" type="datetimeFigureOut">
              <a:rPr lang="ru-RU" smtClean="0"/>
              <a:pPr/>
              <a:t>13.07.2023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DD277D-B8E7-4F34-8842-C86379ADB4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1"/>
            <a:ext cx="8352928" cy="792088"/>
          </a:xfrm>
        </p:spPr>
        <p:txBody>
          <a:bodyPr>
            <a:normAutofit fontScale="90000"/>
          </a:bodyPr>
          <a:lstStyle/>
          <a:p>
            <a:pPr algn="ctr"/>
            <a:br>
              <a:rPr lang="ru-RU" sz="3600" b="0" dirty="0">
                <a:latin typeface="Arial Black" pitchFamily="34" charset="0"/>
              </a:rPr>
            </a:br>
            <a:br>
              <a:rPr lang="ru-RU" sz="3600" b="0" dirty="0">
                <a:latin typeface="Arial Black" pitchFamily="34" charset="0"/>
              </a:rPr>
            </a:br>
            <a:br>
              <a:rPr lang="ru-RU" sz="3600" b="0" dirty="0">
                <a:latin typeface="Arial Black" pitchFamily="34" charset="0"/>
              </a:rPr>
            </a:br>
            <a:br>
              <a:rPr lang="ru-RU" sz="3200" dirty="0"/>
            </a:br>
            <a:endParaRPr lang="ru-RU" sz="3600" dirty="0">
              <a:latin typeface="Arial Black" pitchFamily="34" charset="0"/>
            </a:endParaRPr>
          </a:p>
        </p:txBody>
      </p:sp>
      <p:sp>
        <p:nvSpPr>
          <p:cNvPr id="3" name="Подзаголовок 2"/>
          <p:cNvSpPr>
            <a:spLocks noGrp="1"/>
          </p:cNvSpPr>
          <p:nvPr>
            <p:ph type="subTitle" idx="1"/>
          </p:nvPr>
        </p:nvSpPr>
        <p:spPr>
          <a:xfrm>
            <a:off x="685800" y="2276872"/>
            <a:ext cx="7772400" cy="2534439"/>
          </a:xfrm>
        </p:spPr>
        <p:txBody>
          <a:bodyPr/>
          <a:lstStyle/>
          <a:p>
            <a:endParaRPr lang="ru-RU" dirty="0"/>
          </a:p>
        </p:txBody>
      </p:sp>
      <p:sp>
        <p:nvSpPr>
          <p:cNvPr id="7" name="Прямоугольник 6"/>
          <p:cNvSpPr/>
          <p:nvPr/>
        </p:nvSpPr>
        <p:spPr>
          <a:xfrm>
            <a:off x="1619672" y="476673"/>
            <a:ext cx="6840760" cy="830997"/>
          </a:xfrm>
          <a:prstGeom prst="rect">
            <a:avLst/>
          </a:prstGeom>
        </p:spPr>
        <p:txBody>
          <a:bodyPr wrap="square">
            <a:spAutoFit/>
          </a:bodyPr>
          <a:lstStyle/>
          <a:p>
            <a:r>
              <a:rPr lang="ro-RO" sz="4800" b="1" dirty="0">
                <a:effectLst>
                  <a:outerShdw blurRad="38100" dist="38100" dir="2700000" algn="tl">
                    <a:srgbClr val="000000">
                      <a:alpha val="43137"/>
                    </a:srgbClr>
                  </a:outerShdw>
                </a:effectLst>
                <a:latin typeface="Algerian" pitchFamily="82" charset="0"/>
              </a:rPr>
              <a:t>CUMUL  &amp;  CUMULARE   </a:t>
            </a:r>
            <a:endParaRPr lang="ru-RU" sz="4800" dirty="0">
              <a:effectLst>
                <a:outerShdw blurRad="38100" dist="38100" dir="2700000" algn="tl">
                  <a:srgbClr val="000000">
                    <a:alpha val="43137"/>
                  </a:srgbClr>
                </a:outerShdw>
              </a:effectLst>
            </a:endParaRPr>
          </a:p>
        </p:txBody>
      </p:sp>
      <p:pic>
        <p:nvPicPr>
          <p:cNvPr id="5" name="Рисунок 4">
            <a:extLst>
              <a:ext uri="{FF2B5EF4-FFF2-40B4-BE49-F238E27FC236}">
                <a16:creationId xmlns:a16="http://schemas.microsoft.com/office/drawing/2014/main" id="{8775D093-2878-4ABB-A613-A4CAA2D5A8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5900"/>
            <a:ext cx="9144000" cy="53721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4497"/>
            <a:ext cx="8435280" cy="6524863"/>
          </a:xfrm>
        </p:spPr>
        <p:txBody>
          <a:bodyPr>
            <a:noAutofit/>
          </a:bodyPr>
          <a:lstStyle/>
          <a:p>
            <a:pPr algn="just"/>
            <a:endParaRPr lang="ro-MO" sz="1300" dirty="0"/>
          </a:p>
          <a:p>
            <a:pPr marL="109728" indent="0" algn="ctr">
              <a:buNone/>
            </a:pPr>
            <a:r>
              <a:rPr lang="ro-MO" sz="2000" b="1" dirty="0">
                <a:latin typeface="Algerian" pitchFamily="82" charset="0"/>
              </a:rPr>
              <a:t>Model acord suplimentar privind cumularea funcției</a:t>
            </a:r>
            <a:endParaRPr lang="ru-RU" sz="2000" b="1" dirty="0"/>
          </a:p>
        </p:txBody>
      </p:sp>
      <p:sp>
        <p:nvSpPr>
          <p:cNvPr id="5" name="Скругленный прямоугольник 4"/>
          <p:cNvSpPr/>
          <p:nvPr/>
        </p:nvSpPr>
        <p:spPr>
          <a:xfrm>
            <a:off x="755576" y="1052736"/>
            <a:ext cx="7776864" cy="41044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74" name="Rectangle 2"/>
          <p:cNvSpPr>
            <a:spLocks noChangeArrowheads="1"/>
          </p:cNvSpPr>
          <p:nvPr/>
        </p:nvSpPr>
        <p:spPr bwMode="auto">
          <a:xfrm>
            <a:off x="899592" y="1196752"/>
            <a:ext cx="7599298"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zh-CN" sz="2000" b="0" i="0" u="none" strike="noStrike" cap="none" normalizeH="0" baseline="0" dirty="0">
                <a:ln>
                  <a:noFill/>
                </a:ln>
                <a:solidFill>
                  <a:schemeClr val="tx1"/>
                </a:solidFill>
                <a:effectLst/>
                <a:latin typeface="Arial" pitchFamily="34" charset="0"/>
                <a:ea typeface="WenQuanYi Micro Hei" charset="0"/>
                <a:cs typeface="Arial" pitchFamily="34" charset="0"/>
              </a:rPr>
              <a:t>   1. Prezentul acord suplimentar a fost îndeplinit în legătură cu suplimentarea (cumularea) funcţiei: casieră.</a:t>
            </a:r>
            <a:endParaRPr kumimoji="0" lang="ru-RU" altLang="zh-CN"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zh-CN" sz="2000" b="0" i="0" u="none" strike="noStrike" cap="none" normalizeH="0" baseline="0" dirty="0">
                <a:ln>
                  <a:noFill/>
                </a:ln>
                <a:solidFill>
                  <a:schemeClr val="tx1"/>
                </a:solidFill>
                <a:effectLst/>
                <a:latin typeface="Arial" pitchFamily="34" charset="0"/>
                <a:ea typeface="WenQuanYi Micro Hei" charset="0"/>
                <a:cs typeface="Arial" pitchFamily="34" charset="0"/>
              </a:rPr>
              <a:t>   2. Afară de îndeplinirea obligaţiilor de funcţie (serviciu) indicat în contractului individual de   muncă  nr. </a:t>
            </a:r>
            <a:r>
              <a:rPr kumimoji="0" lang="ro-RO" altLang="zh-CN" sz="2000" b="0" i="0" u="sng" strike="noStrike" cap="none" normalizeH="0" baseline="0" dirty="0">
                <a:ln>
                  <a:noFill/>
                </a:ln>
                <a:solidFill>
                  <a:schemeClr val="tx1"/>
                </a:solidFill>
                <a:effectLst/>
                <a:latin typeface="Arial" pitchFamily="34" charset="0"/>
                <a:ea typeface="WenQuanYi Micro Hei" charset="0"/>
                <a:cs typeface="Arial" pitchFamily="34" charset="0"/>
              </a:rPr>
              <a:t>XXX</a:t>
            </a:r>
            <a:r>
              <a:rPr kumimoji="0" lang="ro-RO" altLang="zh-CN" sz="2000" b="0" i="0" u="none" strike="noStrike" cap="none" normalizeH="0" baseline="0" dirty="0">
                <a:ln>
                  <a:noFill/>
                </a:ln>
                <a:solidFill>
                  <a:schemeClr val="tx1"/>
                </a:solidFill>
                <a:effectLst/>
                <a:latin typeface="Arial" pitchFamily="34" charset="0"/>
                <a:ea typeface="WenQuanYi Micro Hei" charset="0"/>
                <a:cs typeface="Arial" pitchFamily="34" charset="0"/>
              </a:rPr>
              <a:t> din </a:t>
            </a:r>
            <a:r>
              <a:rPr kumimoji="0" lang="ro-RO" altLang="zh-CN" sz="2000" b="0" i="0" u="sng" strike="noStrike" cap="none" normalizeH="0" baseline="0" dirty="0">
                <a:ln>
                  <a:noFill/>
                </a:ln>
                <a:solidFill>
                  <a:schemeClr val="tx1"/>
                </a:solidFill>
                <a:effectLst/>
                <a:latin typeface="Arial" pitchFamily="34" charset="0"/>
                <a:ea typeface="WenQuanYi Micro Hei" charset="0"/>
                <a:cs typeface="Arial" pitchFamily="34" charset="0"/>
              </a:rPr>
              <a:t>XX.XX.XX</a:t>
            </a:r>
            <a:r>
              <a:rPr kumimoji="0" lang="ro-RO" altLang="zh-CN" sz="2000" b="0" i="0" u="none" strike="noStrike" cap="none" normalizeH="0" baseline="0" dirty="0">
                <a:ln>
                  <a:noFill/>
                </a:ln>
                <a:solidFill>
                  <a:schemeClr val="tx1"/>
                </a:solidFill>
                <a:effectLst/>
                <a:latin typeface="Arial" pitchFamily="34" charset="0"/>
                <a:ea typeface="WenQuanYi Micro Hei" charset="0"/>
                <a:cs typeface="Arial" pitchFamily="34" charset="0"/>
              </a:rPr>
              <a:t> (în continuare    „Contract”), Salariata se obligă să îndeplinească în limita programului normal de muncă obligaţiile suplimentare de funcţie „casieră”, pe perioada concediului de odihnă anual al dnei Suruceanu Elena (01.06.2023 – 28.06.2023).</a:t>
            </a:r>
            <a:endParaRPr kumimoji="0" lang="ru-RU" altLang="zh-CN"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zh-CN" sz="2000" b="0" i="0" u="none" strike="noStrike" cap="none" normalizeH="0" baseline="0" dirty="0">
                <a:ln>
                  <a:noFill/>
                </a:ln>
                <a:solidFill>
                  <a:schemeClr val="tx1"/>
                </a:solidFill>
                <a:effectLst/>
                <a:latin typeface="Arial" pitchFamily="34" charset="0"/>
                <a:ea typeface="WenQuanYi Micro Hei" charset="0"/>
                <a:cs typeface="Arial" pitchFamily="34" charset="0"/>
              </a:rPr>
              <a:t>   3. Pentru îndeplinirea obligaţiilor suplimentare de funcţie „casieră” Salariatei  i se va achita suplimentar un adaus în mărime de 50% din salariu funcției cumulate.</a:t>
            </a:r>
          </a:p>
          <a:p>
            <a:pPr marL="0" marR="0" lvl="0" indent="0" algn="just" defTabSz="914400" rtl="0" eaLnBrk="0" fontAlgn="base" latinLnBrk="0" hangingPunct="0">
              <a:lnSpc>
                <a:spcPct val="100000"/>
              </a:lnSpc>
              <a:spcBef>
                <a:spcPct val="0"/>
              </a:spcBef>
              <a:spcAft>
                <a:spcPct val="0"/>
              </a:spcAft>
              <a:buClrTx/>
              <a:buSzTx/>
              <a:buFontTx/>
              <a:buNone/>
              <a:tabLst/>
            </a:pPr>
            <a:r>
              <a:rPr lang="ro-RO" altLang="zh-CN" sz="2000" dirty="0">
                <a:latin typeface="Arial" pitchFamily="34" charset="0"/>
                <a:ea typeface="WenQuanYi Micro Hei" charset="0"/>
                <a:cs typeface="Arial" pitchFamily="34" charset="0"/>
              </a:rPr>
              <a:t>    4. </a:t>
            </a:r>
            <a:r>
              <a:rPr kumimoji="0" lang="ro-RO" altLang="zh-CN" sz="2000" b="0" i="0" u="none" strike="noStrike" cap="none" normalizeH="0" baseline="0" dirty="0">
                <a:ln>
                  <a:noFill/>
                </a:ln>
                <a:solidFill>
                  <a:schemeClr val="tx1"/>
                </a:solidFill>
                <a:effectLst/>
                <a:latin typeface="Arial" pitchFamily="34" charset="0"/>
                <a:ea typeface="WenQuanYi Micro Hei" charset="0"/>
                <a:cs typeface="Arial" pitchFamily="34" charset="0"/>
              </a:rPr>
              <a:t>Prezentul acord suplimentar întră în vigoare din 01.06.2023.</a:t>
            </a: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lang="ro-RO" altLang="zh-CN" sz="1000" dirty="0">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000" b="0" i="0" u="none" strike="noStrike" cap="none" normalizeH="0" baseline="0" dirty="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ro-RO" altLang="zh-CN"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Рисунок 3">
            <a:extLst>
              <a:ext uri="{FF2B5EF4-FFF2-40B4-BE49-F238E27FC236}">
                <a16:creationId xmlns:a16="http://schemas.microsoft.com/office/drawing/2014/main" id="{F5755749-8005-4713-BE78-D94E133D0D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5229200"/>
            <a:ext cx="2448272" cy="162115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6048672"/>
          </a:xfrm>
        </p:spPr>
        <p:txBody>
          <a:bodyPr>
            <a:normAutofit/>
          </a:bodyPr>
          <a:lstStyle/>
          <a:p>
            <a:pPr algn="just">
              <a:buNone/>
            </a:pPr>
            <a:r>
              <a:rPr lang="ro-MO" sz="2200" b="1" i="1" dirty="0">
                <a:solidFill>
                  <a:srgbClr val="FF0000"/>
                </a:solidFill>
                <a:latin typeface="Arial Black" panose="020B0A04020102020204" pitchFamily="34" charset="0"/>
                <a:cs typeface="Arial" pitchFamily="34" charset="0"/>
              </a:rPr>
              <a:t>   </a:t>
            </a:r>
            <a:r>
              <a:rPr lang="en-US" sz="1800" b="1" i="1" dirty="0">
                <a:solidFill>
                  <a:srgbClr val="FF0000"/>
                </a:solidFill>
                <a:latin typeface="Arial Black" panose="020B0A04020102020204" pitchFamily="34" charset="0"/>
                <a:cs typeface="Arial" pitchFamily="34" charset="0"/>
              </a:rPr>
              <a:t>IMPORTANT!</a:t>
            </a:r>
            <a:r>
              <a:rPr lang="en-US" sz="1800" i="1" dirty="0">
                <a:solidFill>
                  <a:srgbClr val="FF0000"/>
                </a:solidFill>
                <a:latin typeface="Arial Black" panose="020B0A04020102020204" pitchFamily="34" charset="0"/>
                <a:cs typeface="Arial" pitchFamily="34" charset="0"/>
              </a:rPr>
              <a:t> </a:t>
            </a:r>
            <a:endParaRPr lang="ro-MD" sz="1800" i="1" dirty="0">
              <a:solidFill>
                <a:srgbClr val="FF0000"/>
              </a:solidFill>
              <a:latin typeface="Arial Black" panose="020B0A04020102020204" pitchFamily="34" charset="0"/>
              <a:cs typeface="Arial" pitchFamily="34" charset="0"/>
            </a:endParaRPr>
          </a:p>
          <a:p>
            <a:pPr algn="just">
              <a:buNone/>
            </a:pPr>
            <a:r>
              <a:rPr lang="ro-MD" sz="1800" i="1" dirty="0">
                <a:solidFill>
                  <a:srgbClr val="FF0000"/>
                </a:solidFill>
                <a:latin typeface="Arial Black" panose="020B0A04020102020204" pitchFamily="34" charset="0"/>
                <a:cs typeface="Arial" pitchFamily="34" charset="0"/>
              </a:rPr>
              <a:t>      </a:t>
            </a:r>
            <a:r>
              <a:rPr lang="en-US" sz="1800" dirty="0" err="1">
                <a:latin typeface="Arial" pitchFamily="34" charset="0"/>
                <a:cs typeface="Arial" pitchFamily="34" charset="0"/>
              </a:rPr>
              <a:t>În</a:t>
            </a:r>
            <a:r>
              <a:rPr lang="en-US" sz="1800" dirty="0">
                <a:latin typeface="Arial" pitchFamily="34" charset="0"/>
                <a:cs typeface="Arial" pitchFamily="34" charset="0"/>
              </a:rPr>
              <a:t> </a:t>
            </a:r>
            <a:r>
              <a:rPr lang="en-US" sz="1800" dirty="0" err="1">
                <a:latin typeface="Arial" pitchFamily="34" charset="0"/>
                <a:cs typeface="Arial" pitchFamily="34" charset="0"/>
              </a:rPr>
              <a:t>conformitate</a:t>
            </a:r>
            <a:r>
              <a:rPr lang="en-US" sz="1800" dirty="0">
                <a:latin typeface="Arial" pitchFamily="34" charset="0"/>
                <a:cs typeface="Arial" pitchFamily="34" charset="0"/>
              </a:rPr>
              <a:t> cu </a:t>
            </a:r>
            <a:r>
              <a:rPr lang="en-US" sz="1800" dirty="0" err="1">
                <a:latin typeface="Arial" pitchFamily="34" charset="0"/>
                <a:cs typeface="Arial" pitchFamily="34" charset="0"/>
              </a:rPr>
              <a:t>prevederile</a:t>
            </a:r>
            <a:r>
              <a:rPr lang="en-US" sz="1800" dirty="0">
                <a:latin typeface="Arial" pitchFamily="34" charset="0"/>
                <a:cs typeface="Arial" pitchFamily="34" charset="0"/>
              </a:rPr>
              <a:t> </a:t>
            </a:r>
            <a:r>
              <a:rPr lang="en-US" sz="1800" dirty="0" err="1">
                <a:latin typeface="Arial" pitchFamily="34" charset="0"/>
                <a:cs typeface="Arial" pitchFamily="34" charset="0"/>
              </a:rPr>
              <a:t>Codului</a:t>
            </a:r>
            <a:r>
              <a:rPr lang="en-US" sz="1800" dirty="0">
                <a:latin typeface="Arial" pitchFamily="34" charset="0"/>
                <a:cs typeface="Arial" pitchFamily="34" charset="0"/>
              </a:rPr>
              <a:t> </a:t>
            </a:r>
            <a:r>
              <a:rPr lang="en-US" sz="1800" dirty="0" err="1">
                <a:latin typeface="Arial" pitchFamily="34" charset="0"/>
                <a:cs typeface="Arial" pitchFamily="34" charset="0"/>
              </a:rPr>
              <a:t>Muncii</a:t>
            </a:r>
            <a:r>
              <a:rPr lang="en-US" sz="1800" dirty="0">
                <a:latin typeface="Arial" pitchFamily="34" charset="0"/>
                <a:cs typeface="Arial" pitchFamily="34" charset="0"/>
              </a:rPr>
              <a:t>, </a:t>
            </a:r>
            <a:r>
              <a:rPr lang="en-US" sz="1800" b="1" i="1" dirty="0" err="1">
                <a:latin typeface="Arial" pitchFamily="34" charset="0"/>
                <a:cs typeface="Arial" pitchFamily="34" charset="0"/>
              </a:rPr>
              <a:t>conducătorul</a:t>
            </a:r>
            <a:r>
              <a:rPr lang="en-US" sz="1800" b="1" i="1" dirty="0">
                <a:latin typeface="Arial" pitchFamily="34" charset="0"/>
                <a:cs typeface="Arial" pitchFamily="34" charset="0"/>
              </a:rPr>
              <a:t> </a:t>
            </a:r>
            <a:r>
              <a:rPr lang="en-US" sz="1800" b="1" i="1" dirty="0" err="1">
                <a:latin typeface="Arial" pitchFamily="34" charset="0"/>
                <a:cs typeface="Arial" pitchFamily="34" charset="0"/>
              </a:rPr>
              <a:t>unităţii</a:t>
            </a:r>
            <a:r>
              <a:rPr lang="en-US" sz="1800" b="1" i="1" dirty="0">
                <a:latin typeface="Arial" pitchFamily="34" charset="0"/>
                <a:cs typeface="Arial" pitchFamily="34" charset="0"/>
              </a:rPr>
              <a:t> </a:t>
            </a:r>
            <a:r>
              <a:rPr lang="en-US" sz="1800" dirty="0" err="1">
                <a:latin typeface="Arial" pitchFamily="34" charset="0"/>
                <a:cs typeface="Arial" pitchFamily="34" charset="0"/>
              </a:rPr>
              <a:t>poate</a:t>
            </a:r>
            <a:r>
              <a:rPr lang="en-US" sz="1800" dirty="0">
                <a:latin typeface="Arial" pitchFamily="34" charset="0"/>
                <a:cs typeface="Arial" pitchFamily="34" charset="0"/>
              </a:rPr>
              <a:t> </a:t>
            </a:r>
            <a:r>
              <a:rPr lang="en-US" sz="1800" dirty="0" err="1">
                <a:latin typeface="Arial" pitchFamily="34" charset="0"/>
                <a:cs typeface="Arial" pitchFamily="34" charset="0"/>
              </a:rPr>
              <a:t>să</a:t>
            </a:r>
            <a:r>
              <a:rPr lang="en-US" sz="1800" dirty="0">
                <a:latin typeface="Arial" pitchFamily="34" charset="0"/>
                <a:cs typeface="Arial" pitchFamily="34" charset="0"/>
              </a:rPr>
              <a:t> </a:t>
            </a:r>
            <a:r>
              <a:rPr lang="en-US" sz="1800" dirty="0" err="1">
                <a:latin typeface="Arial" pitchFamily="34" charset="0"/>
                <a:cs typeface="Arial" pitchFamily="34" charset="0"/>
              </a:rPr>
              <a:t>presteze</a:t>
            </a:r>
            <a:r>
              <a:rPr lang="en-US" sz="1800" dirty="0">
                <a:latin typeface="Arial" pitchFamily="34" charset="0"/>
                <a:cs typeface="Arial" pitchFamily="34" charset="0"/>
              </a:rPr>
              <a:t> </a:t>
            </a:r>
            <a:r>
              <a:rPr lang="en-US" sz="1800" dirty="0" err="1">
                <a:latin typeface="Arial" pitchFamily="34" charset="0"/>
                <a:cs typeface="Arial" pitchFamily="34" charset="0"/>
              </a:rPr>
              <a:t>muncă</a:t>
            </a:r>
            <a:r>
              <a:rPr lang="en-US" sz="1800" dirty="0">
                <a:latin typeface="Arial" pitchFamily="34" charset="0"/>
                <a:cs typeface="Arial" pitchFamily="34" charset="0"/>
              </a:rPr>
              <a:t> </a:t>
            </a:r>
            <a:r>
              <a:rPr lang="en-US" sz="1800" dirty="0" err="1">
                <a:latin typeface="Arial" pitchFamily="34" charset="0"/>
                <a:cs typeface="Arial" pitchFamily="34" charset="0"/>
              </a:rPr>
              <a:t>prin</a:t>
            </a:r>
            <a:r>
              <a:rPr lang="en-US" sz="1800" dirty="0">
                <a:latin typeface="Arial" pitchFamily="34" charset="0"/>
                <a:cs typeface="Arial" pitchFamily="34" charset="0"/>
              </a:rPr>
              <a:t> </a:t>
            </a:r>
            <a:r>
              <a:rPr lang="en-US" sz="1800" dirty="0" err="1">
                <a:latin typeface="Arial" pitchFamily="34" charset="0"/>
                <a:cs typeface="Arial" pitchFamily="34" charset="0"/>
              </a:rPr>
              <a:t>cumul</a:t>
            </a:r>
            <a:r>
              <a:rPr lang="en-US" sz="1800" dirty="0">
                <a:latin typeface="Arial" pitchFamily="34" charset="0"/>
                <a:cs typeface="Arial" pitchFamily="34" charset="0"/>
              </a:rPr>
              <a:t> la o </a:t>
            </a:r>
            <a:r>
              <a:rPr lang="en-US" sz="1800" dirty="0" err="1">
                <a:latin typeface="Arial" pitchFamily="34" charset="0"/>
                <a:cs typeface="Arial" pitchFamily="34" charset="0"/>
              </a:rPr>
              <a:t>altă</a:t>
            </a:r>
            <a:r>
              <a:rPr lang="en-US" sz="1800" dirty="0">
                <a:latin typeface="Arial" pitchFamily="34" charset="0"/>
                <a:cs typeface="Arial" pitchFamily="34" charset="0"/>
              </a:rPr>
              <a:t> </a:t>
            </a:r>
            <a:r>
              <a:rPr lang="en-US" sz="1800" dirty="0" err="1">
                <a:latin typeface="Arial" pitchFamily="34" charset="0"/>
                <a:cs typeface="Arial" pitchFamily="34" charset="0"/>
              </a:rPr>
              <a:t>unitate</a:t>
            </a:r>
            <a:r>
              <a:rPr lang="en-US" sz="1800" dirty="0">
                <a:latin typeface="Arial" pitchFamily="34" charset="0"/>
                <a:cs typeface="Arial" pitchFamily="34" charset="0"/>
              </a:rPr>
              <a:t> </a:t>
            </a:r>
            <a:r>
              <a:rPr lang="en-US" sz="1800" dirty="0" err="1">
                <a:latin typeface="Arial" pitchFamily="34" charset="0"/>
                <a:cs typeface="Arial" pitchFamily="34" charset="0"/>
              </a:rPr>
              <a:t>sau</a:t>
            </a:r>
            <a:r>
              <a:rPr lang="en-US" sz="1800" dirty="0">
                <a:latin typeface="Arial" pitchFamily="34" charset="0"/>
                <a:cs typeface="Arial" pitchFamily="34" charset="0"/>
              </a:rPr>
              <a:t> </a:t>
            </a:r>
            <a:r>
              <a:rPr lang="en-US" sz="1800" dirty="0" err="1">
                <a:latin typeface="Arial" pitchFamily="34" charset="0"/>
                <a:cs typeface="Arial" pitchFamily="34" charset="0"/>
              </a:rPr>
              <a:t>să</a:t>
            </a:r>
            <a:r>
              <a:rPr lang="en-US" sz="1800" dirty="0">
                <a:latin typeface="Arial" pitchFamily="34" charset="0"/>
                <a:cs typeface="Arial" pitchFamily="34" charset="0"/>
              </a:rPr>
              <a:t> </a:t>
            </a:r>
            <a:r>
              <a:rPr lang="en-US" sz="1800" dirty="0" err="1">
                <a:latin typeface="Arial" pitchFamily="34" charset="0"/>
                <a:cs typeface="Arial" pitchFamily="34" charset="0"/>
              </a:rPr>
              <a:t>cumuleze</a:t>
            </a:r>
            <a:r>
              <a:rPr lang="en-US" sz="1800" dirty="0">
                <a:latin typeface="Arial" pitchFamily="34" charset="0"/>
                <a:cs typeface="Arial" pitchFamily="34" charset="0"/>
              </a:rPr>
              <a:t> </a:t>
            </a:r>
            <a:r>
              <a:rPr lang="en-US" sz="1800" dirty="0" err="1">
                <a:latin typeface="Arial" pitchFamily="34" charset="0"/>
                <a:cs typeface="Arial" pitchFamily="34" charset="0"/>
              </a:rPr>
              <a:t>funcţii</a:t>
            </a:r>
            <a:r>
              <a:rPr lang="en-US" sz="1800" dirty="0">
                <a:latin typeface="Arial" pitchFamily="34" charset="0"/>
                <a:cs typeface="Arial" pitchFamily="34" charset="0"/>
              </a:rPr>
              <a:t> la </a:t>
            </a:r>
            <a:r>
              <a:rPr lang="en-US" sz="1800" dirty="0" err="1">
                <a:latin typeface="Arial" pitchFamily="34" charset="0"/>
                <a:cs typeface="Arial" pitchFamily="34" charset="0"/>
              </a:rPr>
              <a:t>unitatea</a:t>
            </a:r>
            <a:r>
              <a:rPr lang="en-US" sz="1800" dirty="0">
                <a:latin typeface="Arial" pitchFamily="34" charset="0"/>
                <a:cs typeface="Arial" pitchFamily="34" charset="0"/>
              </a:rPr>
              <a:t> pe care o conduce, cu </a:t>
            </a:r>
            <a:r>
              <a:rPr lang="en-US" sz="1800" dirty="0" err="1">
                <a:latin typeface="Arial" pitchFamily="34" charset="0"/>
                <a:cs typeface="Arial" pitchFamily="34" charset="0"/>
              </a:rPr>
              <a:t>excepţia</a:t>
            </a:r>
            <a:r>
              <a:rPr lang="en-US" sz="1800" dirty="0">
                <a:latin typeface="Arial" pitchFamily="34" charset="0"/>
                <a:cs typeface="Arial" pitchFamily="34" charset="0"/>
              </a:rPr>
              <a:t> </a:t>
            </a:r>
            <a:r>
              <a:rPr lang="en-US" sz="1800" dirty="0" err="1">
                <a:latin typeface="Arial" pitchFamily="34" charset="0"/>
                <a:cs typeface="Arial" pitchFamily="34" charset="0"/>
              </a:rPr>
              <a:t>cazului</a:t>
            </a:r>
            <a:r>
              <a:rPr lang="en-US" sz="1800" dirty="0">
                <a:latin typeface="Arial" pitchFamily="34" charset="0"/>
                <a:cs typeface="Arial" pitchFamily="34" charset="0"/>
              </a:rPr>
              <a:t> </a:t>
            </a:r>
            <a:r>
              <a:rPr lang="en-US" sz="1800" dirty="0" err="1">
                <a:latin typeface="Arial" pitchFamily="34" charset="0"/>
                <a:cs typeface="Arial" pitchFamily="34" charset="0"/>
              </a:rPr>
              <a:t>în</a:t>
            </a:r>
            <a:r>
              <a:rPr lang="en-US" sz="1800" dirty="0">
                <a:latin typeface="Arial" pitchFamily="34" charset="0"/>
                <a:cs typeface="Arial" pitchFamily="34" charset="0"/>
              </a:rPr>
              <a:t> care </a:t>
            </a:r>
            <a:r>
              <a:rPr lang="en-US" sz="1800" dirty="0" err="1">
                <a:latin typeface="Arial" pitchFamily="34" charset="0"/>
                <a:cs typeface="Arial" pitchFamily="34" charset="0"/>
              </a:rPr>
              <a:t>conducătorul</a:t>
            </a:r>
            <a:r>
              <a:rPr lang="en-US" sz="1800" dirty="0">
                <a:latin typeface="Arial" pitchFamily="34" charset="0"/>
                <a:cs typeface="Arial" pitchFamily="34" charset="0"/>
              </a:rPr>
              <a:t> (</a:t>
            </a:r>
            <a:r>
              <a:rPr lang="en-US" sz="1800" dirty="0" err="1">
                <a:latin typeface="Arial" pitchFamily="34" charset="0"/>
                <a:cs typeface="Arial" pitchFamily="34" charset="0"/>
              </a:rPr>
              <a:t>angajatorul</a:t>
            </a:r>
            <a:r>
              <a:rPr lang="en-US" sz="1800" dirty="0">
                <a:latin typeface="Arial" pitchFamily="34" charset="0"/>
                <a:cs typeface="Arial" pitchFamily="34" charset="0"/>
              </a:rPr>
              <a:t>) </a:t>
            </a:r>
            <a:r>
              <a:rPr lang="en-US" sz="1800" dirty="0" err="1">
                <a:latin typeface="Arial" pitchFamily="34" charset="0"/>
                <a:cs typeface="Arial" pitchFamily="34" charset="0"/>
              </a:rPr>
              <a:t>este</a:t>
            </a:r>
            <a:r>
              <a:rPr lang="en-US" sz="1800" dirty="0">
                <a:latin typeface="Arial" pitchFamily="34" charset="0"/>
                <a:cs typeface="Arial" pitchFamily="34" charset="0"/>
              </a:rPr>
              <a:t>  </a:t>
            </a:r>
            <a:r>
              <a:rPr lang="en-US" sz="1800" dirty="0" err="1">
                <a:latin typeface="Arial" pitchFamily="34" charset="0"/>
                <a:cs typeface="Arial" pitchFamily="34" charset="0"/>
              </a:rPr>
              <a:t>conducătorul</a:t>
            </a:r>
            <a:r>
              <a:rPr lang="en-US" sz="1800" dirty="0">
                <a:latin typeface="Arial" pitchFamily="34" charset="0"/>
                <a:cs typeface="Arial" pitchFamily="34" charset="0"/>
              </a:rPr>
              <a:t> </a:t>
            </a:r>
            <a:r>
              <a:rPr lang="en-US" sz="1800" dirty="0" err="1">
                <a:latin typeface="Arial" pitchFamily="34" charset="0"/>
                <a:cs typeface="Arial" pitchFamily="34" charset="0"/>
              </a:rPr>
              <a:t>unităţii</a:t>
            </a:r>
            <a:r>
              <a:rPr lang="en-US" sz="1800" dirty="0">
                <a:latin typeface="Arial" pitchFamily="34" charset="0"/>
                <a:cs typeface="Arial" pitchFamily="34" charset="0"/>
              </a:rPr>
              <a:t> de stat, </a:t>
            </a:r>
            <a:r>
              <a:rPr lang="en-US" sz="1800" dirty="0" err="1">
                <a:latin typeface="Arial" pitchFamily="34" charset="0"/>
                <a:cs typeface="Arial" pitchFamily="34" charset="0"/>
              </a:rPr>
              <a:t>inclusiv</a:t>
            </a:r>
            <a:r>
              <a:rPr lang="en-US" sz="1800" dirty="0">
                <a:latin typeface="Arial" pitchFamily="34" charset="0"/>
                <a:cs typeface="Arial" pitchFamily="34" charset="0"/>
              </a:rPr>
              <a:t> </a:t>
            </a:r>
            <a:r>
              <a:rPr lang="en-US" sz="1800" dirty="0" err="1">
                <a:latin typeface="Arial" pitchFamily="34" charset="0"/>
                <a:cs typeface="Arial" pitchFamily="34" charset="0"/>
              </a:rPr>
              <a:t>municipale</a:t>
            </a:r>
            <a:r>
              <a:rPr lang="en-US" sz="1800" dirty="0">
                <a:latin typeface="Arial" pitchFamily="34" charset="0"/>
                <a:cs typeface="Arial" pitchFamily="34" charset="0"/>
              </a:rPr>
              <a:t>, </a:t>
            </a:r>
            <a:r>
              <a:rPr lang="en-US" sz="1800" dirty="0" err="1">
                <a:latin typeface="Arial" pitchFamily="34" charset="0"/>
                <a:cs typeface="Arial" pitchFamily="34" charset="0"/>
              </a:rPr>
              <a:t>sau</a:t>
            </a:r>
            <a:r>
              <a:rPr lang="en-US" sz="1800" dirty="0">
                <a:latin typeface="Arial" pitchFamily="34" charset="0"/>
                <a:cs typeface="Arial" pitchFamily="34" charset="0"/>
              </a:rPr>
              <a:t> al </a:t>
            </a:r>
            <a:r>
              <a:rPr lang="en-US" sz="1800" dirty="0" err="1">
                <a:latin typeface="Arial" pitchFamily="34" charset="0"/>
                <a:cs typeface="Arial" pitchFamily="34" charset="0"/>
              </a:rPr>
              <a:t>unităţii</a:t>
            </a:r>
            <a:r>
              <a:rPr lang="en-US" sz="1800" dirty="0">
                <a:latin typeface="Arial" pitchFamily="34" charset="0"/>
                <a:cs typeface="Arial" pitchFamily="34" charset="0"/>
              </a:rPr>
              <a:t> cu capital </a:t>
            </a:r>
            <a:r>
              <a:rPr lang="en-US" sz="1800" dirty="0" err="1">
                <a:latin typeface="Arial" pitchFamily="34" charset="0"/>
                <a:cs typeface="Arial" pitchFamily="34" charset="0"/>
              </a:rPr>
              <a:t>majoritar</a:t>
            </a:r>
            <a:r>
              <a:rPr lang="en-US" sz="1800" dirty="0">
                <a:latin typeface="Arial" pitchFamily="34" charset="0"/>
                <a:cs typeface="Arial" pitchFamily="34" charset="0"/>
              </a:rPr>
              <a:t> de stat (art. 261 din </a:t>
            </a:r>
            <a:r>
              <a:rPr lang="en-US" sz="1800" dirty="0" err="1">
                <a:latin typeface="Arial" pitchFamily="34" charset="0"/>
                <a:cs typeface="Arial" pitchFamily="34" charset="0"/>
              </a:rPr>
              <a:t>Codul</a:t>
            </a:r>
            <a:r>
              <a:rPr lang="en-US" sz="1800" dirty="0">
                <a:latin typeface="Arial" pitchFamily="34" charset="0"/>
                <a:cs typeface="Arial" pitchFamily="34" charset="0"/>
              </a:rPr>
              <a:t> </a:t>
            </a:r>
            <a:r>
              <a:rPr lang="en-US" sz="1800" dirty="0" err="1">
                <a:latin typeface="Arial" pitchFamily="34" charset="0"/>
                <a:cs typeface="Arial" pitchFamily="34" charset="0"/>
              </a:rPr>
              <a:t>muncii</a:t>
            </a:r>
            <a:r>
              <a:rPr lang="en-US" sz="1800" dirty="0">
                <a:latin typeface="Arial" pitchFamily="34" charset="0"/>
                <a:cs typeface="Arial" pitchFamily="34" charset="0"/>
              </a:rPr>
              <a:t>). </a:t>
            </a:r>
            <a:endParaRPr lang="ru-RU" sz="1800" dirty="0">
              <a:latin typeface="Arial" pitchFamily="34" charset="0"/>
              <a:cs typeface="Arial" pitchFamily="34" charset="0"/>
            </a:endParaRPr>
          </a:p>
          <a:p>
            <a:pPr algn="just">
              <a:buNone/>
            </a:pPr>
            <a:endParaRPr lang="ro-RO" sz="1800" dirty="0">
              <a:latin typeface="Arial" pitchFamily="34" charset="0"/>
              <a:cs typeface="Arial" pitchFamily="34" charset="0"/>
            </a:endParaRPr>
          </a:p>
          <a:p>
            <a:pPr algn="just">
              <a:buNone/>
            </a:pPr>
            <a:endParaRPr lang="ro-RO" sz="1800" dirty="0">
              <a:latin typeface="Arial" pitchFamily="34" charset="0"/>
              <a:cs typeface="Arial" pitchFamily="34" charset="0"/>
            </a:endParaRPr>
          </a:p>
          <a:p>
            <a:pPr algn="just">
              <a:buNone/>
            </a:pPr>
            <a:endParaRPr lang="ro-RO" sz="1800" dirty="0">
              <a:latin typeface="Arial" pitchFamily="34" charset="0"/>
              <a:cs typeface="Arial" pitchFamily="34" charset="0"/>
            </a:endParaRPr>
          </a:p>
          <a:p>
            <a:pPr algn="just">
              <a:buNone/>
            </a:pPr>
            <a:endParaRPr lang="ro-RO" sz="1800" dirty="0">
              <a:latin typeface="Arial" pitchFamily="34" charset="0"/>
              <a:cs typeface="Arial" pitchFamily="34" charset="0"/>
            </a:endParaRPr>
          </a:p>
          <a:p>
            <a:pPr algn="just">
              <a:buNone/>
            </a:pPr>
            <a:endParaRPr lang="ro-RO" sz="1800" dirty="0">
              <a:latin typeface="Arial" pitchFamily="34" charset="0"/>
              <a:cs typeface="Arial" pitchFamily="34" charset="0"/>
            </a:endParaRPr>
          </a:p>
          <a:p>
            <a:pPr algn="just">
              <a:buNone/>
            </a:pPr>
            <a:r>
              <a:rPr lang="ro-RO" sz="1800" b="1" dirty="0">
                <a:latin typeface="Arial" pitchFamily="34" charset="0"/>
                <a:cs typeface="Arial" pitchFamily="34" charset="0"/>
              </a:rPr>
              <a:t>         </a:t>
            </a:r>
            <a:r>
              <a:rPr lang="ro-RO" sz="1800" dirty="0">
                <a:latin typeface="Arial" pitchFamily="34" charset="0"/>
                <a:cs typeface="Arial" pitchFamily="34" charset="0"/>
              </a:rPr>
              <a:t>În condiții moderne, este foarte important să se realizeze respectarea tuturor cerințelor legislației muncii. Munca prin cumul si/sau cumularea funcții (profesii) oferă angajaților posibilitatea de a-și crește veniturile și de a-și îmbunătăți calitățile profesionale. În același timp, aceste opțiuni pentru ocuparea forței de muncă suplimentare pot fi folosite de angajatori ca o oportunitate de a efectua volumul necesar de muncă în caz de  lipsă de lucrători calificați pe piața muncii sau de a înlocui un lucrător temporar absent.</a:t>
            </a:r>
            <a:endParaRPr lang="ru-RU" sz="1800" dirty="0">
              <a:latin typeface="Arial" panose="020B0604020202020204" pitchFamily="34" charset="0"/>
              <a:cs typeface="Arial" pitchFamily="34" charset="0"/>
            </a:endParaRPr>
          </a:p>
          <a:p>
            <a:pPr marL="109728" indent="0">
              <a:buNone/>
            </a:pPr>
            <a:endParaRPr lang="ru-RU" dirty="0"/>
          </a:p>
        </p:txBody>
      </p:sp>
      <p:pic>
        <p:nvPicPr>
          <p:cNvPr id="4" name="Рисунок 3">
            <a:extLst>
              <a:ext uri="{FF2B5EF4-FFF2-40B4-BE49-F238E27FC236}">
                <a16:creationId xmlns:a16="http://schemas.microsoft.com/office/drawing/2014/main" id="{96AA35F3-AECA-401D-9BED-66BCF897DE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2348880"/>
            <a:ext cx="2286000" cy="17145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a:extLst>
              <a:ext uri="{FF2B5EF4-FFF2-40B4-BE49-F238E27FC236}">
                <a16:creationId xmlns:a16="http://schemas.microsoft.com/office/drawing/2014/main" id="{7B6C515B-E88C-4933-8E44-150C3DD718F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45870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a:extLst>
              <a:ext uri="{FF2B5EF4-FFF2-40B4-BE49-F238E27FC236}">
                <a16:creationId xmlns:a16="http://schemas.microsoft.com/office/drawing/2014/main" id="{4383CAA1-0053-4D93-B8C3-47C45330D58B}"/>
              </a:ext>
            </a:extLst>
          </p:cNvPr>
          <p:cNvSpPr>
            <a:spLocks noGrp="1"/>
          </p:cNvSpPr>
          <p:nvPr>
            <p:ph idx="1"/>
          </p:nvPr>
        </p:nvSpPr>
        <p:spPr>
          <a:xfrm>
            <a:off x="395288" y="260350"/>
            <a:ext cx="8291512" cy="5746750"/>
          </a:xfrm>
        </p:spPr>
        <p:txBody>
          <a:bodyPr>
            <a:normAutofit/>
          </a:bodyPr>
          <a:lstStyle/>
          <a:p>
            <a:pPr marL="109728" indent="0" algn="just">
              <a:buNone/>
            </a:pPr>
            <a:r>
              <a:rPr lang="ro-MD" sz="1600" dirty="0">
                <a:latin typeface="Arial" panose="020B0604020202020204" pitchFamily="34" charset="0"/>
                <a:cs typeface="Arial" panose="020B0604020202020204" pitchFamily="34" charset="0"/>
              </a:rPr>
              <a:t>    Posibilitatea deţinerii simultane a două sau mai multe funcţii (profesii) este o expresie a principiului libertăţii muncii, consfinţit prin art. 43 din Constituția RM. </a:t>
            </a:r>
            <a:endParaRPr lang="ru-RU" sz="1600" i="1" dirty="0">
              <a:latin typeface="Arial" panose="020B0604020202020204" pitchFamily="34" charset="0"/>
              <a:cs typeface="Arial" panose="020B0604020202020204" pitchFamily="34" charset="0"/>
            </a:endParaRPr>
          </a:p>
          <a:p>
            <a:pPr marL="109728" indent="0" algn="just">
              <a:buNone/>
            </a:pPr>
            <a:r>
              <a:rPr lang="ro-MD" sz="1600" dirty="0">
                <a:latin typeface="Arial" panose="020B0604020202020204" pitchFamily="34" charset="0"/>
                <a:cs typeface="Arial" panose="020B0604020202020204" pitchFamily="34" charset="0"/>
              </a:rPr>
              <a:t>    Potrivit prevederilor art. 56 alin. (2) al Codului Muncii, salariatul are dreptul să încheie contracte individuale de muncă, concomitent, şi cu alţi angajatori (munca prin cumul), dacă acest lucru nu este interzis de legislaţia în vigoare. </a:t>
            </a:r>
            <a:endParaRPr lang="ru-RU" sz="1600" i="1" dirty="0">
              <a:latin typeface="Arial" panose="020B0604020202020204" pitchFamily="34" charset="0"/>
              <a:cs typeface="Arial" panose="020B0604020202020204" pitchFamily="34" charset="0"/>
            </a:endParaRPr>
          </a:p>
          <a:p>
            <a:pPr marL="109728" indent="0" algn="just">
              <a:buNone/>
            </a:pPr>
            <a:r>
              <a:rPr lang="ro-MD" sz="1600" dirty="0">
                <a:latin typeface="Arial" panose="020B0604020202020204" pitchFamily="34" charset="0"/>
                <a:cs typeface="Arial" panose="020B0604020202020204" pitchFamily="34" charset="0"/>
              </a:rPr>
              <a:t>    Pentru îndeplinirea muncii suplimentare Codul Muncii operează şi cu noţiunea de cumulare a profesiilor (funcţiilor), potrivit prevederilor art. 156 alin. (1). </a:t>
            </a:r>
            <a:endParaRPr lang="ru-RU" sz="1600" i="1" dirty="0">
              <a:latin typeface="Arial" panose="020B0604020202020204" pitchFamily="34" charset="0"/>
              <a:cs typeface="Arial" panose="020B0604020202020204" pitchFamily="34" charset="0"/>
            </a:endParaRPr>
          </a:p>
          <a:p>
            <a:pPr marL="109728" indent="0" algn="just">
              <a:buNone/>
            </a:pPr>
            <a:r>
              <a:rPr lang="ro-MD" sz="1600" dirty="0">
                <a:latin typeface="Arial" panose="020B0604020202020204" pitchFamily="34" charset="0"/>
                <a:cs typeface="Arial" panose="020B0604020202020204" pitchFamily="34" charset="0"/>
              </a:rPr>
              <a:t>    Munca prin cumul sau cumularea de funcții (profesii) este modalități de muncă suplimentară prevăzută de legislația muncii.</a:t>
            </a:r>
            <a:endParaRPr lang="ru-RU" sz="1600" i="1" dirty="0">
              <a:latin typeface="Arial" panose="020B0604020202020204" pitchFamily="34" charset="0"/>
              <a:cs typeface="Arial" panose="020B0604020202020204" pitchFamily="34" charset="0"/>
            </a:endParaRPr>
          </a:p>
          <a:p>
            <a:pPr marL="109728" indent="0" algn="just">
              <a:buNone/>
            </a:pPr>
            <a:r>
              <a:rPr lang="ro-MD" sz="1600" dirty="0">
                <a:latin typeface="Arial" panose="020B0604020202020204" pitchFamily="34" charset="0"/>
                <a:cs typeface="Arial" panose="020B0604020202020204" pitchFamily="34" charset="0"/>
              </a:rPr>
              <a:t>    În practică, întîlnim des echivalarea  greșită a noțiunilor cumul și cumularea de funcții (profesii) în principal datorită similitudinii termenilor filologici „</a:t>
            </a:r>
            <a:r>
              <a:rPr lang="ro-MD" sz="1600" b="1" i="1" dirty="0">
                <a:latin typeface="Arial" panose="020B0604020202020204" pitchFamily="34" charset="0"/>
                <a:cs typeface="Arial" panose="020B0604020202020204" pitchFamily="34" charset="0"/>
              </a:rPr>
              <a:t>cumul</a:t>
            </a:r>
            <a:r>
              <a:rPr lang="ro-MD" sz="1600" dirty="0">
                <a:latin typeface="Arial" panose="020B0604020202020204" pitchFamily="34" charset="0"/>
                <a:cs typeface="Arial" panose="020B0604020202020204" pitchFamily="34" charset="0"/>
              </a:rPr>
              <a:t>” și „</a:t>
            </a:r>
            <a:r>
              <a:rPr lang="ro-MD" sz="1600" b="1" i="1" dirty="0">
                <a:latin typeface="Arial" panose="020B0604020202020204" pitchFamily="34" charset="0"/>
                <a:cs typeface="Arial" panose="020B0604020202020204" pitchFamily="34" charset="0"/>
              </a:rPr>
              <a:t>cumulare</a:t>
            </a:r>
            <a:r>
              <a:rPr lang="ro-MD" sz="1600" dirty="0">
                <a:latin typeface="Arial" panose="020B0604020202020204" pitchFamily="34" charset="0"/>
                <a:cs typeface="Arial" panose="020B0604020202020204" pitchFamily="34" charset="0"/>
              </a:rPr>
              <a:t>”.</a:t>
            </a:r>
          </a:p>
          <a:p>
            <a:pPr marL="109728" indent="0" algn="just">
              <a:buNone/>
            </a:pPr>
            <a:endParaRPr lang="ro-MD" sz="1600" dirty="0">
              <a:latin typeface="Arial" panose="020B0604020202020204" pitchFamily="34" charset="0"/>
              <a:cs typeface="Arial" panose="020B0604020202020204" pitchFamily="34" charset="0"/>
            </a:endParaRPr>
          </a:p>
          <a:p>
            <a:pPr marL="109728" indent="0" algn="just">
              <a:buNone/>
            </a:pPr>
            <a:endParaRPr lang="ro-MD" sz="1600" dirty="0">
              <a:latin typeface="Arial" panose="020B0604020202020204" pitchFamily="34" charset="0"/>
              <a:cs typeface="Arial" panose="020B0604020202020204" pitchFamily="34" charset="0"/>
            </a:endParaRPr>
          </a:p>
          <a:p>
            <a:pPr marL="109728" indent="0" algn="just">
              <a:buNone/>
            </a:pPr>
            <a:endParaRPr lang="ro-MD" sz="1600" dirty="0">
              <a:latin typeface="Arial" panose="020B0604020202020204" pitchFamily="34" charset="0"/>
              <a:cs typeface="Arial" panose="020B0604020202020204" pitchFamily="34" charset="0"/>
            </a:endParaRPr>
          </a:p>
          <a:p>
            <a:pPr marL="109728" indent="0" algn="just">
              <a:buNone/>
            </a:pPr>
            <a:endParaRPr lang="ru-RU" sz="1600" dirty="0">
              <a:latin typeface="Arial" panose="020B060402020202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42019FFE-847F-47DD-AB05-74565E557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645024"/>
            <a:ext cx="6192688" cy="3212976"/>
          </a:xfrm>
          <a:prstGeom prst="rect">
            <a:avLst/>
          </a:prstGeom>
        </p:spPr>
      </p:pic>
    </p:spTree>
    <p:extLst>
      <p:ext uri="{BB962C8B-B14F-4D97-AF65-F5344CB8AC3E}">
        <p14:creationId xmlns:p14="http://schemas.microsoft.com/office/powerpoint/2010/main" val="431027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05646241-33E2-40CA-8A1C-E863DD6D9F22}"/>
              </a:ext>
            </a:extLst>
          </p:cNvPr>
          <p:cNvPicPr>
            <a:picLocks noGrp="1" noChangeAspect="1"/>
          </p:cNvPicPr>
          <p:nvPr>
            <p:ph idx="1"/>
          </p:nvPr>
        </p:nvPicPr>
        <p:blipFill>
          <a:blip r:embed="rId2"/>
          <a:stretch>
            <a:fillRect/>
          </a:stretch>
        </p:blipFill>
        <p:spPr>
          <a:xfrm>
            <a:off x="323528" y="548680"/>
            <a:ext cx="8640960" cy="6048672"/>
          </a:xfrm>
          <a:prstGeom prst="rect">
            <a:avLst/>
          </a:prstGeom>
        </p:spPr>
      </p:pic>
    </p:spTree>
    <p:extLst>
      <p:ext uri="{BB962C8B-B14F-4D97-AF65-F5344CB8AC3E}">
        <p14:creationId xmlns:p14="http://schemas.microsoft.com/office/powerpoint/2010/main" val="294933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5674635"/>
          </a:xfrm>
        </p:spPr>
        <p:txBody>
          <a:bodyPr>
            <a:noAutofit/>
          </a:bodyPr>
          <a:lstStyle/>
          <a:p>
            <a:pPr algn="ctr">
              <a:buNone/>
            </a:pPr>
            <a:r>
              <a:rPr lang="en-US" sz="3600" b="1" dirty="0">
                <a:latin typeface="Algerian" pitchFamily="82" charset="0"/>
              </a:rPr>
              <a:t>CUMUL</a:t>
            </a:r>
            <a:endParaRPr lang="ru-RU" sz="3600" dirty="0"/>
          </a:p>
          <a:p>
            <a:pPr algn="just">
              <a:buNone/>
            </a:pPr>
            <a:r>
              <a:rPr lang="ro-MO" sz="2000" dirty="0">
                <a:latin typeface="Arial" pitchFamily="34" charset="0"/>
                <a:cs typeface="Arial" pitchFamily="34" charset="0"/>
              </a:rPr>
              <a:t>   </a:t>
            </a:r>
            <a:r>
              <a:rPr lang="ro-MD" sz="2000" dirty="0">
                <a:latin typeface="Arial" pitchFamily="34" charset="0"/>
                <a:cs typeface="Arial" pitchFamily="34" charset="0"/>
              </a:rPr>
              <a:t>     </a:t>
            </a:r>
            <a:r>
              <a:rPr lang="en-US" sz="2000" b="1" i="1" dirty="0">
                <a:latin typeface="Arial" pitchFamily="34" charset="0"/>
                <a:cs typeface="Arial" pitchFamily="34" charset="0"/>
              </a:rPr>
              <a:t>CUMUL</a:t>
            </a:r>
            <a:r>
              <a:rPr lang="en-US" sz="2000" dirty="0">
                <a:latin typeface="Arial" pitchFamily="34" charset="0"/>
                <a:cs typeface="Arial" pitchFamily="34" charset="0"/>
              </a:rPr>
              <a:t> - </a:t>
            </a:r>
            <a:r>
              <a:rPr lang="en-US" sz="2000" dirty="0" err="1">
                <a:latin typeface="Arial" pitchFamily="34" charset="0"/>
                <a:cs typeface="Arial" pitchFamily="34" charset="0"/>
              </a:rPr>
              <a:t>reprezintă</a:t>
            </a:r>
            <a:r>
              <a:rPr lang="en-US" sz="2000" dirty="0">
                <a:latin typeface="Arial" pitchFamily="34" charset="0"/>
                <a:cs typeface="Arial" pitchFamily="34" charset="0"/>
              </a:rPr>
              <a:t> </a:t>
            </a:r>
            <a:r>
              <a:rPr lang="en-US" sz="2000" dirty="0" err="1">
                <a:latin typeface="Arial" pitchFamily="34" charset="0"/>
                <a:cs typeface="Arial" pitchFamily="34" charset="0"/>
              </a:rPr>
              <a:t>îndeplinirea</a:t>
            </a:r>
            <a:r>
              <a:rPr lang="en-US" sz="2000" dirty="0">
                <a:latin typeface="Arial" pitchFamily="34" charset="0"/>
                <a:cs typeface="Arial" pitchFamily="34" charset="0"/>
              </a:rPr>
              <a:t> de </a:t>
            </a:r>
            <a:r>
              <a:rPr lang="en-US" sz="2000" dirty="0" err="1">
                <a:latin typeface="Arial" pitchFamily="34" charset="0"/>
                <a:cs typeface="Arial" pitchFamily="34" charset="0"/>
              </a:rPr>
              <a:t>către</a:t>
            </a:r>
            <a:r>
              <a:rPr lang="en-US" sz="2000" dirty="0">
                <a:latin typeface="Arial" pitchFamily="34" charset="0"/>
                <a:cs typeface="Arial" pitchFamily="34" charset="0"/>
              </a:rPr>
              <a:t> salariat, pe </a:t>
            </a:r>
            <a:r>
              <a:rPr lang="en-US" sz="2000" dirty="0" err="1">
                <a:latin typeface="Arial" pitchFamily="34" charset="0"/>
                <a:cs typeface="Arial" pitchFamily="34" charset="0"/>
              </a:rPr>
              <a:t>lîngă</a:t>
            </a:r>
            <a:r>
              <a:rPr lang="en-US" sz="2000" dirty="0">
                <a:latin typeface="Arial" pitchFamily="34" charset="0"/>
                <a:cs typeface="Arial" pitchFamily="34" charset="0"/>
              </a:rPr>
              <a:t> </a:t>
            </a:r>
            <a:r>
              <a:rPr lang="en-US" sz="2000" dirty="0" err="1">
                <a:latin typeface="Arial" pitchFamily="34" charset="0"/>
                <a:cs typeface="Arial" pitchFamily="34" charset="0"/>
              </a:rPr>
              <a:t>munca</a:t>
            </a:r>
            <a:r>
              <a:rPr lang="en-US" sz="2000" dirty="0">
                <a:latin typeface="Arial" pitchFamily="34" charset="0"/>
                <a:cs typeface="Arial" pitchFamily="34" charset="0"/>
              </a:rPr>
              <a:t> de </a:t>
            </a:r>
            <a:r>
              <a:rPr lang="en-US" sz="2000" dirty="0" err="1">
                <a:latin typeface="Arial" pitchFamily="34" charset="0"/>
                <a:cs typeface="Arial" pitchFamily="34" charset="0"/>
              </a:rPr>
              <a:t>bază</a:t>
            </a:r>
            <a:r>
              <a:rPr lang="en-US" sz="2000" dirty="0">
                <a:latin typeface="Arial" pitchFamily="34" charset="0"/>
                <a:cs typeface="Arial" pitchFamily="34" charset="0"/>
              </a:rPr>
              <a:t>, a </a:t>
            </a:r>
            <a:r>
              <a:rPr lang="en-US" sz="2000" dirty="0" err="1">
                <a:latin typeface="Arial" pitchFamily="34" charset="0"/>
                <a:cs typeface="Arial" pitchFamily="34" charset="0"/>
              </a:rPr>
              <a:t>unei</a:t>
            </a:r>
            <a:r>
              <a:rPr lang="en-US" sz="2000" dirty="0">
                <a:latin typeface="Arial" pitchFamily="34" charset="0"/>
                <a:cs typeface="Arial" pitchFamily="34" charset="0"/>
              </a:rPr>
              <a:t> </a:t>
            </a:r>
            <a:r>
              <a:rPr lang="en-US" sz="2000" dirty="0" err="1">
                <a:latin typeface="Arial" pitchFamily="34" charset="0"/>
                <a:cs typeface="Arial" pitchFamily="34" charset="0"/>
              </a:rPr>
              <a:t>alte</a:t>
            </a:r>
            <a:r>
              <a:rPr lang="en-US" sz="2000" dirty="0">
                <a:latin typeface="Arial" pitchFamily="34" charset="0"/>
                <a:cs typeface="Arial" pitchFamily="34" charset="0"/>
              </a:rPr>
              <a:t> </a:t>
            </a:r>
            <a:r>
              <a:rPr lang="en-US" sz="2000" dirty="0" err="1">
                <a:latin typeface="Arial" pitchFamily="34" charset="0"/>
                <a:cs typeface="Arial" pitchFamily="34" charset="0"/>
              </a:rPr>
              <a:t>munci</a:t>
            </a:r>
            <a:r>
              <a:rPr lang="en-US" sz="2000" dirty="0">
                <a:latin typeface="Arial" pitchFamily="34" charset="0"/>
                <a:cs typeface="Arial" pitchFamily="34" charset="0"/>
              </a:rPr>
              <a:t>, </a:t>
            </a:r>
            <a:r>
              <a:rPr lang="en-US" sz="2000" dirty="0" err="1">
                <a:latin typeface="Arial" pitchFamily="34" charset="0"/>
                <a:cs typeface="Arial" pitchFamily="34" charset="0"/>
              </a:rPr>
              <a:t>permanente</a:t>
            </a:r>
            <a:r>
              <a:rPr lang="en-US" sz="2000" dirty="0">
                <a:latin typeface="Arial" pitchFamily="34" charset="0"/>
                <a:cs typeface="Arial" pitchFamily="34" charset="0"/>
              </a:rPr>
              <a:t> </a:t>
            </a:r>
            <a:r>
              <a:rPr lang="en-US" sz="2000" dirty="0" err="1">
                <a:latin typeface="Arial" pitchFamily="34" charset="0"/>
                <a:cs typeface="Arial" pitchFamily="34" charset="0"/>
              </a:rPr>
              <a:t>sau</a:t>
            </a:r>
            <a:r>
              <a:rPr lang="en-US" sz="2000" dirty="0">
                <a:latin typeface="Arial" pitchFamily="34" charset="0"/>
                <a:cs typeface="Arial" pitchFamily="34" charset="0"/>
              </a:rPr>
              <a:t> </a:t>
            </a:r>
            <a:r>
              <a:rPr lang="en-US" sz="2000" dirty="0" err="1">
                <a:latin typeface="Arial" pitchFamily="34" charset="0"/>
                <a:cs typeface="Arial" pitchFamily="34" charset="0"/>
              </a:rPr>
              <a:t>temporare</a:t>
            </a:r>
            <a:r>
              <a:rPr lang="en-US" sz="2000" dirty="0">
                <a:latin typeface="Arial" pitchFamily="34" charset="0"/>
                <a:cs typeface="Arial" pitchFamily="34" charset="0"/>
              </a:rPr>
              <a:t>, </a:t>
            </a:r>
            <a:r>
              <a:rPr lang="en-US" sz="2000" dirty="0" err="1">
                <a:latin typeface="Arial" pitchFamily="34" charset="0"/>
                <a:cs typeface="Arial" pitchFamily="34" charset="0"/>
              </a:rPr>
              <a:t>în</a:t>
            </a:r>
            <a:r>
              <a:rPr lang="en-US" sz="2000" dirty="0">
                <a:latin typeface="Arial" pitchFamily="34" charset="0"/>
                <a:cs typeface="Arial" pitchFamily="34" charset="0"/>
              </a:rPr>
              <a:t> </a:t>
            </a:r>
            <a:r>
              <a:rPr lang="en-US" sz="2000" dirty="0" err="1">
                <a:latin typeface="Arial" pitchFamily="34" charset="0"/>
                <a:cs typeface="Arial" pitchFamily="34" charset="0"/>
              </a:rPr>
              <a:t>afara</a:t>
            </a:r>
            <a:r>
              <a:rPr lang="en-US" sz="2000" dirty="0">
                <a:latin typeface="Arial" pitchFamily="34" charset="0"/>
                <a:cs typeface="Arial" pitchFamily="34" charset="0"/>
              </a:rPr>
              <a:t> </a:t>
            </a:r>
            <a:r>
              <a:rPr lang="en-US" sz="2000" dirty="0" err="1">
                <a:latin typeface="Arial" pitchFamily="34" charset="0"/>
                <a:cs typeface="Arial" pitchFamily="34" charset="0"/>
              </a:rPr>
              <a:t>orelor</a:t>
            </a:r>
            <a:r>
              <a:rPr lang="en-US" sz="2000" dirty="0">
                <a:latin typeface="Arial" pitchFamily="34" charset="0"/>
                <a:cs typeface="Arial" pitchFamily="34" charset="0"/>
              </a:rPr>
              <a:t> de program, </a:t>
            </a:r>
            <a:r>
              <a:rPr lang="en-US" sz="2000" dirty="0" err="1">
                <a:latin typeface="Arial" pitchFamily="34" charset="0"/>
                <a:cs typeface="Arial" pitchFamily="34" charset="0"/>
              </a:rPr>
              <a:t>în</a:t>
            </a:r>
            <a:r>
              <a:rPr lang="en-US" sz="2000" dirty="0">
                <a:latin typeface="Arial" pitchFamily="34" charset="0"/>
                <a:cs typeface="Arial" pitchFamily="34" charset="0"/>
              </a:rPr>
              <a:t> </a:t>
            </a:r>
            <a:r>
              <a:rPr lang="en-US" sz="2000" dirty="0" err="1">
                <a:latin typeface="Arial" pitchFamily="34" charset="0"/>
                <a:cs typeface="Arial" pitchFamily="34" charset="0"/>
              </a:rPr>
              <a:t>temeiul</a:t>
            </a:r>
            <a:r>
              <a:rPr lang="en-US" sz="2000" dirty="0">
                <a:latin typeface="Arial" pitchFamily="34" charset="0"/>
                <a:cs typeface="Arial" pitchFamily="34" charset="0"/>
              </a:rPr>
              <a:t> </a:t>
            </a:r>
            <a:r>
              <a:rPr lang="en-US" sz="2000" dirty="0" err="1">
                <a:latin typeface="Arial" pitchFamily="34" charset="0"/>
                <a:cs typeface="Arial" pitchFamily="34" charset="0"/>
              </a:rPr>
              <a:t>unui</a:t>
            </a:r>
            <a:r>
              <a:rPr lang="en-US" sz="2000" dirty="0">
                <a:latin typeface="Arial" pitchFamily="34" charset="0"/>
                <a:cs typeface="Arial" pitchFamily="34" charset="0"/>
              </a:rPr>
              <a:t> contract individual de </a:t>
            </a:r>
            <a:r>
              <a:rPr lang="en-US" sz="2000" dirty="0" err="1">
                <a:latin typeface="Arial" pitchFamily="34" charset="0"/>
                <a:cs typeface="Arial" pitchFamily="34" charset="0"/>
              </a:rPr>
              <a:t>muncă</a:t>
            </a:r>
            <a:r>
              <a:rPr lang="en-US" sz="2000" dirty="0">
                <a:latin typeface="Arial" pitchFamily="34" charset="0"/>
                <a:cs typeface="Arial" pitchFamily="34" charset="0"/>
              </a:rPr>
              <a:t> distinct conform </a:t>
            </a:r>
            <a:r>
              <a:rPr lang="en-US" sz="2000" dirty="0" err="1">
                <a:latin typeface="Arial" pitchFamily="34" charset="0"/>
                <a:cs typeface="Arial" pitchFamily="34" charset="0"/>
              </a:rPr>
              <a:t>prevederilor</a:t>
            </a:r>
            <a:r>
              <a:rPr lang="en-US" sz="2000" dirty="0">
                <a:latin typeface="Arial" pitchFamily="34" charset="0"/>
                <a:cs typeface="Arial" pitchFamily="34" charset="0"/>
              </a:rPr>
              <a:t> art. 267 din </a:t>
            </a:r>
            <a:r>
              <a:rPr lang="en-US" sz="2000" dirty="0" err="1">
                <a:latin typeface="Arial" pitchFamily="34" charset="0"/>
                <a:cs typeface="Arial" pitchFamily="34" charset="0"/>
              </a:rPr>
              <a:t>Codul</a:t>
            </a:r>
            <a:r>
              <a:rPr lang="en-US" sz="2000" dirty="0">
                <a:latin typeface="Arial" pitchFamily="34" charset="0"/>
                <a:cs typeface="Arial" pitchFamily="34" charset="0"/>
              </a:rPr>
              <a:t> </a:t>
            </a:r>
            <a:r>
              <a:rPr lang="en-US" sz="2000" dirty="0" err="1">
                <a:latin typeface="Arial" pitchFamily="34" charset="0"/>
                <a:cs typeface="Arial" pitchFamily="34" charset="0"/>
              </a:rPr>
              <a:t>muncii</a:t>
            </a:r>
            <a:r>
              <a:rPr lang="en-US" sz="2000" dirty="0">
                <a:latin typeface="Arial" pitchFamily="34" charset="0"/>
                <a:cs typeface="Arial" pitchFamily="34" charset="0"/>
              </a:rPr>
              <a:t>.</a:t>
            </a:r>
            <a:endParaRPr lang="ru-RU" sz="2000" dirty="0">
              <a:latin typeface="Arial" pitchFamily="34" charset="0"/>
              <a:cs typeface="Arial" pitchFamily="34" charset="0"/>
            </a:endParaRPr>
          </a:p>
          <a:p>
            <a:pPr algn="just">
              <a:buNone/>
            </a:pPr>
            <a:r>
              <a:rPr lang="en-US" sz="2000" dirty="0">
                <a:latin typeface="Arial" pitchFamily="34" charset="0"/>
                <a:cs typeface="Arial" pitchFamily="34" charset="0"/>
              </a:rPr>
              <a:t> </a:t>
            </a:r>
            <a:endParaRPr lang="ru-RU" sz="2000" dirty="0">
              <a:latin typeface="Arial" pitchFamily="34" charset="0"/>
              <a:cs typeface="Arial" pitchFamily="34" charset="0"/>
            </a:endParaRPr>
          </a:p>
          <a:p>
            <a:pPr algn="just">
              <a:buNone/>
            </a:pPr>
            <a:r>
              <a:rPr lang="ro-RO" sz="2000" b="1" dirty="0">
                <a:latin typeface="Arial" pitchFamily="34" charset="0"/>
                <a:cs typeface="Arial" pitchFamily="34" charset="0"/>
              </a:rPr>
              <a:t>           Există două opțiuni pentru munca prin cumul:</a:t>
            </a:r>
            <a:endParaRPr lang="ru-RU" sz="2000" i="1" dirty="0">
              <a:latin typeface="Arial" pitchFamily="34" charset="0"/>
              <a:cs typeface="Arial" pitchFamily="34" charset="0"/>
            </a:endParaRPr>
          </a:p>
          <a:p>
            <a:pPr algn="just">
              <a:buNone/>
            </a:pPr>
            <a:r>
              <a:rPr lang="ro-RO" sz="2000" b="1" dirty="0">
                <a:latin typeface="Arial" pitchFamily="34" charset="0"/>
                <a:cs typeface="Arial" pitchFamily="34" charset="0"/>
              </a:rPr>
              <a:t>   I. Muncă prin cumul intern </a:t>
            </a:r>
            <a:r>
              <a:rPr lang="ro-RO" sz="2000" dirty="0">
                <a:latin typeface="Arial" pitchFamily="34" charset="0"/>
                <a:cs typeface="Arial" pitchFamily="34" charset="0"/>
              </a:rPr>
              <a:t>- pe lângă CIM pentru funcția  (profesia) principală, angajatul semnează un CIM prin cumul la aceeași întreprindere. Munca poate fi atât pentru funcția (profesia) de bază, cât și pentru alta.</a:t>
            </a:r>
            <a:endParaRPr lang="ru-RU" sz="2000" dirty="0">
              <a:latin typeface="Arial" pitchFamily="34" charset="0"/>
              <a:cs typeface="Arial" pitchFamily="34" charset="0"/>
            </a:endParaRPr>
          </a:p>
          <a:p>
            <a:pPr algn="just">
              <a:buNone/>
            </a:pPr>
            <a:r>
              <a:rPr lang="ro-RO" sz="2000" dirty="0">
                <a:latin typeface="Arial" pitchFamily="34" charset="0"/>
                <a:cs typeface="Arial" pitchFamily="34" charset="0"/>
              </a:rPr>
              <a:t>   </a:t>
            </a:r>
            <a:r>
              <a:rPr lang="ro-RO" sz="2000" b="1" dirty="0">
                <a:latin typeface="Arial" pitchFamily="34" charset="0"/>
                <a:cs typeface="Arial" pitchFamily="34" charset="0"/>
              </a:rPr>
              <a:t>II. Muncă prin cumul extern </a:t>
            </a:r>
            <a:r>
              <a:rPr lang="ro-RO" sz="2000" dirty="0">
                <a:latin typeface="Arial" pitchFamily="34" charset="0"/>
                <a:cs typeface="Arial" pitchFamily="34" charset="0"/>
              </a:rPr>
              <a:t>- desfășurarea de activități la alte întreprindere. Salariatul îndeplineste obligațiunile de muncă la o altă întreptindere în baza unui CIM  prin cumul în perioade libere de timp de la locul de muncă de bază.</a:t>
            </a:r>
            <a:endParaRPr lang="ru-RU" sz="2000" dirty="0">
              <a:latin typeface="Arial" pitchFamily="34" charset="0"/>
              <a:cs typeface="Arial" pitchFamily="34" charset="0"/>
            </a:endParaRPr>
          </a:p>
          <a:p>
            <a:endParaRPr lang="ru-RU" sz="1400" dirty="0"/>
          </a:p>
        </p:txBody>
      </p:sp>
      <p:pic>
        <p:nvPicPr>
          <p:cNvPr id="4" name="Рисунок 3">
            <a:extLst>
              <a:ext uri="{FF2B5EF4-FFF2-40B4-BE49-F238E27FC236}">
                <a16:creationId xmlns:a16="http://schemas.microsoft.com/office/drawing/2014/main" id="{481A4E17-0F95-4124-BC5E-AC4074682F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5373216"/>
            <a:ext cx="2448272" cy="148478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9"/>
            <a:ext cx="8229600" cy="4752528"/>
          </a:xfrm>
        </p:spPr>
        <p:txBody>
          <a:bodyPr>
            <a:normAutofit fontScale="92500" lnSpcReduction="10000"/>
          </a:bodyPr>
          <a:lstStyle/>
          <a:p>
            <a:pPr>
              <a:buNone/>
            </a:pPr>
            <a:r>
              <a:rPr lang="ro-MO" sz="2000" b="1" dirty="0"/>
              <a:t>                                         </a:t>
            </a:r>
          </a:p>
          <a:p>
            <a:pPr>
              <a:buNone/>
            </a:pPr>
            <a:r>
              <a:rPr lang="ro-MO" sz="2000" b="1" dirty="0"/>
              <a:t>                                   </a:t>
            </a:r>
            <a:r>
              <a:rPr lang="en-US" sz="3600" b="1" dirty="0">
                <a:latin typeface="Algerian" pitchFamily="82" charset="0"/>
              </a:rPr>
              <a:t>CUMULARE</a:t>
            </a:r>
            <a:endParaRPr lang="ru-RU" sz="2000" dirty="0"/>
          </a:p>
          <a:p>
            <a:pPr algn="just">
              <a:buNone/>
            </a:pPr>
            <a:r>
              <a:rPr lang="ro-MO" sz="2000" dirty="0"/>
              <a:t>  </a:t>
            </a:r>
            <a:r>
              <a:rPr lang="ro-MD" sz="2000" dirty="0"/>
              <a:t>   </a:t>
            </a:r>
            <a:r>
              <a:rPr lang="ro-MO" sz="2000" dirty="0"/>
              <a:t> </a:t>
            </a:r>
            <a:r>
              <a:rPr lang="ro-MO" sz="2000" b="1" i="1" dirty="0">
                <a:latin typeface="Arial" pitchFamily="34" charset="0"/>
                <a:cs typeface="Arial" pitchFamily="34" charset="0"/>
              </a:rPr>
              <a:t>Cumularea funcției (profesiei) </a:t>
            </a:r>
            <a:r>
              <a:rPr lang="en-US" sz="2000" dirty="0">
                <a:latin typeface="Arial" pitchFamily="34" charset="0"/>
                <a:cs typeface="Arial" pitchFamily="34" charset="0"/>
              </a:rPr>
              <a:t> - </a:t>
            </a:r>
            <a:r>
              <a:rPr lang="ro-RO" sz="2000" dirty="0">
                <a:latin typeface="Arial" pitchFamily="34" charset="0"/>
                <a:cs typeface="Arial" pitchFamily="34" charset="0"/>
              </a:rPr>
              <a:t>îndeplinirea  pe durata stabilită a zilei de lucru (tura/schimb), împreună cu munca stabilită prin CIM a  muncii suplimentare pentru plată suplimentară (art. 56 (1)  din Codul muncii).</a:t>
            </a:r>
            <a:endParaRPr lang="ru-RU" sz="2000" dirty="0">
              <a:latin typeface="Arial" pitchFamily="34" charset="0"/>
              <a:cs typeface="Arial" pitchFamily="34" charset="0"/>
            </a:endParaRPr>
          </a:p>
          <a:p>
            <a:pPr algn="just" fontAlgn="auto">
              <a:buNone/>
            </a:pPr>
            <a:r>
              <a:rPr lang="ro-MO" sz="2000" dirty="0">
                <a:latin typeface="Arial" pitchFamily="34" charset="0"/>
                <a:cs typeface="Arial" pitchFamily="34" charset="0"/>
              </a:rPr>
              <a:t>   </a:t>
            </a:r>
          </a:p>
          <a:p>
            <a:pPr algn="just" fontAlgn="auto">
              <a:buNone/>
            </a:pPr>
            <a:r>
              <a:rPr lang="ro-MO" sz="2000" dirty="0">
                <a:latin typeface="Arial" pitchFamily="34" charset="0"/>
                <a:cs typeface="Arial" pitchFamily="34" charset="0"/>
              </a:rPr>
              <a:t>   </a:t>
            </a:r>
            <a:r>
              <a:rPr lang="ro-MD" sz="2000" dirty="0">
                <a:latin typeface="Arial" pitchFamily="34" charset="0"/>
                <a:cs typeface="Arial" pitchFamily="34" charset="0"/>
              </a:rPr>
              <a:t>     </a:t>
            </a:r>
            <a:r>
              <a:rPr lang="en-US" sz="2000" dirty="0" err="1">
                <a:latin typeface="Arial" pitchFamily="34" charset="0"/>
                <a:cs typeface="Arial" pitchFamily="34" charset="0"/>
              </a:rPr>
              <a:t>Pentru</a:t>
            </a:r>
            <a:r>
              <a:rPr lang="en-US" sz="2000" dirty="0">
                <a:latin typeface="Arial" pitchFamily="34" charset="0"/>
                <a:cs typeface="Arial" pitchFamily="34" charset="0"/>
              </a:rPr>
              <a:t> </a:t>
            </a:r>
            <a:r>
              <a:rPr lang="en-US" sz="2000" dirty="0" err="1">
                <a:latin typeface="Arial" pitchFamily="34" charset="0"/>
                <a:cs typeface="Arial" pitchFamily="34" charset="0"/>
              </a:rPr>
              <a:t>îndeplinirea</a:t>
            </a:r>
            <a:r>
              <a:rPr lang="en-US" sz="2000" dirty="0">
                <a:latin typeface="Arial" pitchFamily="34" charset="0"/>
                <a:cs typeface="Arial" pitchFamily="34" charset="0"/>
              </a:rPr>
              <a:t> </a:t>
            </a:r>
            <a:r>
              <a:rPr lang="en-US" sz="2000" dirty="0" err="1">
                <a:latin typeface="Arial" pitchFamily="34" charset="0"/>
                <a:cs typeface="Arial" pitchFamily="34" charset="0"/>
              </a:rPr>
              <a:t>obligațiunilor</a:t>
            </a:r>
            <a:r>
              <a:rPr lang="en-US" sz="2000" dirty="0">
                <a:latin typeface="Arial" pitchFamily="34" charset="0"/>
                <a:cs typeface="Arial" pitchFamily="34" charset="0"/>
              </a:rPr>
              <a:t> de </a:t>
            </a:r>
            <a:r>
              <a:rPr lang="en-US" sz="2000" dirty="0" err="1">
                <a:latin typeface="Arial" pitchFamily="34" charset="0"/>
                <a:cs typeface="Arial" pitchFamily="34" charset="0"/>
              </a:rPr>
              <a:t>muncă</a:t>
            </a:r>
            <a:r>
              <a:rPr lang="en-US" sz="2000" dirty="0">
                <a:latin typeface="Arial" pitchFamily="34" charset="0"/>
                <a:cs typeface="Arial" pitchFamily="34" charset="0"/>
              </a:rPr>
              <a:t> </a:t>
            </a:r>
            <a:r>
              <a:rPr lang="en-US" sz="2000" dirty="0" err="1">
                <a:latin typeface="Arial" pitchFamily="34" charset="0"/>
                <a:cs typeface="Arial" pitchFamily="34" charset="0"/>
              </a:rPr>
              <a:t>suplimentă</a:t>
            </a:r>
            <a:r>
              <a:rPr lang="en-US" sz="2000" dirty="0">
                <a:latin typeface="Arial" pitchFamily="34" charset="0"/>
                <a:cs typeface="Arial" pitchFamily="34" charset="0"/>
              </a:rPr>
              <a:t> </a:t>
            </a:r>
            <a:r>
              <a:rPr lang="en-US" sz="2000" dirty="0" err="1">
                <a:latin typeface="Arial" pitchFamily="34" charset="0"/>
                <a:cs typeface="Arial" pitchFamily="34" charset="0"/>
              </a:rPr>
              <a:t>salariatul</a:t>
            </a:r>
            <a:r>
              <a:rPr lang="en-US" sz="2000" dirty="0">
                <a:latin typeface="Arial" pitchFamily="34" charset="0"/>
                <a:cs typeface="Arial" pitchFamily="34" charset="0"/>
              </a:rPr>
              <a:t>  </a:t>
            </a:r>
            <a:r>
              <a:rPr lang="en-US" sz="2000" dirty="0" err="1">
                <a:latin typeface="Arial" pitchFamily="34" charset="0"/>
                <a:cs typeface="Arial" pitchFamily="34" charset="0"/>
              </a:rPr>
              <a:t>i</a:t>
            </a:r>
            <a:r>
              <a:rPr lang="en-US" sz="2000" dirty="0">
                <a:latin typeface="Arial" pitchFamily="34" charset="0"/>
                <a:cs typeface="Arial" pitchFamily="34" charset="0"/>
              </a:rPr>
              <a:t> se </a:t>
            </a:r>
            <a:r>
              <a:rPr lang="en-US" sz="2000" dirty="0" err="1">
                <a:latin typeface="Arial" pitchFamily="34" charset="0"/>
                <a:cs typeface="Arial" pitchFamily="34" charset="0"/>
              </a:rPr>
              <a:t>va</a:t>
            </a:r>
            <a:r>
              <a:rPr lang="en-US" sz="2000" dirty="0">
                <a:latin typeface="Arial" pitchFamily="34" charset="0"/>
                <a:cs typeface="Arial" pitchFamily="34" charset="0"/>
              </a:rPr>
              <a:t> </a:t>
            </a:r>
            <a:r>
              <a:rPr lang="en-US" sz="2000" dirty="0" err="1">
                <a:latin typeface="Arial" pitchFamily="34" charset="0"/>
                <a:cs typeface="Arial" pitchFamily="34" charset="0"/>
              </a:rPr>
              <a:t>stabili</a:t>
            </a:r>
            <a:r>
              <a:rPr lang="en-US" sz="2000" dirty="0">
                <a:latin typeface="Arial" pitchFamily="34" charset="0"/>
                <a:cs typeface="Arial" pitchFamily="34" charset="0"/>
              </a:rPr>
              <a:t> un </a:t>
            </a:r>
            <a:r>
              <a:rPr lang="en-US" sz="2000" dirty="0" err="1">
                <a:latin typeface="Arial" pitchFamily="34" charset="0"/>
                <a:cs typeface="Arial" pitchFamily="34" charset="0"/>
              </a:rPr>
              <a:t>suport</a:t>
            </a:r>
            <a:r>
              <a:rPr lang="en-US" sz="2000" dirty="0">
                <a:latin typeface="Arial" pitchFamily="34" charset="0"/>
                <a:cs typeface="Arial" pitchFamily="34" charset="0"/>
              </a:rPr>
              <a:t> </a:t>
            </a:r>
            <a:r>
              <a:rPr lang="en-US" sz="2000" dirty="0" err="1">
                <a:latin typeface="Arial" pitchFamily="34" charset="0"/>
                <a:cs typeface="Arial" pitchFamily="34" charset="0"/>
              </a:rPr>
              <a:t>pentru</a:t>
            </a:r>
            <a:r>
              <a:rPr lang="en-US" sz="2000" dirty="0">
                <a:latin typeface="Arial" pitchFamily="34" charset="0"/>
                <a:cs typeface="Arial" pitchFamily="34" charset="0"/>
              </a:rPr>
              <a:t> </a:t>
            </a:r>
            <a:r>
              <a:rPr lang="en-US" sz="2000" dirty="0" err="1">
                <a:latin typeface="Arial" pitchFamily="34" charset="0"/>
                <a:cs typeface="Arial" pitchFamily="34" charset="0"/>
              </a:rPr>
              <a:t>cumularea</a:t>
            </a:r>
            <a:r>
              <a:rPr lang="en-US" sz="2000" dirty="0">
                <a:latin typeface="Arial" pitchFamily="34" charset="0"/>
                <a:cs typeface="Arial" pitchFamily="34" charset="0"/>
              </a:rPr>
              <a:t> de </a:t>
            </a:r>
            <a:r>
              <a:rPr lang="en-US" sz="2000" dirty="0" err="1">
                <a:latin typeface="Arial" pitchFamily="34" charset="0"/>
                <a:cs typeface="Arial" pitchFamily="34" charset="0"/>
              </a:rPr>
              <a:t>profesii</a:t>
            </a:r>
            <a:r>
              <a:rPr lang="en-US" sz="2000" dirty="0">
                <a:latin typeface="Arial" pitchFamily="34" charset="0"/>
                <a:cs typeface="Arial" pitchFamily="34" charset="0"/>
              </a:rPr>
              <a:t> (</a:t>
            </a:r>
            <a:r>
              <a:rPr lang="en-US" sz="2000" dirty="0" err="1">
                <a:latin typeface="Arial" pitchFamily="34" charset="0"/>
                <a:cs typeface="Arial" pitchFamily="34" charset="0"/>
              </a:rPr>
              <a:t>funcţii</a:t>
            </a:r>
            <a:r>
              <a:rPr lang="en-US" sz="2000" dirty="0">
                <a:latin typeface="Arial" pitchFamily="34" charset="0"/>
                <a:cs typeface="Arial" pitchFamily="34" charset="0"/>
              </a:rPr>
              <a:t>) nu </a:t>
            </a:r>
            <a:r>
              <a:rPr lang="en-US" sz="2000" dirty="0" err="1">
                <a:latin typeface="Arial" pitchFamily="34" charset="0"/>
                <a:cs typeface="Arial" pitchFamily="34" charset="0"/>
              </a:rPr>
              <a:t>mai</a:t>
            </a:r>
            <a:r>
              <a:rPr lang="en-US" sz="2000" dirty="0">
                <a:latin typeface="Arial" pitchFamily="34" charset="0"/>
                <a:cs typeface="Arial" pitchFamily="34" charset="0"/>
              </a:rPr>
              <a:t> mic </a:t>
            </a:r>
            <a:r>
              <a:rPr lang="en-US" sz="2000" dirty="0" err="1">
                <a:latin typeface="Arial" pitchFamily="34" charset="0"/>
                <a:cs typeface="Arial" pitchFamily="34" charset="0"/>
              </a:rPr>
              <a:t>decît</a:t>
            </a:r>
            <a:r>
              <a:rPr lang="en-US" sz="2000" dirty="0">
                <a:latin typeface="Arial" pitchFamily="34" charset="0"/>
                <a:cs typeface="Arial" pitchFamily="34" charset="0"/>
              </a:rPr>
              <a:t> 50 %  </a:t>
            </a:r>
            <a:r>
              <a:rPr lang="ro-MO" sz="2000" dirty="0">
                <a:latin typeface="Arial" pitchFamily="34" charset="0"/>
                <a:cs typeface="Arial" pitchFamily="34" charset="0"/>
              </a:rPr>
              <a:t>și nu mai mare de </a:t>
            </a:r>
            <a:r>
              <a:rPr lang="en-US" sz="2000" dirty="0">
                <a:latin typeface="Arial" pitchFamily="34" charset="0"/>
                <a:cs typeface="Arial" pitchFamily="34" charset="0"/>
              </a:rPr>
              <a:t>100 % din </a:t>
            </a:r>
            <a:r>
              <a:rPr lang="en-US" sz="2000" dirty="0" err="1">
                <a:latin typeface="Arial" pitchFamily="34" charset="0"/>
                <a:cs typeface="Arial" pitchFamily="34" charset="0"/>
              </a:rPr>
              <a:t>salariul</a:t>
            </a:r>
            <a:r>
              <a:rPr lang="en-US" sz="2000" dirty="0">
                <a:latin typeface="Arial" pitchFamily="34" charset="0"/>
                <a:cs typeface="Arial" pitchFamily="34" charset="0"/>
              </a:rPr>
              <a:t> </a:t>
            </a:r>
            <a:r>
              <a:rPr lang="en-US" sz="2000" dirty="0" err="1">
                <a:latin typeface="Arial" pitchFamily="34" charset="0"/>
                <a:cs typeface="Arial" pitchFamily="34" charset="0"/>
              </a:rPr>
              <a:t>tarifar</a:t>
            </a:r>
            <a:r>
              <a:rPr lang="en-US" sz="2000" dirty="0">
                <a:latin typeface="Arial" pitchFamily="34" charset="0"/>
                <a:cs typeface="Arial" pitchFamily="34" charset="0"/>
              </a:rPr>
              <a:t> (</a:t>
            </a:r>
            <a:r>
              <a:rPr lang="en-US" sz="2000" dirty="0" err="1">
                <a:latin typeface="Arial" pitchFamily="34" charset="0"/>
                <a:cs typeface="Arial" pitchFamily="34" charset="0"/>
              </a:rPr>
              <a:t>salariul</a:t>
            </a:r>
            <a:r>
              <a:rPr lang="en-US" sz="2000" dirty="0">
                <a:latin typeface="Arial" pitchFamily="34" charset="0"/>
                <a:cs typeface="Arial" pitchFamily="34" charset="0"/>
              </a:rPr>
              <a:t> </a:t>
            </a:r>
            <a:r>
              <a:rPr lang="en-US" sz="2000" dirty="0" err="1">
                <a:latin typeface="Arial" pitchFamily="34" charset="0"/>
                <a:cs typeface="Arial" pitchFamily="34" charset="0"/>
              </a:rPr>
              <a:t>funcţiei</a:t>
            </a:r>
            <a:r>
              <a:rPr lang="en-US" sz="2000" dirty="0">
                <a:latin typeface="Arial" pitchFamily="34" charset="0"/>
                <a:cs typeface="Arial" pitchFamily="34" charset="0"/>
              </a:rPr>
              <a:t>) al </a:t>
            </a:r>
            <a:r>
              <a:rPr lang="en-US" sz="2000" dirty="0" err="1">
                <a:latin typeface="Arial" pitchFamily="34" charset="0"/>
                <a:cs typeface="Arial" pitchFamily="34" charset="0"/>
              </a:rPr>
              <a:t>profesiei</a:t>
            </a:r>
            <a:r>
              <a:rPr lang="en-US" sz="2000" dirty="0">
                <a:latin typeface="Arial" pitchFamily="34" charset="0"/>
                <a:cs typeface="Arial" pitchFamily="34" charset="0"/>
              </a:rPr>
              <a:t> (</a:t>
            </a:r>
            <a:r>
              <a:rPr lang="en-US" sz="2000" dirty="0" err="1">
                <a:latin typeface="Arial" pitchFamily="34" charset="0"/>
                <a:cs typeface="Arial" pitchFamily="34" charset="0"/>
              </a:rPr>
              <a:t>funcţiei</a:t>
            </a:r>
            <a:r>
              <a:rPr lang="en-US" sz="2000" dirty="0">
                <a:latin typeface="Arial" pitchFamily="34" charset="0"/>
                <a:cs typeface="Arial" pitchFamily="34" charset="0"/>
              </a:rPr>
              <a:t>) cumulate conform </a:t>
            </a:r>
            <a:r>
              <a:rPr lang="en-US" sz="2000" dirty="0" err="1">
                <a:latin typeface="Arial" pitchFamily="34" charset="0"/>
                <a:cs typeface="Arial" pitchFamily="34" charset="0"/>
              </a:rPr>
              <a:t>prevederilor</a:t>
            </a:r>
            <a:r>
              <a:rPr lang="en-US" sz="2000" dirty="0">
                <a:latin typeface="Arial" pitchFamily="34" charset="0"/>
                <a:cs typeface="Arial" pitchFamily="34" charset="0"/>
              </a:rPr>
              <a:t> art. 156 din CM.</a:t>
            </a:r>
            <a:endParaRPr lang="ru-RU" sz="2000" dirty="0">
              <a:latin typeface="Arial" pitchFamily="34" charset="0"/>
              <a:cs typeface="Arial" pitchFamily="34" charset="0"/>
            </a:endParaRPr>
          </a:p>
          <a:p>
            <a:pPr algn="just" fontAlgn="auto">
              <a:buNone/>
            </a:pPr>
            <a:r>
              <a:rPr lang="ro-MO" sz="2000" dirty="0">
                <a:latin typeface="Arial" pitchFamily="34" charset="0"/>
                <a:cs typeface="Arial" pitchFamily="34" charset="0"/>
              </a:rPr>
              <a:t>   </a:t>
            </a:r>
            <a:r>
              <a:rPr lang="ro-MD" sz="2000" dirty="0">
                <a:latin typeface="Arial" pitchFamily="34" charset="0"/>
                <a:cs typeface="Arial" pitchFamily="34" charset="0"/>
              </a:rPr>
              <a:t>     </a:t>
            </a:r>
            <a:r>
              <a:rPr lang="en-US" sz="2000" dirty="0" err="1">
                <a:latin typeface="Arial" pitchFamily="34" charset="0"/>
                <a:cs typeface="Arial" pitchFamily="34" charset="0"/>
              </a:rPr>
              <a:t>În</a:t>
            </a:r>
            <a:r>
              <a:rPr lang="en-US" sz="2000" dirty="0">
                <a:latin typeface="Arial" pitchFamily="34" charset="0"/>
                <a:cs typeface="Arial" pitchFamily="34" charset="0"/>
              </a:rPr>
              <a:t> </a:t>
            </a:r>
            <a:r>
              <a:rPr lang="en-US" sz="2000" dirty="0" err="1">
                <a:latin typeface="Arial" pitchFamily="34" charset="0"/>
                <a:cs typeface="Arial" pitchFamily="34" charset="0"/>
              </a:rPr>
              <a:t>cazul</a:t>
            </a:r>
            <a:r>
              <a:rPr lang="en-US" sz="2000" dirty="0">
                <a:latin typeface="Arial" pitchFamily="34" charset="0"/>
                <a:cs typeface="Arial" pitchFamily="34" charset="0"/>
              </a:rPr>
              <a:t> </a:t>
            </a:r>
            <a:r>
              <a:rPr lang="en-US" sz="2000" dirty="0" err="1">
                <a:latin typeface="Arial" pitchFamily="34" charset="0"/>
                <a:cs typeface="Arial" pitchFamily="34" charset="0"/>
              </a:rPr>
              <a:t>în</a:t>
            </a:r>
            <a:r>
              <a:rPr lang="en-US" sz="2000" dirty="0">
                <a:latin typeface="Arial" pitchFamily="34" charset="0"/>
                <a:cs typeface="Arial" pitchFamily="34" charset="0"/>
              </a:rPr>
              <a:t> care </a:t>
            </a:r>
            <a:r>
              <a:rPr lang="en-US" sz="2000" dirty="0" err="1">
                <a:latin typeface="Arial" pitchFamily="34" charset="0"/>
                <a:cs typeface="Arial" pitchFamily="34" charset="0"/>
              </a:rPr>
              <a:t>obligaţiile</a:t>
            </a:r>
            <a:r>
              <a:rPr lang="en-US" sz="2000" dirty="0">
                <a:latin typeface="Arial" pitchFamily="34" charset="0"/>
                <a:cs typeface="Arial" pitchFamily="34" charset="0"/>
              </a:rPr>
              <a:t> </a:t>
            </a:r>
            <a:r>
              <a:rPr lang="en-US" sz="2000" dirty="0" err="1">
                <a:latin typeface="Arial" pitchFamily="34" charset="0"/>
                <a:cs typeface="Arial" pitchFamily="34" charset="0"/>
              </a:rPr>
              <a:t>salariatului</a:t>
            </a:r>
            <a:r>
              <a:rPr lang="en-US" sz="2000" dirty="0">
                <a:latin typeface="Arial" pitchFamily="34" charset="0"/>
                <a:cs typeface="Arial" pitchFamily="34" charset="0"/>
              </a:rPr>
              <a:t> </a:t>
            </a:r>
            <a:r>
              <a:rPr lang="en-US" sz="2000" dirty="0" err="1">
                <a:latin typeface="Arial" pitchFamily="34" charset="0"/>
                <a:cs typeface="Arial" pitchFamily="34" charset="0"/>
              </a:rPr>
              <a:t>temporar</a:t>
            </a:r>
            <a:r>
              <a:rPr lang="en-US" sz="2000" dirty="0">
                <a:latin typeface="Arial" pitchFamily="34" charset="0"/>
                <a:cs typeface="Arial" pitchFamily="34" charset="0"/>
              </a:rPr>
              <a:t> absent </a:t>
            </a:r>
            <a:r>
              <a:rPr lang="en-US" sz="2000" dirty="0" err="1">
                <a:latin typeface="Arial" pitchFamily="34" charset="0"/>
                <a:cs typeface="Arial" pitchFamily="34" charset="0"/>
              </a:rPr>
              <a:t>sînt</a:t>
            </a:r>
            <a:r>
              <a:rPr lang="en-US" sz="2000" dirty="0">
                <a:latin typeface="Arial" pitchFamily="34" charset="0"/>
                <a:cs typeface="Arial" pitchFamily="34" charset="0"/>
              </a:rPr>
              <a:t> </a:t>
            </a:r>
            <a:r>
              <a:rPr lang="en-US" sz="2000" dirty="0" err="1">
                <a:latin typeface="Arial" pitchFamily="34" charset="0"/>
                <a:cs typeface="Arial" pitchFamily="34" charset="0"/>
              </a:rPr>
              <a:t>îndeplinite</a:t>
            </a:r>
            <a:r>
              <a:rPr lang="en-US" sz="2000" dirty="0">
                <a:latin typeface="Arial" pitchFamily="34" charset="0"/>
                <a:cs typeface="Arial" pitchFamily="34" charset="0"/>
              </a:rPr>
              <a:t> de </a:t>
            </a:r>
            <a:r>
              <a:rPr lang="en-US" sz="2000" dirty="0" err="1">
                <a:latin typeface="Arial" pitchFamily="34" charset="0"/>
                <a:cs typeface="Arial" pitchFamily="34" charset="0"/>
              </a:rPr>
              <a:t>mai</a:t>
            </a:r>
            <a:r>
              <a:rPr lang="en-US" sz="2000" dirty="0">
                <a:latin typeface="Arial" pitchFamily="34" charset="0"/>
                <a:cs typeface="Arial" pitchFamily="34" charset="0"/>
              </a:rPr>
              <a:t> </a:t>
            </a:r>
            <a:r>
              <a:rPr lang="en-US" sz="2000" dirty="0" err="1">
                <a:latin typeface="Arial" pitchFamily="34" charset="0"/>
                <a:cs typeface="Arial" pitchFamily="34" charset="0"/>
              </a:rPr>
              <a:t>mulţi</a:t>
            </a:r>
            <a:r>
              <a:rPr lang="en-US" sz="2000" dirty="0">
                <a:latin typeface="Arial" pitchFamily="34" charset="0"/>
                <a:cs typeface="Arial" pitchFamily="34" charset="0"/>
              </a:rPr>
              <a:t> </a:t>
            </a:r>
            <a:r>
              <a:rPr lang="en-US" sz="2000" dirty="0" err="1">
                <a:latin typeface="Arial" pitchFamily="34" charset="0"/>
                <a:cs typeface="Arial" pitchFamily="34" charset="0"/>
              </a:rPr>
              <a:t>salariaţi</a:t>
            </a:r>
            <a:r>
              <a:rPr lang="en-US" sz="2000" dirty="0">
                <a:latin typeface="Arial" pitchFamily="34" charset="0"/>
                <a:cs typeface="Arial" pitchFamily="34" charset="0"/>
              </a:rPr>
              <a:t>, </a:t>
            </a:r>
            <a:r>
              <a:rPr lang="en-US" sz="2000" dirty="0" err="1">
                <a:latin typeface="Arial" pitchFamily="34" charset="0"/>
                <a:cs typeface="Arial" pitchFamily="34" charset="0"/>
              </a:rPr>
              <a:t>cuantumul</a:t>
            </a:r>
            <a:r>
              <a:rPr lang="en-US" sz="2000" dirty="0">
                <a:latin typeface="Arial" pitchFamily="34" charset="0"/>
                <a:cs typeface="Arial" pitchFamily="34" charset="0"/>
              </a:rPr>
              <a:t> </a:t>
            </a:r>
            <a:r>
              <a:rPr lang="en-US" sz="2000" dirty="0" err="1">
                <a:latin typeface="Arial" pitchFamily="34" charset="0"/>
                <a:cs typeface="Arial" pitchFamily="34" charset="0"/>
              </a:rPr>
              <a:t>sporului</a:t>
            </a:r>
            <a:r>
              <a:rPr lang="en-US" sz="2000" dirty="0">
                <a:latin typeface="Arial" pitchFamily="34" charset="0"/>
                <a:cs typeface="Arial" pitchFamily="34" charset="0"/>
              </a:rPr>
              <a:t> se </a:t>
            </a:r>
            <a:r>
              <a:rPr lang="en-US" sz="2000" dirty="0" err="1">
                <a:latin typeface="Arial" pitchFamily="34" charset="0"/>
                <a:cs typeface="Arial" pitchFamily="34" charset="0"/>
              </a:rPr>
              <a:t>stabileşte</a:t>
            </a:r>
            <a:r>
              <a:rPr lang="en-US" sz="2000" dirty="0">
                <a:latin typeface="Arial" pitchFamily="34" charset="0"/>
                <a:cs typeface="Arial" pitchFamily="34" charset="0"/>
              </a:rPr>
              <a:t> </a:t>
            </a:r>
            <a:r>
              <a:rPr lang="en-US" sz="2000" dirty="0" err="1">
                <a:latin typeface="Arial" pitchFamily="34" charset="0"/>
                <a:cs typeface="Arial" pitchFamily="34" charset="0"/>
              </a:rPr>
              <a:t>proporţional</a:t>
            </a:r>
            <a:r>
              <a:rPr lang="en-US" sz="2000" dirty="0">
                <a:latin typeface="Arial" pitchFamily="34" charset="0"/>
                <a:cs typeface="Arial" pitchFamily="34" charset="0"/>
              </a:rPr>
              <a:t> cu </a:t>
            </a:r>
            <a:r>
              <a:rPr lang="en-US" sz="2000" dirty="0" err="1">
                <a:latin typeface="Arial" pitchFamily="34" charset="0"/>
                <a:cs typeface="Arial" pitchFamily="34" charset="0"/>
              </a:rPr>
              <a:t>volumul</a:t>
            </a:r>
            <a:r>
              <a:rPr lang="en-US" sz="2000" dirty="0">
                <a:latin typeface="Arial" pitchFamily="34" charset="0"/>
                <a:cs typeface="Arial" pitchFamily="34" charset="0"/>
              </a:rPr>
              <a:t> </a:t>
            </a:r>
            <a:r>
              <a:rPr lang="en-US" sz="2000" dirty="0" err="1">
                <a:latin typeface="Arial" pitchFamily="34" charset="0"/>
                <a:cs typeface="Arial" pitchFamily="34" charset="0"/>
              </a:rPr>
              <a:t>lucrărilor</a:t>
            </a:r>
            <a:r>
              <a:rPr lang="en-US" sz="2000" dirty="0">
                <a:latin typeface="Arial" pitchFamily="34" charset="0"/>
                <a:cs typeface="Arial" pitchFamily="34" charset="0"/>
              </a:rPr>
              <a:t> </a:t>
            </a:r>
            <a:r>
              <a:rPr lang="en-US" sz="2000" dirty="0" err="1">
                <a:latin typeface="Arial" pitchFamily="34" charset="0"/>
                <a:cs typeface="Arial" pitchFamily="34" charset="0"/>
              </a:rPr>
              <a:t>executate</a:t>
            </a:r>
            <a:r>
              <a:rPr lang="en-US" sz="2000" dirty="0">
                <a:latin typeface="Arial" pitchFamily="34" charset="0"/>
                <a:cs typeface="Arial" pitchFamily="34" charset="0"/>
              </a:rPr>
              <a:t> de </a:t>
            </a:r>
            <a:r>
              <a:rPr lang="en-US" sz="2000" dirty="0" err="1">
                <a:latin typeface="Arial" pitchFamily="34" charset="0"/>
                <a:cs typeface="Arial" pitchFamily="34" charset="0"/>
              </a:rPr>
              <a:t>fiecare</a:t>
            </a:r>
            <a:r>
              <a:rPr lang="en-US" sz="2000" dirty="0">
                <a:latin typeface="Arial" pitchFamily="34" charset="0"/>
                <a:cs typeface="Arial" pitchFamily="34" charset="0"/>
              </a:rPr>
              <a:t> din </a:t>
            </a:r>
            <a:r>
              <a:rPr lang="en-US" sz="2000" dirty="0" err="1">
                <a:latin typeface="Arial" pitchFamily="34" charset="0"/>
                <a:cs typeface="Arial" pitchFamily="34" charset="0"/>
              </a:rPr>
              <a:t>ei</a:t>
            </a:r>
            <a:r>
              <a:rPr lang="en-US" sz="2000" dirty="0">
                <a:latin typeface="Arial" pitchFamily="34" charset="0"/>
                <a:cs typeface="Arial" pitchFamily="34" charset="0"/>
              </a:rPr>
              <a:t>, </a:t>
            </a:r>
            <a:r>
              <a:rPr lang="en-US" sz="2000" dirty="0" err="1">
                <a:latin typeface="Arial" pitchFamily="34" charset="0"/>
                <a:cs typeface="Arial" pitchFamily="34" charset="0"/>
              </a:rPr>
              <a:t>în</a:t>
            </a:r>
            <a:r>
              <a:rPr lang="en-US" sz="2000" dirty="0">
                <a:latin typeface="Arial" pitchFamily="34" charset="0"/>
                <a:cs typeface="Arial" pitchFamily="34" charset="0"/>
              </a:rPr>
              <a:t> </a:t>
            </a:r>
            <a:r>
              <a:rPr lang="en-US" sz="2000" dirty="0" err="1">
                <a:latin typeface="Arial" pitchFamily="34" charset="0"/>
                <a:cs typeface="Arial" pitchFamily="34" charset="0"/>
              </a:rPr>
              <a:t>limitele</a:t>
            </a:r>
            <a:r>
              <a:rPr lang="en-US" sz="2000" dirty="0">
                <a:latin typeface="Arial" pitchFamily="34" charset="0"/>
                <a:cs typeface="Arial" pitchFamily="34" charset="0"/>
              </a:rPr>
              <a:t> </a:t>
            </a:r>
            <a:r>
              <a:rPr lang="en-US" sz="2000" dirty="0" err="1">
                <a:latin typeface="Arial" pitchFamily="34" charset="0"/>
                <a:cs typeface="Arial" pitchFamily="34" charset="0"/>
              </a:rPr>
              <a:t>salariului</a:t>
            </a:r>
            <a:r>
              <a:rPr lang="en-US" sz="2000" dirty="0">
                <a:latin typeface="Arial" pitchFamily="34" charset="0"/>
                <a:cs typeface="Arial" pitchFamily="34" charset="0"/>
              </a:rPr>
              <a:t> </a:t>
            </a:r>
            <a:r>
              <a:rPr lang="en-US" sz="2000" dirty="0" err="1">
                <a:latin typeface="Arial" pitchFamily="34" charset="0"/>
                <a:cs typeface="Arial" pitchFamily="34" charset="0"/>
              </a:rPr>
              <a:t>tarifar</a:t>
            </a:r>
            <a:r>
              <a:rPr lang="en-US" sz="2000" dirty="0">
                <a:latin typeface="Arial" pitchFamily="34" charset="0"/>
                <a:cs typeface="Arial" pitchFamily="34" charset="0"/>
              </a:rPr>
              <a:t> </a:t>
            </a:r>
            <a:r>
              <a:rPr lang="en-US" sz="2000" dirty="0" err="1">
                <a:latin typeface="Arial" pitchFamily="34" charset="0"/>
                <a:cs typeface="Arial" pitchFamily="34" charset="0"/>
              </a:rPr>
              <a:t>sau</a:t>
            </a:r>
            <a:r>
              <a:rPr lang="en-US" sz="2000" dirty="0">
                <a:latin typeface="Arial" pitchFamily="34" charset="0"/>
                <a:cs typeface="Arial" pitchFamily="34" charset="0"/>
              </a:rPr>
              <a:t> de </a:t>
            </a:r>
            <a:r>
              <a:rPr lang="en-US" sz="2000" dirty="0" err="1">
                <a:latin typeface="Arial" pitchFamily="34" charset="0"/>
                <a:cs typeface="Arial" pitchFamily="34" charset="0"/>
              </a:rPr>
              <a:t>funcţie</a:t>
            </a:r>
            <a:r>
              <a:rPr lang="en-US" sz="2000" dirty="0">
                <a:latin typeface="Arial" pitchFamily="34" charset="0"/>
                <a:cs typeface="Arial" pitchFamily="34" charset="0"/>
              </a:rPr>
              <a:t> al </a:t>
            </a:r>
            <a:r>
              <a:rPr lang="en-US" sz="2000" dirty="0" err="1">
                <a:latin typeface="Arial" pitchFamily="34" charset="0"/>
                <a:cs typeface="Arial" pitchFamily="34" charset="0"/>
              </a:rPr>
              <a:t>salariatului</a:t>
            </a:r>
            <a:r>
              <a:rPr lang="en-US" sz="2000" dirty="0">
                <a:latin typeface="Arial" pitchFamily="34" charset="0"/>
                <a:cs typeface="Arial" pitchFamily="34" charset="0"/>
              </a:rPr>
              <a:t> absent.</a:t>
            </a:r>
            <a:endParaRPr lang="ru-RU" sz="2000" dirty="0">
              <a:latin typeface="Arial" pitchFamily="34" charset="0"/>
              <a:cs typeface="Arial" pitchFamily="34" charset="0"/>
            </a:endParaRPr>
          </a:p>
          <a:p>
            <a:endParaRPr lang="ru-RU" dirty="0"/>
          </a:p>
        </p:txBody>
      </p:sp>
      <p:pic>
        <p:nvPicPr>
          <p:cNvPr id="4" name="Рисунок 3">
            <a:extLst>
              <a:ext uri="{FF2B5EF4-FFF2-40B4-BE49-F238E27FC236}">
                <a16:creationId xmlns:a16="http://schemas.microsoft.com/office/drawing/2014/main" id="{D20F1212-40C7-4415-92CC-FA897D339C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4697760"/>
            <a:ext cx="3619500" cy="21602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одержимое 2"/>
          <p:cNvGraphicFramePr>
            <a:graphicFrameLocks noGrp="1"/>
          </p:cNvGraphicFramePr>
          <p:nvPr>
            <p:ph idx="1"/>
            <p:extLst>
              <p:ext uri="{D42A27DB-BD31-4B8C-83A1-F6EECF244321}">
                <p14:modId xmlns:p14="http://schemas.microsoft.com/office/powerpoint/2010/main" val="2499724937"/>
              </p:ext>
            </p:extLst>
          </p:nvPr>
        </p:nvGraphicFramePr>
        <p:xfrm>
          <a:off x="0" y="1"/>
          <a:ext cx="9144000" cy="7033585"/>
        </p:xfrm>
        <a:graphic>
          <a:graphicData uri="http://schemas.openxmlformats.org/drawingml/2006/table">
            <a:tbl>
              <a:tblPr firstRow="1" bandRow="1">
                <a:tableStyleId>{5C22544A-7EE6-4342-B048-85BDC9FD1C3A}</a:tableStyleId>
              </a:tblPr>
              <a:tblGrid>
                <a:gridCol w="2403287">
                  <a:extLst>
                    <a:ext uri="{9D8B030D-6E8A-4147-A177-3AD203B41FA5}">
                      <a16:colId xmlns:a16="http://schemas.microsoft.com/office/drawing/2014/main" val="20000"/>
                    </a:ext>
                  </a:extLst>
                </a:gridCol>
                <a:gridCol w="3688877">
                  <a:extLst>
                    <a:ext uri="{9D8B030D-6E8A-4147-A177-3AD203B41FA5}">
                      <a16:colId xmlns:a16="http://schemas.microsoft.com/office/drawing/2014/main" val="20001"/>
                    </a:ext>
                  </a:extLst>
                </a:gridCol>
                <a:gridCol w="3051836">
                  <a:extLst>
                    <a:ext uri="{9D8B030D-6E8A-4147-A177-3AD203B41FA5}">
                      <a16:colId xmlns:a16="http://schemas.microsoft.com/office/drawing/2014/main" val="20002"/>
                    </a:ext>
                  </a:extLst>
                </a:gridCol>
              </a:tblGrid>
              <a:tr h="461335">
                <a:tc>
                  <a:txBody>
                    <a:bodyPr/>
                    <a:lstStyle/>
                    <a:p>
                      <a:pPr algn="ctr">
                        <a:spcAft>
                          <a:spcPts val="0"/>
                        </a:spcAft>
                      </a:pPr>
                      <a:r>
                        <a:rPr lang="en-US" sz="2400" b="1" i="1" kern="150" dirty="0">
                          <a:solidFill>
                            <a:schemeClr val="tx1"/>
                          </a:solidFill>
                          <a:latin typeface="Times New Roman"/>
                          <a:ea typeface="WenQuanYi Micro Hei"/>
                          <a:cs typeface="Lohit Devanagari"/>
                        </a:rPr>
                        <a:t>CRITERII</a:t>
                      </a:r>
                      <a:endParaRPr lang="ru-RU" sz="2400" kern="150" dirty="0">
                        <a:solidFill>
                          <a:schemeClr val="tx1"/>
                        </a:solidFill>
                        <a:latin typeface="Liberation Serif"/>
                        <a:ea typeface="WenQuanYi Micro Hei"/>
                        <a:cs typeface="Lohit Devanagari"/>
                      </a:endParaRPr>
                    </a:p>
                  </a:txBody>
                  <a:tcPr marL="34925" marR="34925" marT="34925" marB="34925"/>
                </a:tc>
                <a:tc>
                  <a:txBody>
                    <a:bodyPr/>
                    <a:lstStyle/>
                    <a:p>
                      <a:pPr algn="ctr">
                        <a:spcAft>
                          <a:spcPts val="0"/>
                        </a:spcAft>
                      </a:pPr>
                      <a:r>
                        <a:rPr lang="en-US" sz="2400" b="1" i="1" kern="150" dirty="0">
                          <a:solidFill>
                            <a:schemeClr val="tx1"/>
                          </a:solidFill>
                          <a:latin typeface="Times New Roman"/>
                          <a:ea typeface="WenQuanYi Micro Hei"/>
                          <a:cs typeface="Lohit Devanagari"/>
                        </a:rPr>
                        <a:t>CUMUL</a:t>
                      </a:r>
                      <a:endParaRPr lang="ru-RU" sz="2400" kern="150" dirty="0">
                        <a:solidFill>
                          <a:schemeClr val="tx1"/>
                        </a:solidFill>
                        <a:latin typeface="Liberation Serif"/>
                        <a:ea typeface="WenQuanYi Micro Hei"/>
                        <a:cs typeface="Lohit Devanagari"/>
                      </a:endParaRPr>
                    </a:p>
                  </a:txBody>
                  <a:tcPr marL="34925" marR="34925" marT="34925" marB="34925"/>
                </a:tc>
                <a:tc>
                  <a:txBody>
                    <a:bodyPr/>
                    <a:lstStyle/>
                    <a:p>
                      <a:pPr algn="ctr">
                        <a:spcAft>
                          <a:spcPts val="0"/>
                        </a:spcAft>
                      </a:pPr>
                      <a:r>
                        <a:rPr lang="en-US" sz="2400" b="1" i="1" kern="150" dirty="0">
                          <a:solidFill>
                            <a:schemeClr val="tx1"/>
                          </a:solidFill>
                          <a:latin typeface="Times New Roman"/>
                          <a:ea typeface="WenQuanYi Micro Hei"/>
                          <a:cs typeface="Lohit Devanagari"/>
                        </a:rPr>
                        <a:t>CUMULARE</a:t>
                      </a:r>
                      <a:endParaRPr lang="ru-RU" sz="2400" kern="150" dirty="0">
                        <a:solidFill>
                          <a:schemeClr val="tx1"/>
                        </a:solidFill>
                        <a:latin typeface="Liberation Serif"/>
                        <a:ea typeface="WenQuanYi Micro Hei"/>
                        <a:cs typeface="Lohit Devanagari"/>
                      </a:endParaRPr>
                    </a:p>
                  </a:txBody>
                  <a:tcPr marL="34925" marR="34925" marT="34925" marB="34925"/>
                </a:tc>
                <a:extLst>
                  <a:ext uri="{0D108BD9-81ED-4DB2-BD59-A6C34878D82A}">
                    <a16:rowId xmlns:a16="http://schemas.microsoft.com/office/drawing/2014/main" val="10000"/>
                  </a:ext>
                </a:extLst>
              </a:tr>
              <a:tr h="461335">
                <a:tc>
                  <a:txBody>
                    <a:bodyPr/>
                    <a:lstStyle/>
                    <a:p>
                      <a:pPr>
                        <a:spcAft>
                          <a:spcPts val="0"/>
                        </a:spcAft>
                      </a:pPr>
                      <a:r>
                        <a:rPr lang="ro-MO" sz="1300" b="1" kern="150" dirty="0">
                          <a:latin typeface="Arial" pitchFamily="34" charset="0"/>
                          <a:ea typeface="WenQuanYi Micro Hei"/>
                          <a:cs typeface="Arial" pitchFamily="34" charset="0"/>
                        </a:rPr>
                        <a:t>Forma de înregistrare a relațiilor de muncă</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dirty="0">
                          <a:latin typeface="Arial" pitchFamily="34" charset="0"/>
                          <a:ea typeface="WenQuanYi Micro Hei"/>
                          <a:cs typeface="Arial" pitchFamily="34" charset="0"/>
                        </a:rPr>
                        <a:t>Se încheie un contract insividual de muncă prin cumul </a:t>
                      </a:r>
                      <a:endParaRPr lang="ru-RU" sz="1300"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a:latin typeface="Arial" pitchFamily="34" charset="0"/>
                          <a:ea typeface="WenQuanYi Micro Hei"/>
                          <a:cs typeface="Arial" pitchFamily="34" charset="0"/>
                        </a:rPr>
                        <a:t>Se emite un acord suplimentar la contractul individual de muncă existent </a:t>
                      </a:r>
                      <a:endParaRPr lang="ru-RU" sz="1300" kern="15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1"/>
                  </a:ext>
                </a:extLst>
              </a:tr>
              <a:tr h="461335">
                <a:tc>
                  <a:txBody>
                    <a:bodyPr/>
                    <a:lstStyle/>
                    <a:p>
                      <a:pPr>
                        <a:spcAft>
                          <a:spcPts val="0"/>
                        </a:spcAft>
                      </a:pPr>
                      <a:r>
                        <a:rPr lang="en-US" sz="1300" b="1" kern="150" dirty="0" err="1">
                          <a:latin typeface="Arial" pitchFamily="34" charset="0"/>
                          <a:ea typeface="WenQuanYi Micro Hei"/>
                          <a:cs typeface="Arial" pitchFamily="34" charset="0"/>
                        </a:rPr>
                        <a:t>Timpul</a:t>
                      </a:r>
                      <a:r>
                        <a:rPr lang="ru-RU" sz="1300" b="1" kern="150" dirty="0">
                          <a:latin typeface="Arial" pitchFamily="34" charset="0"/>
                          <a:ea typeface="WenQuanYi Micro Hei"/>
                          <a:cs typeface="Arial" pitchFamily="34" charset="0"/>
                        </a:rPr>
                        <a:t> </a:t>
                      </a:r>
                      <a:r>
                        <a:rPr lang="ru-RU" sz="1300" b="1" kern="150" dirty="0" err="1">
                          <a:latin typeface="Arial" pitchFamily="34" charset="0"/>
                          <a:ea typeface="WenQuanYi Micro Hei"/>
                          <a:cs typeface="Arial" pitchFamily="34" charset="0"/>
                        </a:rPr>
                        <a:t>î</a:t>
                      </a:r>
                      <a:r>
                        <a:rPr lang="en-US" sz="1300" b="1" kern="150" dirty="0" err="1">
                          <a:latin typeface="Arial" pitchFamily="34" charset="0"/>
                          <a:ea typeface="WenQuanYi Micro Hei"/>
                          <a:cs typeface="Arial" pitchFamily="34" charset="0"/>
                        </a:rPr>
                        <a:t>ndeplinilii</a:t>
                      </a:r>
                      <a:r>
                        <a:rPr lang="en-US" sz="1300" b="1" kern="150" dirty="0">
                          <a:latin typeface="Arial" pitchFamily="34" charset="0"/>
                          <a:ea typeface="WenQuanYi Micro Hei"/>
                          <a:cs typeface="Arial" pitchFamily="34" charset="0"/>
                        </a:rPr>
                        <a:t> </a:t>
                      </a:r>
                      <a:r>
                        <a:rPr lang="en-US" sz="1300" b="1" kern="150" dirty="0" err="1">
                          <a:latin typeface="Arial" pitchFamily="34" charset="0"/>
                          <a:ea typeface="WenQuanYi Micro Hei"/>
                          <a:cs typeface="Arial" pitchFamily="34" charset="0"/>
                        </a:rPr>
                        <a:t>muncii</a:t>
                      </a:r>
                      <a:r>
                        <a:rPr lang="en-US" sz="1300" b="1" kern="150" dirty="0">
                          <a:latin typeface="Arial" pitchFamily="34" charset="0"/>
                          <a:ea typeface="WenQuanYi Micro Hei"/>
                          <a:cs typeface="Arial" pitchFamily="34" charset="0"/>
                        </a:rPr>
                        <a:t> </a:t>
                      </a:r>
                      <a:r>
                        <a:rPr lang="en-US" sz="1300" b="1" kern="150" dirty="0" err="1">
                          <a:latin typeface="Arial" pitchFamily="34" charset="0"/>
                          <a:ea typeface="WenQuanYi Micro Hei"/>
                          <a:cs typeface="Arial" pitchFamily="34" charset="0"/>
                        </a:rPr>
                        <a:t>suplimenare</a:t>
                      </a:r>
                      <a:r>
                        <a:rPr lang="ru-RU" sz="1300" b="1" kern="150" dirty="0">
                          <a:latin typeface="Arial" pitchFamily="34" charset="0"/>
                          <a:ea typeface="WenQuanYi Micro Hei"/>
                          <a:cs typeface="Arial" pitchFamily="34" charset="0"/>
                        </a:rPr>
                        <a:t>  </a:t>
                      </a:r>
                    </a:p>
                  </a:txBody>
                  <a:tcPr marL="34925" marR="34925" marT="34925" marB="34925"/>
                </a:tc>
                <a:tc>
                  <a:txBody>
                    <a:bodyPr/>
                    <a:lstStyle/>
                    <a:p>
                      <a:pPr>
                        <a:spcAft>
                          <a:spcPts val="0"/>
                        </a:spcAft>
                      </a:pPr>
                      <a:r>
                        <a:rPr lang="ro-MO" sz="1300" kern="150" dirty="0">
                          <a:latin typeface="Arial" pitchFamily="34" charset="0"/>
                          <a:ea typeface="WenQuanYi Micro Hei"/>
                          <a:cs typeface="Arial" pitchFamily="34" charset="0"/>
                        </a:rPr>
                        <a:t>În timpul liber de la locul de muncă de bază </a:t>
                      </a:r>
                      <a:endParaRPr lang="ru-RU" sz="1300"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RO" sz="1300" kern="0">
                          <a:latin typeface="Arial" pitchFamily="34" charset="0"/>
                          <a:ea typeface="WenQuanYi Micro Hei"/>
                          <a:cs typeface="Arial" pitchFamily="34" charset="0"/>
                        </a:rPr>
                        <a:t>În cadrul zilei de muncă stabilit la locul de muncă de bază</a:t>
                      </a:r>
                      <a:endParaRPr lang="ru-RU" sz="1300" kern="15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2"/>
                  </a:ext>
                </a:extLst>
              </a:tr>
              <a:tr h="1064948">
                <a:tc>
                  <a:txBody>
                    <a:bodyPr/>
                    <a:lstStyle/>
                    <a:p>
                      <a:pPr>
                        <a:spcAft>
                          <a:spcPts val="0"/>
                        </a:spcAft>
                      </a:pPr>
                      <a:r>
                        <a:rPr lang="en-US" sz="1300" b="1" kern="150" dirty="0" err="1">
                          <a:latin typeface="Arial" pitchFamily="34" charset="0"/>
                          <a:ea typeface="WenQuanYi Micro Hei"/>
                          <a:cs typeface="Arial" pitchFamily="34" charset="0"/>
                        </a:rPr>
                        <a:t>Mărimea</a:t>
                      </a:r>
                      <a:r>
                        <a:rPr lang="en-US" sz="1300" b="1" kern="150" dirty="0">
                          <a:latin typeface="Arial" pitchFamily="34" charset="0"/>
                          <a:ea typeface="WenQuanYi Micro Hei"/>
                          <a:cs typeface="Arial" pitchFamily="34" charset="0"/>
                        </a:rPr>
                        <a:t> </a:t>
                      </a:r>
                      <a:r>
                        <a:rPr lang="en-US" sz="1300" b="1" kern="150" dirty="0" err="1">
                          <a:latin typeface="Arial" pitchFamily="34" charset="0"/>
                          <a:ea typeface="WenQuanYi Micro Hei"/>
                          <a:cs typeface="Arial" pitchFamily="34" charset="0"/>
                        </a:rPr>
                        <a:t>salarizării</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dirty="0">
                          <a:latin typeface="Arial" pitchFamily="34" charset="0"/>
                          <a:ea typeface="WenQuanYi Micro Hei"/>
                          <a:cs typeface="Arial" pitchFamily="34" charset="0"/>
                        </a:rPr>
                        <a:t>Salariații angajati prin cumul </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beneficiază</a:t>
                      </a:r>
                      <a:r>
                        <a:rPr lang="en-US" sz="1300" kern="150" dirty="0">
                          <a:latin typeface="Arial" pitchFamily="34" charset="0"/>
                          <a:ea typeface="WenQuanYi Micro Hei"/>
                          <a:cs typeface="Arial" pitchFamily="34" charset="0"/>
                        </a:rPr>
                        <a:t> de </a:t>
                      </a:r>
                      <a:r>
                        <a:rPr lang="en-US" sz="1300" kern="150" dirty="0" err="1">
                          <a:latin typeface="Arial" pitchFamily="34" charset="0"/>
                          <a:ea typeface="WenQuanYi Micro Hei"/>
                          <a:cs typeface="Arial" pitchFamily="34" charset="0"/>
                        </a:rPr>
                        <a:t>aceleaşi</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drepturi</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şi</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garanţii</a:t>
                      </a:r>
                      <a:r>
                        <a:rPr lang="en-US" sz="1300" kern="150" dirty="0">
                          <a:latin typeface="Arial" pitchFamily="34" charset="0"/>
                          <a:ea typeface="WenQuanYi Micro Hei"/>
                          <a:cs typeface="Arial" pitchFamily="34" charset="0"/>
                        </a:rPr>
                        <a:t> ca </a:t>
                      </a:r>
                      <a:r>
                        <a:rPr lang="en-US" sz="1300" kern="150" dirty="0" err="1">
                          <a:latin typeface="Arial" pitchFamily="34" charset="0"/>
                          <a:ea typeface="WenQuanYi Micro Hei"/>
                          <a:cs typeface="Arial" pitchFamily="34" charset="0"/>
                        </a:rPr>
                        <a:t>şi</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ceilalţi</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salariaţi</a:t>
                      </a:r>
                      <a:r>
                        <a:rPr lang="en-US" sz="1300" kern="150" dirty="0">
                          <a:latin typeface="Arial" pitchFamily="34" charset="0"/>
                          <a:ea typeface="WenQuanYi Micro Hei"/>
                          <a:cs typeface="Arial" pitchFamily="34" charset="0"/>
                        </a:rPr>
                        <a:t> din </a:t>
                      </a:r>
                      <a:r>
                        <a:rPr lang="en-US" sz="1300" kern="150" dirty="0" err="1">
                          <a:latin typeface="Arial" pitchFamily="34" charset="0"/>
                          <a:ea typeface="WenQuanYi Micro Hei"/>
                          <a:cs typeface="Arial" pitchFamily="34" charset="0"/>
                        </a:rPr>
                        <a:t>unitatea</a:t>
                      </a:r>
                      <a:r>
                        <a:rPr lang="en-US" sz="1300" kern="150" dirty="0">
                          <a:latin typeface="Arial" pitchFamily="34" charset="0"/>
                          <a:ea typeface="WenQuanYi Micro Hei"/>
                          <a:cs typeface="Arial" pitchFamily="34" charset="0"/>
                        </a:rPr>
                        <a:t> </a:t>
                      </a:r>
                      <a:r>
                        <a:rPr lang="en-US" sz="1300" kern="150" dirty="0" err="1">
                          <a:latin typeface="Arial" pitchFamily="34" charset="0"/>
                          <a:ea typeface="WenQuanYi Micro Hei"/>
                          <a:cs typeface="Arial" pitchFamily="34" charset="0"/>
                        </a:rPr>
                        <a:t>respectivă</a:t>
                      </a:r>
                      <a:r>
                        <a:rPr lang="en-US" sz="1300" kern="150" dirty="0">
                          <a:latin typeface="Arial" pitchFamily="34" charset="0"/>
                          <a:ea typeface="WenQuanYi Micro Hei"/>
                          <a:cs typeface="Arial" pitchFamily="34" charset="0"/>
                        </a:rPr>
                        <a:t> (art. 267 (6) din CM)</a:t>
                      </a:r>
                      <a:endParaRPr lang="ru-RU" sz="1300"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en-US" sz="1300" kern="150">
                          <a:latin typeface="Arial" pitchFamily="34" charset="0"/>
                          <a:ea typeface="WenQuanYi Micro Hei"/>
                          <a:cs typeface="Arial" pitchFamily="34" charset="0"/>
                        </a:rPr>
                        <a:t>Mărimea retribuției  muncii în caz de cumulare se </a:t>
                      </a:r>
                      <a:r>
                        <a:rPr lang="ro-RO" sz="1300" kern="150">
                          <a:solidFill>
                            <a:srgbClr val="202124"/>
                          </a:solidFill>
                          <a:latin typeface="Arial" pitchFamily="34" charset="0"/>
                          <a:ea typeface="WenQuanYi Micro Hei"/>
                          <a:cs typeface="Arial" pitchFamily="34" charset="0"/>
                        </a:rPr>
                        <a:t>stabilește de părțile CIM, ca procent din salariu tarifar sau de funcție pentru funcția (profesia) cumulată (art. 156 (2) și art. 156 (3) din Codul muncii)</a:t>
                      </a:r>
                      <a:endParaRPr lang="ru-RU" sz="1300" kern="15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3"/>
                  </a:ext>
                </a:extLst>
              </a:tr>
              <a:tr h="461335">
                <a:tc>
                  <a:txBody>
                    <a:bodyPr/>
                    <a:lstStyle/>
                    <a:p>
                      <a:pPr>
                        <a:spcAft>
                          <a:spcPts val="0"/>
                        </a:spcAft>
                      </a:pPr>
                      <a:r>
                        <a:rPr lang="en-US" sz="1300" b="1" kern="150" dirty="0" err="1">
                          <a:latin typeface="Arial" pitchFamily="34" charset="0"/>
                          <a:ea typeface="WenQuanYi Micro Hei"/>
                          <a:cs typeface="Arial" pitchFamily="34" charset="0"/>
                        </a:rPr>
                        <a:t>Durata</a:t>
                      </a:r>
                      <a:r>
                        <a:rPr lang="en-US" sz="1300" b="1" kern="150" dirty="0">
                          <a:latin typeface="Arial" pitchFamily="34" charset="0"/>
                          <a:ea typeface="WenQuanYi Micro Hei"/>
                          <a:cs typeface="Arial" pitchFamily="34" charset="0"/>
                        </a:rPr>
                        <a:t> </a:t>
                      </a:r>
                      <a:r>
                        <a:rPr lang="en-US" sz="1300" b="1" kern="150" dirty="0" err="1">
                          <a:latin typeface="Arial" pitchFamily="34" charset="0"/>
                          <a:ea typeface="WenQuanYi Micro Hei"/>
                          <a:cs typeface="Arial" pitchFamily="34" charset="0"/>
                        </a:rPr>
                        <a:t>timpului</a:t>
                      </a:r>
                      <a:r>
                        <a:rPr lang="en-US" sz="1300" b="1" kern="150" dirty="0">
                          <a:latin typeface="Arial" pitchFamily="34" charset="0"/>
                          <a:ea typeface="WenQuanYi Micro Hei"/>
                          <a:cs typeface="Arial" pitchFamily="34" charset="0"/>
                        </a:rPr>
                        <a:t> de </a:t>
                      </a:r>
                      <a:r>
                        <a:rPr lang="en-US" sz="1300" b="1" kern="150" dirty="0" err="1">
                          <a:latin typeface="Arial" pitchFamily="34" charset="0"/>
                          <a:ea typeface="WenQuanYi Micro Hei"/>
                          <a:cs typeface="Arial" pitchFamily="34" charset="0"/>
                        </a:rPr>
                        <a:t>muncă</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en-US" sz="1300" kern="150" dirty="0">
                          <a:solidFill>
                            <a:srgbClr val="333333"/>
                          </a:solidFill>
                          <a:latin typeface="Arial" pitchFamily="34" charset="0"/>
                          <a:ea typeface="WenQuanYi Micro Hei"/>
                          <a:cs typeface="Arial" pitchFamily="34" charset="0"/>
                        </a:rPr>
                        <a:t>Nu  </a:t>
                      </a:r>
                      <a:r>
                        <a:rPr lang="en-US" sz="1300" kern="150" dirty="0" err="1">
                          <a:solidFill>
                            <a:srgbClr val="333333"/>
                          </a:solidFill>
                          <a:latin typeface="Arial" pitchFamily="34" charset="0"/>
                          <a:ea typeface="WenQuanYi Micro Hei"/>
                          <a:cs typeface="Arial" pitchFamily="34" charset="0"/>
                        </a:rPr>
                        <a:t>poate</a:t>
                      </a:r>
                      <a:r>
                        <a:rPr lang="en-US" sz="1300" kern="150" dirty="0">
                          <a:solidFill>
                            <a:srgbClr val="333333"/>
                          </a:solidFill>
                          <a:latin typeface="Arial" pitchFamily="34" charset="0"/>
                          <a:ea typeface="WenQuanYi Micro Hei"/>
                          <a:cs typeface="Arial" pitchFamily="34" charset="0"/>
                        </a:rPr>
                        <a:t> </a:t>
                      </a:r>
                      <a:r>
                        <a:rPr lang="en-US" sz="1300" kern="150" dirty="0" err="1">
                          <a:solidFill>
                            <a:srgbClr val="333333"/>
                          </a:solidFill>
                          <a:latin typeface="Arial" pitchFamily="34" charset="0"/>
                          <a:ea typeface="WenQuanYi Micro Hei"/>
                          <a:cs typeface="Arial" pitchFamily="34" charset="0"/>
                        </a:rPr>
                        <a:t>depăşi</a:t>
                      </a:r>
                      <a:r>
                        <a:rPr lang="en-US" sz="1300" kern="150" dirty="0">
                          <a:solidFill>
                            <a:srgbClr val="333333"/>
                          </a:solidFill>
                          <a:latin typeface="Arial" pitchFamily="34" charset="0"/>
                          <a:ea typeface="WenQuanYi Micro Hei"/>
                          <a:cs typeface="Arial" pitchFamily="34" charset="0"/>
                        </a:rPr>
                        <a:t> 40 de ore </a:t>
                      </a:r>
                      <a:r>
                        <a:rPr lang="en-US" sz="1300" kern="150" dirty="0" err="1">
                          <a:solidFill>
                            <a:srgbClr val="333333"/>
                          </a:solidFill>
                          <a:latin typeface="Arial" pitchFamily="34" charset="0"/>
                          <a:ea typeface="WenQuanYi Micro Hei"/>
                          <a:cs typeface="Arial" pitchFamily="34" charset="0"/>
                        </a:rPr>
                        <a:t>pe</a:t>
                      </a:r>
                      <a:r>
                        <a:rPr lang="en-US" sz="1300" kern="150" dirty="0">
                          <a:solidFill>
                            <a:srgbClr val="333333"/>
                          </a:solidFill>
                          <a:latin typeface="Arial" pitchFamily="34" charset="0"/>
                          <a:ea typeface="WenQuanYi Micro Hei"/>
                          <a:cs typeface="Arial" pitchFamily="34" charset="0"/>
                        </a:rPr>
                        <a:t> </a:t>
                      </a:r>
                      <a:r>
                        <a:rPr lang="en-US" sz="1300" kern="150" dirty="0" err="1">
                          <a:solidFill>
                            <a:srgbClr val="333333"/>
                          </a:solidFill>
                          <a:latin typeface="Arial" pitchFamily="34" charset="0"/>
                          <a:ea typeface="WenQuanYi Micro Hei"/>
                          <a:cs typeface="Arial" pitchFamily="34" charset="0"/>
                        </a:rPr>
                        <a:t>săptămînă</a:t>
                      </a:r>
                      <a:endParaRPr lang="ru-RU" sz="1300"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en-US" sz="1300" kern="150" dirty="0" err="1">
                          <a:solidFill>
                            <a:srgbClr val="000000"/>
                          </a:solidFill>
                          <a:latin typeface="Arial" pitchFamily="34" charset="0"/>
                          <a:ea typeface="WenQuanYi Micro Hei"/>
                          <a:cs typeface="Arial" pitchFamily="34" charset="0"/>
                        </a:rPr>
                        <a:t>În</a:t>
                      </a:r>
                      <a:r>
                        <a:rPr lang="en-US" sz="1300" kern="150" dirty="0">
                          <a:solidFill>
                            <a:srgbClr val="000000"/>
                          </a:solidFill>
                          <a:latin typeface="Arial" pitchFamily="34" charset="0"/>
                          <a:ea typeface="WenQuanYi Micro Hei"/>
                          <a:cs typeface="Arial" pitchFamily="34" charset="0"/>
                        </a:rPr>
                        <a:t>  </a:t>
                      </a:r>
                      <a:r>
                        <a:rPr lang="en-US" sz="1300" kern="150" dirty="0" err="1">
                          <a:solidFill>
                            <a:srgbClr val="000000"/>
                          </a:solidFill>
                          <a:latin typeface="Arial" pitchFamily="34" charset="0"/>
                          <a:ea typeface="WenQuanYi Micro Hei"/>
                          <a:cs typeface="Arial" pitchFamily="34" charset="0"/>
                        </a:rPr>
                        <a:t>limitele</a:t>
                      </a:r>
                      <a:r>
                        <a:rPr lang="en-US" sz="1300" kern="150" dirty="0">
                          <a:solidFill>
                            <a:srgbClr val="000000"/>
                          </a:solidFill>
                          <a:latin typeface="Arial" pitchFamily="34" charset="0"/>
                          <a:ea typeface="WenQuanYi Micro Hei"/>
                          <a:cs typeface="Arial" pitchFamily="34" charset="0"/>
                        </a:rPr>
                        <a:t> </a:t>
                      </a:r>
                      <a:r>
                        <a:rPr lang="en-US" sz="1300" kern="150" dirty="0" err="1">
                          <a:solidFill>
                            <a:srgbClr val="000000"/>
                          </a:solidFill>
                          <a:latin typeface="Arial" pitchFamily="34" charset="0"/>
                          <a:ea typeface="WenQuanYi Micro Hei"/>
                          <a:cs typeface="Arial" pitchFamily="34" charset="0"/>
                        </a:rPr>
                        <a:t>duratei</a:t>
                      </a:r>
                      <a:r>
                        <a:rPr lang="en-US" sz="1300" kern="150" dirty="0">
                          <a:solidFill>
                            <a:srgbClr val="000000"/>
                          </a:solidFill>
                          <a:latin typeface="Arial" pitchFamily="34" charset="0"/>
                          <a:ea typeface="WenQuanYi Micro Hei"/>
                          <a:cs typeface="Arial" pitchFamily="34" charset="0"/>
                        </a:rPr>
                        <a:t> </a:t>
                      </a:r>
                      <a:r>
                        <a:rPr lang="en-US" sz="1300" kern="150" dirty="0" err="1">
                          <a:solidFill>
                            <a:srgbClr val="000000"/>
                          </a:solidFill>
                          <a:latin typeface="Arial" pitchFamily="34" charset="0"/>
                          <a:ea typeface="WenQuanYi Micro Hei"/>
                          <a:cs typeface="Arial" pitchFamily="34" charset="0"/>
                        </a:rPr>
                        <a:t>normale</a:t>
                      </a:r>
                      <a:r>
                        <a:rPr lang="en-US" sz="1300" kern="150" dirty="0">
                          <a:solidFill>
                            <a:srgbClr val="000000"/>
                          </a:solidFill>
                          <a:latin typeface="Arial" pitchFamily="34" charset="0"/>
                          <a:ea typeface="WenQuanYi Micro Hei"/>
                          <a:cs typeface="Arial" pitchFamily="34" charset="0"/>
                        </a:rPr>
                        <a:t> a </a:t>
                      </a:r>
                      <a:r>
                        <a:rPr lang="en-US" sz="1300" kern="150" dirty="0" err="1">
                          <a:solidFill>
                            <a:srgbClr val="000000"/>
                          </a:solidFill>
                          <a:latin typeface="Arial" pitchFamily="34" charset="0"/>
                          <a:ea typeface="WenQuanYi Micro Hei"/>
                          <a:cs typeface="Arial" pitchFamily="34" charset="0"/>
                        </a:rPr>
                        <a:t>timpului</a:t>
                      </a:r>
                      <a:r>
                        <a:rPr lang="en-US" sz="1300" kern="150" dirty="0">
                          <a:solidFill>
                            <a:srgbClr val="000000"/>
                          </a:solidFill>
                          <a:latin typeface="Arial" pitchFamily="34" charset="0"/>
                          <a:ea typeface="WenQuanYi Micro Hei"/>
                          <a:cs typeface="Arial" pitchFamily="34" charset="0"/>
                        </a:rPr>
                        <a:t> de </a:t>
                      </a:r>
                      <a:r>
                        <a:rPr lang="en-US" sz="1300" kern="150" dirty="0" err="1">
                          <a:solidFill>
                            <a:srgbClr val="000000"/>
                          </a:solidFill>
                          <a:latin typeface="Arial" pitchFamily="34" charset="0"/>
                          <a:ea typeface="WenQuanYi Micro Hei"/>
                          <a:cs typeface="Arial" pitchFamily="34" charset="0"/>
                        </a:rPr>
                        <a:t>muncă</a:t>
                      </a:r>
                      <a:r>
                        <a:rPr lang="en-US" sz="1300" kern="150" dirty="0">
                          <a:latin typeface="Arial" pitchFamily="34" charset="0"/>
                          <a:ea typeface="WenQuanYi Micro Hei"/>
                          <a:cs typeface="Arial" pitchFamily="34" charset="0"/>
                        </a:rPr>
                        <a:t> </a:t>
                      </a:r>
                      <a:r>
                        <a:rPr lang="ro-MO" sz="1300" kern="150" dirty="0">
                          <a:latin typeface="Arial" pitchFamily="34" charset="0"/>
                          <a:ea typeface="WenQuanYi Micro Hei"/>
                          <a:cs typeface="Arial" pitchFamily="34" charset="0"/>
                        </a:rPr>
                        <a:t>conform CIM</a:t>
                      </a:r>
                      <a:endParaRPr lang="ru-RU" sz="1300" kern="150" dirty="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4"/>
                  </a:ext>
                </a:extLst>
              </a:tr>
              <a:tr h="1214050">
                <a:tc>
                  <a:txBody>
                    <a:bodyPr/>
                    <a:lstStyle/>
                    <a:p>
                      <a:pPr>
                        <a:spcAft>
                          <a:spcPts val="0"/>
                        </a:spcAft>
                      </a:pPr>
                      <a:r>
                        <a:rPr lang="ro-MO" sz="1300" b="1" kern="150" dirty="0">
                          <a:latin typeface="Arial" pitchFamily="34" charset="0"/>
                          <a:ea typeface="WenQuanYi Micro Hei"/>
                          <a:cs typeface="Arial" pitchFamily="34" charset="0"/>
                        </a:rPr>
                        <a:t>Limitarea muncii suplimentare</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dirty="0">
                          <a:solidFill>
                            <a:srgbClr val="333333"/>
                          </a:solidFill>
                          <a:latin typeface="Arial" pitchFamily="34" charset="0"/>
                          <a:ea typeface="WenQuanYi Micro Hei"/>
                          <a:cs typeface="Arial" pitchFamily="34" charset="0"/>
                        </a:rPr>
                        <a:t>Restricţii  la prestarea muncii prin cumul confor prevederilor art. 269 din CM  numai pentru salariaţii cu anumite profesii, specialităţi şi funcţii, cu condiţii şi regim de muncă deosebite, a căror muncă prin cumul ar putea pune în pericol sănătatea sau securitatea procesului de producţie</a:t>
                      </a:r>
                      <a:r>
                        <a:rPr lang="ro-MO" sz="1300" kern="150" dirty="0">
                          <a:latin typeface="Arial" pitchFamily="34" charset="0"/>
                          <a:ea typeface="WenQuanYi Micro Hei"/>
                          <a:cs typeface="Arial" pitchFamily="34" charset="0"/>
                        </a:rPr>
                        <a:t> </a:t>
                      </a:r>
                      <a:endParaRPr lang="ru-RU" sz="1300"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dirty="0">
                          <a:latin typeface="Arial" pitchFamily="34" charset="0"/>
                          <a:ea typeface="WenQuanYi Micro Hei"/>
                          <a:cs typeface="Arial" pitchFamily="34" charset="0"/>
                        </a:rPr>
                        <a:t>Nu sunt prevăzute restrictii pentru indeplinirea cumulării funcțiilor (profesiilor) </a:t>
                      </a:r>
                      <a:endParaRPr lang="ru-RU" sz="1300" kern="150" dirty="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5"/>
                  </a:ext>
                </a:extLst>
              </a:tr>
              <a:tr h="461335">
                <a:tc>
                  <a:txBody>
                    <a:bodyPr/>
                    <a:lstStyle/>
                    <a:p>
                      <a:pPr>
                        <a:spcAft>
                          <a:spcPts val="0"/>
                        </a:spcAft>
                      </a:pPr>
                      <a:r>
                        <a:rPr lang="ro-MO" sz="1300" b="1" kern="150" dirty="0">
                          <a:latin typeface="Arial" pitchFamily="34" charset="0"/>
                          <a:ea typeface="WenQuanYi Micro Hei"/>
                          <a:cs typeface="Arial" pitchFamily="34" charset="0"/>
                        </a:rPr>
                        <a:t>Stabilirea perioadei de probă</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a:latin typeface="Arial" pitchFamily="34" charset="0"/>
                          <a:ea typeface="WenQuanYi Micro Hei"/>
                          <a:cs typeface="Arial" pitchFamily="34" charset="0"/>
                        </a:rPr>
                        <a:t>Se stabileșie la incheiere CIM conform prevederilor articolelor 60, 61 și 62 din CM</a:t>
                      </a:r>
                      <a:endParaRPr lang="ru-RU" sz="1300" kern="15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dirty="0">
                          <a:latin typeface="Arial" pitchFamily="34" charset="0"/>
                          <a:ea typeface="WenQuanYi Micro Hei"/>
                          <a:cs typeface="Arial" pitchFamily="34" charset="0"/>
                        </a:rPr>
                        <a:t>Nu se stabilește</a:t>
                      </a:r>
                      <a:endParaRPr lang="ru-RU" sz="1300" kern="150" dirty="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6"/>
                  </a:ext>
                </a:extLst>
              </a:tr>
              <a:tr h="485622">
                <a:tc>
                  <a:txBody>
                    <a:bodyPr/>
                    <a:lstStyle/>
                    <a:p>
                      <a:pPr>
                        <a:spcAft>
                          <a:spcPts val="0"/>
                        </a:spcAft>
                      </a:pPr>
                      <a:r>
                        <a:rPr lang="ro-MO" sz="1300" b="1" kern="150" dirty="0">
                          <a:latin typeface="Arial" pitchFamily="34" charset="0"/>
                          <a:ea typeface="WenQuanYi Micro Hei"/>
                          <a:cs typeface="Arial" pitchFamily="34" charset="0"/>
                        </a:rPr>
                        <a:t>Angajator </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ro-MO" sz="1300" kern="150" dirty="0">
                          <a:latin typeface="Arial" pitchFamily="34" charset="0"/>
                          <a:ea typeface="WenQuanYi Micro Hei"/>
                          <a:cs typeface="Arial" pitchFamily="34" charset="0"/>
                        </a:rPr>
                        <a:t>Munca prin cumul inter – unul și același angajator </a:t>
                      </a:r>
                      <a:endParaRPr lang="ru-RU" sz="1300" kern="150" dirty="0">
                        <a:latin typeface="Arial" pitchFamily="34" charset="0"/>
                        <a:ea typeface="WenQuanYi Micro Hei"/>
                        <a:cs typeface="Arial" pitchFamily="34" charset="0"/>
                      </a:endParaRPr>
                    </a:p>
                    <a:p>
                      <a:pPr>
                        <a:spcAft>
                          <a:spcPts val="0"/>
                        </a:spcAft>
                      </a:pPr>
                      <a:r>
                        <a:rPr lang="ro-MO" sz="1300" kern="150" dirty="0">
                          <a:latin typeface="Arial" pitchFamily="34" charset="0"/>
                          <a:ea typeface="WenQuanYi Micro Hei"/>
                          <a:cs typeface="Arial" pitchFamily="34" charset="0"/>
                        </a:rPr>
                        <a:t>Munca prin cumul extern – alt angajator</a:t>
                      </a:r>
                      <a:endParaRPr lang="ru-RU" sz="1300"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en-US" sz="1300" kern="150" dirty="0" err="1">
                          <a:latin typeface="Arial" pitchFamily="34" charset="0"/>
                          <a:ea typeface="WenQuanYi Micro Hei"/>
                          <a:cs typeface="Arial" pitchFamily="34" charset="0"/>
                        </a:rPr>
                        <a:t>Acelaș</a:t>
                      </a:r>
                      <a:r>
                        <a:rPr lang="en-US" sz="1300" kern="150" dirty="0">
                          <a:latin typeface="Arial" pitchFamily="34" charset="0"/>
                          <a:ea typeface="WenQuanYi Micro Hei"/>
                          <a:cs typeface="Arial" pitchFamily="34" charset="0"/>
                        </a:rPr>
                        <a:t> </a:t>
                      </a:r>
                      <a:endParaRPr lang="ru-RU" sz="1300" kern="150" dirty="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7"/>
                  </a:ext>
                </a:extLst>
              </a:tr>
              <a:tr h="655015">
                <a:tc>
                  <a:txBody>
                    <a:bodyPr/>
                    <a:lstStyle/>
                    <a:p>
                      <a:pPr>
                        <a:spcAft>
                          <a:spcPts val="0"/>
                        </a:spcAft>
                      </a:pPr>
                      <a:r>
                        <a:rPr lang="en-US" sz="1300" b="1" kern="150" dirty="0" err="1">
                          <a:latin typeface="Arial" pitchFamily="34" charset="0"/>
                          <a:ea typeface="WenQuanYi Micro Hei"/>
                          <a:cs typeface="Arial" pitchFamily="34" charset="0"/>
                        </a:rPr>
                        <a:t>Acordarea</a:t>
                      </a:r>
                      <a:r>
                        <a:rPr lang="en-US" sz="1300" b="1" kern="150" dirty="0">
                          <a:latin typeface="Arial" pitchFamily="34" charset="0"/>
                          <a:ea typeface="WenQuanYi Micro Hei"/>
                          <a:cs typeface="Arial" pitchFamily="34" charset="0"/>
                        </a:rPr>
                        <a:t> </a:t>
                      </a:r>
                      <a:r>
                        <a:rPr lang="en-US" sz="1300" b="1" kern="150" dirty="0" err="1">
                          <a:latin typeface="Arial" pitchFamily="34" charset="0"/>
                          <a:ea typeface="WenQuanYi Micro Hei"/>
                          <a:cs typeface="Arial" pitchFamily="34" charset="0"/>
                        </a:rPr>
                        <a:t>concediului</a:t>
                      </a:r>
                      <a:r>
                        <a:rPr lang="en-US" sz="1300" b="1" kern="150" dirty="0">
                          <a:latin typeface="Arial" pitchFamily="34" charset="0"/>
                          <a:ea typeface="WenQuanYi Micro Hei"/>
                          <a:cs typeface="Arial" pitchFamily="34" charset="0"/>
                        </a:rPr>
                        <a:t> </a:t>
                      </a:r>
                      <a:r>
                        <a:rPr lang="en-US" sz="1300" b="1" kern="150" dirty="0" err="1">
                          <a:latin typeface="Arial" pitchFamily="34" charset="0"/>
                          <a:ea typeface="WenQuanYi Micro Hei"/>
                          <a:cs typeface="Arial" pitchFamily="34" charset="0"/>
                        </a:rPr>
                        <a:t>anual</a:t>
                      </a:r>
                      <a:r>
                        <a:rPr lang="en-US" sz="1300" b="1" kern="150" dirty="0">
                          <a:latin typeface="Arial" pitchFamily="34" charset="0"/>
                          <a:ea typeface="WenQuanYi Micro Hei"/>
                          <a:cs typeface="Arial" pitchFamily="34" charset="0"/>
                        </a:rPr>
                        <a:t> de </a:t>
                      </a:r>
                      <a:r>
                        <a:rPr lang="en-US" sz="1300" b="1" kern="150" dirty="0" err="1">
                          <a:latin typeface="Arial" pitchFamily="34" charset="0"/>
                          <a:ea typeface="WenQuanYi Micro Hei"/>
                          <a:cs typeface="Arial" pitchFamily="34" charset="0"/>
                        </a:rPr>
                        <a:t>odihnă</a:t>
                      </a:r>
                      <a:endParaRPr lang="ru-RU" sz="1300" b="1" kern="150" dirty="0">
                        <a:latin typeface="Arial" pitchFamily="34" charset="0"/>
                        <a:ea typeface="WenQuanYi Micro Hei"/>
                        <a:cs typeface="Arial" pitchFamily="34" charset="0"/>
                      </a:endParaRPr>
                    </a:p>
                  </a:txBody>
                  <a:tcPr marL="34925" marR="34925" marT="34925" marB="34925"/>
                </a:tc>
                <a:tc>
                  <a:txBody>
                    <a:bodyPr/>
                    <a:lstStyle/>
                    <a:p>
                      <a:pPr>
                        <a:spcAft>
                          <a:spcPts val="0"/>
                        </a:spcAft>
                      </a:pPr>
                      <a:r>
                        <a:rPr lang="en-US" sz="1300" kern="150">
                          <a:solidFill>
                            <a:srgbClr val="333333"/>
                          </a:solidFill>
                          <a:latin typeface="Arial" pitchFamily="34" charset="0"/>
                          <a:ea typeface="WenQuanYi Micro Hei"/>
                          <a:cs typeface="Arial" pitchFamily="34" charset="0"/>
                        </a:rPr>
                        <a:t>Concediu de odihnă anual se acordă concomitent cu concediul de odihnă anual de la locul de muncă de bază.</a:t>
                      </a:r>
                      <a:r>
                        <a:rPr lang="en-US" sz="1300" kern="150">
                          <a:latin typeface="Arial" pitchFamily="34" charset="0"/>
                          <a:ea typeface="WenQuanYi Micro Hei"/>
                          <a:cs typeface="Arial" pitchFamily="34" charset="0"/>
                        </a:rPr>
                        <a:t> (art. 272 din CM)</a:t>
                      </a:r>
                      <a:endParaRPr lang="ru-RU" sz="1300" kern="150">
                        <a:latin typeface="Arial" pitchFamily="34" charset="0"/>
                        <a:ea typeface="WenQuanYi Micro Hei"/>
                        <a:cs typeface="Arial" pitchFamily="34" charset="0"/>
                      </a:endParaRPr>
                    </a:p>
                  </a:txBody>
                  <a:tcPr marL="34925" marR="34925" marT="34925" marB="34925"/>
                </a:tc>
                <a:tc>
                  <a:txBody>
                    <a:bodyPr/>
                    <a:lstStyle/>
                    <a:p>
                      <a:pPr>
                        <a:spcAft>
                          <a:spcPts val="0"/>
                        </a:spcAft>
                      </a:pPr>
                      <a:r>
                        <a:rPr lang="ro-RO" sz="1300" dirty="0">
                          <a:solidFill>
                            <a:srgbClr val="202124"/>
                          </a:solidFill>
                          <a:latin typeface="Arial" pitchFamily="34" charset="0"/>
                          <a:ea typeface="Times New Roman"/>
                          <a:cs typeface="Arial" pitchFamily="34" charset="0"/>
                        </a:rPr>
                        <a:t>Nu se acordă concediu separat pentru cumulare  funcției (profesiei)</a:t>
                      </a:r>
                      <a:r>
                        <a:rPr lang="ru-RU" sz="1300" dirty="0">
                          <a:latin typeface="Arial" pitchFamily="34" charset="0"/>
                          <a:ea typeface="Times New Roman"/>
                          <a:cs typeface="Arial" pitchFamily="34" charset="0"/>
                        </a:rPr>
                        <a:t> </a:t>
                      </a:r>
                      <a:r>
                        <a:rPr lang="en-US" sz="1300" kern="150" dirty="0">
                          <a:latin typeface="Arial" pitchFamily="34" charset="0"/>
                          <a:ea typeface="WenQuanYi Micro Hei"/>
                          <a:cs typeface="Arial" pitchFamily="34" charset="0"/>
                        </a:rPr>
                        <a:t> </a:t>
                      </a:r>
                      <a:endParaRPr lang="ru-RU" sz="1300" kern="150" dirty="0">
                        <a:latin typeface="Arial" pitchFamily="34" charset="0"/>
                        <a:ea typeface="WenQuanYi Micro Hei"/>
                        <a:cs typeface="Arial" pitchFamily="34" charset="0"/>
                      </a:endParaRPr>
                    </a:p>
                  </a:txBody>
                  <a:tcPr marL="34925" marR="34925" marT="34925" marB="34925"/>
                </a:tc>
                <a:extLst>
                  <a:ext uri="{0D108BD9-81ED-4DB2-BD59-A6C34878D82A}">
                    <a16:rowId xmlns:a16="http://schemas.microsoft.com/office/drawing/2014/main" val="10008"/>
                  </a:ext>
                </a:extLst>
              </a:tr>
              <a:tr h="655015">
                <a:tc>
                  <a:txBody>
                    <a:bodyPr/>
                    <a:lstStyle/>
                    <a:p>
                      <a:pPr>
                        <a:spcAft>
                          <a:spcPts val="0"/>
                        </a:spcAft>
                      </a:pPr>
                      <a:r>
                        <a:rPr lang="en-US" sz="1300" b="1" kern="150" dirty="0" err="1">
                          <a:latin typeface="Arial" pitchFamily="34" charset="0"/>
                          <a:ea typeface="WenQuanYi Micro Hei"/>
                          <a:cs typeface="Arial" pitchFamily="34" charset="0"/>
                        </a:rPr>
                        <a:t>Eviden</a:t>
                      </a:r>
                      <a:r>
                        <a:rPr lang="ru-RU" sz="1300" b="1" kern="150" dirty="0" err="1">
                          <a:latin typeface="Arial" pitchFamily="34" charset="0"/>
                          <a:ea typeface="WenQuanYi Micro Hei"/>
                          <a:cs typeface="Arial" pitchFamily="34" charset="0"/>
                        </a:rPr>
                        <a:t>ț</a:t>
                      </a:r>
                      <a:r>
                        <a:rPr lang="en-US" sz="1300" b="1" kern="150" dirty="0">
                          <a:latin typeface="Arial" pitchFamily="34" charset="0"/>
                          <a:ea typeface="WenQuanYi Micro Hei"/>
                          <a:cs typeface="Arial" pitchFamily="34" charset="0"/>
                        </a:rPr>
                        <a:t>a </a:t>
                      </a:r>
                      <a:r>
                        <a:rPr lang="en-US" sz="1300" b="1" kern="150" dirty="0" err="1">
                          <a:latin typeface="Arial" pitchFamily="34" charset="0"/>
                          <a:ea typeface="WenQuanYi Micro Hei"/>
                          <a:cs typeface="Arial" pitchFamily="34" charset="0"/>
                        </a:rPr>
                        <a:t>timpului</a:t>
                      </a:r>
                      <a:r>
                        <a:rPr lang="en-US" sz="1300" b="1" kern="150" dirty="0">
                          <a:latin typeface="Arial" pitchFamily="34" charset="0"/>
                          <a:ea typeface="WenQuanYi Micro Hei"/>
                          <a:cs typeface="Arial" pitchFamily="34" charset="0"/>
                        </a:rPr>
                        <a:t> de </a:t>
                      </a:r>
                      <a:r>
                        <a:rPr lang="en-US" sz="1300" b="1" kern="150" dirty="0" err="1">
                          <a:latin typeface="Arial" pitchFamily="34" charset="0"/>
                          <a:ea typeface="WenQuanYi Micro Hei"/>
                          <a:cs typeface="Arial" pitchFamily="34" charset="0"/>
                        </a:rPr>
                        <a:t>munc</a:t>
                      </a:r>
                      <a:r>
                        <a:rPr lang="ru-RU" sz="1300" b="1" kern="150" dirty="0" err="1">
                          <a:latin typeface="Arial" pitchFamily="34" charset="0"/>
                          <a:ea typeface="WenQuanYi Micro Hei"/>
                          <a:cs typeface="Arial" pitchFamily="34" charset="0"/>
                        </a:rPr>
                        <a:t>ă</a:t>
                      </a:r>
                      <a:r>
                        <a:rPr lang="ru-RU" sz="1300" b="1" kern="150" dirty="0">
                          <a:latin typeface="Arial" pitchFamily="34" charset="0"/>
                          <a:ea typeface="WenQuanYi Micro Hei"/>
                          <a:cs typeface="Arial" pitchFamily="34" charset="0"/>
                        </a:rPr>
                        <a:t> </a:t>
                      </a:r>
                    </a:p>
                  </a:txBody>
                  <a:tcPr marL="34925" marR="34925" marT="34925" marB="34925"/>
                </a:tc>
                <a:tc>
                  <a:txBody>
                    <a:bodyPr/>
                    <a:lstStyle/>
                    <a:p>
                      <a:pPr>
                        <a:spcAft>
                          <a:spcPts val="0"/>
                        </a:spcAft>
                      </a:pPr>
                      <a:r>
                        <a:rPr lang="ro-MO" sz="1300" b="0" kern="150" dirty="0">
                          <a:latin typeface="Arial" pitchFamily="34" charset="0"/>
                          <a:ea typeface="WenQuanYi Micro Hei"/>
                          <a:cs typeface="Arial" pitchFamily="34" charset="0"/>
                        </a:rPr>
                        <a:t>Evidența timpului de muncă prin cumul se reflectă în tabelul de pontaj </a:t>
                      </a:r>
                      <a:endParaRPr lang="ru-RU" sz="1300" b="0" kern="150" dirty="0">
                        <a:latin typeface="Arial" pitchFamily="34" charset="0"/>
                        <a:ea typeface="WenQuanYi Micro Hei"/>
                        <a:cs typeface="Arial" pitchFamily="34" charset="0"/>
                      </a:endParaRPr>
                    </a:p>
                  </a:txBody>
                  <a:tcPr marL="34925" marR="34925" marT="34925" marB="34925"/>
                </a:tc>
                <a:tc>
                  <a:txBody>
                    <a:bodyPr/>
                    <a:lstStyle/>
                    <a:p>
                      <a:r>
                        <a:rPr lang="ro-MO" sz="1300" b="1" dirty="0">
                          <a:latin typeface="Arial" pitchFamily="34" charset="0"/>
                          <a:ea typeface="Times New Roman"/>
                          <a:cs typeface="Arial" pitchFamily="34" charset="0"/>
                        </a:rPr>
                        <a:t>Evidența timpului de muncă  pentru </a:t>
                      </a:r>
                      <a:r>
                        <a:rPr lang="ro-RO" sz="1300" dirty="0">
                          <a:solidFill>
                            <a:srgbClr val="202124"/>
                          </a:solidFill>
                          <a:latin typeface="Arial" pitchFamily="34" charset="0"/>
                          <a:ea typeface="Times New Roman"/>
                          <a:cs typeface="Arial" pitchFamily="34" charset="0"/>
                        </a:rPr>
                        <a:t>cumularea  funcției (profesiei) nu se reflectă în tabelul de pontaj</a:t>
                      </a:r>
                      <a:endParaRPr lang="ru-RU" sz="1300" dirty="0">
                        <a:latin typeface="Arial" pitchFamily="34" charset="0"/>
                        <a:ea typeface="Times New Roman"/>
                        <a:cs typeface="Arial" pitchFamily="34" charset="0"/>
                      </a:endParaRPr>
                    </a:p>
                  </a:txBody>
                  <a:tcPr marL="34925" marR="34925" marT="34925" marB="34925"/>
                </a:tc>
                <a:extLst>
                  <a:ext uri="{0D108BD9-81ED-4DB2-BD59-A6C34878D82A}">
                    <a16:rowId xmlns:a16="http://schemas.microsoft.com/office/drawing/2014/main" val="100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63373B28-D173-4D25-97F3-6FB204D56FB6}"/>
              </a:ext>
            </a:extLst>
          </p:cNvPr>
          <p:cNvGraphicFramePr>
            <a:graphicFrameLocks noGrp="1"/>
          </p:cNvGraphicFramePr>
          <p:nvPr>
            <p:ph idx="1"/>
            <p:extLst>
              <p:ext uri="{D42A27DB-BD31-4B8C-83A1-F6EECF244321}">
                <p14:modId xmlns:p14="http://schemas.microsoft.com/office/powerpoint/2010/main" val="3767837465"/>
              </p:ext>
            </p:extLst>
          </p:nvPr>
        </p:nvGraphicFramePr>
        <p:xfrm>
          <a:off x="0" y="1"/>
          <a:ext cx="9143999" cy="3707284"/>
        </p:xfrm>
        <a:graphic>
          <a:graphicData uri="http://schemas.openxmlformats.org/drawingml/2006/table">
            <a:tbl>
              <a:tblPr>
                <a:tableStyleId>{5C22544A-7EE6-4342-B048-85BDC9FD1C3A}</a:tableStyleId>
              </a:tblPr>
              <a:tblGrid>
                <a:gridCol w="2141596">
                  <a:extLst>
                    <a:ext uri="{9D8B030D-6E8A-4147-A177-3AD203B41FA5}">
                      <a16:colId xmlns:a16="http://schemas.microsoft.com/office/drawing/2014/main" val="923526378"/>
                    </a:ext>
                  </a:extLst>
                </a:gridCol>
                <a:gridCol w="4374620">
                  <a:extLst>
                    <a:ext uri="{9D8B030D-6E8A-4147-A177-3AD203B41FA5}">
                      <a16:colId xmlns:a16="http://schemas.microsoft.com/office/drawing/2014/main" val="3853268017"/>
                    </a:ext>
                  </a:extLst>
                </a:gridCol>
                <a:gridCol w="2627783">
                  <a:extLst>
                    <a:ext uri="{9D8B030D-6E8A-4147-A177-3AD203B41FA5}">
                      <a16:colId xmlns:a16="http://schemas.microsoft.com/office/drawing/2014/main" val="2296653688"/>
                    </a:ext>
                  </a:extLst>
                </a:gridCol>
              </a:tblGrid>
              <a:tr h="497692">
                <a:tc>
                  <a:txBody>
                    <a:bodyPr/>
                    <a:lstStyle/>
                    <a:p>
                      <a:pPr algn="ctr">
                        <a:spcAft>
                          <a:spcPts val="0"/>
                        </a:spcAft>
                      </a:pPr>
                      <a:r>
                        <a:rPr lang="en-US" sz="2400" b="1" i="1" kern="150" dirty="0">
                          <a:latin typeface="Times New Roman"/>
                          <a:ea typeface="WenQuanYi Micro Hei"/>
                          <a:cs typeface="Lohit Devanagari"/>
                        </a:rPr>
                        <a:t>CRITERII</a:t>
                      </a:r>
                      <a:endParaRPr lang="ru-RU" sz="2400" kern="150" dirty="0">
                        <a:latin typeface="Liberation Serif"/>
                        <a:ea typeface="WenQuanYi Micro Hei"/>
                        <a:cs typeface="Lohit Devanagari"/>
                      </a:endParaRPr>
                    </a:p>
                  </a:txBody>
                  <a:tcPr marL="34925" marR="34925" marT="34925" marB="34925">
                    <a:solidFill>
                      <a:schemeClr val="bg2">
                        <a:lumMod val="50000"/>
                      </a:schemeClr>
                    </a:solidFill>
                  </a:tcPr>
                </a:tc>
                <a:tc>
                  <a:txBody>
                    <a:bodyPr/>
                    <a:lstStyle/>
                    <a:p>
                      <a:pPr algn="ctr">
                        <a:spcAft>
                          <a:spcPts val="0"/>
                        </a:spcAft>
                      </a:pPr>
                      <a:r>
                        <a:rPr lang="en-US" sz="2400" b="1" i="1" kern="150" dirty="0">
                          <a:latin typeface="Times New Roman"/>
                          <a:ea typeface="WenQuanYi Micro Hei"/>
                          <a:cs typeface="Lohit Devanagari"/>
                        </a:rPr>
                        <a:t>CUMUL</a:t>
                      </a:r>
                      <a:endParaRPr lang="ru-RU" sz="2400" kern="150" dirty="0">
                        <a:latin typeface="Liberation Serif"/>
                        <a:ea typeface="WenQuanYi Micro Hei"/>
                        <a:cs typeface="Lohit Devanagari"/>
                      </a:endParaRPr>
                    </a:p>
                  </a:txBody>
                  <a:tcPr marL="34925" marR="34925" marT="34925" marB="34925">
                    <a:solidFill>
                      <a:schemeClr val="bg2">
                        <a:lumMod val="50000"/>
                      </a:schemeClr>
                    </a:solidFill>
                  </a:tcPr>
                </a:tc>
                <a:tc>
                  <a:txBody>
                    <a:bodyPr/>
                    <a:lstStyle/>
                    <a:p>
                      <a:pPr algn="ctr">
                        <a:spcAft>
                          <a:spcPts val="0"/>
                        </a:spcAft>
                      </a:pPr>
                      <a:r>
                        <a:rPr lang="en-US" sz="2400" b="1" i="1" kern="150" dirty="0">
                          <a:latin typeface="Times New Roman"/>
                          <a:ea typeface="WenQuanYi Micro Hei"/>
                          <a:cs typeface="Lohit Devanagari"/>
                        </a:rPr>
                        <a:t>CUMULARE</a:t>
                      </a:r>
                      <a:endParaRPr lang="ru-RU" sz="2400" kern="150" dirty="0">
                        <a:latin typeface="Liberation Serif"/>
                        <a:ea typeface="WenQuanYi Micro Hei"/>
                        <a:cs typeface="Lohit Devanagari"/>
                      </a:endParaRPr>
                    </a:p>
                  </a:txBody>
                  <a:tcPr marL="34925" marR="34925" marT="34925" marB="34925">
                    <a:solidFill>
                      <a:schemeClr val="bg2">
                        <a:lumMod val="50000"/>
                      </a:schemeClr>
                    </a:solidFill>
                  </a:tcPr>
                </a:tc>
                <a:extLst>
                  <a:ext uri="{0D108BD9-81ED-4DB2-BD59-A6C34878D82A}">
                    <a16:rowId xmlns:a16="http://schemas.microsoft.com/office/drawing/2014/main" val="727698071"/>
                  </a:ext>
                </a:extLst>
              </a:tr>
              <a:tr h="428941">
                <a:tc>
                  <a:txBody>
                    <a:bodyPr/>
                    <a:lstStyle/>
                    <a:p>
                      <a:pPr>
                        <a:spcAft>
                          <a:spcPts val="0"/>
                        </a:spcAft>
                      </a:pPr>
                      <a:r>
                        <a:rPr lang="ro-MD" sz="1300" b="1" kern="150" dirty="0">
                          <a:effectLst/>
                          <a:latin typeface="Arial" panose="020B0604020202020204" pitchFamily="34" charset="0"/>
                          <a:cs typeface="Arial" panose="020B0604020202020204" pitchFamily="34" charset="0"/>
                        </a:rPr>
                        <a:t>Încetarea raportului de muncă </a:t>
                      </a:r>
                      <a:endParaRPr lang="ru-RU" sz="1300" b="1" kern="150" dirty="0">
                        <a:effectLst/>
                        <a:latin typeface="Arial" panose="020B0604020202020204" pitchFamily="34" charset="0"/>
                        <a:ea typeface="WenQuanYi Micro Hei"/>
                        <a:cs typeface="Arial" panose="020B0604020202020204" pitchFamily="34" charset="0"/>
                      </a:endParaRPr>
                    </a:p>
                  </a:txBody>
                  <a:tcPr marL="20078" marR="20078" marT="20078" marB="20078"/>
                </a:tc>
                <a:tc>
                  <a:txBody>
                    <a:bodyPr/>
                    <a:lstStyle/>
                    <a:p>
                      <a:pPr>
                        <a:spcAft>
                          <a:spcPts val="0"/>
                        </a:spcAft>
                      </a:pPr>
                      <a:r>
                        <a:rPr lang="ro-MD" sz="1300" kern="150" dirty="0">
                          <a:effectLst/>
                          <a:latin typeface="Arial" panose="020B0604020202020204" pitchFamily="34" charset="0"/>
                          <a:cs typeface="Arial" panose="020B0604020202020204" pitchFamily="34" charset="0"/>
                        </a:rPr>
                        <a:t>Se produce în ordine generală </a:t>
                      </a:r>
                      <a:endParaRPr lang="ru-RU" sz="1300" kern="150" dirty="0">
                        <a:effectLst/>
                        <a:latin typeface="Arial" panose="020B0604020202020204" pitchFamily="34" charset="0"/>
                        <a:ea typeface="WenQuanYi Micro Hei"/>
                        <a:cs typeface="Arial" panose="020B0604020202020204" pitchFamily="34" charset="0"/>
                      </a:endParaRPr>
                    </a:p>
                  </a:txBody>
                  <a:tcPr marL="20078" marR="20078" marT="20078" marB="20078"/>
                </a:tc>
                <a:tc>
                  <a:txBody>
                    <a:bodyPr/>
                    <a:lstStyle/>
                    <a:p>
                      <a:pPr>
                        <a:spcAft>
                          <a:spcPts val="0"/>
                        </a:spcAft>
                      </a:pPr>
                      <a:r>
                        <a:rPr lang="ro-MD" sz="1300" kern="150">
                          <a:effectLst/>
                          <a:latin typeface="Arial" panose="020B0604020202020204" pitchFamily="34" charset="0"/>
                          <a:cs typeface="Arial" panose="020B0604020202020204" pitchFamily="34" charset="0"/>
                        </a:rPr>
                        <a:t>La reitoarcerea angajatului de bază la locul de muncă </a:t>
                      </a:r>
                      <a:endParaRPr lang="ru-RU" sz="1300" kern="150">
                        <a:effectLst/>
                        <a:latin typeface="Arial" panose="020B0604020202020204" pitchFamily="34" charset="0"/>
                        <a:ea typeface="WenQuanYi Micro Hei"/>
                        <a:cs typeface="Arial" panose="020B0604020202020204" pitchFamily="34" charset="0"/>
                      </a:endParaRPr>
                    </a:p>
                  </a:txBody>
                  <a:tcPr marL="20078" marR="20078" marT="20078" marB="20078"/>
                </a:tc>
                <a:extLst>
                  <a:ext uri="{0D108BD9-81ED-4DB2-BD59-A6C34878D82A}">
                    <a16:rowId xmlns:a16="http://schemas.microsoft.com/office/drawing/2014/main" val="2532041718"/>
                  </a:ext>
                </a:extLst>
              </a:tr>
              <a:tr h="1003535">
                <a:tc>
                  <a:txBody>
                    <a:bodyPr/>
                    <a:lstStyle/>
                    <a:p>
                      <a:pPr>
                        <a:spcAft>
                          <a:spcPts val="0"/>
                        </a:spcAft>
                      </a:pPr>
                      <a:r>
                        <a:rPr lang="ro-MD" sz="1300" b="1" kern="150">
                          <a:effectLst/>
                          <a:latin typeface="Arial" panose="020B0604020202020204" pitchFamily="34" charset="0"/>
                          <a:cs typeface="Arial" panose="020B0604020202020204" pitchFamily="34" charset="0"/>
                        </a:rPr>
                        <a:t>Temei suplimentar de incetare a rapoartelor de muncă </a:t>
                      </a:r>
                      <a:endParaRPr lang="ru-RU" sz="1300" b="1" kern="150">
                        <a:effectLst/>
                        <a:latin typeface="Arial" panose="020B0604020202020204" pitchFamily="34" charset="0"/>
                        <a:ea typeface="WenQuanYi Micro Hei"/>
                        <a:cs typeface="Arial" panose="020B0604020202020204" pitchFamily="34" charset="0"/>
                      </a:endParaRPr>
                    </a:p>
                  </a:txBody>
                  <a:tcPr marL="20078" marR="20078" marT="20078" marB="20078">
                    <a:solidFill>
                      <a:schemeClr val="bg2">
                        <a:lumMod val="90000"/>
                      </a:schemeClr>
                    </a:solidFill>
                  </a:tcPr>
                </a:tc>
                <a:tc>
                  <a:txBody>
                    <a:bodyPr/>
                    <a:lstStyle/>
                    <a:p>
                      <a:pPr>
                        <a:spcAft>
                          <a:spcPts val="0"/>
                        </a:spcAft>
                      </a:pPr>
                      <a:r>
                        <a:rPr lang="ro-MD" sz="1300" kern="150">
                          <a:effectLst/>
                          <a:latin typeface="Arial" panose="020B0604020202020204" pitchFamily="34" charset="0"/>
                          <a:cs typeface="Arial" panose="020B0604020202020204" pitchFamily="34" charset="0"/>
                        </a:rPr>
                        <a:t>Încetează  în cazul încheierii unui contract individual de muncă cu o altă persoană care va exercita profesia, specialitatea sau funcţia respectivă ca profesie, specialitate sau funcţie de bază (art.86 alin.(1) lit.s)).</a:t>
                      </a:r>
                      <a:endParaRPr lang="ru-RU" sz="1300" kern="150">
                        <a:effectLst/>
                        <a:latin typeface="Arial" panose="020B0604020202020204" pitchFamily="34" charset="0"/>
                        <a:ea typeface="WenQuanYi Micro Hei"/>
                        <a:cs typeface="Arial" panose="020B0604020202020204" pitchFamily="34" charset="0"/>
                      </a:endParaRPr>
                    </a:p>
                  </a:txBody>
                  <a:tcPr marL="20078" marR="20078" marT="20078" marB="20078">
                    <a:solidFill>
                      <a:schemeClr val="bg2">
                        <a:lumMod val="90000"/>
                      </a:schemeClr>
                    </a:solidFill>
                  </a:tcPr>
                </a:tc>
                <a:tc>
                  <a:txBody>
                    <a:bodyPr/>
                    <a:lstStyle/>
                    <a:p>
                      <a:pPr>
                        <a:spcAft>
                          <a:spcPts val="0"/>
                        </a:spcAft>
                      </a:pPr>
                      <a:r>
                        <a:rPr lang="ro-MD" sz="1300" kern="150" dirty="0">
                          <a:effectLst/>
                          <a:latin typeface="Arial" panose="020B0604020202020204" pitchFamily="34" charset="0"/>
                          <a:cs typeface="Arial" panose="020B0604020202020204" pitchFamily="34" charset="0"/>
                        </a:rPr>
                        <a:t>Prin acordul părților </a:t>
                      </a:r>
                      <a:endParaRPr lang="ru-RU" sz="1300" kern="150" dirty="0">
                        <a:effectLst/>
                        <a:latin typeface="Arial" panose="020B0604020202020204" pitchFamily="34" charset="0"/>
                        <a:ea typeface="WenQuanYi Micro Hei"/>
                        <a:cs typeface="Arial" panose="020B0604020202020204" pitchFamily="34" charset="0"/>
                      </a:endParaRPr>
                    </a:p>
                  </a:txBody>
                  <a:tcPr marL="20078" marR="20078" marT="20078" marB="20078">
                    <a:solidFill>
                      <a:schemeClr val="bg2">
                        <a:lumMod val="90000"/>
                      </a:schemeClr>
                    </a:solidFill>
                  </a:tcPr>
                </a:tc>
                <a:extLst>
                  <a:ext uri="{0D108BD9-81ED-4DB2-BD59-A6C34878D82A}">
                    <a16:rowId xmlns:a16="http://schemas.microsoft.com/office/drawing/2014/main" val="612203625"/>
                  </a:ext>
                </a:extLst>
              </a:tr>
              <a:tr h="1769661">
                <a:tc>
                  <a:txBody>
                    <a:bodyPr/>
                    <a:lstStyle/>
                    <a:p>
                      <a:pPr>
                        <a:spcAft>
                          <a:spcPts val="0"/>
                        </a:spcAft>
                      </a:pPr>
                      <a:r>
                        <a:rPr lang="ro-MD" sz="1300" b="1" kern="150" dirty="0">
                          <a:effectLst/>
                          <a:latin typeface="Arial" panose="020B0604020202020204" pitchFamily="34" charset="0"/>
                          <a:cs typeface="Arial" panose="020B0604020202020204" pitchFamily="34" charset="0"/>
                        </a:rPr>
                        <a:t>Indemnizaţia de eliberare din serviciu</a:t>
                      </a:r>
                      <a:endParaRPr lang="ru-RU" sz="1300" b="1" kern="150" dirty="0">
                        <a:effectLst/>
                        <a:latin typeface="Arial" panose="020B0604020202020204" pitchFamily="34" charset="0"/>
                        <a:ea typeface="WenQuanYi Micro Hei"/>
                        <a:cs typeface="Arial" panose="020B0604020202020204" pitchFamily="34" charset="0"/>
                      </a:endParaRPr>
                    </a:p>
                  </a:txBody>
                  <a:tcPr marL="20078" marR="20078" marT="20078" marB="20078"/>
                </a:tc>
                <a:tc>
                  <a:txBody>
                    <a:bodyPr/>
                    <a:lstStyle/>
                    <a:p>
                      <a:pPr>
                        <a:spcAft>
                          <a:spcPts val="0"/>
                        </a:spcAft>
                      </a:pPr>
                      <a:r>
                        <a:rPr lang="ro-MD" sz="1300" kern="150" dirty="0">
                          <a:effectLst/>
                          <a:latin typeface="Arial" panose="020B0604020202020204" pitchFamily="34" charset="0"/>
                          <a:cs typeface="Arial" panose="020B0604020202020204" pitchFamily="34" charset="0"/>
                        </a:rPr>
                        <a:t>La desfacerea contractului individual de muncă cu salariatul angajat prin cumul, în legătură cu lichidarea unităţii, cu reducerea numărului sau a statelor de personal sau în cazul încheierii unui contract individual de muncă cu o altă persoană care va exercita profesia (funcţia) respectivă ca profesie (funcţie) de bază, acestuia i se plăteşte o indemnizaţie de eliberare din serviciu în mărimea salariului său mediu lunar.</a:t>
                      </a:r>
                      <a:endParaRPr lang="ru-RU" sz="1300" kern="150" dirty="0">
                        <a:effectLst/>
                        <a:latin typeface="Arial" panose="020B0604020202020204" pitchFamily="34" charset="0"/>
                        <a:ea typeface="WenQuanYi Micro Hei"/>
                        <a:cs typeface="Arial" panose="020B0604020202020204" pitchFamily="34" charset="0"/>
                      </a:endParaRPr>
                    </a:p>
                  </a:txBody>
                  <a:tcPr marL="20078" marR="20078" marT="20078" marB="20078"/>
                </a:tc>
                <a:tc>
                  <a:txBody>
                    <a:bodyPr/>
                    <a:lstStyle/>
                    <a:p>
                      <a:pPr>
                        <a:spcAft>
                          <a:spcPts val="0"/>
                        </a:spcAft>
                      </a:pPr>
                      <a:r>
                        <a:rPr lang="ro-MD" sz="1300" kern="150" dirty="0">
                          <a:effectLst/>
                          <a:latin typeface="Arial" panose="020B0604020202020204" pitchFamily="34" charset="0"/>
                          <a:cs typeface="Arial" panose="020B0604020202020204" pitchFamily="34" charset="0"/>
                        </a:rPr>
                        <a:t>Nu este prevăzută</a:t>
                      </a:r>
                      <a:endParaRPr lang="ru-RU" sz="1300" kern="150" dirty="0">
                        <a:effectLst/>
                        <a:latin typeface="Arial" panose="020B0604020202020204" pitchFamily="34" charset="0"/>
                        <a:ea typeface="WenQuanYi Micro Hei"/>
                        <a:cs typeface="Arial" panose="020B0604020202020204" pitchFamily="34" charset="0"/>
                      </a:endParaRPr>
                    </a:p>
                  </a:txBody>
                  <a:tcPr marL="20078" marR="20078" marT="20078" marB="20078"/>
                </a:tc>
                <a:extLst>
                  <a:ext uri="{0D108BD9-81ED-4DB2-BD59-A6C34878D82A}">
                    <a16:rowId xmlns:a16="http://schemas.microsoft.com/office/drawing/2014/main" val="4219442593"/>
                  </a:ext>
                </a:extLst>
              </a:tr>
            </a:tbl>
          </a:graphicData>
        </a:graphic>
      </p:graphicFrame>
      <p:sp>
        <p:nvSpPr>
          <p:cNvPr id="5" name="Rectangle 1">
            <a:extLst>
              <a:ext uri="{FF2B5EF4-FFF2-40B4-BE49-F238E27FC236}">
                <a16:creationId xmlns:a16="http://schemas.microsoft.com/office/drawing/2014/main" id="{1430A819-EDCB-4BD0-B50F-A4B3F1818B67}"/>
              </a:ext>
            </a:extLst>
          </p:cNvPr>
          <p:cNvSpPr>
            <a:spLocks noChangeArrowheads="1"/>
          </p:cNvSpPr>
          <p:nvPr/>
        </p:nvSpPr>
        <p:spPr bwMode="auto">
          <a:xfrm>
            <a:off x="-4397765" y="35629"/>
            <a:ext cx="13973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88872" rIns="91440" bIns="76176" numCol="1" anchor="ctr" anchorCtr="0" compatLnSpc="1">
            <a:prstTxWarp prst="textNoShape">
              <a:avLst/>
            </a:prstTxWarp>
            <a:spAutoFit/>
          </a:bodyPr>
          <a:lstStyle/>
          <a:p>
            <a:endParaRPr lang="ru-RU"/>
          </a:p>
        </p:txBody>
      </p:sp>
      <p:pic>
        <p:nvPicPr>
          <p:cNvPr id="7" name="Рисунок 6">
            <a:extLst>
              <a:ext uri="{FF2B5EF4-FFF2-40B4-BE49-F238E27FC236}">
                <a16:creationId xmlns:a16="http://schemas.microsoft.com/office/drawing/2014/main" id="{9F6E91CE-D861-405C-B307-1C03EE5F78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3778542"/>
            <a:ext cx="5112568" cy="3079458"/>
          </a:xfrm>
          <a:prstGeom prst="rect">
            <a:avLst/>
          </a:prstGeom>
        </p:spPr>
      </p:pic>
    </p:spTree>
    <p:extLst>
      <p:ext uri="{BB962C8B-B14F-4D97-AF65-F5344CB8AC3E}">
        <p14:creationId xmlns:p14="http://schemas.microsoft.com/office/powerpoint/2010/main" val="1209064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6632"/>
            <a:ext cx="8229600" cy="6336704"/>
          </a:xfrm>
        </p:spPr>
        <p:txBody>
          <a:bodyPr>
            <a:normAutofit fontScale="32500" lnSpcReduction="20000"/>
          </a:bodyPr>
          <a:lstStyle/>
          <a:p>
            <a:pPr algn="ctr">
              <a:buNone/>
            </a:pPr>
            <a:r>
              <a:rPr lang="ro-MO" sz="7400" b="1" i="1" dirty="0">
                <a:latin typeface="Algerian" pitchFamily="82" charset="0"/>
                <a:cs typeface="Arial" pitchFamily="34" charset="0"/>
              </a:rPr>
              <a:t>Pro  &amp; contra  muncii  prin  cumul</a:t>
            </a:r>
            <a:endParaRPr lang="ru-RU" sz="7400" dirty="0">
              <a:latin typeface="Arial" pitchFamily="34" charset="0"/>
              <a:cs typeface="Arial" pitchFamily="34" charset="0"/>
            </a:endParaRPr>
          </a:p>
          <a:p>
            <a:pPr>
              <a:buNone/>
            </a:pPr>
            <a:r>
              <a:rPr lang="en-US" sz="3200" dirty="0">
                <a:latin typeface="Arial" pitchFamily="34" charset="0"/>
                <a:cs typeface="Arial" pitchFamily="34" charset="0"/>
              </a:rPr>
              <a:t> </a:t>
            </a:r>
            <a:endParaRPr lang="ru-RU" sz="3200" dirty="0">
              <a:latin typeface="Arial" pitchFamily="34" charset="0"/>
              <a:cs typeface="Arial" pitchFamily="34" charset="0"/>
            </a:endParaRPr>
          </a:p>
          <a:p>
            <a:pPr algn="just">
              <a:buNone/>
            </a:pPr>
            <a:r>
              <a:rPr lang="en-US" sz="5000" b="1" i="1" dirty="0">
                <a:latin typeface="Arial" pitchFamily="34" charset="0"/>
                <a:cs typeface="Arial" pitchFamily="34" charset="0"/>
              </a:rPr>
              <a:t>Pro </a:t>
            </a:r>
            <a:r>
              <a:rPr lang="en-US" sz="5000" b="1" i="1" dirty="0" err="1">
                <a:latin typeface="Arial" pitchFamily="34" charset="0"/>
                <a:cs typeface="Arial" pitchFamily="34" charset="0"/>
              </a:rPr>
              <a:t>munca</a:t>
            </a:r>
            <a:r>
              <a:rPr lang="en-US" sz="5000" b="1" i="1" dirty="0">
                <a:latin typeface="Arial" pitchFamily="34" charset="0"/>
                <a:cs typeface="Arial" pitchFamily="34" charset="0"/>
              </a:rPr>
              <a:t> p</a:t>
            </a:r>
            <a:r>
              <a:rPr lang="ro-MD" sz="5000" b="1" i="1" dirty="0">
                <a:latin typeface="Arial" pitchFamily="34" charset="0"/>
                <a:cs typeface="Arial" pitchFamily="34" charset="0"/>
              </a:rPr>
              <a:t>r</a:t>
            </a:r>
            <a:r>
              <a:rPr lang="en-US" sz="5000" b="1" i="1" dirty="0">
                <a:latin typeface="Arial" pitchFamily="34" charset="0"/>
                <a:cs typeface="Arial" pitchFamily="34" charset="0"/>
              </a:rPr>
              <a:t>in </a:t>
            </a:r>
            <a:r>
              <a:rPr lang="en-US" sz="5000" b="1" i="1" dirty="0" err="1">
                <a:latin typeface="Arial" pitchFamily="34" charset="0"/>
                <a:cs typeface="Arial" pitchFamily="34" charset="0"/>
              </a:rPr>
              <a:t>cumul</a:t>
            </a:r>
            <a:r>
              <a:rPr lang="en-US" sz="5000" b="1" i="1" dirty="0">
                <a:latin typeface="Arial" pitchFamily="34" charset="0"/>
                <a:cs typeface="Arial" pitchFamily="34" charset="0"/>
              </a:rPr>
              <a:t>:</a:t>
            </a:r>
            <a:endParaRPr lang="ru-RU" sz="5000" dirty="0">
              <a:latin typeface="Arial" pitchFamily="34" charset="0"/>
              <a:cs typeface="Arial" pitchFamily="34" charset="0"/>
            </a:endParaRPr>
          </a:p>
          <a:p>
            <a:pPr lvl="0" algn="just" fontAlgn="auto">
              <a:buNone/>
            </a:pPr>
            <a:r>
              <a:rPr lang="ro-RO" sz="5000" dirty="0">
                <a:latin typeface="Arial" pitchFamily="34" charset="0"/>
                <a:cs typeface="Arial" pitchFamily="34" charset="0"/>
              </a:rPr>
              <a:t>a) posibilitatea de a desfășura munca suplimentară la locul de bază, cât și la alte întreprinderi</a:t>
            </a:r>
            <a:r>
              <a:rPr lang="en-US" sz="5000" dirty="0">
                <a:latin typeface="Arial" pitchFamily="34" charset="0"/>
                <a:cs typeface="Arial" pitchFamily="34" charset="0"/>
              </a:rPr>
              <a:t>;</a:t>
            </a:r>
            <a:endParaRPr lang="ru-RU" sz="5000" dirty="0">
              <a:latin typeface="Arial" pitchFamily="34" charset="0"/>
              <a:cs typeface="Arial" pitchFamily="34" charset="0"/>
            </a:endParaRPr>
          </a:p>
          <a:p>
            <a:pPr lvl="0" algn="just">
              <a:buNone/>
            </a:pPr>
            <a:r>
              <a:rPr lang="ro-MO" sz="5000" dirty="0">
                <a:latin typeface="Arial" pitchFamily="34" charset="0"/>
                <a:cs typeface="Arial" pitchFamily="34" charset="0"/>
              </a:rPr>
              <a:t>b) </a:t>
            </a:r>
            <a:r>
              <a:rPr lang="en-US" sz="5000" dirty="0" err="1">
                <a:latin typeface="Arial" pitchFamily="34" charset="0"/>
                <a:cs typeface="Arial" pitchFamily="34" charset="0"/>
              </a:rPr>
              <a:t>primirea</a:t>
            </a:r>
            <a:r>
              <a:rPr lang="en-US" sz="5000" dirty="0">
                <a:latin typeface="Arial" pitchFamily="34" charset="0"/>
                <a:cs typeface="Arial" pitchFamily="34" charset="0"/>
              </a:rPr>
              <a:t> </a:t>
            </a:r>
            <a:r>
              <a:rPr lang="en-US" sz="5000" dirty="0" err="1">
                <a:latin typeface="Arial" pitchFamily="34" charset="0"/>
                <a:cs typeface="Arial" pitchFamily="34" charset="0"/>
              </a:rPr>
              <a:t>cîștigului</a:t>
            </a:r>
            <a:r>
              <a:rPr lang="en-US" sz="5000" dirty="0">
                <a:latin typeface="Arial" pitchFamily="34" charset="0"/>
                <a:cs typeface="Arial" pitchFamily="34" charset="0"/>
              </a:rPr>
              <a:t> </a:t>
            </a:r>
            <a:r>
              <a:rPr lang="en-US" sz="5000" dirty="0" err="1">
                <a:latin typeface="Arial" pitchFamily="34" charset="0"/>
                <a:cs typeface="Arial" pitchFamily="34" charset="0"/>
              </a:rPr>
              <a:t>suplimentar</a:t>
            </a:r>
            <a:r>
              <a:rPr lang="en-US" sz="5000" dirty="0">
                <a:latin typeface="Arial" pitchFamily="34" charset="0"/>
                <a:cs typeface="Arial" pitchFamily="34" charset="0"/>
              </a:rPr>
              <a:t>;</a:t>
            </a:r>
            <a:endParaRPr lang="ru-RU" sz="5000" dirty="0">
              <a:latin typeface="Arial" pitchFamily="34" charset="0"/>
              <a:cs typeface="Arial" pitchFamily="34" charset="0"/>
            </a:endParaRPr>
          </a:p>
          <a:p>
            <a:pPr lvl="0" algn="just" fontAlgn="auto">
              <a:buNone/>
            </a:pPr>
            <a:r>
              <a:rPr lang="ro-RO" sz="5000" dirty="0">
                <a:latin typeface="Arial" pitchFamily="34" charset="0"/>
                <a:cs typeface="Arial" pitchFamily="34" charset="0"/>
              </a:rPr>
              <a:t>c) obținerea tuturor garanțiilor legale (concediu anual plătit sau concediu medical) pentru ambele locuri de muncă</a:t>
            </a:r>
            <a:r>
              <a:rPr lang="en-US" sz="5000" dirty="0">
                <a:latin typeface="Arial" pitchFamily="34" charset="0"/>
                <a:cs typeface="Arial" pitchFamily="34" charset="0"/>
              </a:rPr>
              <a:t>.</a:t>
            </a:r>
            <a:endParaRPr lang="ru-RU" sz="5000" dirty="0">
              <a:latin typeface="Arial" pitchFamily="34" charset="0"/>
              <a:cs typeface="Arial" pitchFamily="34" charset="0"/>
            </a:endParaRPr>
          </a:p>
          <a:p>
            <a:pPr algn="just">
              <a:buNone/>
            </a:pPr>
            <a:endParaRPr lang="ro-MO" sz="5000" b="1" i="1" dirty="0">
              <a:latin typeface="Arial" pitchFamily="34" charset="0"/>
              <a:cs typeface="Arial" pitchFamily="34" charset="0"/>
            </a:endParaRPr>
          </a:p>
          <a:p>
            <a:pPr algn="just">
              <a:buNone/>
            </a:pPr>
            <a:r>
              <a:rPr lang="ro-MO" sz="5000" b="1" i="1" dirty="0">
                <a:latin typeface="Arial" pitchFamily="34" charset="0"/>
                <a:cs typeface="Arial" pitchFamily="34" charset="0"/>
              </a:rPr>
              <a:t>Contra muncii prin cumul</a:t>
            </a:r>
            <a:r>
              <a:rPr lang="en-US" sz="5000" b="1" i="1" dirty="0">
                <a:latin typeface="Arial" pitchFamily="34" charset="0"/>
                <a:cs typeface="Arial" pitchFamily="34" charset="0"/>
              </a:rPr>
              <a:t>:</a:t>
            </a:r>
            <a:endParaRPr lang="ru-RU" sz="5000" dirty="0">
              <a:latin typeface="Arial" pitchFamily="34" charset="0"/>
              <a:cs typeface="Arial" pitchFamily="34" charset="0"/>
            </a:endParaRPr>
          </a:p>
          <a:p>
            <a:pPr lvl="0" algn="just" fontAlgn="auto">
              <a:buNone/>
            </a:pPr>
            <a:r>
              <a:rPr lang="ro-RO" sz="5000" dirty="0">
                <a:latin typeface="Arial" pitchFamily="34" charset="0"/>
                <a:cs typeface="Arial" pitchFamily="34" charset="0"/>
              </a:rPr>
              <a:t>a) necesitatea de a efectua lucrări suplimentare în timp liber de la locul de muncă de bază</a:t>
            </a:r>
            <a:r>
              <a:rPr lang="en-US" sz="5000" dirty="0">
                <a:latin typeface="Arial" pitchFamily="34" charset="0"/>
                <a:cs typeface="Arial" pitchFamily="34" charset="0"/>
              </a:rPr>
              <a:t>;</a:t>
            </a:r>
            <a:endParaRPr lang="ru-RU" sz="5000" dirty="0">
              <a:latin typeface="Arial" pitchFamily="34" charset="0"/>
              <a:cs typeface="Arial" pitchFamily="34" charset="0"/>
            </a:endParaRPr>
          </a:p>
          <a:p>
            <a:pPr lvl="0" algn="just" fontAlgn="auto">
              <a:buNone/>
            </a:pPr>
            <a:r>
              <a:rPr lang="ro-RO" sz="5000" dirty="0">
                <a:latin typeface="Arial" pitchFamily="34" charset="0"/>
                <a:cs typeface="Arial" pitchFamily="34" charset="0"/>
              </a:rPr>
              <a:t>b) riscul unei scăderi a calității muncii prestate la unul dintre locurile de muncă</a:t>
            </a:r>
            <a:r>
              <a:rPr lang="en-US" sz="5000" dirty="0">
                <a:latin typeface="Arial" pitchFamily="34" charset="0"/>
                <a:cs typeface="Arial" pitchFamily="34" charset="0"/>
              </a:rPr>
              <a:t>.</a:t>
            </a:r>
            <a:endParaRPr lang="ru-RU" sz="5000" dirty="0">
              <a:latin typeface="Arial" pitchFamily="34" charset="0"/>
              <a:cs typeface="Arial" pitchFamily="34" charset="0"/>
            </a:endParaRPr>
          </a:p>
          <a:p>
            <a:pPr algn="just" fontAlgn="auto">
              <a:buNone/>
            </a:pPr>
            <a:r>
              <a:rPr lang="en-US" sz="5000" dirty="0">
                <a:latin typeface="Arial" pitchFamily="34" charset="0"/>
                <a:cs typeface="Arial" pitchFamily="34" charset="0"/>
              </a:rPr>
              <a:t> </a:t>
            </a:r>
            <a:endParaRPr lang="ru-RU" sz="5000" dirty="0">
              <a:latin typeface="Arial" pitchFamily="34" charset="0"/>
              <a:cs typeface="Arial" pitchFamily="34" charset="0"/>
            </a:endParaRPr>
          </a:p>
          <a:p>
            <a:pPr marL="109728" indent="0" algn="just">
              <a:buNone/>
            </a:pPr>
            <a:r>
              <a:rPr lang="ro-MO" sz="5000" b="1" i="1" dirty="0">
                <a:latin typeface="Arial" pitchFamily="34" charset="0"/>
                <a:cs typeface="Arial" pitchFamily="34" charset="0"/>
              </a:rPr>
              <a:t>     IMPORTANT</a:t>
            </a:r>
            <a:r>
              <a:rPr lang="en-US" sz="5000" b="1" i="1" dirty="0">
                <a:latin typeface="Arial" pitchFamily="34" charset="0"/>
                <a:cs typeface="Arial" pitchFamily="34" charset="0"/>
              </a:rPr>
              <a:t>! </a:t>
            </a:r>
            <a:r>
              <a:rPr lang="ro-RO" sz="5000" i="1" dirty="0">
                <a:latin typeface="Arial" pitchFamily="34" charset="0"/>
                <a:cs typeface="Arial" pitchFamily="34" charset="0"/>
              </a:rPr>
              <a:t>Angajații nu sunt obligați să anunțe angajatorul de la locul de muncă de bază că intenționează să incheie un CIM prin cumul sau activează prin cumul la o altă întreprindere.</a:t>
            </a:r>
          </a:p>
          <a:p>
            <a:pPr marL="109728" indent="0" algn="just">
              <a:buNone/>
            </a:pPr>
            <a:r>
              <a:rPr lang="ru-RU" sz="5000" dirty="0">
                <a:latin typeface="Arial" pitchFamily="34" charset="0"/>
                <a:cs typeface="Arial" pitchFamily="34" charset="0"/>
              </a:rPr>
              <a:t> </a:t>
            </a:r>
            <a:r>
              <a:rPr lang="en-US" sz="5000" i="1" dirty="0">
                <a:latin typeface="Arial" pitchFamily="34" charset="0"/>
                <a:cs typeface="Arial" pitchFamily="34" charset="0"/>
              </a:rPr>
              <a:t> </a:t>
            </a:r>
            <a:endParaRPr lang="ru-RU" sz="5000" dirty="0">
              <a:latin typeface="Arial" pitchFamily="34" charset="0"/>
              <a:cs typeface="Arial" pitchFamily="34" charset="0"/>
            </a:endParaRPr>
          </a:p>
          <a:p>
            <a:pPr marL="109728" indent="0" algn="just">
              <a:buNone/>
            </a:pPr>
            <a:r>
              <a:rPr lang="ro-MO" sz="5000" b="1" i="1" dirty="0">
                <a:latin typeface="Arial" pitchFamily="34" charset="0"/>
                <a:cs typeface="Arial" pitchFamily="34" charset="0"/>
              </a:rPr>
              <a:t>Cumularea funcției (profesiei) </a:t>
            </a:r>
            <a:r>
              <a:rPr lang="en-US" sz="5000" dirty="0">
                <a:latin typeface="Arial" pitchFamily="34" charset="0"/>
                <a:cs typeface="Arial" pitchFamily="34" charset="0"/>
              </a:rPr>
              <a:t> - </a:t>
            </a:r>
            <a:r>
              <a:rPr lang="ro-RO" sz="5000" dirty="0">
                <a:latin typeface="Arial" pitchFamily="34" charset="0"/>
                <a:cs typeface="Arial" pitchFamily="34" charset="0"/>
              </a:rPr>
              <a:t>îndeplinirea  pe durata stabilită a zilei de lucru (tura/schimb), împreună cu munca stabilită prin CIM a  muncii suplimentare pentru plată suplimentară (art. 56 (1)  din Codul muncii).</a:t>
            </a:r>
            <a:endParaRPr lang="ru-RU" sz="5000" dirty="0">
              <a:latin typeface="Arial" pitchFamily="34" charset="0"/>
              <a:cs typeface="Arial" pitchFamily="34" charset="0"/>
            </a:endParaRPr>
          </a:p>
          <a:p>
            <a:endParaRPr lang="ru-RU" dirty="0"/>
          </a:p>
        </p:txBody>
      </p:sp>
      <p:pic>
        <p:nvPicPr>
          <p:cNvPr id="4" name="Рисунок 3">
            <a:extLst>
              <a:ext uri="{FF2B5EF4-FFF2-40B4-BE49-F238E27FC236}">
                <a16:creationId xmlns:a16="http://schemas.microsoft.com/office/drawing/2014/main" id="{02610AC9-ED95-41F3-A5D0-9F9E326BC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5085184"/>
            <a:ext cx="7334250" cy="151216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507288" cy="6120680"/>
          </a:xfrm>
        </p:spPr>
        <p:txBody>
          <a:bodyPr>
            <a:normAutofit/>
          </a:bodyPr>
          <a:lstStyle/>
          <a:p>
            <a:pPr algn="ctr">
              <a:buNone/>
            </a:pPr>
            <a:r>
              <a:rPr lang="ro-MO" sz="2800" b="1" i="1" dirty="0">
                <a:latin typeface="Arial Black" panose="020B0A04020102020204" pitchFamily="34" charset="0"/>
              </a:rPr>
              <a:t>Pro  &amp; contra cumulării funcției (profesiei)</a:t>
            </a:r>
            <a:endParaRPr lang="ru-RU" sz="2800" dirty="0">
              <a:latin typeface="Arial Black" panose="020B0A04020102020204" pitchFamily="34" charset="0"/>
            </a:endParaRPr>
          </a:p>
          <a:p>
            <a:pPr>
              <a:buNone/>
            </a:pPr>
            <a:endParaRPr lang="ru-RU" sz="1000" dirty="0"/>
          </a:p>
          <a:p>
            <a:pPr>
              <a:buNone/>
            </a:pPr>
            <a:r>
              <a:rPr lang="ro-MO" sz="1500" b="1" i="1" dirty="0">
                <a:latin typeface="Arial" pitchFamily="34" charset="0"/>
                <a:cs typeface="Arial" pitchFamily="34" charset="0"/>
              </a:rPr>
              <a:t>     </a:t>
            </a:r>
            <a:r>
              <a:rPr lang="ro-MO" sz="1500" b="1" i="1" dirty="0">
                <a:latin typeface="Arial Black" panose="020B0A04020102020204" pitchFamily="34" charset="0"/>
                <a:cs typeface="Arial" pitchFamily="34" charset="0"/>
              </a:rPr>
              <a:t>Pro cumulării funcției (profesiei)</a:t>
            </a:r>
            <a:r>
              <a:rPr lang="ru-RU" sz="1500" b="1" i="1" dirty="0">
                <a:latin typeface="Arial Black" panose="020B0A04020102020204" pitchFamily="34" charset="0"/>
                <a:cs typeface="Arial" pitchFamily="34" charset="0"/>
              </a:rPr>
              <a:t>:</a:t>
            </a:r>
          </a:p>
          <a:p>
            <a:pPr lvl="0">
              <a:buNone/>
            </a:pPr>
            <a:r>
              <a:rPr lang="ro-MO" sz="1500" dirty="0">
                <a:latin typeface="Arial" pitchFamily="34" charset="0"/>
                <a:cs typeface="Arial" pitchFamily="34" charset="0"/>
              </a:rPr>
              <a:t>a) posibilitatea primirii unui supliment la salariu</a:t>
            </a:r>
            <a:r>
              <a:rPr lang="en-US" sz="1500" dirty="0">
                <a:latin typeface="Arial" pitchFamily="34" charset="0"/>
                <a:cs typeface="Arial" pitchFamily="34" charset="0"/>
              </a:rPr>
              <a:t>;</a:t>
            </a:r>
            <a:endParaRPr lang="ru-RU" sz="1500" dirty="0">
              <a:latin typeface="Arial" pitchFamily="34" charset="0"/>
              <a:cs typeface="Arial" pitchFamily="34" charset="0"/>
            </a:endParaRPr>
          </a:p>
          <a:p>
            <a:pPr lvl="0">
              <a:buNone/>
            </a:pPr>
            <a:r>
              <a:rPr lang="ro-MO" sz="1500" dirty="0">
                <a:latin typeface="Arial" pitchFamily="34" charset="0"/>
                <a:cs typeface="Arial" pitchFamily="34" charset="0"/>
              </a:rPr>
              <a:t>b) menținerea timpului de muncă conform CIM</a:t>
            </a:r>
            <a:r>
              <a:rPr lang="en-US" sz="1500" dirty="0">
                <a:latin typeface="Arial" pitchFamily="34" charset="0"/>
                <a:cs typeface="Arial" pitchFamily="34" charset="0"/>
              </a:rPr>
              <a:t>;</a:t>
            </a:r>
            <a:endParaRPr lang="ru-RU" sz="1500" dirty="0">
              <a:latin typeface="Arial" pitchFamily="34" charset="0"/>
              <a:cs typeface="Arial" pitchFamily="34" charset="0"/>
            </a:endParaRPr>
          </a:p>
          <a:p>
            <a:pPr lvl="0" fontAlgn="auto">
              <a:buNone/>
            </a:pPr>
            <a:r>
              <a:rPr lang="ro-RO" sz="1500" dirty="0">
                <a:latin typeface="Arial" pitchFamily="34" charset="0"/>
                <a:cs typeface="Arial" pitchFamily="34" charset="0"/>
              </a:rPr>
              <a:t>c) practicarea și perfecționarea competențelor profesionale „la locul de muncă”, în cazul îndeplinirii sarcinilor într-o altă funcție (profesii)</a:t>
            </a:r>
            <a:r>
              <a:rPr lang="en-US" sz="1500" dirty="0">
                <a:latin typeface="Arial" pitchFamily="34" charset="0"/>
                <a:cs typeface="Arial" pitchFamily="34" charset="0"/>
              </a:rPr>
              <a:t>;</a:t>
            </a:r>
            <a:endParaRPr lang="ru-RU" sz="1500" dirty="0">
              <a:latin typeface="Arial" pitchFamily="34" charset="0"/>
              <a:cs typeface="Arial" pitchFamily="34" charset="0"/>
            </a:endParaRPr>
          </a:p>
          <a:p>
            <a:pPr lvl="0" fontAlgn="auto">
              <a:buNone/>
            </a:pPr>
            <a:r>
              <a:rPr lang="ro-RO" sz="1500" dirty="0">
                <a:latin typeface="Arial" pitchFamily="34" charset="0"/>
                <a:cs typeface="Arial" pitchFamily="34" charset="0"/>
              </a:rPr>
              <a:t>d) o creștere a indemnizatiei de concediu anual  și concediului medical datorată suplimentului la salariu</a:t>
            </a:r>
            <a:r>
              <a:rPr lang="en-US" sz="1500" dirty="0">
                <a:latin typeface="Arial" pitchFamily="34" charset="0"/>
                <a:cs typeface="Arial" pitchFamily="34" charset="0"/>
              </a:rPr>
              <a:t>.</a:t>
            </a:r>
            <a:endParaRPr lang="ru-RU" sz="1500" dirty="0">
              <a:latin typeface="Arial" pitchFamily="34" charset="0"/>
              <a:cs typeface="Arial" pitchFamily="34" charset="0"/>
            </a:endParaRPr>
          </a:p>
          <a:p>
            <a:pPr fontAlgn="auto">
              <a:buNone/>
            </a:pPr>
            <a:r>
              <a:rPr lang="en-US" sz="1500" dirty="0">
                <a:latin typeface="Arial" pitchFamily="34" charset="0"/>
                <a:cs typeface="Arial" pitchFamily="34" charset="0"/>
              </a:rPr>
              <a:t> </a:t>
            </a:r>
            <a:endParaRPr lang="ru-RU" sz="1500" dirty="0">
              <a:latin typeface="Arial" pitchFamily="34" charset="0"/>
              <a:cs typeface="Arial" pitchFamily="34" charset="0"/>
            </a:endParaRPr>
          </a:p>
          <a:p>
            <a:pPr>
              <a:buNone/>
            </a:pPr>
            <a:r>
              <a:rPr lang="ro-MO" sz="1500" b="1" i="1" dirty="0">
                <a:latin typeface="Arial" pitchFamily="34" charset="0"/>
                <a:cs typeface="Arial" pitchFamily="34" charset="0"/>
              </a:rPr>
              <a:t>     </a:t>
            </a:r>
            <a:r>
              <a:rPr lang="ro-MO" sz="1500" b="1" i="1" dirty="0">
                <a:latin typeface="Arial Black" panose="020B0A04020102020204" pitchFamily="34" charset="0"/>
                <a:cs typeface="Arial" pitchFamily="34" charset="0"/>
              </a:rPr>
              <a:t>Contra cumulării funcției (profesiei)</a:t>
            </a:r>
            <a:r>
              <a:rPr lang="en-US" sz="1500" b="1" i="1" dirty="0">
                <a:latin typeface="Arial Black" panose="020B0A04020102020204" pitchFamily="34" charset="0"/>
                <a:cs typeface="Arial" pitchFamily="34" charset="0"/>
              </a:rPr>
              <a:t>:</a:t>
            </a:r>
            <a:endParaRPr lang="ru-RU" sz="1500" b="1" i="1" dirty="0">
              <a:latin typeface="Arial Black" panose="020B0A04020102020204" pitchFamily="34" charset="0"/>
              <a:cs typeface="Arial" pitchFamily="34" charset="0"/>
            </a:endParaRPr>
          </a:p>
          <a:p>
            <a:pPr lvl="0" fontAlgn="auto">
              <a:buNone/>
            </a:pPr>
            <a:r>
              <a:rPr lang="ro-RO" sz="1500" dirty="0">
                <a:latin typeface="Arial" pitchFamily="34" charset="0"/>
                <a:cs typeface="Arial" pitchFamily="34" charset="0"/>
              </a:rPr>
              <a:t>a) limitarea cuantumului plății suplimentare în limitele salariului funcției (profesiei) cumulate. Excepția plăților suplimentare în îndeplinirea sarcinilor suplimentare (de exemplu, pentru vechimea în muncă)</a:t>
            </a:r>
            <a:r>
              <a:rPr lang="ro-MO" sz="1500" dirty="0">
                <a:latin typeface="Arial" pitchFamily="34" charset="0"/>
                <a:cs typeface="Arial" pitchFamily="34" charset="0"/>
              </a:rPr>
              <a:t>;</a:t>
            </a:r>
            <a:endParaRPr lang="ru-RU" sz="1500" dirty="0">
              <a:latin typeface="Arial" pitchFamily="34" charset="0"/>
              <a:cs typeface="Arial" pitchFamily="34" charset="0"/>
            </a:endParaRPr>
          </a:p>
          <a:p>
            <a:pPr lvl="0" fontAlgn="auto">
              <a:buNone/>
            </a:pPr>
            <a:r>
              <a:rPr lang="ro-RO" sz="1500" dirty="0">
                <a:latin typeface="Arial" pitchFamily="34" charset="0"/>
                <a:cs typeface="Arial" pitchFamily="34" charset="0"/>
              </a:rPr>
              <a:t>b) creșterea volumului de sarcini în timpul ore de lucru conform prevederilor CIM</a:t>
            </a:r>
            <a:r>
              <a:rPr lang="ro-MO" sz="1500" dirty="0">
                <a:latin typeface="Arial" pitchFamily="34" charset="0"/>
                <a:cs typeface="Arial" pitchFamily="34" charset="0"/>
              </a:rPr>
              <a:t>.</a:t>
            </a:r>
            <a:endParaRPr lang="ru-RU" sz="1500" dirty="0">
              <a:latin typeface="Arial" pitchFamily="34" charset="0"/>
              <a:cs typeface="Arial" pitchFamily="34" charset="0"/>
            </a:endParaRPr>
          </a:p>
          <a:p>
            <a:endParaRPr lang="ru-RU" dirty="0"/>
          </a:p>
        </p:txBody>
      </p:sp>
      <p:pic>
        <p:nvPicPr>
          <p:cNvPr id="4" name="Рисунок 3">
            <a:extLst>
              <a:ext uri="{FF2B5EF4-FFF2-40B4-BE49-F238E27FC236}">
                <a16:creationId xmlns:a16="http://schemas.microsoft.com/office/drawing/2014/main" id="{154CED86-5A54-4C4F-9AA0-AE1BD3029F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5085184"/>
            <a:ext cx="6858000" cy="151216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526</TotalTime>
  <Words>1539</Words>
  <Application>Microsoft Office PowerPoint</Application>
  <PresentationFormat>Экран (4:3)</PresentationFormat>
  <Paragraphs>118</Paragraphs>
  <Slides>12</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12</vt:i4>
      </vt:variant>
    </vt:vector>
  </HeadingPairs>
  <TitlesOfParts>
    <vt:vector size="22" baseType="lpstr">
      <vt:lpstr>Algerian</vt:lpstr>
      <vt:lpstr>Arial</vt:lpstr>
      <vt:lpstr>Arial Black</vt:lpstr>
      <vt:lpstr>Liberation Serif</vt:lpstr>
      <vt:lpstr>Lucida Sans Unicode</vt:lpstr>
      <vt:lpstr>Times New Roman</vt:lpstr>
      <vt:lpstr>Verdana</vt:lpstr>
      <vt:lpstr>Wingdings 2</vt:lpstr>
      <vt:lpstr>Wingdings 3</vt:lpstr>
      <vt:lpstr>Открытая</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Задачи кадровой работы на предприятии </dc:title>
  <dc:creator>Любовь</dc:creator>
  <cp:lastModifiedBy>Liuba Mursa</cp:lastModifiedBy>
  <cp:revision>88</cp:revision>
  <dcterms:created xsi:type="dcterms:W3CDTF">2021-05-11T18:37:45Z</dcterms:created>
  <dcterms:modified xsi:type="dcterms:W3CDTF">2023-07-13T18:28:01Z</dcterms:modified>
</cp:coreProperties>
</file>