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4" r:id="rId1"/>
  </p:sldMasterIdLst>
  <p:sldIdLst>
    <p:sldId id="276" r:id="rId2"/>
    <p:sldId id="293" r:id="rId3"/>
    <p:sldId id="277" r:id="rId4"/>
    <p:sldId id="278" r:id="rId5"/>
    <p:sldId id="279" r:id="rId6"/>
    <p:sldId id="281" r:id="rId7"/>
    <p:sldId id="290" r:id="rId8"/>
    <p:sldId id="282" r:id="rId9"/>
    <p:sldId id="291" r:id="rId10"/>
    <p:sldId id="29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Пользователь" initials="П" lastIdx="1" clrIdx="0">
    <p:extLst>
      <p:ext uri="{19B8F6BF-5375-455C-9EA6-DF929625EA0E}">
        <p15:presenceInfo xmlns:p15="http://schemas.microsoft.com/office/powerpoint/2012/main" userId="Пользователь"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6374" autoAdjust="0"/>
  </p:normalViewPr>
  <p:slideViewPr>
    <p:cSldViewPr>
      <p:cViewPr varScale="1">
        <p:scale>
          <a:sx n="110" d="100"/>
          <a:sy n="110" d="100"/>
        </p:scale>
        <p:origin x="594" y="108"/>
      </p:cViewPr>
      <p:guideLst/>
    </p:cSldViewPr>
  </p:slideViewPr>
  <p:outlineViewPr>
    <p:cViewPr>
      <p:scale>
        <a:sx n="33" d="100"/>
        <a:sy n="33" d="100"/>
      </p:scale>
      <p:origin x="0" y="-618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ru-RU"/>
              <a:t>Образец заголовка</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5B106E36-FD25-4E2D-B0AA-010F637433A0}" type="datetimeFigureOut">
              <a:rPr lang="ru-RU" smtClean="0"/>
              <a:pPr/>
              <a:t>20.06.2023</a:t>
            </a:fld>
            <a:endParaRPr lang="ru-RU"/>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ru-RU"/>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25C68B6-61C2-468F-89AB-4B9F7531AA68}" type="slidenum">
              <a:rPr lang="ru-RU" smtClean="0"/>
              <a:pPr/>
              <a:t>‹#›</a:t>
            </a:fld>
            <a:endParaRPr lang="ru-RU"/>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0929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20.06.2023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963095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20.06.2023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847637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20.06.2023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078214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ru-RU"/>
              <a:t>Образец заголовка</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20.06.2023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5441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5B106E36-FD25-4E2D-B0AA-010F637433A0}" type="datetimeFigureOut">
              <a:rPr lang="ru-RU" smtClean="0"/>
              <a:pPr/>
              <a:t>20.06.2023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417029204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5B106E36-FD25-4E2D-B0AA-010F637433A0}" type="datetimeFigureOut">
              <a:rPr lang="ru-RU" smtClean="0"/>
              <a:pPr/>
              <a:t>20.06.2023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62060866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5B106E36-FD25-4E2D-B0AA-010F637433A0}" type="datetimeFigureOut">
              <a:rPr lang="ru-RU" smtClean="0"/>
              <a:pPr/>
              <a:t>20.06.2023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803598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106E36-FD25-4E2D-B0AA-010F637433A0}" type="datetimeFigureOut">
              <a:rPr lang="ru-RU" smtClean="0"/>
              <a:pPr/>
              <a:t>20.06.2023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4203063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u-RU"/>
              <a:t>Образец заголовка</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20.06.2023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23138862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20.06.2023</a:t>
            </a:fld>
            <a:endParaRPr lang="ru-RU"/>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00776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5B106E36-FD25-4E2D-B0AA-010F637433A0}" type="datetimeFigureOut">
              <a:rPr lang="ru-RU" smtClean="0"/>
              <a:pPr/>
              <a:t>20.06.2023</a:t>
            </a:fld>
            <a:endParaRPr lang="ru-RU"/>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725C68B6-61C2-468F-89AB-4B9F7531AA68}" type="slidenum">
              <a:rPr lang="ru-RU" smtClean="0"/>
              <a:pPr/>
              <a:t>‹#›</a:t>
            </a:fld>
            <a:endParaRPr lang="ru-RU"/>
          </a:p>
        </p:txBody>
      </p:sp>
    </p:spTree>
    <p:extLst>
      <p:ext uri="{BB962C8B-B14F-4D97-AF65-F5344CB8AC3E}">
        <p14:creationId xmlns:p14="http://schemas.microsoft.com/office/powerpoint/2010/main" val="2408683540"/>
      </p:ext>
    </p:extLst>
  </p:cSld>
  <p:clrMap bg1="lt1" tx1="dk1" bg2="lt2" tx2="dk2" accent1="accent1" accent2="accent2" accent3="accent3" accent4="accent4" accent5="accent5" accent6="accent6" hlink="hlink" folHlink="folHlink"/>
  <p:sldLayoutIdLst>
    <p:sldLayoutId id="2147483965" r:id="rId1"/>
    <p:sldLayoutId id="2147483966" r:id="rId2"/>
    <p:sldLayoutId id="2147483967" r:id="rId3"/>
    <p:sldLayoutId id="2147483968" r:id="rId4"/>
    <p:sldLayoutId id="2147483969" r:id="rId5"/>
    <p:sldLayoutId id="2147483970" r:id="rId6"/>
    <p:sldLayoutId id="2147483971" r:id="rId7"/>
    <p:sldLayoutId id="2147483972" r:id="rId8"/>
    <p:sldLayoutId id="2147483973" r:id="rId9"/>
    <p:sldLayoutId id="2147483974" r:id="rId10"/>
    <p:sldLayoutId id="214748397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7F8D4FE1-BA9C-42A1-B9BC-C3B561043318}"/>
              </a:ext>
            </a:extLst>
          </p:cNvPr>
          <p:cNvSpPr>
            <a:spLocks noGrp="1"/>
          </p:cNvSpPr>
          <p:nvPr>
            <p:ph type="title"/>
          </p:nvPr>
        </p:nvSpPr>
        <p:spPr>
          <a:xfrm>
            <a:off x="695400" y="742698"/>
            <a:ext cx="10323438" cy="1089529"/>
          </a:xfrm>
          <a:prstGeom prst="rect">
            <a:avLst/>
          </a:prstGeom>
        </p:spPr>
        <p:txBody>
          <a:bodyPr wrap="square">
            <a:spAutoFit/>
          </a:bodyPr>
          <a:lstStyle/>
          <a:p>
            <a:pPr algn="ctr"/>
            <a:r>
              <a:rPr lang="en-US" sz="3600" b="1" dirty="0" err="1">
                <a:solidFill>
                  <a:schemeClr val="tx1"/>
                </a:solidFill>
                <a:latin typeface="Algerian" panose="04020705040A02060702" pitchFamily="82" charset="0"/>
                <a:cs typeface="Arial" panose="020B0604020202020204" pitchFamily="34" charset="0"/>
              </a:rPr>
              <a:t>Digitalizarea</a:t>
            </a:r>
            <a:r>
              <a:rPr lang="en-US" sz="3600" b="1" dirty="0">
                <a:solidFill>
                  <a:schemeClr val="tx1"/>
                </a:solidFill>
                <a:latin typeface="Algerian" panose="04020705040A02060702" pitchFamily="82" charset="0"/>
                <a:cs typeface="Arial" panose="020B0604020202020204" pitchFamily="34" charset="0"/>
              </a:rPr>
              <a:t> </a:t>
            </a:r>
            <a:r>
              <a:rPr lang="en-US" sz="3600" b="1" dirty="0" err="1">
                <a:solidFill>
                  <a:schemeClr val="tx1"/>
                </a:solidFill>
                <a:latin typeface="Algerian" panose="04020705040A02060702" pitchFamily="82" charset="0"/>
                <a:cs typeface="Arial" panose="020B0604020202020204" pitchFamily="34" charset="0"/>
              </a:rPr>
              <a:t>documentelor</a:t>
            </a:r>
            <a:r>
              <a:rPr lang="en-US" sz="3600" b="1" dirty="0">
                <a:solidFill>
                  <a:schemeClr val="tx1"/>
                </a:solidFill>
                <a:latin typeface="Algerian" panose="04020705040A02060702" pitchFamily="82" charset="0"/>
                <a:cs typeface="Arial" panose="020B0604020202020204" pitchFamily="34" charset="0"/>
              </a:rPr>
              <a:t> </a:t>
            </a:r>
            <a:r>
              <a:rPr lang="en-US" sz="3600" b="1" dirty="0" err="1">
                <a:solidFill>
                  <a:schemeClr val="tx1"/>
                </a:solidFill>
                <a:latin typeface="Algerian" panose="04020705040A02060702" pitchFamily="82" charset="0"/>
                <a:cs typeface="Arial" panose="020B0604020202020204" pitchFamily="34" charset="0"/>
              </a:rPr>
              <a:t>în</a:t>
            </a:r>
            <a:r>
              <a:rPr lang="en-US" sz="3600" b="1" dirty="0">
                <a:solidFill>
                  <a:schemeClr val="tx1"/>
                </a:solidFill>
                <a:latin typeface="Algerian" panose="04020705040A02060702" pitchFamily="82" charset="0"/>
                <a:cs typeface="Arial" panose="020B0604020202020204" pitchFamily="34" charset="0"/>
              </a:rPr>
              <a:t> </a:t>
            </a:r>
            <a:r>
              <a:rPr lang="en-US" sz="3600" b="1" dirty="0" err="1">
                <a:solidFill>
                  <a:schemeClr val="tx1"/>
                </a:solidFill>
                <a:latin typeface="Algerian" panose="04020705040A02060702" pitchFamily="82" charset="0"/>
                <a:cs typeface="Arial" panose="020B0604020202020204" pitchFamily="34" charset="0"/>
              </a:rPr>
              <a:t>serviciu</a:t>
            </a:r>
            <a:r>
              <a:rPr lang="en-US" sz="3600" b="1" dirty="0">
                <a:solidFill>
                  <a:schemeClr val="tx1"/>
                </a:solidFill>
                <a:latin typeface="Algerian" panose="04020705040A02060702" pitchFamily="82" charset="0"/>
                <a:cs typeface="Arial" panose="020B0604020202020204" pitchFamily="34" charset="0"/>
              </a:rPr>
              <a:t> </a:t>
            </a:r>
            <a:r>
              <a:rPr lang="en-US" sz="3600" b="1" dirty="0" err="1">
                <a:solidFill>
                  <a:schemeClr val="tx1"/>
                </a:solidFill>
                <a:latin typeface="Algerian" panose="04020705040A02060702" pitchFamily="82" charset="0"/>
                <a:cs typeface="Arial" panose="020B0604020202020204" pitchFamily="34" charset="0"/>
              </a:rPr>
              <a:t>resurse</a:t>
            </a:r>
            <a:r>
              <a:rPr lang="en-US" sz="3600" b="1" dirty="0">
                <a:solidFill>
                  <a:schemeClr val="tx1"/>
                </a:solidFill>
                <a:latin typeface="Algerian" panose="04020705040A02060702" pitchFamily="82" charset="0"/>
                <a:cs typeface="Arial" panose="020B0604020202020204" pitchFamily="34" charset="0"/>
              </a:rPr>
              <a:t> </a:t>
            </a:r>
            <a:r>
              <a:rPr lang="en-US" sz="3600" b="1" dirty="0" err="1">
                <a:solidFill>
                  <a:schemeClr val="tx1"/>
                </a:solidFill>
                <a:latin typeface="Algerian" panose="04020705040A02060702" pitchFamily="82" charset="0"/>
                <a:cs typeface="Arial" panose="020B0604020202020204" pitchFamily="34" charset="0"/>
              </a:rPr>
              <a:t>umane</a:t>
            </a:r>
            <a:endParaRPr lang="ro-MD" sz="3600" b="1" dirty="0">
              <a:solidFill>
                <a:schemeClr val="tx1"/>
              </a:solidFill>
              <a:latin typeface="Algerian" panose="04020705040A02060702" pitchFamily="82" charset="0"/>
              <a:cs typeface="Arial" panose="020B0604020202020204" pitchFamily="34" charset="0"/>
            </a:endParaRPr>
          </a:p>
        </p:txBody>
      </p:sp>
      <p:pic>
        <p:nvPicPr>
          <p:cNvPr id="8" name="Объект 7">
            <a:extLst>
              <a:ext uri="{FF2B5EF4-FFF2-40B4-BE49-F238E27FC236}">
                <a16:creationId xmlns:a16="http://schemas.microsoft.com/office/drawing/2014/main" id="{EBAC1C23-F6C6-4D82-B348-F39DB072008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1344" y="1832227"/>
            <a:ext cx="11809312" cy="4837133"/>
          </a:xfrm>
        </p:spPr>
      </p:pic>
    </p:spTree>
    <p:extLst>
      <p:ext uri="{BB962C8B-B14F-4D97-AF65-F5344CB8AC3E}">
        <p14:creationId xmlns:p14="http://schemas.microsoft.com/office/powerpoint/2010/main" val="388205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D415EA19-D820-43F9-8D11-0A90145CC20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3352" y="260648"/>
            <a:ext cx="11665296" cy="6336703"/>
          </a:xfrm>
        </p:spPr>
      </p:pic>
    </p:spTree>
    <p:extLst>
      <p:ext uri="{BB962C8B-B14F-4D97-AF65-F5344CB8AC3E}">
        <p14:creationId xmlns:p14="http://schemas.microsoft.com/office/powerpoint/2010/main" val="3227691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877016A-9060-4329-9F85-AE6DC1D8BA07}"/>
              </a:ext>
            </a:extLst>
          </p:cNvPr>
          <p:cNvSpPr>
            <a:spLocks noGrp="1"/>
          </p:cNvSpPr>
          <p:nvPr>
            <p:ph idx="1"/>
          </p:nvPr>
        </p:nvSpPr>
        <p:spPr>
          <a:xfrm>
            <a:off x="407368" y="404664"/>
            <a:ext cx="11521280" cy="5691336"/>
          </a:xfrm>
        </p:spPr>
        <p:txBody>
          <a:bodyPr/>
          <a:lstStyle/>
          <a:p>
            <a:pPr marL="45720" indent="0" algn="just">
              <a:buNone/>
            </a:pPr>
            <a:r>
              <a:rPr lang="ro-MD" sz="1600" dirty="0">
                <a:solidFill>
                  <a:schemeClr val="tx1"/>
                </a:solidFill>
                <a:latin typeface="Arial" panose="020B0604020202020204" pitchFamily="34" charset="0"/>
                <a:cs typeface="Arial" panose="020B0604020202020204" pitchFamily="34" charset="0"/>
              </a:rPr>
              <a:t> </a:t>
            </a:r>
          </a:p>
          <a:p>
            <a:pPr marL="45720" indent="0" algn="just">
              <a:buNone/>
            </a:pPr>
            <a:r>
              <a:rPr lang="ro-MD" sz="1600" dirty="0">
                <a:solidFill>
                  <a:schemeClr val="tx1"/>
                </a:solidFill>
                <a:latin typeface="Arial" panose="020B0604020202020204" pitchFamily="34" charset="0"/>
                <a:cs typeface="Arial" panose="020B0604020202020204" pitchFamily="34" charset="0"/>
              </a:rPr>
              <a:t>   Având în vedere inovațiile în managementul documentelor electronice de personal atât pentru managerii de personal, cât și pentru toți angajații unității, trebuie să fim pregătiți  că în procesul de lucru pot surveni modificri și precizări a modalității de gestiune a sistemului. </a:t>
            </a:r>
          </a:p>
          <a:p>
            <a:pPr marL="45720" indent="0" algn="just">
              <a:buNone/>
            </a:pPr>
            <a:r>
              <a:rPr lang="ro-MD" sz="1600" dirty="0">
                <a:solidFill>
                  <a:schemeClr val="tx1"/>
                </a:solidFill>
                <a:latin typeface="Arial" panose="020B0604020202020204" pitchFamily="34" charset="0"/>
                <a:cs typeface="Arial" panose="020B0604020202020204" pitchFamily="34" charset="0"/>
              </a:rPr>
              <a:t>  În viitor sistemul electronic de menegment al resurselor umane va ajuta la reducerea timpului și la optimizarea muncii cu documentele de personal din unitate.</a:t>
            </a:r>
          </a:p>
          <a:p>
            <a:pPr marL="45720" indent="0" algn="just">
              <a:buNone/>
            </a:pPr>
            <a:r>
              <a:rPr lang="ro-MD" sz="1600" dirty="0">
                <a:solidFill>
                  <a:schemeClr val="tx1"/>
                </a:solidFill>
                <a:latin typeface="Arial" panose="020B0604020202020204" pitchFamily="34" charset="0"/>
                <a:cs typeface="Arial" panose="020B0604020202020204" pitchFamily="34" charset="0"/>
              </a:rPr>
              <a:t> O unitate este structurată în jurul documentelor, iar activitatea ei se desfăşoară prin intermediul acestor documente. Statisticile arată că o dată la cinci ani numărul de documente gestionate într-o unitate se dublează. </a:t>
            </a:r>
          </a:p>
          <a:p>
            <a:pPr marL="45720" indent="0" algn="just">
              <a:buNone/>
            </a:pPr>
            <a:r>
              <a:rPr lang="ro-MD" sz="1600" dirty="0">
                <a:solidFill>
                  <a:schemeClr val="tx1"/>
                </a:solidFill>
                <a:latin typeface="Arial" panose="020B0604020202020204" pitchFamily="34" charset="0"/>
                <a:cs typeface="Arial" panose="020B0604020202020204" pitchFamily="34" charset="0"/>
              </a:rPr>
              <a:t>   Gestionarea corectă și eficientă a documentelor este o parte componentă și esențială de administrare prudentă a riscurilor în cadrul oricărei unități și în deosebi în gestionarea resurselor umane.</a:t>
            </a:r>
            <a:endParaRPr lang="ru-RU" sz="1600" dirty="0">
              <a:solidFill>
                <a:schemeClr val="tx1"/>
              </a:solidFill>
              <a:latin typeface="Arial" panose="020B0604020202020204" pitchFamily="34" charset="0"/>
              <a:cs typeface="Arial" panose="020B0604020202020204" pitchFamily="34" charset="0"/>
            </a:endParaRPr>
          </a:p>
          <a:p>
            <a:pPr marL="45720" indent="0" algn="just">
              <a:buNone/>
            </a:pPr>
            <a:r>
              <a:rPr lang="ro-MD" sz="1600" dirty="0">
                <a:solidFill>
                  <a:schemeClr val="tx1"/>
                </a:solidFill>
                <a:latin typeface="Arial" panose="020B0604020202020204" pitchFamily="34" charset="0"/>
                <a:cs typeface="Arial" panose="020B0604020202020204" pitchFamily="34" charset="0"/>
              </a:rPr>
              <a:t>   Un sistem bine organizat al menegmentului electronic a documentelor de personal  asigură stocarea securizată a documentelor și oferă o abordare inovativă cu privire la modul de gestiune și organizare a documentelor, reducând considerabil timpul de acces la documente precum şi modul de distribuire și modificare al acestora.</a:t>
            </a:r>
            <a:endParaRPr lang="ru-RU" sz="1600" dirty="0">
              <a:solidFill>
                <a:schemeClr val="tx1"/>
              </a:solidFill>
              <a:latin typeface="Arial" panose="020B0604020202020204" pitchFamily="34" charset="0"/>
              <a:cs typeface="Arial" panose="020B0604020202020204" pitchFamily="34" charset="0"/>
            </a:endParaRPr>
          </a:p>
          <a:p>
            <a:pPr marL="45720" indent="0">
              <a:buNone/>
            </a:pPr>
            <a:endParaRPr lang="ru-RU" dirty="0"/>
          </a:p>
        </p:txBody>
      </p:sp>
      <p:pic>
        <p:nvPicPr>
          <p:cNvPr id="7" name="Рисунок 6">
            <a:extLst>
              <a:ext uri="{FF2B5EF4-FFF2-40B4-BE49-F238E27FC236}">
                <a16:creationId xmlns:a16="http://schemas.microsoft.com/office/drawing/2014/main" id="{C0C42CCD-D6C4-4AC6-A1C7-AB4F4295758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71664" y="4365104"/>
            <a:ext cx="5760640" cy="2232248"/>
          </a:xfrm>
          <a:prstGeom prst="rect">
            <a:avLst/>
          </a:prstGeom>
        </p:spPr>
      </p:pic>
    </p:spTree>
    <p:extLst>
      <p:ext uri="{BB962C8B-B14F-4D97-AF65-F5344CB8AC3E}">
        <p14:creationId xmlns:p14="http://schemas.microsoft.com/office/powerpoint/2010/main" val="3595246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EB6F5CC-4F76-4EA4-A4DA-E91547123BD7}"/>
              </a:ext>
            </a:extLst>
          </p:cNvPr>
          <p:cNvSpPr>
            <a:spLocks noGrp="1"/>
          </p:cNvSpPr>
          <p:nvPr>
            <p:ph idx="1"/>
          </p:nvPr>
        </p:nvSpPr>
        <p:spPr>
          <a:xfrm>
            <a:off x="263352" y="260648"/>
            <a:ext cx="11665296" cy="4536504"/>
          </a:xfrm>
        </p:spPr>
        <p:txBody>
          <a:bodyPr>
            <a:normAutofit fontScale="77500" lnSpcReduction="20000"/>
          </a:bodyPr>
          <a:lstStyle/>
          <a:p>
            <a:pPr marL="45720" indent="0" algn="ctr">
              <a:buNone/>
            </a:pPr>
            <a:endParaRPr lang="ro-MD" b="1" dirty="0">
              <a:solidFill>
                <a:schemeClr val="tx1"/>
              </a:solidFill>
              <a:latin typeface="Arial Black" panose="020B0A04020102020204" pitchFamily="34" charset="0"/>
            </a:endParaRPr>
          </a:p>
          <a:p>
            <a:pPr marL="45720" indent="0" algn="just">
              <a:buNone/>
            </a:pPr>
            <a:r>
              <a:rPr lang="ro-RO" sz="2300" dirty="0">
                <a:solidFill>
                  <a:schemeClr val="tx1"/>
                </a:solidFill>
                <a:latin typeface="Arial" panose="020B0604020202020204" pitchFamily="34" charset="0"/>
                <a:cs typeface="Arial" panose="020B0604020202020204" pitchFamily="34" charset="0"/>
              </a:rPr>
              <a:t>      Din 10 ianuarie 2022 conform modificărilor în Codul muncii  (Legea 175 din 11.11.21 (MO302-306 / 12.10.21)) sa permis extinderea gestionării documentelor de personal cu acordul salariaților în format digital.</a:t>
            </a:r>
          </a:p>
          <a:p>
            <a:pPr marL="45720" indent="0" algn="just">
              <a:buNone/>
            </a:pPr>
            <a:r>
              <a:rPr lang="ro-RO" sz="2300" dirty="0">
                <a:solidFill>
                  <a:schemeClr val="tx1"/>
                </a:solidFill>
                <a:latin typeface="Arial" panose="020B0604020202020204" pitchFamily="34" charset="0"/>
                <a:cs typeface="Arial" panose="020B0604020202020204" pitchFamily="34" charset="0"/>
              </a:rPr>
              <a:t>      Codul Muncii sa complectat cu conceptele de „</a:t>
            </a:r>
            <a:r>
              <a:rPr lang="ro-RO" sz="2300" b="1" dirty="0">
                <a:solidFill>
                  <a:srgbClr val="C00000"/>
                </a:solidFill>
                <a:latin typeface="Arial" panose="020B0604020202020204" pitchFamily="34" charset="0"/>
                <a:cs typeface="Arial" panose="020B0604020202020204" pitchFamily="34" charset="0"/>
              </a:rPr>
              <a:t>forma scrisă</a:t>
            </a:r>
            <a:r>
              <a:rPr lang="ro-RO" sz="2300" dirty="0">
                <a:solidFill>
                  <a:schemeClr val="tx1"/>
                </a:solidFill>
                <a:latin typeface="Arial" panose="020B0604020202020204" pitchFamily="34" charset="0"/>
                <a:cs typeface="Arial" panose="020B0604020202020204" pitchFamily="34" charset="0"/>
              </a:rPr>
              <a:t>” și „</a:t>
            </a:r>
            <a:r>
              <a:rPr lang="ro-RO" sz="2300" b="1" dirty="0">
                <a:solidFill>
                  <a:srgbClr val="C00000"/>
                </a:solidFill>
                <a:latin typeface="Arial" panose="020B0604020202020204" pitchFamily="34" charset="0"/>
                <a:cs typeface="Arial" panose="020B0604020202020204" pitchFamily="34" charset="0"/>
              </a:rPr>
              <a:t>confirmare de primire/notificare</a:t>
            </a:r>
            <a:r>
              <a:rPr lang="ro-RO" sz="2300" dirty="0">
                <a:solidFill>
                  <a:schemeClr val="tx1"/>
                </a:solidFill>
                <a:latin typeface="Arial" panose="020B0604020202020204" pitchFamily="34" charset="0"/>
                <a:cs typeface="Arial" panose="020B0604020202020204" pitchFamily="34" charset="0"/>
              </a:rPr>
              <a:t>” cu următorul cuprins:</a:t>
            </a:r>
            <a:endParaRPr lang="ru-RU" sz="2300" dirty="0">
              <a:solidFill>
                <a:schemeClr val="tx1"/>
              </a:solidFill>
              <a:latin typeface="Arial" panose="020B0604020202020204" pitchFamily="34" charset="0"/>
              <a:cs typeface="Arial" panose="020B0604020202020204" pitchFamily="34" charset="0"/>
            </a:endParaRPr>
          </a:p>
          <a:p>
            <a:pPr marL="45720" indent="0" algn="just">
              <a:buNone/>
            </a:pPr>
            <a:r>
              <a:rPr lang="ro-MD" sz="2100" b="1" i="1" dirty="0">
                <a:solidFill>
                  <a:schemeClr val="tx1"/>
                </a:solidFill>
                <a:latin typeface="Arial" panose="020B0604020202020204" pitchFamily="34" charset="0"/>
                <a:cs typeface="Arial" panose="020B0604020202020204" pitchFamily="34" charset="0"/>
              </a:rPr>
              <a:t>F</a:t>
            </a:r>
            <a:r>
              <a:rPr lang="en-US" sz="2100" b="1" i="1" dirty="0" err="1">
                <a:solidFill>
                  <a:schemeClr val="tx1"/>
                </a:solidFill>
                <a:latin typeface="Arial" panose="020B0604020202020204" pitchFamily="34" charset="0"/>
                <a:cs typeface="Arial" panose="020B0604020202020204" pitchFamily="34" charset="0"/>
              </a:rPr>
              <a:t>ormă</a:t>
            </a:r>
            <a:r>
              <a:rPr lang="en-US" sz="2100" b="1" i="1" dirty="0">
                <a:solidFill>
                  <a:schemeClr val="tx1"/>
                </a:solidFill>
                <a:latin typeface="Arial" panose="020B0604020202020204" pitchFamily="34" charset="0"/>
                <a:cs typeface="Arial" panose="020B0604020202020204" pitchFamily="34" charset="0"/>
              </a:rPr>
              <a:t> </a:t>
            </a:r>
            <a:r>
              <a:rPr lang="en-US" sz="2100" b="1" i="1" dirty="0" err="1">
                <a:solidFill>
                  <a:schemeClr val="tx1"/>
                </a:solidFill>
                <a:latin typeface="Arial" panose="020B0604020202020204" pitchFamily="34" charset="0"/>
                <a:cs typeface="Arial" panose="020B0604020202020204" pitchFamily="34" charset="0"/>
              </a:rPr>
              <a:t>scrisă</a:t>
            </a:r>
            <a:r>
              <a:rPr lang="en-US" sz="2100" dirty="0">
                <a:solidFill>
                  <a:schemeClr val="tx1"/>
                </a:solidFill>
                <a:latin typeface="Arial" panose="020B0604020202020204" pitchFamily="34" charset="0"/>
                <a:cs typeface="Arial" panose="020B0604020202020204" pitchFamily="34" charset="0"/>
              </a:rPr>
              <a:t> – </a:t>
            </a:r>
            <a:r>
              <a:rPr lang="en-US" sz="2100" dirty="0" err="1">
                <a:solidFill>
                  <a:schemeClr val="tx1"/>
                </a:solidFill>
                <a:latin typeface="Arial" panose="020B0604020202020204" pitchFamily="34" charset="0"/>
                <a:cs typeface="Arial" panose="020B0604020202020204" pitchFamily="34" charset="0"/>
              </a:rPr>
              <a:t>informația</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certificat</a:t>
            </a:r>
            <a:r>
              <a:rPr lang="en-US" sz="2100" dirty="0">
                <a:solidFill>
                  <a:schemeClr val="tx1"/>
                </a:solidFill>
                <a:latin typeface="Arial" panose="020B0604020202020204" pitchFamily="34" charset="0"/>
                <a:cs typeface="Arial" panose="020B0604020202020204" pitchFamily="34" charset="0"/>
              </a:rPr>
              <a:t>, document, contract </a:t>
            </a:r>
            <a:r>
              <a:rPr lang="en-US" sz="2100" dirty="0" err="1">
                <a:solidFill>
                  <a:schemeClr val="tx1"/>
                </a:solidFill>
                <a:latin typeface="Arial" panose="020B0604020202020204" pitchFamily="34" charset="0"/>
                <a:cs typeface="Arial" panose="020B0604020202020204" pitchFamily="34" charset="0"/>
              </a:rPr>
              <a:t>și</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altele</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expusă</a:t>
            </a:r>
            <a:r>
              <a:rPr lang="en-US" sz="2100" dirty="0">
                <a:solidFill>
                  <a:schemeClr val="tx1"/>
                </a:solidFill>
                <a:latin typeface="Arial" panose="020B0604020202020204" pitchFamily="34" charset="0"/>
                <a:cs typeface="Arial" panose="020B0604020202020204" pitchFamily="34" charset="0"/>
              </a:rPr>
              <a:t> cu </a:t>
            </a:r>
            <a:r>
              <a:rPr lang="en-US" sz="2100" dirty="0" err="1">
                <a:solidFill>
                  <a:schemeClr val="tx1"/>
                </a:solidFill>
                <a:latin typeface="Arial" panose="020B0604020202020204" pitchFamily="34" charset="0"/>
                <a:cs typeface="Arial" panose="020B0604020202020204" pitchFamily="34" charset="0"/>
              </a:rPr>
              <a:t>litere</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cifre</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semne</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grafice</a:t>
            </a:r>
            <a:r>
              <a:rPr lang="en-US" sz="2100" dirty="0">
                <a:solidFill>
                  <a:schemeClr val="tx1"/>
                </a:solidFill>
                <a:latin typeface="Arial" panose="020B0604020202020204" pitchFamily="34" charset="0"/>
                <a:cs typeface="Arial" panose="020B0604020202020204" pitchFamily="34" charset="0"/>
              </a:rPr>
              <a:t> pe </a:t>
            </a:r>
            <a:r>
              <a:rPr lang="en-US" sz="2100" dirty="0" err="1">
                <a:solidFill>
                  <a:schemeClr val="tx1"/>
                </a:solidFill>
                <a:latin typeface="Arial" panose="020B0604020202020204" pitchFamily="34" charset="0"/>
                <a:cs typeface="Arial" panose="020B0604020202020204" pitchFamily="34" charset="0"/>
              </a:rPr>
              <a:t>suport</a:t>
            </a:r>
            <a:r>
              <a:rPr lang="en-US" sz="2100" dirty="0">
                <a:solidFill>
                  <a:schemeClr val="tx1"/>
                </a:solidFill>
                <a:latin typeface="Arial" panose="020B0604020202020204" pitchFamily="34" charset="0"/>
                <a:cs typeface="Arial" panose="020B0604020202020204" pitchFamily="34" charset="0"/>
              </a:rPr>
              <a:t> de </a:t>
            </a:r>
            <a:r>
              <a:rPr lang="en-US" sz="2100" dirty="0" err="1">
                <a:solidFill>
                  <a:schemeClr val="tx1"/>
                </a:solidFill>
                <a:latin typeface="Arial" panose="020B0604020202020204" pitchFamily="34" charset="0"/>
                <a:cs typeface="Arial" panose="020B0604020202020204" pitchFamily="34" charset="0"/>
              </a:rPr>
              <a:t>hârtie</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sau</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în</a:t>
            </a:r>
            <a:r>
              <a:rPr lang="en-US" sz="2100" dirty="0">
                <a:solidFill>
                  <a:schemeClr val="tx1"/>
                </a:solidFill>
                <a:latin typeface="Arial" panose="020B0604020202020204" pitchFamily="34" charset="0"/>
                <a:cs typeface="Arial" panose="020B0604020202020204" pitchFamily="34" charset="0"/>
              </a:rPr>
              <a:t> format electronic; </a:t>
            </a:r>
            <a:r>
              <a:rPr lang="en-US" sz="2100" dirty="0" err="1">
                <a:solidFill>
                  <a:schemeClr val="tx1"/>
                </a:solidFill>
                <a:latin typeface="Arial" panose="020B0604020202020204" pitchFamily="34" charset="0"/>
                <a:cs typeface="Arial" panose="020B0604020202020204" pitchFamily="34" charset="0"/>
              </a:rPr>
              <a:t>înscrisul</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olograf</a:t>
            </a:r>
            <a:r>
              <a:rPr lang="en-US" sz="2100" dirty="0">
                <a:solidFill>
                  <a:schemeClr val="tx1"/>
                </a:solidFill>
                <a:latin typeface="Arial" panose="020B0604020202020204" pitchFamily="34" charset="0"/>
                <a:cs typeface="Arial" panose="020B0604020202020204" pitchFamily="34" charset="0"/>
              </a:rPr>
              <a:t> pe </a:t>
            </a:r>
            <a:r>
              <a:rPr lang="en-US" sz="2100" dirty="0" err="1">
                <a:solidFill>
                  <a:schemeClr val="tx1"/>
                </a:solidFill>
                <a:latin typeface="Arial" panose="020B0604020202020204" pitchFamily="34" charset="0"/>
                <a:cs typeface="Arial" panose="020B0604020202020204" pitchFamily="34" charset="0"/>
              </a:rPr>
              <a:t>suport</a:t>
            </a:r>
            <a:r>
              <a:rPr lang="en-US" sz="2100" dirty="0">
                <a:solidFill>
                  <a:schemeClr val="tx1"/>
                </a:solidFill>
                <a:latin typeface="Arial" panose="020B0604020202020204" pitchFamily="34" charset="0"/>
                <a:cs typeface="Arial" panose="020B0604020202020204" pitchFamily="34" charset="0"/>
              </a:rPr>
              <a:t> de </a:t>
            </a:r>
            <a:r>
              <a:rPr lang="en-US" sz="2100" dirty="0" err="1">
                <a:solidFill>
                  <a:schemeClr val="tx1"/>
                </a:solidFill>
                <a:latin typeface="Arial" panose="020B0604020202020204" pitchFamily="34" charset="0"/>
                <a:cs typeface="Arial" panose="020B0604020202020204" pitchFamily="34" charset="0"/>
              </a:rPr>
              <a:t>hârtie</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informația</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transmisă</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prin</a:t>
            </a:r>
            <a:r>
              <a:rPr lang="en-US" sz="2100" dirty="0">
                <a:solidFill>
                  <a:schemeClr val="tx1"/>
                </a:solidFill>
                <a:latin typeface="Arial" panose="020B0604020202020204" pitchFamily="34" charset="0"/>
                <a:cs typeface="Arial" panose="020B0604020202020204" pitchFamily="34" charset="0"/>
              </a:rPr>
              <a:t> fax </a:t>
            </a:r>
            <a:r>
              <a:rPr lang="en-US" sz="2100" dirty="0" err="1">
                <a:solidFill>
                  <a:schemeClr val="tx1"/>
                </a:solidFill>
                <a:latin typeface="Arial" panose="020B0604020202020204" pitchFamily="34" charset="0"/>
                <a:cs typeface="Arial" panose="020B0604020202020204" pitchFamily="34" charset="0"/>
              </a:rPr>
              <a:t>ori</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prin</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alte</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mijloace</a:t>
            </a:r>
            <a:r>
              <a:rPr lang="en-US" sz="2100" dirty="0">
                <a:solidFill>
                  <a:schemeClr val="tx1"/>
                </a:solidFill>
                <a:latin typeface="Arial" panose="020B0604020202020204" pitchFamily="34" charset="0"/>
                <a:cs typeface="Arial" panose="020B0604020202020204" pitchFamily="34" charset="0"/>
              </a:rPr>
              <a:t> de </a:t>
            </a:r>
            <a:r>
              <a:rPr lang="en-US" sz="2100" dirty="0" err="1">
                <a:solidFill>
                  <a:schemeClr val="tx1"/>
                </a:solidFill>
                <a:latin typeface="Arial" panose="020B0604020202020204" pitchFamily="34" charset="0"/>
                <a:cs typeface="Arial" panose="020B0604020202020204" pitchFamily="34" charset="0"/>
              </a:rPr>
              <a:t>comunicație</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inclusiv</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prin</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mijloace</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electronice</a:t>
            </a:r>
            <a:r>
              <a:rPr lang="en-US" sz="2100" dirty="0">
                <a:solidFill>
                  <a:schemeClr val="tx1"/>
                </a:solidFill>
                <a:latin typeface="Arial" panose="020B0604020202020204" pitchFamily="34" charset="0"/>
                <a:cs typeface="Arial" panose="020B0604020202020204" pitchFamily="34" charset="0"/>
              </a:rPr>
              <a:t>, care permit </a:t>
            </a:r>
            <a:r>
              <a:rPr lang="en-US" sz="2100" dirty="0" err="1">
                <a:solidFill>
                  <a:schemeClr val="tx1"/>
                </a:solidFill>
                <a:latin typeface="Arial" panose="020B0604020202020204" pitchFamily="34" charset="0"/>
                <a:cs typeface="Arial" panose="020B0604020202020204" pitchFamily="34" charset="0"/>
              </a:rPr>
              <a:t>citirea</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informației</a:t>
            </a:r>
            <a:r>
              <a:rPr lang="en-US" sz="2100" dirty="0">
                <a:solidFill>
                  <a:schemeClr val="tx1"/>
                </a:solidFill>
                <a:latin typeface="Arial" panose="020B0604020202020204" pitchFamily="34" charset="0"/>
                <a:cs typeface="Arial" panose="020B0604020202020204" pitchFamily="34" charset="0"/>
              </a:rPr>
              <a:t>;</a:t>
            </a:r>
            <a:endParaRPr lang="ru-RU" sz="2100" dirty="0">
              <a:solidFill>
                <a:schemeClr val="tx1"/>
              </a:solidFill>
              <a:latin typeface="Arial" panose="020B0604020202020204" pitchFamily="34" charset="0"/>
              <a:cs typeface="Arial" panose="020B0604020202020204" pitchFamily="34" charset="0"/>
            </a:endParaRPr>
          </a:p>
          <a:p>
            <a:pPr marL="45720" indent="0" algn="just">
              <a:buNone/>
            </a:pPr>
            <a:r>
              <a:rPr lang="ro-MD" sz="2100" b="1" i="1" dirty="0">
                <a:solidFill>
                  <a:schemeClr val="tx1"/>
                </a:solidFill>
                <a:latin typeface="Arial" panose="020B0604020202020204" pitchFamily="34" charset="0"/>
                <a:cs typeface="Arial" panose="020B0604020202020204" pitchFamily="34" charset="0"/>
              </a:rPr>
              <a:t>C</a:t>
            </a:r>
            <a:r>
              <a:rPr lang="en-US" sz="2100" b="1" i="1" dirty="0" err="1">
                <a:solidFill>
                  <a:schemeClr val="tx1"/>
                </a:solidFill>
                <a:latin typeface="Arial" panose="020B0604020202020204" pitchFamily="34" charset="0"/>
                <a:cs typeface="Arial" panose="020B0604020202020204" pitchFamily="34" charset="0"/>
              </a:rPr>
              <a:t>onfirmarea</a:t>
            </a:r>
            <a:r>
              <a:rPr lang="en-US" sz="2100" b="1" i="1" dirty="0">
                <a:solidFill>
                  <a:schemeClr val="tx1"/>
                </a:solidFill>
                <a:latin typeface="Arial" panose="020B0604020202020204" pitchFamily="34" charset="0"/>
                <a:cs typeface="Arial" panose="020B0604020202020204" pitchFamily="34" charset="0"/>
              </a:rPr>
              <a:t> </a:t>
            </a:r>
            <a:r>
              <a:rPr lang="en-US" sz="2100" b="1" i="1" dirty="0" err="1">
                <a:solidFill>
                  <a:schemeClr val="tx1"/>
                </a:solidFill>
                <a:latin typeface="Arial" panose="020B0604020202020204" pitchFamily="34" charset="0"/>
                <a:cs typeface="Arial" panose="020B0604020202020204" pitchFamily="34" charset="0"/>
              </a:rPr>
              <a:t>recepționării</a:t>
            </a:r>
            <a:r>
              <a:rPr lang="en-US" sz="2100" b="1" i="1" dirty="0">
                <a:solidFill>
                  <a:schemeClr val="tx1"/>
                </a:solidFill>
                <a:latin typeface="Arial" panose="020B0604020202020204" pitchFamily="34" charset="0"/>
                <a:cs typeface="Arial" panose="020B0604020202020204" pitchFamily="34" charset="0"/>
              </a:rPr>
              <a:t>/</a:t>
            </a:r>
            <a:r>
              <a:rPr lang="en-US" sz="2100" b="1" i="1" dirty="0" err="1">
                <a:solidFill>
                  <a:schemeClr val="tx1"/>
                </a:solidFill>
                <a:latin typeface="Arial" panose="020B0604020202020204" pitchFamily="34" charset="0"/>
                <a:cs typeface="Arial" panose="020B0604020202020204" pitchFamily="34" charset="0"/>
              </a:rPr>
              <a:t>înștiințării</a:t>
            </a:r>
            <a:r>
              <a:rPr lang="en-US" sz="2100" dirty="0">
                <a:solidFill>
                  <a:schemeClr val="tx1"/>
                </a:solidFill>
                <a:latin typeface="Arial" panose="020B0604020202020204" pitchFamily="34" charset="0"/>
                <a:cs typeface="Arial" panose="020B0604020202020204" pitchFamily="34" charset="0"/>
              </a:rPr>
              <a:t> – se </a:t>
            </a:r>
            <a:r>
              <a:rPr lang="en-US" sz="2100" dirty="0" err="1">
                <a:solidFill>
                  <a:schemeClr val="tx1"/>
                </a:solidFill>
                <a:latin typeface="Arial" panose="020B0604020202020204" pitchFamily="34" charset="0"/>
                <a:cs typeface="Arial" panose="020B0604020202020204" pitchFamily="34" charset="0"/>
              </a:rPr>
              <a:t>consideră</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că</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recepționarea</a:t>
            </a:r>
            <a:r>
              <a:rPr lang="en-US" sz="2100" dirty="0">
                <a:solidFill>
                  <a:schemeClr val="tx1"/>
                </a:solidFill>
                <a:latin typeface="Arial" panose="020B0604020202020204" pitchFamily="34" charset="0"/>
                <a:cs typeface="Arial" panose="020B0604020202020204" pitchFamily="34" charset="0"/>
              </a:rPr>
              <a:t>/</a:t>
            </a:r>
            <a:r>
              <a:rPr lang="en-US" sz="2100" dirty="0" err="1">
                <a:solidFill>
                  <a:schemeClr val="tx1"/>
                </a:solidFill>
                <a:latin typeface="Arial" panose="020B0604020202020204" pitchFamily="34" charset="0"/>
                <a:cs typeface="Arial" panose="020B0604020202020204" pitchFamily="34" charset="0"/>
              </a:rPr>
              <a:t>înștiințarea</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este</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confirmată</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după</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îndeplinirea</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cel</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puțin</a:t>
            </a:r>
            <a:r>
              <a:rPr lang="en-US" sz="2100" dirty="0">
                <a:solidFill>
                  <a:schemeClr val="tx1"/>
                </a:solidFill>
                <a:latin typeface="Arial" panose="020B0604020202020204" pitchFamily="34" charset="0"/>
                <a:cs typeface="Arial" panose="020B0604020202020204" pitchFamily="34" charset="0"/>
              </a:rPr>
              <a:t> a </a:t>
            </a:r>
            <a:r>
              <a:rPr lang="en-US" sz="2100" dirty="0" err="1">
                <a:solidFill>
                  <a:schemeClr val="tx1"/>
                </a:solidFill>
                <a:latin typeface="Arial" panose="020B0604020202020204" pitchFamily="34" charset="0"/>
                <a:cs typeface="Arial" panose="020B0604020202020204" pitchFamily="34" charset="0"/>
              </a:rPr>
              <a:t>uneia</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dintre</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următoarele</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condiții</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oricare</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dintre</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acestea</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fiind</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îndeplinită</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mai</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întâi</a:t>
            </a:r>
            <a:r>
              <a:rPr lang="en-US" sz="2100" dirty="0">
                <a:solidFill>
                  <a:schemeClr val="tx1"/>
                </a:solidFill>
                <a:latin typeface="Arial" panose="020B0604020202020204" pitchFamily="34" charset="0"/>
                <a:cs typeface="Arial" panose="020B0604020202020204" pitchFamily="34" charset="0"/>
              </a:rPr>
              <a:t>:</a:t>
            </a:r>
            <a:endParaRPr lang="ru-RU" sz="2100" dirty="0">
              <a:solidFill>
                <a:schemeClr val="tx1"/>
              </a:solidFill>
              <a:latin typeface="Arial" panose="020B0604020202020204" pitchFamily="34" charset="0"/>
              <a:cs typeface="Arial" panose="020B0604020202020204" pitchFamily="34" charset="0"/>
            </a:endParaRPr>
          </a:p>
          <a:p>
            <a:pPr marL="45720" indent="0" algn="just">
              <a:buNone/>
            </a:pPr>
            <a:r>
              <a:rPr lang="en-US" sz="2100" dirty="0">
                <a:solidFill>
                  <a:schemeClr val="tx1"/>
                </a:solidFill>
                <a:latin typeface="Arial" panose="020B0604020202020204" pitchFamily="34" charset="0"/>
                <a:cs typeface="Arial" panose="020B0604020202020204" pitchFamily="34" charset="0"/>
              </a:rPr>
              <a:t>a) </a:t>
            </a:r>
            <a:r>
              <a:rPr lang="en-US" sz="2100" dirty="0" err="1">
                <a:solidFill>
                  <a:schemeClr val="tx1"/>
                </a:solidFill>
                <a:latin typeface="Arial" panose="020B0604020202020204" pitchFamily="34" charset="0"/>
                <a:cs typeface="Arial" panose="020B0604020202020204" pitchFamily="34" charset="0"/>
              </a:rPr>
              <a:t>notificarea</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este</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predată</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destinatarului</a:t>
            </a:r>
            <a:r>
              <a:rPr lang="en-US" sz="2100" dirty="0">
                <a:solidFill>
                  <a:schemeClr val="tx1"/>
                </a:solidFill>
                <a:latin typeface="Arial" panose="020B0604020202020204" pitchFamily="34" charset="0"/>
                <a:cs typeface="Arial" panose="020B0604020202020204" pitchFamily="34" charset="0"/>
              </a:rPr>
              <a:t>;</a:t>
            </a:r>
            <a:endParaRPr lang="ru-RU" sz="2100" dirty="0">
              <a:solidFill>
                <a:schemeClr val="tx1"/>
              </a:solidFill>
              <a:latin typeface="Arial" panose="020B0604020202020204" pitchFamily="34" charset="0"/>
              <a:cs typeface="Arial" panose="020B0604020202020204" pitchFamily="34" charset="0"/>
            </a:endParaRPr>
          </a:p>
          <a:p>
            <a:pPr marL="45720" indent="0" algn="just">
              <a:buNone/>
            </a:pPr>
            <a:r>
              <a:rPr lang="en-US" sz="2100" dirty="0">
                <a:solidFill>
                  <a:schemeClr val="tx1"/>
                </a:solidFill>
                <a:latin typeface="Arial" panose="020B0604020202020204" pitchFamily="34" charset="0"/>
                <a:cs typeface="Arial" panose="020B0604020202020204" pitchFamily="34" charset="0"/>
              </a:rPr>
              <a:t>b) </a:t>
            </a:r>
            <a:r>
              <a:rPr lang="en-US" sz="2100" dirty="0" err="1">
                <a:solidFill>
                  <a:schemeClr val="tx1"/>
                </a:solidFill>
                <a:latin typeface="Arial" panose="020B0604020202020204" pitchFamily="34" charset="0"/>
                <a:cs typeface="Arial" panose="020B0604020202020204" pitchFamily="34" charset="0"/>
              </a:rPr>
              <a:t>notificarea</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este</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predată</a:t>
            </a:r>
            <a:r>
              <a:rPr lang="en-US" sz="2100" dirty="0">
                <a:solidFill>
                  <a:schemeClr val="tx1"/>
                </a:solidFill>
                <a:latin typeface="Arial" panose="020B0604020202020204" pitchFamily="34" charset="0"/>
                <a:cs typeface="Arial" panose="020B0604020202020204" pitchFamily="34" charset="0"/>
              </a:rPr>
              <a:t> la </a:t>
            </a:r>
            <a:r>
              <a:rPr lang="en-US" sz="2100" dirty="0" err="1">
                <a:solidFill>
                  <a:schemeClr val="tx1"/>
                </a:solidFill>
                <a:latin typeface="Arial" panose="020B0604020202020204" pitchFamily="34" charset="0"/>
                <a:cs typeface="Arial" panose="020B0604020202020204" pitchFamily="34" charset="0"/>
              </a:rPr>
              <a:t>adresa</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poștală</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indicată</a:t>
            </a:r>
            <a:r>
              <a:rPr lang="en-US" sz="2100" dirty="0">
                <a:solidFill>
                  <a:schemeClr val="tx1"/>
                </a:solidFill>
                <a:latin typeface="Arial" panose="020B0604020202020204" pitchFamily="34" charset="0"/>
                <a:cs typeface="Arial" panose="020B0604020202020204" pitchFamily="34" charset="0"/>
              </a:rPr>
              <a:t> de </a:t>
            </a:r>
            <a:r>
              <a:rPr lang="en-US" sz="2100" dirty="0" err="1">
                <a:solidFill>
                  <a:schemeClr val="tx1"/>
                </a:solidFill>
                <a:latin typeface="Arial" panose="020B0604020202020204" pitchFamily="34" charset="0"/>
                <a:cs typeface="Arial" panose="020B0604020202020204" pitchFamily="34" charset="0"/>
              </a:rPr>
              <a:t>destinatar</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în</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acest</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scop</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ori</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în</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lipsa</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acesteia</a:t>
            </a:r>
            <a:r>
              <a:rPr lang="en-US" sz="2100" dirty="0">
                <a:solidFill>
                  <a:schemeClr val="tx1"/>
                </a:solidFill>
                <a:latin typeface="Arial" panose="020B0604020202020204" pitchFamily="34" charset="0"/>
                <a:cs typeface="Arial" panose="020B0604020202020204" pitchFamily="34" charset="0"/>
              </a:rPr>
              <a:t>, la </a:t>
            </a:r>
            <a:r>
              <a:rPr lang="en-US" sz="2100" dirty="0" err="1">
                <a:solidFill>
                  <a:schemeClr val="tx1"/>
                </a:solidFill>
                <a:latin typeface="Arial" panose="020B0604020202020204" pitchFamily="34" charset="0"/>
                <a:cs typeface="Arial" panose="020B0604020202020204" pitchFamily="34" charset="0"/>
              </a:rPr>
              <a:t>sediul</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destinatarului</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persoană</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juridică</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sau</a:t>
            </a:r>
            <a:r>
              <a:rPr lang="en-US" sz="2100" dirty="0">
                <a:solidFill>
                  <a:schemeClr val="tx1"/>
                </a:solidFill>
                <a:latin typeface="Arial" panose="020B0604020202020204" pitchFamily="34" charset="0"/>
                <a:cs typeface="Arial" panose="020B0604020202020204" pitchFamily="34" charset="0"/>
              </a:rPr>
              <a:t> la </a:t>
            </a:r>
            <a:r>
              <a:rPr lang="en-US" sz="2100" dirty="0" err="1">
                <a:solidFill>
                  <a:schemeClr val="tx1"/>
                </a:solidFill>
                <a:latin typeface="Arial" panose="020B0604020202020204" pitchFamily="34" charset="0"/>
                <a:cs typeface="Arial" panose="020B0604020202020204" pitchFamily="34" charset="0"/>
              </a:rPr>
              <a:t>domiciliul</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destinatarului</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persoană</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fizică</a:t>
            </a:r>
            <a:r>
              <a:rPr lang="en-US" sz="2100" dirty="0">
                <a:solidFill>
                  <a:schemeClr val="tx1"/>
                </a:solidFill>
                <a:latin typeface="Arial" panose="020B0604020202020204" pitchFamily="34" charset="0"/>
                <a:cs typeface="Arial" panose="020B0604020202020204" pitchFamily="34" charset="0"/>
              </a:rPr>
              <a:t>;</a:t>
            </a:r>
            <a:endParaRPr lang="ru-RU" sz="2100" dirty="0">
              <a:solidFill>
                <a:schemeClr val="tx1"/>
              </a:solidFill>
              <a:latin typeface="Arial" panose="020B0604020202020204" pitchFamily="34" charset="0"/>
              <a:cs typeface="Arial" panose="020B0604020202020204" pitchFamily="34" charset="0"/>
            </a:endParaRPr>
          </a:p>
          <a:p>
            <a:pPr marL="45720" indent="0" algn="just">
              <a:buNone/>
            </a:pPr>
            <a:r>
              <a:rPr lang="en-US" sz="2100" dirty="0">
                <a:solidFill>
                  <a:schemeClr val="tx1"/>
                </a:solidFill>
                <a:latin typeface="Arial" panose="020B0604020202020204" pitchFamily="34" charset="0"/>
                <a:cs typeface="Arial" panose="020B0604020202020204" pitchFamily="34" charset="0"/>
              </a:rPr>
              <a:t>c) </a:t>
            </a:r>
            <a:r>
              <a:rPr lang="en-US" sz="2100" dirty="0" err="1">
                <a:solidFill>
                  <a:schemeClr val="tx1"/>
                </a:solidFill>
                <a:latin typeface="Arial" panose="020B0604020202020204" pitchFamily="34" charset="0"/>
                <a:cs typeface="Arial" panose="020B0604020202020204" pitchFamily="34" charset="0"/>
              </a:rPr>
              <a:t>notificarea</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este</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transmisă</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prin</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poștă</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electronică</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sau</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prin</a:t>
            </a:r>
            <a:r>
              <a:rPr lang="en-US" sz="2100" dirty="0">
                <a:solidFill>
                  <a:schemeClr val="tx1"/>
                </a:solidFill>
                <a:latin typeface="Arial" panose="020B0604020202020204" pitchFamily="34" charset="0"/>
                <a:cs typeface="Arial" panose="020B0604020202020204" pitchFamily="34" charset="0"/>
              </a:rPr>
              <a:t> alt </a:t>
            </a:r>
            <a:r>
              <a:rPr lang="en-US" sz="2100" dirty="0" err="1">
                <a:solidFill>
                  <a:schemeClr val="tx1"/>
                </a:solidFill>
                <a:latin typeface="Arial" panose="020B0604020202020204" pitchFamily="34" charset="0"/>
                <a:cs typeface="Arial" panose="020B0604020202020204" pitchFamily="34" charset="0"/>
              </a:rPr>
              <a:t>mijloc</a:t>
            </a:r>
            <a:r>
              <a:rPr lang="en-US" sz="2100" dirty="0">
                <a:solidFill>
                  <a:schemeClr val="tx1"/>
                </a:solidFill>
                <a:latin typeface="Arial" panose="020B0604020202020204" pitchFamily="34" charset="0"/>
                <a:cs typeface="Arial" panose="020B0604020202020204" pitchFamily="34" charset="0"/>
              </a:rPr>
              <a:t> de </a:t>
            </a:r>
            <a:r>
              <a:rPr lang="en-US" sz="2100" dirty="0" err="1">
                <a:solidFill>
                  <a:schemeClr val="tx1"/>
                </a:solidFill>
                <a:latin typeface="Arial" panose="020B0604020202020204" pitchFamily="34" charset="0"/>
                <a:cs typeface="Arial" panose="020B0604020202020204" pitchFamily="34" charset="0"/>
              </a:rPr>
              <a:t>comunicare</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individuală</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când</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poate</a:t>
            </a:r>
            <a:r>
              <a:rPr lang="en-US" sz="2100" dirty="0">
                <a:solidFill>
                  <a:schemeClr val="tx1"/>
                </a:solidFill>
                <a:latin typeface="Arial" panose="020B0604020202020204" pitchFamily="34" charset="0"/>
                <a:cs typeface="Arial" panose="020B0604020202020204" pitchFamily="34" charset="0"/>
              </a:rPr>
              <a:t> fi </a:t>
            </a:r>
            <a:r>
              <a:rPr lang="en-US" sz="2100" dirty="0" err="1">
                <a:solidFill>
                  <a:schemeClr val="tx1"/>
                </a:solidFill>
                <a:latin typeface="Arial" panose="020B0604020202020204" pitchFamily="34" charset="0"/>
                <a:cs typeface="Arial" panose="020B0604020202020204" pitchFamily="34" charset="0"/>
              </a:rPr>
              <a:t>accesată</a:t>
            </a:r>
            <a:r>
              <a:rPr lang="en-US" sz="2100" dirty="0">
                <a:solidFill>
                  <a:schemeClr val="tx1"/>
                </a:solidFill>
                <a:latin typeface="Arial" panose="020B0604020202020204" pitchFamily="34" charset="0"/>
                <a:cs typeface="Arial" panose="020B0604020202020204" pitchFamily="34" charset="0"/>
              </a:rPr>
              <a:t> de </a:t>
            </a:r>
            <a:r>
              <a:rPr lang="en-US" sz="2100" dirty="0" err="1">
                <a:solidFill>
                  <a:schemeClr val="tx1"/>
                </a:solidFill>
                <a:latin typeface="Arial" panose="020B0604020202020204" pitchFamily="34" charset="0"/>
                <a:cs typeface="Arial" panose="020B0604020202020204" pitchFamily="34" charset="0"/>
              </a:rPr>
              <a:t>către</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destinatar</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inclusiv</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potrivit</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regulilor</a:t>
            </a:r>
            <a:r>
              <a:rPr lang="en-US" sz="2100" dirty="0">
                <a:solidFill>
                  <a:schemeClr val="tx1"/>
                </a:solidFill>
                <a:latin typeface="Arial" panose="020B0604020202020204" pitchFamily="34" charset="0"/>
                <a:cs typeface="Arial" panose="020B0604020202020204" pitchFamily="34" charset="0"/>
              </a:rPr>
              <a:t> de </a:t>
            </a:r>
            <a:r>
              <a:rPr lang="en-US" sz="2100" dirty="0" err="1">
                <a:solidFill>
                  <a:schemeClr val="tx1"/>
                </a:solidFill>
                <a:latin typeface="Arial" panose="020B0604020202020204" pitchFamily="34" charset="0"/>
                <a:cs typeface="Arial" panose="020B0604020202020204" pitchFamily="34" charset="0"/>
              </a:rPr>
              <a:t>expediere</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și</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recepționare</a:t>
            </a:r>
            <a:r>
              <a:rPr lang="en-US" sz="2100" dirty="0">
                <a:solidFill>
                  <a:schemeClr val="tx1"/>
                </a:solidFill>
                <a:latin typeface="Arial" panose="020B0604020202020204" pitchFamily="34" charset="0"/>
                <a:cs typeface="Arial" panose="020B0604020202020204" pitchFamily="34" charset="0"/>
              </a:rPr>
              <a:t> a </a:t>
            </a:r>
            <a:r>
              <a:rPr lang="en-US" sz="2100" dirty="0" err="1">
                <a:solidFill>
                  <a:schemeClr val="tx1"/>
                </a:solidFill>
                <a:latin typeface="Arial" panose="020B0604020202020204" pitchFamily="34" charset="0"/>
                <a:cs typeface="Arial" panose="020B0604020202020204" pitchFamily="34" charset="0"/>
              </a:rPr>
              <a:t>documentului</a:t>
            </a:r>
            <a:r>
              <a:rPr lang="en-US" sz="2100" dirty="0">
                <a:solidFill>
                  <a:schemeClr val="tx1"/>
                </a:solidFill>
                <a:latin typeface="Arial" panose="020B0604020202020204" pitchFamily="34" charset="0"/>
                <a:cs typeface="Arial" panose="020B0604020202020204" pitchFamily="34" charset="0"/>
              </a:rPr>
              <a:t> electronic </a:t>
            </a:r>
            <a:r>
              <a:rPr lang="en-US" sz="2100" dirty="0" err="1">
                <a:solidFill>
                  <a:schemeClr val="tx1"/>
                </a:solidFill>
                <a:latin typeface="Arial" panose="020B0604020202020204" pitchFamily="34" charset="0"/>
                <a:cs typeface="Arial" panose="020B0604020202020204" pitchFamily="34" charset="0"/>
              </a:rPr>
              <a:t>prevăzute</a:t>
            </a:r>
            <a:r>
              <a:rPr lang="en-US" sz="2100" dirty="0">
                <a:solidFill>
                  <a:schemeClr val="tx1"/>
                </a:solidFill>
                <a:latin typeface="Arial" panose="020B0604020202020204" pitchFamily="34" charset="0"/>
                <a:cs typeface="Arial" panose="020B0604020202020204" pitchFamily="34" charset="0"/>
              </a:rPr>
              <a:t> de </a:t>
            </a:r>
            <a:r>
              <a:rPr lang="en-US" sz="2100" dirty="0" err="1">
                <a:solidFill>
                  <a:schemeClr val="tx1"/>
                </a:solidFill>
                <a:latin typeface="Arial" panose="020B0604020202020204" pitchFamily="34" charset="0"/>
                <a:cs typeface="Arial" panose="020B0604020202020204" pitchFamily="34" charset="0"/>
              </a:rPr>
              <a:t>legislație</a:t>
            </a:r>
            <a:r>
              <a:rPr lang="en-US" sz="2100" dirty="0">
                <a:solidFill>
                  <a:schemeClr val="tx1"/>
                </a:solidFill>
                <a:latin typeface="Arial" panose="020B0604020202020204" pitchFamily="34" charset="0"/>
                <a:cs typeface="Arial" panose="020B0604020202020204" pitchFamily="34" charset="0"/>
              </a:rPr>
              <a:t>;</a:t>
            </a:r>
            <a:endParaRPr lang="ru-RU" sz="2100" dirty="0">
              <a:solidFill>
                <a:schemeClr val="tx1"/>
              </a:solidFill>
              <a:latin typeface="Arial" panose="020B0604020202020204" pitchFamily="34" charset="0"/>
              <a:cs typeface="Arial" panose="020B0604020202020204" pitchFamily="34" charset="0"/>
            </a:endParaRPr>
          </a:p>
          <a:p>
            <a:pPr marL="45720" indent="0" algn="just">
              <a:buNone/>
            </a:pPr>
            <a:r>
              <a:rPr lang="en-US" sz="2100" dirty="0">
                <a:solidFill>
                  <a:schemeClr val="tx1"/>
                </a:solidFill>
                <a:latin typeface="Arial" panose="020B0604020202020204" pitchFamily="34" charset="0"/>
                <a:cs typeface="Arial" panose="020B0604020202020204" pitchFamily="34" charset="0"/>
              </a:rPr>
              <a:t>d) </a:t>
            </a:r>
            <a:r>
              <a:rPr lang="en-US" sz="2100" dirty="0" err="1">
                <a:solidFill>
                  <a:schemeClr val="tx1"/>
                </a:solidFill>
                <a:latin typeface="Arial" panose="020B0604020202020204" pitchFamily="34" charset="0"/>
                <a:cs typeface="Arial" panose="020B0604020202020204" pitchFamily="34" charset="0"/>
              </a:rPr>
              <a:t>notificarea</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este</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pusă</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în</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orice</a:t>
            </a:r>
            <a:r>
              <a:rPr lang="en-US" sz="2100" dirty="0">
                <a:solidFill>
                  <a:schemeClr val="tx1"/>
                </a:solidFill>
                <a:latin typeface="Arial" panose="020B0604020202020204" pitchFamily="34" charset="0"/>
                <a:cs typeface="Arial" panose="020B0604020202020204" pitchFamily="34" charset="0"/>
              </a:rPr>
              <a:t> alt </a:t>
            </a:r>
            <a:r>
              <a:rPr lang="en-US" sz="2100" dirty="0" err="1">
                <a:solidFill>
                  <a:schemeClr val="tx1"/>
                </a:solidFill>
                <a:latin typeface="Arial" panose="020B0604020202020204" pitchFamily="34" charset="0"/>
                <a:cs typeface="Arial" panose="020B0604020202020204" pitchFamily="34" charset="0"/>
              </a:rPr>
              <a:t>fel</a:t>
            </a:r>
            <a:r>
              <a:rPr lang="en-US" sz="2100" dirty="0">
                <a:solidFill>
                  <a:schemeClr val="tx1"/>
                </a:solidFill>
                <a:latin typeface="Arial" panose="020B0604020202020204" pitchFamily="34" charset="0"/>
                <a:cs typeface="Arial" panose="020B0604020202020204" pitchFamily="34" charset="0"/>
              </a:rPr>
              <a:t> la </a:t>
            </a:r>
            <a:r>
              <a:rPr lang="en-US" sz="2100" dirty="0" err="1">
                <a:solidFill>
                  <a:schemeClr val="tx1"/>
                </a:solidFill>
                <a:latin typeface="Arial" panose="020B0604020202020204" pitchFamily="34" charset="0"/>
                <a:cs typeface="Arial" panose="020B0604020202020204" pitchFamily="34" charset="0"/>
              </a:rPr>
              <a:t>dispoziția</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destinatarului</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într</a:t>
            </a:r>
            <a:r>
              <a:rPr lang="en-US" sz="2100" dirty="0">
                <a:solidFill>
                  <a:schemeClr val="tx1"/>
                </a:solidFill>
                <a:latin typeface="Arial" panose="020B0604020202020204" pitchFamily="34" charset="0"/>
                <a:cs typeface="Arial" panose="020B0604020202020204" pitchFamily="34" charset="0"/>
              </a:rPr>
              <a:t>-un loc </a:t>
            </a:r>
            <a:r>
              <a:rPr lang="en-US" sz="2100" dirty="0" err="1">
                <a:solidFill>
                  <a:schemeClr val="tx1"/>
                </a:solidFill>
                <a:latin typeface="Arial" panose="020B0604020202020204" pitchFamily="34" charset="0"/>
                <a:cs typeface="Arial" panose="020B0604020202020204" pitchFamily="34" charset="0"/>
              </a:rPr>
              <a:t>şi</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într</a:t>
            </a:r>
            <a:r>
              <a:rPr lang="en-US" sz="2100" dirty="0">
                <a:solidFill>
                  <a:schemeClr val="tx1"/>
                </a:solidFill>
                <a:latin typeface="Arial" panose="020B0604020202020204" pitchFamily="34" charset="0"/>
                <a:cs typeface="Arial" panose="020B0604020202020204" pitchFamily="34" charset="0"/>
              </a:rPr>
              <a:t>-un mod care fac </a:t>
            </a:r>
            <a:r>
              <a:rPr lang="en-US" sz="2100" dirty="0" err="1">
                <a:solidFill>
                  <a:schemeClr val="tx1"/>
                </a:solidFill>
                <a:latin typeface="Arial" panose="020B0604020202020204" pitchFamily="34" charset="0"/>
                <a:cs typeface="Arial" panose="020B0604020202020204" pitchFamily="34" charset="0"/>
              </a:rPr>
              <a:t>posibil</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în</a:t>
            </a:r>
            <a:r>
              <a:rPr lang="en-US" sz="2100" dirty="0">
                <a:solidFill>
                  <a:schemeClr val="tx1"/>
                </a:solidFill>
                <a:latin typeface="Arial" panose="020B0604020202020204" pitchFamily="34" charset="0"/>
                <a:cs typeface="Arial" panose="020B0604020202020204" pitchFamily="34" charset="0"/>
              </a:rPr>
              <a:t> mod </a:t>
            </a:r>
            <a:r>
              <a:rPr lang="en-US" sz="2100" dirty="0" err="1">
                <a:solidFill>
                  <a:schemeClr val="tx1"/>
                </a:solidFill>
                <a:latin typeface="Arial" panose="020B0604020202020204" pitchFamily="34" charset="0"/>
                <a:cs typeface="Arial" panose="020B0604020202020204" pitchFamily="34" charset="0"/>
              </a:rPr>
              <a:t>rezonabil</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accesul</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destinatarului</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fără</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întârziere</a:t>
            </a:r>
            <a:r>
              <a:rPr lang="en-US" sz="2100" dirty="0">
                <a:solidFill>
                  <a:schemeClr val="tx1"/>
                </a:solidFill>
                <a:latin typeface="Arial" panose="020B0604020202020204" pitchFamily="34" charset="0"/>
                <a:cs typeface="Arial" panose="020B0604020202020204" pitchFamily="34" charset="0"/>
              </a:rPr>
              <a:t>.</a:t>
            </a:r>
            <a:endParaRPr lang="ru-RU" sz="2100" dirty="0">
              <a:solidFill>
                <a:schemeClr val="tx1"/>
              </a:solidFill>
              <a:latin typeface="Arial" panose="020B0604020202020204" pitchFamily="34" charset="0"/>
              <a:cs typeface="Arial" panose="020B0604020202020204" pitchFamily="34" charset="0"/>
            </a:endParaRPr>
          </a:p>
          <a:p>
            <a:pPr marL="45720" indent="0">
              <a:buNone/>
            </a:pPr>
            <a:endParaRPr lang="ru-RU" sz="1600" dirty="0">
              <a:solidFill>
                <a:schemeClr val="tx1"/>
              </a:solidFill>
              <a:latin typeface="Arial" panose="020B0604020202020204" pitchFamily="34" charset="0"/>
              <a:cs typeface="Arial" panose="020B0604020202020204" pitchFamily="34" charset="0"/>
            </a:endParaRPr>
          </a:p>
          <a:p>
            <a:pPr marL="45720" indent="0" algn="ctr">
              <a:buNone/>
            </a:pPr>
            <a:endParaRPr lang="ro-MD" b="1" dirty="0">
              <a:solidFill>
                <a:schemeClr val="tx1"/>
              </a:solidFill>
              <a:latin typeface="Arial Black" panose="020B0A04020102020204" pitchFamily="34" charset="0"/>
            </a:endParaRPr>
          </a:p>
          <a:p>
            <a:pPr marL="45720" indent="0" algn="ctr">
              <a:buNone/>
            </a:pPr>
            <a:endParaRPr lang="ru-RU" dirty="0">
              <a:solidFill>
                <a:schemeClr val="tx1"/>
              </a:solidFill>
              <a:latin typeface="Arial Black" panose="020B0A04020102020204" pitchFamily="34" charset="0"/>
            </a:endParaRPr>
          </a:p>
          <a:p>
            <a:endParaRPr lang="ru-RU" dirty="0"/>
          </a:p>
        </p:txBody>
      </p:sp>
      <p:pic>
        <p:nvPicPr>
          <p:cNvPr id="4" name="Рисунок 3">
            <a:extLst>
              <a:ext uri="{FF2B5EF4-FFF2-40B4-BE49-F238E27FC236}">
                <a16:creationId xmlns:a16="http://schemas.microsoft.com/office/drawing/2014/main" id="{3309DC0B-3CB8-4F96-B3BF-D2073B1268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9616" y="4797152"/>
            <a:ext cx="6648450" cy="1829599"/>
          </a:xfrm>
          <a:prstGeom prst="rect">
            <a:avLst/>
          </a:prstGeom>
        </p:spPr>
      </p:pic>
    </p:spTree>
    <p:extLst>
      <p:ext uri="{BB962C8B-B14F-4D97-AF65-F5344CB8AC3E}">
        <p14:creationId xmlns:p14="http://schemas.microsoft.com/office/powerpoint/2010/main" val="2684442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372CDE7-AF29-4DBF-B6FE-7D03A88B3FD1}"/>
              </a:ext>
            </a:extLst>
          </p:cNvPr>
          <p:cNvSpPr>
            <a:spLocks noGrp="1"/>
          </p:cNvSpPr>
          <p:nvPr>
            <p:ph idx="1"/>
          </p:nvPr>
        </p:nvSpPr>
        <p:spPr>
          <a:xfrm>
            <a:off x="767408" y="476672"/>
            <a:ext cx="10248463" cy="5619328"/>
          </a:xfrm>
        </p:spPr>
        <p:txBody>
          <a:bodyPr/>
          <a:lstStyle/>
          <a:p>
            <a:pPr marL="0" indent="0" algn="ctr">
              <a:buNone/>
            </a:pPr>
            <a:r>
              <a:rPr lang="en-US" b="1" dirty="0">
                <a:solidFill>
                  <a:schemeClr val="tx1"/>
                </a:solidFill>
                <a:latin typeface="Arial Black" panose="020B0A04020102020204" pitchFamily="34" charset="0"/>
                <a:cs typeface="Arial" panose="020B0604020202020204" pitchFamily="34" charset="0"/>
              </a:rPr>
              <a:t>Forma </a:t>
            </a:r>
            <a:r>
              <a:rPr lang="en-US" b="1" dirty="0" err="1">
                <a:solidFill>
                  <a:schemeClr val="tx1"/>
                </a:solidFill>
                <a:latin typeface="Arial Black" panose="020B0A04020102020204" pitchFamily="34" charset="0"/>
                <a:cs typeface="Arial" panose="020B0604020202020204" pitchFamily="34" charset="0"/>
              </a:rPr>
              <a:t>şi</a:t>
            </a:r>
            <a:r>
              <a:rPr lang="en-US" b="1" dirty="0">
                <a:solidFill>
                  <a:schemeClr val="tx1"/>
                </a:solidFill>
                <a:latin typeface="Arial Black" panose="020B0A04020102020204" pitchFamily="34" charset="0"/>
                <a:cs typeface="Arial" panose="020B0604020202020204" pitchFamily="34" charset="0"/>
              </a:rPr>
              <a:t> </a:t>
            </a:r>
            <a:r>
              <a:rPr lang="ro-MD" b="1" dirty="0">
                <a:solidFill>
                  <a:schemeClr val="tx1"/>
                </a:solidFill>
                <a:latin typeface="Arial Black" panose="020B0A04020102020204" pitchFamily="34" charset="0"/>
                <a:cs typeface="Arial" panose="020B0604020202020204" pitchFamily="34" charset="0"/>
              </a:rPr>
              <a:t>semnarea Contractului individual de muncă</a:t>
            </a:r>
            <a:r>
              <a:rPr lang="ro-MD" dirty="0">
                <a:solidFill>
                  <a:schemeClr val="tx1"/>
                </a:solidFill>
                <a:latin typeface="Arial Black" panose="020B0A04020102020204" pitchFamily="34" charset="0"/>
                <a:cs typeface="Arial" panose="020B0604020202020204" pitchFamily="34" charset="0"/>
              </a:rPr>
              <a:t>   </a:t>
            </a:r>
          </a:p>
          <a:p>
            <a:pPr marL="45720" indent="0">
              <a:buNone/>
            </a:pPr>
            <a:endParaRPr lang="ro-MD" dirty="0"/>
          </a:p>
          <a:p>
            <a:pPr marL="45720" indent="0">
              <a:buNone/>
            </a:pPr>
            <a:endParaRPr lang="ro-MD" dirty="0"/>
          </a:p>
          <a:p>
            <a:pPr marL="45720" indent="0">
              <a:buNone/>
            </a:pPr>
            <a:endParaRPr lang="ro-MD" dirty="0"/>
          </a:p>
          <a:p>
            <a:pPr marL="45720" indent="0">
              <a:buNone/>
            </a:pPr>
            <a:endParaRPr lang="ro-MD" dirty="0"/>
          </a:p>
          <a:p>
            <a:pPr marL="45720" indent="0">
              <a:buNone/>
            </a:pPr>
            <a:endParaRPr lang="ro-MD" dirty="0"/>
          </a:p>
          <a:p>
            <a:pPr marL="45720" indent="0">
              <a:buNone/>
            </a:pPr>
            <a:endParaRPr lang="ro-MD" dirty="0"/>
          </a:p>
          <a:p>
            <a:pPr marL="45720" indent="0">
              <a:buNone/>
            </a:pPr>
            <a:endParaRPr lang="ru-RU" dirty="0"/>
          </a:p>
        </p:txBody>
      </p:sp>
      <p:sp>
        <p:nvSpPr>
          <p:cNvPr id="4" name="Прямоугольник: скругленные углы 3">
            <a:extLst>
              <a:ext uri="{FF2B5EF4-FFF2-40B4-BE49-F238E27FC236}">
                <a16:creationId xmlns:a16="http://schemas.microsoft.com/office/drawing/2014/main" id="{619912E7-8928-44A0-9CE7-F7166BB249E3}"/>
              </a:ext>
            </a:extLst>
          </p:cNvPr>
          <p:cNvSpPr/>
          <p:nvPr/>
        </p:nvSpPr>
        <p:spPr>
          <a:xfrm>
            <a:off x="263352" y="1019862"/>
            <a:ext cx="11593287" cy="2265122"/>
          </a:xfrm>
          <a:prstGeom prst="roundRect">
            <a:avLst>
              <a:gd name="adj" fmla="val 16667"/>
            </a:avLst>
          </a:prstGeom>
          <a:solidFill>
            <a:schemeClr val="accent3">
              <a:lumMod val="40000"/>
              <a:lumOff val="6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just"/>
            <a:r>
              <a:rPr lang="en-US" b="1" dirty="0" err="1">
                <a:ln/>
                <a:solidFill>
                  <a:schemeClr val="tx1"/>
                </a:solidFill>
                <a:latin typeface="Arial Black" panose="020B0A04020102020204" pitchFamily="34" charset="0"/>
              </a:rPr>
              <a:t>Contractul</a:t>
            </a:r>
            <a:r>
              <a:rPr lang="en-US" b="1" dirty="0">
                <a:ln/>
                <a:solidFill>
                  <a:schemeClr val="tx1"/>
                </a:solidFill>
                <a:latin typeface="Arial Black" panose="020B0A04020102020204" pitchFamily="34" charset="0"/>
              </a:rPr>
              <a:t> individual de </a:t>
            </a:r>
            <a:r>
              <a:rPr lang="en-US" b="1" dirty="0" err="1">
                <a:ln/>
                <a:solidFill>
                  <a:schemeClr val="tx1"/>
                </a:solidFill>
                <a:latin typeface="Arial Black" panose="020B0A04020102020204" pitchFamily="34" charset="0"/>
              </a:rPr>
              <a:t>munca</a:t>
            </a:r>
            <a:r>
              <a:rPr lang="en-US" b="1" dirty="0">
                <a:ln/>
                <a:solidFill>
                  <a:schemeClr val="tx1"/>
                </a:solidFill>
                <a:latin typeface="Arial Black" panose="020B0A04020102020204" pitchFamily="34" charset="0"/>
              </a:rPr>
              <a:t>̆ se </a:t>
            </a:r>
            <a:r>
              <a:rPr lang="en-US" b="1" dirty="0" err="1">
                <a:ln/>
                <a:solidFill>
                  <a:schemeClr val="tx1"/>
                </a:solidFill>
                <a:latin typeface="Arial Black" panose="020B0A04020102020204" pitchFamily="34" charset="0"/>
              </a:rPr>
              <a:t>semnează</a:t>
            </a:r>
            <a:r>
              <a:rPr lang="en-US" b="1" dirty="0">
                <a:ln/>
                <a:solidFill>
                  <a:schemeClr val="tx1"/>
                </a:solidFill>
                <a:latin typeface="Arial Black" panose="020B0A04020102020204" pitchFamily="34" charset="0"/>
              </a:rPr>
              <a:t> de </a:t>
            </a:r>
            <a:r>
              <a:rPr lang="en-US" b="1" dirty="0" err="1">
                <a:ln/>
                <a:solidFill>
                  <a:schemeClr val="tx1"/>
                </a:solidFill>
                <a:latin typeface="Arial Black" panose="020B0A04020102020204" pitchFamily="34" charset="0"/>
              </a:rPr>
              <a:t>către</a:t>
            </a:r>
            <a:r>
              <a:rPr lang="en-US" b="1" dirty="0">
                <a:ln/>
                <a:solidFill>
                  <a:schemeClr val="tx1"/>
                </a:solidFill>
                <a:latin typeface="Arial Black" panose="020B0A04020102020204" pitchFamily="34" charset="0"/>
              </a:rPr>
              <a:t> </a:t>
            </a:r>
            <a:r>
              <a:rPr lang="en-US" b="1" dirty="0" err="1">
                <a:ln/>
                <a:solidFill>
                  <a:schemeClr val="tx1"/>
                </a:solidFill>
                <a:latin typeface="Arial Black" panose="020B0A04020102020204" pitchFamily="34" charset="0"/>
              </a:rPr>
              <a:t>părți</a:t>
            </a:r>
            <a:r>
              <a:rPr lang="en-US" b="1" dirty="0">
                <a:ln/>
                <a:solidFill>
                  <a:schemeClr val="tx1"/>
                </a:solidFill>
                <a:latin typeface="Arial Black" panose="020B0A04020102020204" pitchFamily="34" charset="0"/>
              </a:rPr>
              <a:t> conform </a:t>
            </a:r>
            <a:r>
              <a:rPr lang="en-US" b="1" dirty="0" err="1">
                <a:ln/>
                <a:solidFill>
                  <a:schemeClr val="tx1"/>
                </a:solidFill>
                <a:latin typeface="Arial Black" panose="020B0A04020102020204" pitchFamily="34" charset="0"/>
              </a:rPr>
              <a:t>prevedilor</a:t>
            </a:r>
            <a:r>
              <a:rPr lang="en-US" b="1" dirty="0">
                <a:ln/>
                <a:solidFill>
                  <a:schemeClr val="tx1"/>
                </a:solidFill>
                <a:latin typeface="Arial Black" panose="020B0A04020102020204" pitchFamily="34" charset="0"/>
              </a:rPr>
              <a:t> </a:t>
            </a:r>
            <a:r>
              <a:rPr lang="en-US" b="1" dirty="0" err="1">
                <a:ln/>
                <a:solidFill>
                  <a:schemeClr val="tx1"/>
                </a:solidFill>
                <a:latin typeface="Arial Black" panose="020B0A04020102020204" pitchFamily="34" charset="0"/>
              </a:rPr>
              <a:t>alin</a:t>
            </a:r>
            <a:r>
              <a:rPr lang="en-US" b="1" dirty="0">
                <a:ln/>
                <a:solidFill>
                  <a:schemeClr val="tx1"/>
                </a:solidFill>
                <a:latin typeface="Arial Black" panose="020B0A04020102020204" pitchFamily="34" charset="0"/>
              </a:rPr>
              <a:t>. (3) art. 56 din </a:t>
            </a:r>
            <a:r>
              <a:rPr lang="en-US" b="1" dirty="0" err="1">
                <a:ln/>
                <a:solidFill>
                  <a:schemeClr val="tx1"/>
                </a:solidFill>
                <a:latin typeface="Arial Black" panose="020B0A04020102020204" pitchFamily="34" charset="0"/>
              </a:rPr>
              <a:t>Codul</a:t>
            </a:r>
            <a:r>
              <a:rPr lang="en-US" b="1" dirty="0">
                <a:ln/>
                <a:solidFill>
                  <a:schemeClr val="tx1"/>
                </a:solidFill>
                <a:latin typeface="Arial Black" panose="020B0A04020102020204" pitchFamily="34" charset="0"/>
              </a:rPr>
              <a:t> </a:t>
            </a:r>
            <a:r>
              <a:rPr lang="en-US" b="1" dirty="0" err="1">
                <a:ln/>
                <a:solidFill>
                  <a:schemeClr val="tx1"/>
                </a:solidFill>
                <a:latin typeface="Arial Black" panose="020B0A04020102020204" pitchFamily="34" charset="0"/>
              </a:rPr>
              <a:t>muncii</a:t>
            </a:r>
            <a:r>
              <a:rPr lang="en-US" b="1" dirty="0">
                <a:ln/>
                <a:solidFill>
                  <a:schemeClr val="tx1"/>
                </a:solidFill>
                <a:latin typeface="Arial Black" panose="020B0A04020102020204" pitchFamily="34" charset="0"/>
              </a:rPr>
              <a:t>:</a:t>
            </a:r>
            <a:endParaRPr lang="ru-RU" b="1" dirty="0">
              <a:ln/>
              <a:solidFill>
                <a:schemeClr val="tx1"/>
              </a:solidFill>
              <a:latin typeface="Arial Black" panose="020B0A04020102020204" pitchFamily="34" charset="0"/>
            </a:endParaRPr>
          </a:p>
          <a:p>
            <a:pPr algn="just"/>
            <a:r>
              <a:rPr lang="en-US" b="1" dirty="0">
                <a:ln/>
                <a:solidFill>
                  <a:schemeClr val="tx1"/>
                </a:solidFill>
                <a:latin typeface="Arial Black" panose="020B0A04020102020204" pitchFamily="34" charset="0"/>
              </a:rPr>
              <a:t>a) </a:t>
            </a:r>
            <a:r>
              <a:rPr lang="en-US" b="1" dirty="0">
                <a:ln/>
                <a:solidFill>
                  <a:srgbClr val="C00000"/>
                </a:solidFill>
                <a:latin typeface="Arial Black" panose="020B0A04020102020204" pitchFamily="34" charset="0"/>
              </a:rPr>
              <a:t>fie cu </a:t>
            </a:r>
            <a:r>
              <a:rPr lang="en-US" b="1" dirty="0" err="1">
                <a:ln/>
                <a:solidFill>
                  <a:srgbClr val="C00000"/>
                </a:solidFill>
                <a:latin typeface="Arial Black" panose="020B0A04020102020204" pitchFamily="34" charset="0"/>
              </a:rPr>
              <a:t>semnătură</a:t>
            </a:r>
            <a:r>
              <a:rPr lang="en-US" b="1" dirty="0">
                <a:ln/>
                <a:solidFill>
                  <a:srgbClr val="C00000"/>
                </a:solidFill>
                <a:latin typeface="Arial Black" panose="020B0A04020102020204" pitchFamily="34" charset="0"/>
              </a:rPr>
              <a:t> </a:t>
            </a:r>
            <a:r>
              <a:rPr lang="en-US" b="1" dirty="0" err="1">
                <a:ln/>
                <a:solidFill>
                  <a:srgbClr val="C00000"/>
                </a:solidFill>
                <a:latin typeface="Arial Black" panose="020B0A04020102020204" pitchFamily="34" charset="0"/>
              </a:rPr>
              <a:t>olografă</a:t>
            </a:r>
            <a:r>
              <a:rPr lang="en-US" b="1" dirty="0">
                <a:ln/>
                <a:solidFill>
                  <a:srgbClr val="C00000"/>
                </a:solidFill>
                <a:latin typeface="Arial Black" panose="020B0A04020102020204" pitchFamily="34" charset="0"/>
              </a:rPr>
              <a:t> </a:t>
            </a:r>
            <a:r>
              <a:rPr lang="en-US" b="1" dirty="0">
                <a:ln/>
                <a:solidFill>
                  <a:schemeClr val="tx1"/>
                </a:solidFill>
                <a:latin typeface="Arial Black" panose="020B0A04020102020204" pitchFamily="34" charset="0"/>
              </a:rPr>
              <a:t>– </a:t>
            </a:r>
            <a:r>
              <a:rPr lang="en-US" b="1" dirty="0" err="1">
                <a:ln/>
                <a:solidFill>
                  <a:schemeClr val="tx1"/>
                </a:solidFill>
                <a:latin typeface="Arial Black" panose="020B0A04020102020204" pitchFamily="34" charset="0"/>
              </a:rPr>
              <a:t>în</a:t>
            </a:r>
            <a:r>
              <a:rPr lang="en-US" b="1" dirty="0">
                <a:ln/>
                <a:solidFill>
                  <a:schemeClr val="tx1"/>
                </a:solidFill>
                <a:latin typeface="Arial Black" panose="020B0A04020102020204" pitchFamily="34" charset="0"/>
              </a:rPr>
              <a:t> </a:t>
            </a:r>
            <a:r>
              <a:rPr lang="en-US" b="1" dirty="0" err="1">
                <a:ln/>
                <a:solidFill>
                  <a:schemeClr val="tx1"/>
                </a:solidFill>
                <a:latin typeface="Arial Black" panose="020B0A04020102020204" pitchFamily="34" charset="0"/>
              </a:rPr>
              <a:t>două</a:t>
            </a:r>
            <a:r>
              <a:rPr lang="en-US" b="1" dirty="0">
                <a:ln/>
                <a:solidFill>
                  <a:schemeClr val="tx1"/>
                </a:solidFill>
                <a:latin typeface="Arial Black" panose="020B0A04020102020204" pitchFamily="34" charset="0"/>
              </a:rPr>
              <a:t> </a:t>
            </a:r>
            <a:r>
              <a:rPr lang="en-US" b="1" dirty="0" err="1">
                <a:ln/>
                <a:solidFill>
                  <a:schemeClr val="tx1"/>
                </a:solidFill>
                <a:latin typeface="Arial Black" panose="020B0A04020102020204" pitchFamily="34" charset="0"/>
              </a:rPr>
              <a:t>exemplare</a:t>
            </a:r>
            <a:r>
              <a:rPr lang="en-US" b="1" dirty="0">
                <a:ln/>
                <a:solidFill>
                  <a:schemeClr val="tx1"/>
                </a:solidFill>
                <a:latin typeface="Arial Black" panose="020B0A04020102020204" pitchFamily="34" charset="0"/>
              </a:rPr>
              <a:t>, </a:t>
            </a:r>
            <a:r>
              <a:rPr lang="en-US" b="1" dirty="0" err="1">
                <a:ln/>
                <a:solidFill>
                  <a:schemeClr val="tx1"/>
                </a:solidFill>
                <a:latin typeface="Arial Black" panose="020B0A04020102020204" pitchFamily="34" charset="0"/>
              </a:rPr>
              <a:t>dintre</a:t>
            </a:r>
            <a:r>
              <a:rPr lang="en-US" b="1" dirty="0">
                <a:ln/>
                <a:solidFill>
                  <a:schemeClr val="tx1"/>
                </a:solidFill>
                <a:latin typeface="Arial Black" panose="020B0A04020102020204" pitchFamily="34" charset="0"/>
              </a:rPr>
              <a:t> care un exemplar se </a:t>
            </a:r>
            <a:r>
              <a:rPr lang="en-US" b="1" dirty="0" err="1">
                <a:ln/>
                <a:solidFill>
                  <a:schemeClr val="tx1"/>
                </a:solidFill>
                <a:latin typeface="Arial Black" panose="020B0A04020102020204" pitchFamily="34" charset="0"/>
              </a:rPr>
              <a:t>înmânează</a:t>
            </a:r>
            <a:r>
              <a:rPr lang="en-US" b="1" dirty="0">
                <a:ln/>
                <a:solidFill>
                  <a:schemeClr val="tx1"/>
                </a:solidFill>
                <a:latin typeface="Arial Black" panose="020B0A04020102020204" pitchFamily="34" charset="0"/>
              </a:rPr>
              <a:t> </a:t>
            </a:r>
            <a:r>
              <a:rPr lang="en-US" b="1" dirty="0" err="1">
                <a:ln/>
                <a:solidFill>
                  <a:schemeClr val="tx1"/>
                </a:solidFill>
                <a:latin typeface="Arial Black" panose="020B0A04020102020204" pitchFamily="34" charset="0"/>
              </a:rPr>
              <a:t>salariatului</a:t>
            </a:r>
            <a:r>
              <a:rPr lang="en-US" b="1" dirty="0">
                <a:ln/>
                <a:solidFill>
                  <a:schemeClr val="tx1"/>
                </a:solidFill>
                <a:latin typeface="Arial Black" panose="020B0A04020102020204" pitchFamily="34" charset="0"/>
              </a:rPr>
              <a:t>, </a:t>
            </a:r>
            <a:r>
              <a:rPr lang="en-US" b="1" dirty="0" err="1">
                <a:ln/>
                <a:solidFill>
                  <a:schemeClr val="tx1"/>
                </a:solidFill>
                <a:latin typeface="Arial Black" panose="020B0A04020102020204" pitchFamily="34" charset="0"/>
              </a:rPr>
              <a:t>iar</a:t>
            </a:r>
            <a:r>
              <a:rPr lang="en-US" b="1" dirty="0">
                <a:ln/>
                <a:solidFill>
                  <a:schemeClr val="tx1"/>
                </a:solidFill>
                <a:latin typeface="Arial Black" panose="020B0A04020102020204" pitchFamily="34" charset="0"/>
              </a:rPr>
              <a:t> </a:t>
            </a:r>
            <a:r>
              <a:rPr lang="en-US" b="1" dirty="0" err="1">
                <a:ln/>
                <a:solidFill>
                  <a:schemeClr val="tx1"/>
                </a:solidFill>
                <a:latin typeface="Arial Black" panose="020B0A04020102020204" pitchFamily="34" charset="0"/>
              </a:rPr>
              <a:t>celălalt</a:t>
            </a:r>
            <a:r>
              <a:rPr lang="en-US" b="1" dirty="0">
                <a:ln/>
                <a:solidFill>
                  <a:schemeClr val="tx1"/>
                </a:solidFill>
                <a:latin typeface="Arial Black" panose="020B0A04020102020204" pitchFamily="34" charset="0"/>
              </a:rPr>
              <a:t> se </a:t>
            </a:r>
            <a:r>
              <a:rPr lang="en-US" b="1" dirty="0" err="1">
                <a:ln/>
                <a:solidFill>
                  <a:schemeClr val="tx1"/>
                </a:solidFill>
                <a:latin typeface="Arial Black" panose="020B0A04020102020204" pitchFamily="34" charset="0"/>
              </a:rPr>
              <a:t>păstrează</a:t>
            </a:r>
            <a:r>
              <a:rPr lang="en-US" b="1" dirty="0">
                <a:ln/>
                <a:solidFill>
                  <a:schemeClr val="tx1"/>
                </a:solidFill>
                <a:latin typeface="Arial Black" panose="020B0A04020102020204" pitchFamily="34" charset="0"/>
              </a:rPr>
              <a:t> la </a:t>
            </a:r>
            <a:r>
              <a:rPr lang="en-US" b="1" dirty="0" err="1">
                <a:ln/>
                <a:solidFill>
                  <a:schemeClr val="tx1"/>
                </a:solidFill>
                <a:latin typeface="Arial Black" panose="020B0A04020102020204" pitchFamily="34" charset="0"/>
              </a:rPr>
              <a:t>angajator</a:t>
            </a:r>
            <a:r>
              <a:rPr lang="en-US" b="1" dirty="0">
                <a:ln/>
                <a:solidFill>
                  <a:schemeClr val="tx1"/>
                </a:solidFill>
                <a:latin typeface="Arial Black" panose="020B0A04020102020204" pitchFamily="34" charset="0"/>
              </a:rPr>
              <a:t>;</a:t>
            </a:r>
            <a:endParaRPr lang="ru-RU" b="1" dirty="0">
              <a:ln/>
              <a:solidFill>
                <a:schemeClr val="tx1"/>
              </a:solidFill>
              <a:latin typeface="Arial Black" panose="020B0A04020102020204" pitchFamily="34" charset="0"/>
            </a:endParaRPr>
          </a:p>
          <a:p>
            <a:pPr algn="just"/>
            <a:r>
              <a:rPr lang="en-US" b="1" dirty="0">
                <a:ln/>
                <a:solidFill>
                  <a:schemeClr val="tx1"/>
                </a:solidFill>
                <a:latin typeface="Arial Black" panose="020B0A04020102020204" pitchFamily="34" charset="0"/>
              </a:rPr>
              <a:t>b) </a:t>
            </a:r>
            <a:r>
              <a:rPr lang="en-US" b="1" dirty="0">
                <a:ln/>
                <a:solidFill>
                  <a:srgbClr val="C00000"/>
                </a:solidFill>
                <a:latin typeface="Arial Black" panose="020B0A04020102020204" pitchFamily="34" charset="0"/>
              </a:rPr>
              <a:t>fie cu </a:t>
            </a:r>
            <a:r>
              <a:rPr lang="en-US" b="1" dirty="0" err="1">
                <a:ln/>
                <a:solidFill>
                  <a:srgbClr val="C00000"/>
                </a:solidFill>
                <a:latin typeface="Arial Black" panose="020B0A04020102020204" pitchFamily="34" charset="0"/>
              </a:rPr>
              <a:t>semnătură</a:t>
            </a:r>
            <a:r>
              <a:rPr lang="en-US" b="1" dirty="0">
                <a:ln/>
                <a:solidFill>
                  <a:srgbClr val="C00000"/>
                </a:solidFill>
                <a:latin typeface="Arial Black" panose="020B0A04020102020204" pitchFamily="34" charset="0"/>
              </a:rPr>
              <a:t> electronică </a:t>
            </a:r>
            <a:r>
              <a:rPr lang="en-US" b="1" dirty="0" err="1">
                <a:ln/>
                <a:solidFill>
                  <a:srgbClr val="C00000"/>
                </a:solidFill>
                <a:latin typeface="Arial Black" panose="020B0A04020102020204" pitchFamily="34" charset="0"/>
              </a:rPr>
              <a:t>avansata</a:t>
            </a:r>
            <a:r>
              <a:rPr lang="en-US" b="1" dirty="0">
                <a:ln/>
                <a:solidFill>
                  <a:srgbClr val="C00000"/>
                </a:solidFill>
                <a:latin typeface="Arial Black" panose="020B0A04020102020204" pitchFamily="34" charset="0"/>
              </a:rPr>
              <a:t>̆ </a:t>
            </a:r>
            <a:r>
              <a:rPr lang="en-US" b="1" dirty="0" err="1">
                <a:ln/>
                <a:solidFill>
                  <a:srgbClr val="C00000"/>
                </a:solidFill>
                <a:latin typeface="Arial Black" panose="020B0A04020102020204" pitchFamily="34" charset="0"/>
              </a:rPr>
              <a:t>calificata</a:t>
            </a:r>
            <a:r>
              <a:rPr lang="en-US" b="1" dirty="0">
                <a:ln/>
                <a:solidFill>
                  <a:schemeClr val="tx1"/>
                </a:solidFill>
                <a:latin typeface="Arial Black" panose="020B0A04020102020204" pitchFamily="34" charset="0"/>
              </a:rPr>
              <a:t>̆ – </a:t>
            </a:r>
            <a:r>
              <a:rPr lang="en-US" b="1" dirty="0" err="1">
                <a:ln/>
                <a:solidFill>
                  <a:schemeClr val="tx1"/>
                </a:solidFill>
                <a:latin typeface="Arial Black" panose="020B0A04020102020204" pitchFamily="34" charset="0"/>
              </a:rPr>
              <a:t>în</a:t>
            </a:r>
            <a:r>
              <a:rPr lang="en-US" b="1" dirty="0">
                <a:ln/>
                <a:solidFill>
                  <a:schemeClr val="tx1"/>
                </a:solidFill>
                <a:latin typeface="Arial Black" panose="020B0A04020102020204" pitchFamily="34" charset="0"/>
              </a:rPr>
              <a:t> </a:t>
            </a:r>
            <a:r>
              <a:rPr lang="en-US" b="1" dirty="0" err="1">
                <a:ln/>
                <a:solidFill>
                  <a:schemeClr val="tx1"/>
                </a:solidFill>
                <a:latin typeface="Arial Black" panose="020B0A04020102020204" pitchFamily="34" charset="0"/>
              </a:rPr>
              <a:t>cazul</a:t>
            </a:r>
            <a:r>
              <a:rPr lang="en-US" b="1" dirty="0">
                <a:ln/>
                <a:solidFill>
                  <a:schemeClr val="tx1"/>
                </a:solidFill>
                <a:latin typeface="Arial Black" panose="020B0A04020102020204" pitchFamily="34" charset="0"/>
              </a:rPr>
              <a:t> </a:t>
            </a:r>
            <a:r>
              <a:rPr lang="en-US" b="1" dirty="0" err="1">
                <a:ln/>
                <a:solidFill>
                  <a:schemeClr val="tx1"/>
                </a:solidFill>
                <a:latin typeface="Arial Black" panose="020B0A04020102020204" pitchFamily="34" charset="0"/>
              </a:rPr>
              <a:t>în</a:t>
            </a:r>
            <a:r>
              <a:rPr lang="en-US" b="1" dirty="0">
                <a:ln/>
                <a:solidFill>
                  <a:schemeClr val="tx1"/>
                </a:solidFill>
                <a:latin typeface="Arial Black" panose="020B0A04020102020204" pitchFamily="34" charset="0"/>
              </a:rPr>
              <a:t> care </a:t>
            </a:r>
            <a:r>
              <a:rPr lang="en-US" b="1" dirty="0" err="1">
                <a:ln/>
                <a:solidFill>
                  <a:schemeClr val="tx1"/>
                </a:solidFill>
                <a:latin typeface="Arial Black" panose="020B0A04020102020204" pitchFamily="34" charset="0"/>
              </a:rPr>
              <a:t>părţile</a:t>
            </a:r>
            <a:r>
              <a:rPr lang="en-US" b="1" dirty="0">
                <a:ln/>
                <a:solidFill>
                  <a:schemeClr val="tx1"/>
                </a:solidFill>
                <a:latin typeface="Arial Black" panose="020B0A04020102020204" pitchFamily="34" charset="0"/>
              </a:rPr>
              <a:t> </a:t>
            </a:r>
            <a:r>
              <a:rPr lang="en-US" b="1" dirty="0" err="1">
                <a:ln/>
                <a:solidFill>
                  <a:schemeClr val="tx1"/>
                </a:solidFill>
                <a:latin typeface="Arial Black" panose="020B0A04020102020204" pitchFamily="34" charset="0"/>
              </a:rPr>
              <a:t>contractului</a:t>
            </a:r>
            <a:r>
              <a:rPr lang="en-US" b="1" dirty="0">
                <a:ln/>
                <a:solidFill>
                  <a:schemeClr val="tx1"/>
                </a:solidFill>
                <a:latin typeface="Arial Black" panose="020B0A04020102020204" pitchFamily="34" charset="0"/>
              </a:rPr>
              <a:t> individual de </a:t>
            </a:r>
            <a:r>
              <a:rPr lang="en-US" b="1" dirty="0" err="1">
                <a:ln/>
                <a:solidFill>
                  <a:schemeClr val="tx1"/>
                </a:solidFill>
                <a:latin typeface="Arial Black" panose="020B0A04020102020204" pitchFamily="34" charset="0"/>
              </a:rPr>
              <a:t>munca</a:t>
            </a:r>
            <a:r>
              <a:rPr lang="en-US" b="1" dirty="0">
                <a:ln/>
                <a:solidFill>
                  <a:schemeClr val="tx1"/>
                </a:solidFill>
                <a:latin typeface="Arial Black" panose="020B0A04020102020204" pitchFamily="34" charset="0"/>
              </a:rPr>
              <a:t>̆ au </a:t>
            </a:r>
            <a:r>
              <a:rPr lang="en-US" b="1" dirty="0" err="1">
                <a:ln/>
                <a:solidFill>
                  <a:schemeClr val="tx1"/>
                </a:solidFill>
                <a:latin typeface="Arial Black" panose="020B0A04020102020204" pitchFamily="34" charset="0"/>
              </a:rPr>
              <a:t>convenit</a:t>
            </a:r>
            <a:r>
              <a:rPr lang="en-US" b="1" dirty="0">
                <a:ln/>
                <a:solidFill>
                  <a:schemeClr val="tx1"/>
                </a:solidFill>
                <a:latin typeface="Arial Black" panose="020B0A04020102020204" pitchFamily="34" charset="0"/>
              </a:rPr>
              <a:t> </a:t>
            </a:r>
            <a:r>
              <a:rPr lang="en-US" b="1" dirty="0" err="1">
                <a:ln/>
                <a:solidFill>
                  <a:schemeClr val="tx1"/>
                </a:solidFill>
                <a:latin typeface="Arial Black" panose="020B0A04020102020204" pitchFamily="34" charset="0"/>
              </a:rPr>
              <a:t>încheierea</a:t>
            </a:r>
            <a:r>
              <a:rPr lang="en-US" b="1" dirty="0">
                <a:ln/>
                <a:solidFill>
                  <a:schemeClr val="tx1"/>
                </a:solidFill>
                <a:latin typeface="Arial Black" panose="020B0A04020102020204" pitchFamily="34" charset="0"/>
              </a:rPr>
              <a:t> </a:t>
            </a:r>
            <a:r>
              <a:rPr lang="en-US" b="1" dirty="0" err="1">
                <a:ln/>
                <a:solidFill>
                  <a:schemeClr val="tx1"/>
                </a:solidFill>
                <a:latin typeface="Arial Black" panose="020B0A04020102020204" pitchFamily="34" charset="0"/>
              </a:rPr>
              <a:t>acestuia</a:t>
            </a:r>
            <a:r>
              <a:rPr lang="en-US" b="1" dirty="0">
                <a:ln/>
                <a:solidFill>
                  <a:schemeClr val="tx1"/>
                </a:solidFill>
                <a:latin typeface="Arial Black" panose="020B0A04020102020204" pitchFamily="34" charset="0"/>
              </a:rPr>
              <a:t> </a:t>
            </a:r>
            <a:r>
              <a:rPr lang="en-US" b="1" dirty="0" err="1">
                <a:ln/>
                <a:solidFill>
                  <a:schemeClr val="tx1"/>
                </a:solidFill>
                <a:latin typeface="Arial Black" panose="020B0A04020102020204" pitchFamily="34" charset="0"/>
              </a:rPr>
              <a:t>prin</a:t>
            </a:r>
            <a:r>
              <a:rPr lang="en-US" b="1" dirty="0">
                <a:ln/>
                <a:solidFill>
                  <a:schemeClr val="tx1"/>
                </a:solidFill>
                <a:latin typeface="Arial Black" panose="020B0A04020102020204" pitchFamily="34" charset="0"/>
              </a:rPr>
              <a:t> </a:t>
            </a:r>
            <a:r>
              <a:rPr lang="en-US" b="1" dirty="0" err="1">
                <a:ln/>
                <a:solidFill>
                  <a:schemeClr val="tx1"/>
                </a:solidFill>
                <a:latin typeface="Arial Black" panose="020B0A04020102020204" pitchFamily="34" charset="0"/>
              </a:rPr>
              <a:t>schimb</a:t>
            </a:r>
            <a:r>
              <a:rPr lang="en-US" b="1" dirty="0">
                <a:ln/>
                <a:solidFill>
                  <a:schemeClr val="tx1"/>
                </a:solidFill>
                <a:latin typeface="Arial Black" panose="020B0A04020102020204" pitchFamily="34" charset="0"/>
              </a:rPr>
              <a:t> de </a:t>
            </a:r>
            <a:r>
              <a:rPr lang="en-US" b="1" dirty="0" err="1">
                <a:ln/>
                <a:solidFill>
                  <a:schemeClr val="tx1"/>
                </a:solidFill>
                <a:latin typeface="Arial Black" panose="020B0A04020102020204" pitchFamily="34" charset="0"/>
              </a:rPr>
              <a:t>documente</a:t>
            </a:r>
            <a:r>
              <a:rPr lang="en-US" b="1" dirty="0">
                <a:ln/>
                <a:solidFill>
                  <a:schemeClr val="tx1"/>
                </a:solidFill>
                <a:latin typeface="Arial Black" panose="020B0A04020102020204" pitchFamily="34" charset="0"/>
              </a:rPr>
              <a:t> </a:t>
            </a:r>
            <a:r>
              <a:rPr lang="en-US" b="1" dirty="0" err="1">
                <a:ln/>
                <a:solidFill>
                  <a:schemeClr val="tx1"/>
                </a:solidFill>
                <a:latin typeface="Arial Black" panose="020B0A04020102020204" pitchFamily="34" charset="0"/>
              </a:rPr>
              <a:t>electronice</a:t>
            </a:r>
            <a:r>
              <a:rPr lang="en-US" b="1" dirty="0">
                <a:ln/>
                <a:solidFill>
                  <a:schemeClr val="tx1"/>
                </a:solidFill>
                <a:latin typeface="Arial Black" panose="020B0A04020102020204" pitchFamily="34" charset="0"/>
              </a:rPr>
              <a:t>.</a:t>
            </a:r>
            <a:endParaRPr lang="ru-RU" b="1" dirty="0">
              <a:ln/>
              <a:solidFill>
                <a:schemeClr val="tx1"/>
              </a:solidFill>
              <a:latin typeface="Arial Black" panose="020B0A04020102020204" pitchFamily="34" charset="0"/>
            </a:endParaRPr>
          </a:p>
        </p:txBody>
      </p:sp>
      <p:pic>
        <p:nvPicPr>
          <p:cNvPr id="6" name="Рисунок 5">
            <a:extLst>
              <a:ext uri="{FF2B5EF4-FFF2-40B4-BE49-F238E27FC236}">
                <a16:creationId xmlns:a16="http://schemas.microsoft.com/office/drawing/2014/main" id="{E7ADF601-C0B1-4BA5-95A9-002AC67639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1584" y="3573016"/>
            <a:ext cx="6629400" cy="2952328"/>
          </a:xfrm>
          <a:prstGeom prst="rect">
            <a:avLst/>
          </a:prstGeom>
        </p:spPr>
      </p:pic>
    </p:spTree>
    <p:extLst>
      <p:ext uri="{BB962C8B-B14F-4D97-AF65-F5344CB8AC3E}">
        <p14:creationId xmlns:p14="http://schemas.microsoft.com/office/powerpoint/2010/main" val="3310747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1F0922F-6D0F-4970-AB0F-4AC976E6357F}"/>
              </a:ext>
            </a:extLst>
          </p:cNvPr>
          <p:cNvSpPr>
            <a:spLocks noGrp="1"/>
          </p:cNvSpPr>
          <p:nvPr>
            <p:ph idx="1"/>
          </p:nvPr>
        </p:nvSpPr>
        <p:spPr>
          <a:xfrm>
            <a:off x="479376" y="476672"/>
            <a:ext cx="11233248" cy="5619328"/>
          </a:xfrm>
        </p:spPr>
        <p:txBody>
          <a:bodyPr/>
          <a:lstStyle/>
          <a:p>
            <a:pPr marL="45720" indent="0">
              <a:buNone/>
            </a:pPr>
            <a:r>
              <a:rPr lang="ro-RO" b="1" dirty="0">
                <a:solidFill>
                  <a:schemeClr val="tx1"/>
                </a:solidFill>
                <a:latin typeface="Arial Black" panose="020B0A04020102020204" pitchFamily="34" charset="0"/>
                <a:cs typeface="Arial" panose="020B0604020202020204" pitchFamily="34" charset="0"/>
              </a:rPr>
              <a:t>Documente de personal în format digitală</a:t>
            </a:r>
          </a:p>
          <a:p>
            <a:pPr marL="45720" indent="0" algn="ctr">
              <a:buNone/>
            </a:pPr>
            <a:endParaRPr lang="ro-RO" b="1" dirty="0">
              <a:solidFill>
                <a:schemeClr val="tx1"/>
              </a:solidFill>
              <a:latin typeface="Arial" panose="020B0604020202020204" pitchFamily="34" charset="0"/>
              <a:cs typeface="Arial" panose="020B0604020202020204" pitchFamily="34" charset="0"/>
            </a:endParaRPr>
          </a:p>
          <a:p>
            <a:pPr marL="45720" indent="0" algn="ctr">
              <a:buNone/>
            </a:pPr>
            <a:endParaRPr lang="ro-RO" b="1" dirty="0">
              <a:solidFill>
                <a:schemeClr val="tx1"/>
              </a:solidFill>
              <a:latin typeface="Arial" panose="020B0604020202020204" pitchFamily="34" charset="0"/>
              <a:cs typeface="Arial" panose="020B0604020202020204" pitchFamily="34" charset="0"/>
            </a:endParaRPr>
          </a:p>
          <a:p>
            <a:pPr marL="45720" indent="0" algn="ctr">
              <a:buNone/>
            </a:pPr>
            <a:endParaRPr lang="ru-RU" dirty="0">
              <a:solidFill>
                <a:schemeClr val="tx1"/>
              </a:solidFill>
              <a:latin typeface="Arial" panose="020B0604020202020204" pitchFamily="34" charset="0"/>
              <a:cs typeface="Arial" panose="020B0604020202020204" pitchFamily="34" charset="0"/>
            </a:endParaRPr>
          </a:p>
          <a:p>
            <a:pPr marL="45720" indent="0">
              <a:buNone/>
            </a:pPr>
            <a:endParaRPr lang="ru-RU" dirty="0"/>
          </a:p>
        </p:txBody>
      </p:sp>
      <p:graphicFrame>
        <p:nvGraphicFramePr>
          <p:cNvPr id="6" name="Таблица 5">
            <a:extLst>
              <a:ext uri="{FF2B5EF4-FFF2-40B4-BE49-F238E27FC236}">
                <a16:creationId xmlns:a16="http://schemas.microsoft.com/office/drawing/2014/main" id="{4C7EC74D-B6E8-4A39-B3BB-8E548F653706}"/>
              </a:ext>
            </a:extLst>
          </p:cNvPr>
          <p:cNvGraphicFramePr>
            <a:graphicFrameLocks noGrp="1"/>
          </p:cNvGraphicFramePr>
          <p:nvPr>
            <p:extLst>
              <p:ext uri="{D42A27DB-BD31-4B8C-83A1-F6EECF244321}">
                <p14:modId xmlns:p14="http://schemas.microsoft.com/office/powerpoint/2010/main" val="3134048819"/>
              </p:ext>
            </p:extLst>
          </p:nvPr>
        </p:nvGraphicFramePr>
        <p:xfrm>
          <a:off x="227348" y="1628800"/>
          <a:ext cx="11737304" cy="4977698"/>
        </p:xfrm>
        <a:graphic>
          <a:graphicData uri="http://schemas.openxmlformats.org/drawingml/2006/table">
            <a:tbl>
              <a:tblPr>
                <a:tableStyleId>{5C22544A-7EE6-4342-B048-85BDC9FD1C3A}</a:tableStyleId>
              </a:tblPr>
              <a:tblGrid>
                <a:gridCol w="3652692">
                  <a:extLst>
                    <a:ext uri="{9D8B030D-6E8A-4147-A177-3AD203B41FA5}">
                      <a16:colId xmlns:a16="http://schemas.microsoft.com/office/drawing/2014/main" val="1541617900"/>
                    </a:ext>
                  </a:extLst>
                </a:gridCol>
                <a:gridCol w="6712719">
                  <a:extLst>
                    <a:ext uri="{9D8B030D-6E8A-4147-A177-3AD203B41FA5}">
                      <a16:colId xmlns:a16="http://schemas.microsoft.com/office/drawing/2014/main" val="583724689"/>
                    </a:ext>
                  </a:extLst>
                </a:gridCol>
                <a:gridCol w="1371893">
                  <a:extLst>
                    <a:ext uri="{9D8B030D-6E8A-4147-A177-3AD203B41FA5}">
                      <a16:colId xmlns:a16="http://schemas.microsoft.com/office/drawing/2014/main" val="2601495448"/>
                    </a:ext>
                  </a:extLst>
                </a:gridCol>
              </a:tblGrid>
              <a:tr h="389601">
                <a:tc>
                  <a:txBody>
                    <a:bodyPr/>
                    <a:lstStyle/>
                    <a:p>
                      <a:pPr algn="ctr">
                        <a:spcAft>
                          <a:spcPts val="0"/>
                        </a:spcAft>
                      </a:pPr>
                      <a:r>
                        <a:rPr lang="ro-MD" sz="1200" b="1" dirty="0">
                          <a:effectLst/>
                          <a:latin typeface="Arial Black" panose="020B0A04020102020204" pitchFamily="34" charset="0"/>
                        </a:rPr>
                        <a:t>Denumirea documenului</a:t>
                      </a:r>
                      <a:endParaRPr lang="ru-RU" sz="1200" b="1" dirty="0">
                        <a:solidFill>
                          <a:srgbClr val="00000A"/>
                        </a:solidFill>
                        <a:effectLst/>
                        <a:latin typeface="Arial Black" panose="020B0A04020102020204" pitchFamily="34" charset="0"/>
                        <a:ea typeface="Calibri" panose="020F0502020204030204" pitchFamily="34" charset="0"/>
                        <a:cs typeface="Calibri" panose="020F0502020204030204" pitchFamily="34" charset="0"/>
                      </a:endParaRPr>
                    </a:p>
                  </a:txBody>
                  <a:tcPr marL="18972" marR="18972" marT="0" marB="0"/>
                </a:tc>
                <a:tc>
                  <a:txBody>
                    <a:bodyPr/>
                    <a:lstStyle/>
                    <a:p>
                      <a:pPr algn="ctr">
                        <a:spcAft>
                          <a:spcPts val="0"/>
                        </a:spcAft>
                      </a:pPr>
                      <a:r>
                        <a:rPr lang="ro-MD" sz="1200" b="1" dirty="0">
                          <a:effectLst/>
                          <a:latin typeface="Arial Black" panose="020B0A04020102020204" pitchFamily="34" charset="0"/>
                        </a:rPr>
                        <a:t>Formatul semnăturii</a:t>
                      </a:r>
                      <a:endParaRPr lang="ru-RU" sz="1200" b="1" dirty="0">
                        <a:solidFill>
                          <a:srgbClr val="00000A"/>
                        </a:solidFill>
                        <a:effectLst/>
                        <a:latin typeface="Arial Black" panose="020B0A04020102020204" pitchFamily="34" charset="0"/>
                        <a:ea typeface="Calibri" panose="020F0502020204030204" pitchFamily="34" charset="0"/>
                        <a:cs typeface="Calibri" panose="020F0502020204030204" pitchFamily="34" charset="0"/>
                      </a:endParaRPr>
                    </a:p>
                  </a:txBody>
                  <a:tcPr marL="18972" marR="18972" marT="0" marB="0"/>
                </a:tc>
                <a:tc>
                  <a:txBody>
                    <a:bodyPr/>
                    <a:lstStyle/>
                    <a:p>
                      <a:pPr algn="ctr">
                        <a:spcAft>
                          <a:spcPts val="0"/>
                        </a:spcAft>
                      </a:pPr>
                      <a:r>
                        <a:rPr lang="ro-MD" sz="1200" b="1" dirty="0">
                          <a:effectLst/>
                          <a:latin typeface="Arial Black" panose="020B0A04020102020204" pitchFamily="34" charset="0"/>
                        </a:rPr>
                        <a:t>Norma din CM</a:t>
                      </a:r>
                      <a:endParaRPr lang="ru-RU" sz="1200" b="1" dirty="0">
                        <a:solidFill>
                          <a:srgbClr val="00000A"/>
                        </a:solidFill>
                        <a:effectLst/>
                        <a:latin typeface="Arial Black" panose="020B0A04020102020204" pitchFamily="34" charset="0"/>
                        <a:ea typeface="Calibri" panose="020F0502020204030204" pitchFamily="34" charset="0"/>
                        <a:cs typeface="Calibri" panose="020F0502020204030204" pitchFamily="34" charset="0"/>
                      </a:endParaRPr>
                    </a:p>
                  </a:txBody>
                  <a:tcPr marL="18972" marR="18972" marT="0" marB="0"/>
                </a:tc>
                <a:extLst>
                  <a:ext uri="{0D108BD9-81ED-4DB2-BD59-A6C34878D82A}">
                    <a16:rowId xmlns:a16="http://schemas.microsoft.com/office/drawing/2014/main" val="2662206738"/>
                  </a:ext>
                </a:extLst>
              </a:tr>
              <a:tr h="794433">
                <a:tc>
                  <a:txBody>
                    <a:bodyPr/>
                    <a:lstStyle/>
                    <a:p>
                      <a:pPr>
                        <a:spcAft>
                          <a:spcPts val="0"/>
                        </a:spcAft>
                      </a:pPr>
                      <a:r>
                        <a:rPr lang="ro-RO" sz="1400" b="1" dirty="0">
                          <a:effectLst/>
                          <a:latin typeface="Arial" panose="020B0604020202020204" pitchFamily="34" charset="0"/>
                          <a:cs typeface="Arial" panose="020B0604020202020204" pitchFamily="34" charset="0"/>
                        </a:rPr>
                        <a:t>Ordin (dispoziție, decizie, hotărire) privind angajarea, dacă este emis de angajator</a:t>
                      </a:r>
                      <a:endParaRPr lang="ru-RU" sz="1400" b="1" dirty="0">
                        <a:solidFill>
                          <a:srgbClr val="00000A"/>
                        </a:solidFill>
                        <a:effectLst/>
                        <a:latin typeface="Arial" panose="020B0604020202020204" pitchFamily="34" charset="0"/>
                        <a:ea typeface="Calibri" panose="020F0502020204030204" pitchFamily="34" charset="0"/>
                        <a:cs typeface="Arial" panose="020B0604020202020204" pitchFamily="34" charset="0"/>
                      </a:endParaRPr>
                    </a:p>
                  </a:txBody>
                  <a:tcPr marL="18972" marR="18972" marT="0" marB="0"/>
                </a:tc>
                <a:tc>
                  <a:txBody>
                    <a:bodyPr/>
                    <a:lstStyle/>
                    <a:p>
                      <a:pPr>
                        <a:spcAft>
                          <a:spcPts val="0"/>
                        </a:spcAft>
                      </a:pPr>
                      <a:r>
                        <a:rPr lang="en-US" sz="1400" dirty="0">
                          <a:effectLst/>
                          <a:latin typeface="Arial" panose="020B0604020202020204" pitchFamily="34" charset="0"/>
                          <a:cs typeface="Arial" panose="020B0604020202020204" pitchFamily="34" charset="0"/>
                        </a:rPr>
                        <a:t>Se adduce la </a:t>
                      </a:r>
                      <a:r>
                        <a:rPr lang="en-US" sz="1400" dirty="0" err="1">
                          <a:effectLst/>
                          <a:latin typeface="Arial" panose="020B0604020202020204" pitchFamily="34" charset="0"/>
                          <a:cs typeface="Arial" panose="020B0604020202020204" pitchFamily="34" charset="0"/>
                        </a:rPr>
                        <a:t>cunoștința</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salariatului</a:t>
                      </a:r>
                      <a:r>
                        <a:rPr lang="en-US" sz="1400" dirty="0">
                          <a:effectLst/>
                          <a:latin typeface="Arial" panose="020B0604020202020204" pitchFamily="34" charset="0"/>
                          <a:cs typeface="Arial" panose="020B0604020202020204" pitchFamily="34" charset="0"/>
                        </a:rPr>
                        <a:t> sub </a:t>
                      </a:r>
                      <a:r>
                        <a:rPr lang="en-US" sz="1400" dirty="0" err="1">
                          <a:effectLst/>
                          <a:latin typeface="Arial" panose="020B0604020202020204" pitchFamily="34" charset="0"/>
                          <a:cs typeface="Arial" panose="020B0604020202020204" pitchFamily="34" charset="0"/>
                        </a:rPr>
                        <a:t>semnătură</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sau</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prin</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altă</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modalitate</a:t>
                      </a:r>
                      <a:r>
                        <a:rPr lang="en-US" sz="1400" dirty="0">
                          <a:effectLst/>
                          <a:latin typeface="Arial" panose="020B0604020202020204" pitchFamily="34" charset="0"/>
                          <a:cs typeface="Arial" panose="020B0604020202020204" pitchFamily="34" charset="0"/>
                        </a:rPr>
                        <a:t> care </a:t>
                      </a:r>
                      <a:r>
                        <a:rPr lang="en-US" sz="1400" dirty="0" err="1">
                          <a:effectLst/>
                          <a:latin typeface="Arial" panose="020B0604020202020204" pitchFamily="34" charset="0"/>
                          <a:cs typeface="Arial" panose="020B0604020202020204" pitchFamily="34" charset="0"/>
                        </a:rPr>
                        <a:t>permite</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confirmarea</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recepționării</a:t>
                      </a:r>
                      <a:r>
                        <a:rPr lang="en-US" sz="1400" dirty="0">
                          <a:effectLst/>
                          <a:latin typeface="Arial" panose="020B0604020202020204" pitchFamily="34" charset="0"/>
                          <a:cs typeface="Arial" panose="020B0604020202020204" pitchFamily="34" charset="0"/>
                        </a:rPr>
                        <a:t>/</a:t>
                      </a:r>
                      <a:r>
                        <a:rPr lang="en-US" sz="1400" dirty="0" err="1">
                          <a:effectLst/>
                          <a:latin typeface="Arial" panose="020B0604020202020204" pitchFamily="34" charset="0"/>
                          <a:cs typeface="Arial" panose="020B0604020202020204" pitchFamily="34" charset="0"/>
                        </a:rPr>
                        <a:t>înștiințării</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în</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termen</a:t>
                      </a:r>
                      <a:r>
                        <a:rPr lang="en-US" sz="1400" dirty="0">
                          <a:effectLst/>
                          <a:latin typeface="Arial" panose="020B0604020202020204" pitchFamily="34" charset="0"/>
                          <a:cs typeface="Arial" panose="020B0604020202020204" pitchFamily="34" charset="0"/>
                        </a:rPr>
                        <a:t> de 3 </a:t>
                      </a:r>
                      <a:r>
                        <a:rPr lang="en-US" sz="1400" dirty="0" err="1">
                          <a:effectLst/>
                          <a:latin typeface="Arial" panose="020B0604020202020204" pitchFamily="34" charset="0"/>
                          <a:cs typeface="Arial" panose="020B0604020202020204" pitchFamily="34" charset="0"/>
                        </a:rPr>
                        <a:t>zile</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lucrătoare</a:t>
                      </a:r>
                      <a:r>
                        <a:rPr lang="en-US" sz="1400" dirty="0">
                          <a:effectLst/>
                          <a:latin typeface="Arial" panose="020B0604020202020204" pitchFamily="34" charset="0"/>
                          <a:cs typeface="Arial" panose="020B0604020202020204" pitchFamily="34" charset="0"/>
                        </a:rPr>
                        <a:t> de la data </a:t>
                      </a:r>
                      <a:r>
                        <a:rPr lang="en-US" sz="1400" dirty="0" err="1">
                          <a:effectLst/>
                          <a:latin typeface="Arial" panose="020B0604020202020204" pitchFamily="34" charset="0"/>
                          <a:cs typeface="Arial" panose="020B0604020202020204" pitchFamily="34" charset="0"/>
                        </a:rPr>
                        <a:t>semnării</a:t>
                      </a:r>
                      <a:r>
                        <a:rPr lang="en-US" sz="1400" dirty="0">
                          <a:effectLst/>
                          <a:latin typeface="Arial" panose="020B0604020202020204" pitchFamily="34" charset="0"/>
                          <a:cs typeface="Arial" panose="020B0604020202020204" pitchFamily="34" charset="0"/>
                        </a:rPr>
                        <a:t> de </a:t>
                      </a:r>
                      <a:r>
                        <a:rPr lang="en-US" sz="1400" dirty="0" err="1">
                          <a:effectLst/>
                          <a:latin typeface="Arial" panose="020B0604020202020204" pitchFamily="34" charset="0"/>
                          <a:cs typeface="Arial" panose="020B0604020202020204" pitchFamily="34" charset="0"/>
                        </a:rPr>
                        <a:t>către</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părţi</a:t>
                      </a:r>
                      <a:r>
                        <a:rPr lang="en-US" sz="1400" dirty="0">
                          <a:effectLst/>
                          <a:latin typeface="Arial" panose="020B0604020202020204" pitchFamily="34" charset="0"/>
                          <a:cs typeface="Arial" panose="020B0604020202020204" pitchFamily="34" charset="0"/>
                        </a:rPr>
                        <a:t> a </a:t>
                      </a:r>
                      <a:r>
                        <a:rPr lang="en-US" sz="1400" dirty="0" err="1">
                          <a:effectLst/>
                          <a:latin typeface="Arial" panose="020B0604020202020204" pitchFamily="34" charset="0"/>
                          <a:cs typeface="Arial" panose="020B0604020202020204" pitchFamily="34" charset="0"/>
                        </a:rPr>
                        <a:t>contractului</a:t>
                      </a:r>
                      <a:r>
                        <a:rPr lang="en-US" sz="1400" dirty="0">
                          <a:effectLst/>
                          <a:latin typeface="Arial" panose="020B0604020202020204" pitchFamily="34" charset="0"/>
                          <a:cs typeface="Arial" panose="020B0604020202020204" pitchFamily="34" charset="0"/>
                        </a:rPr>
                        <a:t> individual de </a:t>
                      </a:r>
                      <a:r>
                        <a:rPr lang="en-US" sz="1400" dirty="0" err="1">
                          <a:effectLst/>
                          <a:latin typeface="Arial" panose="020B0604020202020204" pitchFamily="34" charset="0"/>
                          <a:cs typeface="Arial" panose="020B0604020202020204" pitchFamily="34" charset="0"/>
                        </a:rPr>
                        <a:t>muncă</a:t>
                      </a:r>
                      <a:r>
                        <a:rPr lang="en-US" sz="1400" dirty="0">
                          <a:effectLst/>
                          <a:latin typeface="Arial" panose="020B0604020202020204" pitchFamily="34" charset="0"/>
                          <a:cs typeface="Arial" panose="020B0604020202020204" pitchFamily="34" charset="0"/>
                        </a:rPr>
                        <a:t>. </a:t>
                      </a:r>
                      <a:endParaRPr lang="ru-RU" sz="1400" dirty="0">
                        <a:solidFill>
                          <a:srgbClr val="00000A"/>
                        </a:solidFill>
                        <a:effectLst/>
                        <a:latin typeface="Arial" panose="020B0604020202020204" pitchFamily="34" charset="0"/>
                        <a:ea typeface="Calibri" panose="020F0502020204030204" pitchFamily="34" charset="0"/>
                        <a:cs typeface="Arial" panose="020B0604020202020204" pitchFamily="34" charset="0"/>
                      </a:endParaRPr>
                    </a:p>
                  </a:txBody>
                  <a:tcPr marL="18972" marR="18972" marT="0" marB="0"/>
                </a:tc>
                <a:tc>
                  <a:txBody>
                    <a:bodyPr/>
                    <a:lstStyle/>
                    <a:p>
                      <a:pPr>
                        <a:spcAft>
                          <a:spcPts val="0"/>
                        </a:spcAft>
                      </a:pPr>
                      <a:r>
                        <a:rPr lang="ro-RO" sz="1100" dirty="0">
                          <a:effectLst/>
                          <a:latin typeface="Arial" panose="020B0604020202020204" pitchFamily="34" charset="0"/>
                          <a:cs typeface="Arial" panose="020B0604020202020204" pitchFamily="34" charset="0"/>
                        </a:rPr>
                        <a:t>art. 65 alin. (2)</a:t>
                      </a:r>
                      <a:endParaRPr lang="ru-RU" sz="1100" dirty="0">
                        <a:solidFill>
                          <a:srgbClr val="00000A"/>
                        </a:solidFill>
                        <a:effectLst/>
                        <a:latin typeface="Arial" panose="020B0604020202020204" pitchFamily="34" charset="0"/>
                        <a:ea typeface="Calibri" panose="020F0502020204030204" pitchFamily="34" charset="0"/>
                        <a:cs typeface="Arial" panose="020B0604020202020204" pitchFamily="34" charset="0"/>
                      </a:endParaRPr>
                    </a:p>
                  </a:txBody>
                  <a:tcPr marL="18972" marR="18972" marT="0" marB="0"/>
                </a:tc>
                <a:extLst>
                  <a:ext uri="{0D108BD9-81ED-4DB2-BD59-A6C34878D82A}">
                    <a16:rowId xmlns:a16="http://schemas.microsoft.com/office/drawing/2014/main" val="1466564973"/>
                  </a:ext>
                </a:extLst>
              </a:tr>
              <a:tr h="506898">
                <a:tc>
                  <a:txBody>
                    <a:bodyPr/>
                    <a:lstStyle/>
                    <a:p>
                      <a:pPr>
                        <a:spcAft>
                          <a:spcPts val="0"/>
                        </a:spcAft>
                      </a:pPr>
                      <a:r>
                        <a:rPr lang="ro-MD" sz="1400" b="1">
                          <a:effectLst/>
                          <a:latin typeface="Arial" panose="020B0604020202020204" pitchFamily="34" charset="0"/>
                          <a:cs typeface="Arial" panose="020B0604020202020204" pitchFamily="34" charset="0"/>
                        </a:rPr>
                        <a:t>Regulamentul intern al unității</a:t>
                      </a:r>
                      <a:endParaRPr lang="ru-RU" sz="1400" b="1">
                        <a:solidFill>
                          <a:srgbClr val="00000A"/>
                        </a:solidFill>
                        <a:effectLst/>
                        <a:latin typeface="Arial" panose="020B0604020202020204" pitchFamily="34" charset="0"/>
                        <a:ea typeface="Calibri" panose="020F0502020204030204" pitchFamily="34" charset="0"/>
                        <a:cs typeface="Arial" panose="020B0604020202020204" pitchFamily="34" charset="0"/>
                      </a:endParaRPr>
                    </a:p>
                  </a:txBody>
                  <a:tcPr marL="18972" marR="18972" marT="0" marB="0"/>
                </a:tc>
                <a:tc>
                  <a:txBody>
                    <a:bodyPr/>
                    <a:lstStyle/>
                    <a:p>
                      <a:pPr>
                        <a:spcAft>
                          <a:spcPts val="0"/>
                        </a:spcAft>
                      </a:pPr>
                      <a:r>
                        <a:rPr lang="en-US" sz="1400" dirty="0">
                          <a:effectLst/>
                          <a:latin typeface="Arial" panose="020B0604020202020204" pitchFamily="34" charset="0"/>
                          <a:cs typeface="Arial" panose="020B0604020202020204" pitchFamily="34" charset="0"/>
                        </a:rPr>
                        <a:t>Se </a:t>
                      </a:r>
                      <a:r>
                        <a:rPr lang="en-US" sz="1400" dirty="0" err="1">
                          <a:effectLst/>
                          <a:latin typeface="Arial" panose="020B0604020202020204" pitchFamily="34" charset="0"/>
                          <a:cs typeface="Arial" panose="020B0604020202020204" pitchFamily="34" charset="0"/>
                        </a:rPr>
                        <a:t>aduce</a:t>
                      </a:r>
                      <a:r>
                        <a:rPr lang="en-US" sz="1400" dirty="0">
                          <a:effectLst/>
                          <a:latin typeface="Arial" panose="020B0604020202020204" pitchFamily="34" charset="0"/>
                          <a:cs typeface="Arial" panose="020B0604020202020204" pitchFamily="34" charset="0"/>
                        </a:rPr>
                        <a:t> la </a:t>
                      </a:r>
                      <a:r>
                        <a:rPr lang="en-US" sz="1400" dirty="0" err="1">
                          <a:effectLst/>
                          <a:latin typeface="Arial" panose="020B0604020202020204" pitchFamily="34" charset="0"/>
                          <a:cs typeface="Arial" panose="020B0604020202020204" pitchFamily="34" charset="0"/>
                        </a:rPr>
                        <a:t>cunoştinţa</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salariaţilor</a:t>
                      </a:r>
                      <a:r>
                        <a:rPr lang="en-US" sz="1400" dirty="0">
                          <a:effectLst/>
                          <a:latin typeface="Arial" panose="020B0604020202020204" pitchFamily="34" charset="0"/>
                          <a:cs typeface="Arial" panose="020B0604020202020204" pitchFamily="34" charset="0"/>
                        </a:rPr>
                        <a:t>, sub </a:t>
                      </a:r>
                      <a:r>
                        <a:rPr lang="en-US" sz="1400" dirty="0" err="1">
                          <a:effectLst/>
                          <a:latin typeface="Arial" panose="020B0604020202020204" pitchFamily="34" charset="0"/>
                          <a:cs typeface="Arial" panose="020B0604020202020204" pitchFamily="34" charset="0"/>
                        </a:rPr>
                        <a:t>semnătură</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sau</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prin</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altă</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modalitate</a:t>
                      </a:r>
                      <a:r>
                        <a:rPr lang="en-US" sz="1400" dirty="0">
                          <a:effectLst/>
                          <a:latin typeface="Arial" panose="020B0604020202020204" pitchFamily="34" charset="0"/>
                          <a:cs typeface="Arial" panose="020B0604020202020204" pitchFamily="34" charset="0"/>
                        </a:rPr>
                        <a:t> care </a:t>
                      </a:r>
                      <a:r>
                        <a:rPr lang="en-US" sz="1400" dirty="0" err="1">
                          <a:effectLst/>
                          <a:latin typeface="Arial" panose="020B0604020202020204" pitchFamily="34" charset="0"/>
                          <a:cs typeface="Arial" panose="020B0604020202020204" pitchFamily="34" charset="0"/>
                        </a:rPr>
                        <a:t>permite</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confirmarea</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recepționării</a:t>
                      </a:r>
                      <a:r>
                        <a:rPr lang="en-US" sz="1400" dirty="0">
                          <a:effectLst/>
                          <a:latin typeface="Arial" panose="020B0604020202020204" pitchFamily="34" charset="0"/>
                          <a:cs typeface="Arial" panose="020B0604020202020204" pitchFamily="34" charset="0"/>
                        </a:rPr>
                        <a:t>/</a:t>
                      </a:r>
                      <a:r>
                        <a:rPr lang="en-US" sz="1400" dirty="0" err="1">
                          <a:effectLst/>
                          <a:latin typeface="Arial" panose="020B0604020202020204" pitchFamily="34" charset="0"/>
                          <a:cs typeface="Arial" panose="020B0604020202020204" pitchFamily="34" charset="0"/>
                        </a:rPr>
                        <a:t>înștiințării</a:t>
                      </a:r>
                      <a:r>
                        <a:rPr lang="en-US" sz="1400" dirty="0">
                          <a:effectLst/>
                          <a:latin typeface="Arial" panose="020B0604020202020204" pitchFamily="34" charset="0"/>
                          <a:cs typeface="Arial" panose="020B0604020202020204" pitchFamily="34" charset="0"/>
                        </a:rPr>
                        <a:t>, de </a:t>
                      </a:r>
                      <a:r>
                        <a:rPr lang="en-US" sz="1400" dirty="0" err="1">
                          <a:effectLst/>
                          <a:latin typeface="Arial" panose="020B0604020202020204" pitchFamily="34" charset="0"/>
                          <a:cs typeface="Arial" panose="020B0604020202020204" pitchFamily="34" charset="0"/>
                        </a:rPr>
                        <a:t>către</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angajator</a:t>
                      </a:r>
                      <a:r>
                        <a:rPr lang="en-US" sz="1400" dirty="0">
                          <a:effectLst/>
                          <a:latin typeface="Arial" panose="020B0604020202020204" pitchFamily="34" charset="0"/>
                          <a:cs typeface="Arial" panose="020B0604020202020204" pitchFamily="34" charset="0"/>
                        </a:rPr>
                        <a:t>.</a:t>
                      </a:r>
                      <a:endParaRPr lang="ro-MD" sz="1400" dirty="0">
                        <a:effectLst/>
                        <a:latin typeface="Arial" panose="020B0604020202020204" pitchFamily="34" charset="0"/>
                        <a:cs typeface="Arial" panose="020B0604020202020204" pitchFamily="34" charset="0"/>
                      </a:endParaRPr>
                    </a:p>
                  </a:txBody>
                  <a:tcPr marL="18972" marR="18972" marT="0" marB="0"/>
                </a:tc>
                <a:tc>
                  <a:txBody>
                    <a:bodyPr/>
                    <a:lstStyle/>
                    <a:p>
                      <a:pPr>
                        <a:spcAft>
                          <a:spcPts val="0"/>
                        </a:spcAft>
                      </a:pPr>
                      <a:r>
                        <a:rPr lang="ro-RO" sz="1100" dirty="0">
                          <a:effectLst/>
                          <a:latin typeface="Arial" panose="020B0604020202020204" pitchFamily="34" charset="0"/>
                          <a:cs typeface="Arial" panose="020B0604020202020204" pitchFamily="34" charset="0"/>
                        </a:rPr>
                        <a:t>art. 199 alin. (3) </a:t>
                      </a:r>
                      <a:endParaRPr lang="ru-RU" sz="1100" dirty="0">
                        <a:solidFill>
                          <a:srgbClr val="00000A"/>
                        </a:solidFill>
                        <a:effectLst/>
                        <a:latin typeface="Arial" panose="020B0604020202020204" pitchFamily="34" charset="0"/>
                        <a:ea typeface="Calibri" panose="020F0502020204030204" pitchFamily="34" charset="0"/>
                        <a:cs typeface="Arial" panose="020B0604020202020204" pitchFamily="34" charset="0"/>
                      </a:endParaRPr>
                    </a:p>
                  </a:txBody>
                  <a:tcPr marL="18972" marR="18972" marT="0" marB="0"/>
                </a:tc>
                <a:extLst>
                  <a:ext uri="{0D108BD9-81ED-4DB2-BD59-A6C34878D82A}">
                    <a16:rowId xmlns:a16="http://schemas.microsoft.com/office/drawing/2014/main" val="3701825596"/>
                  </a:ext>
                </a:extLst>
              </a:tr>
              <a:tr h="692636">
                <a:tc>
                  <a:txBody>
                    <a:bodyPr/>
                    <a:lstStyle/>
                    <a:p>
                      <a:pPr>
                        <a:spcAft>
                          <a:spcPts val="0"/>
                        </a:spcAft>
                      </a:pPr>
                      <a:r>
                        <a:rPr lang="en-US" sz="1400" b="1" dirty="0" err="1">
                          <a:effectLst/>
                          <a:latin typeface="Arial" panose="020B0604020202020204" pitchFamily="34" charset="0"/>
                          <a:cs typeface="Arial" panose="020B0604020202020204" pitchFamily="34" charset="0"/>
                        </a:rPr>
                        <a:t>Documentele</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vizînd</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modul</a:t>
                      </a:r>
                      <a:r>
                        <a:rPr lang="en-US" sz="1400" b="1" dirty="0">
                          <a:effectLst/>
                          <a:latin typeface="Arial" panose="020B0604020202020204" pitchFamily="34" charset="0"/>
                          <a:cs typeface="Arial" panose="020B0604020202020204" pitchFamily="34" charset="0"/>
                        </a:rPr>
                        <a:t> de </a:t>
                      </a:r>
                      <a:r>
                        <a:rPr lang="en-US" sz="1400" b="1" dirty="0" err="1">
                          <a:effectLst/>
                          <a:latin typeface="Arial" panose="020B0604020202020204" pitchFamily="34" charset="0"/>
                          <a:cs typeface="Arial" panose="020B0604020202020204" pitchFamily="34" charset="0"/>
                        </a:rPr>
                        <a:t>prelucrare</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şi</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păstrare</a:t>
                      </a:r>
                      <a:r>
                        <a:rPr lang="en-US" sz="1400" b="1" dirty="0">
                          <a:effectLst/>
                          <a:latin typeface="Arial" panose="020B0604020202020204" pitchFamily="34" charset="0"/>
                          <a:cs typeface="Arial" panose="020B0604020202020204" pitchFamily="34" charset="0"/>
                        </a:rPr>
                        <a:t> a </a:t>
                      </a:r>
                      <a:r>
                        <a:rPr lang="en-US" sz="1400" b="1" dirty="0" err="1">
                          <a:effectLst/>
                          <a:latin typeface="Arial" panose="020B0604020202020204" pitchFamily="34" charset="0"/>
                          <a:cs typeface="Arial" panose="020B0604020202020204" pitchFamily="34" charset="0"/>
                        </a:rPr>
                        <a:t>datelor</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personale</a:t>
                      </a:r>
                      <a:r>
                        <a:rPr lang="en-US" sz="1400" b="1" dirty="0">
                          <a:effectLst/>
                          <a:latin typeface="Arial" panose="020B0604020202020204" pitchFamily="34" charset="0"/>
                          <a:cs typeface="Arial" panose="020B0604020202020204" pitchFamily="34" charset="0"/>
                        </a:rPr>
                        <a:t> ale </a:t>
                      </a:r>
                      <a:r>
                        <a:rPr lang="en-US" sz="1400" b="1" dirty="0" err="1">
                          <a:effectLst/>
                          <a:latin typeface="Arial" panose="020B0604020202020204" pitchFamily="34" charset="0"/>
                          <a:cs typeface="Arial" panose="020B0604020202020204" pitchFamily="34" charset="0"/>
                        </a:rPr>
                        <a:t>salariaţilor</a:t>
                      </a:r>
                      <a:r>
                        <a:rPr lang="en-US" sz="1400" b="1" dirty="0">
                          <a:effectLst/>
                          <a:latin typeface="Arial" panose="020B0604020202020204" pitchFamily="34" charset="0"/>
                          <a:cs typeface="Arial" panose="020B0604020202020204" pitchFamily="34" charset="0"/>
                        </a:rPr>
                        <a:t> din </a:t>
                      </a:r>
                      <a:r>
                        <a:rPr lang="en-US" sz="1400" b="1" dirty="0" err="1">
                          <a:effectLst/>
                          <a:latin typeface="Arial" panose="020B0604020202020204" pitchFamily="34" charset="0"/>
                          <a:cs typeface="Arial" panose="020B0604020202020204" pitchFamily="34" charset="0"/>
                        </a:rPr>
                        <a:t>unitate</a:t>
                      </a:r>
                      <a:endParaRPr lang="ru-RU" sz="1400" b="1" dirty="0">
                        <a:solidFill>
                          <a:srgbClr val="00000A"/>
                        </a:solidFill>
                        <a:effectLst/>
                        <a:latin typeface="Arial" panose="020B0604020202020204" pitchFamily="34" charset="0"/>
                        <a:ea typeface="Calibri" panose="020F0502020204030204" pitchFamily="34" charset="0"/>
                        <a:cs typeface="Arial" panose="020B0604020202020204" pitchFamily="34" charset="0"/>
                      </a:endParaRPr>
                    </a:p>
                  </a:txBody>
                  <a:tcPr marL="18972" marR="18972" marT="0" marB="0"/>
                </a:tc>
                <a:tc>
                  <a:txBody>
                    <a:bodyPr/>
                    <a:lstStyle/>
                    <a:p>
                      <a:pPr>
                        <a:spcAft>
                          <a:spcPts val="0"/>
                        </a:spcAft>
                      </a:pPr>
                      <a:r>
                        <a:rPr lang="en-US" sz="1400" dirty="0">
                          <a:effectLst/>
                          <a:latin typeface="Arial" panose="020B0604020202020204" pitchFamily="34" charset="0"/>
                          <a:cs typeface="Arial" panose="020B0604020202020204" pitchFamily="34" charset="0"/>
                        </a:rPr>
                        <a:t>Se </a:t>
                      </a:r>
                      <a:r>
                        <a:rPr lang="en-US" sz="1400" dirty="0" err="1">
                          <a:effectLst/>
                          <a:latin typeface="Arial" panose="020B0604020202020204" pitchFamily="34" charset="0"/>
                          <a:cs typeface="Arial" panose="020B0604020202020204" pitchFamily="34" charset="0"/>
                        </a:rPr>
                        <a:t>aduce</a:t>
                      </a:r>
                      <a:r>
                        <a:rPr lang="en-US" sz="1400" dirty="0">
                          <a:effectLst/>
                          <a:latin typeface="Arial" panose="020B0604020202020204" pitchFamily="34" charset="0"/>
                          <a:cs typeface="Arial" panose="020B0604020202020204" pitchFamily="34" charset="0"/>
                        </a:rPr>
                        <a:t> la </a:t>
                      </a:r>
                      <a:r>
                        <a:rPr lang="en-US" sz="1400" dirty="0" err="1">
                          <a:effectLst/>
                          <a:latin typeface="Arial" panose="020B0604020202020204" pitchFamily="34" charset="0"/>
                          <a:cs typeface="Arial" panose="020B0604020202020204" pitchFamily="34" charset="0"/>
                        </a:rPr>
                        <a:t>cunoştinţa</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salariaţilor</a:t>
                      </a:r>
                      <a:r>
                        <a:rPr lang="en-US" sz="1400" dirty="0">
                          <a:effectLst/>
                          <a:latin typeface="Arial" panose="020B0604020202020204" pitchFamily="34" charset="0"/>
                          <a:cs typeface="Arial" panose="020B0604020202020204" pitchFamily="34" charset="0"/>
                        </a:rPr>
                        <a:t>, sub </a:t>
                      </a:r>
                      <a:r>
                        <a:rPr lang="en-US" sz="1400" dirty="0" err="1">
                          <a:effectLst/>
                          <a:latin typeface="Arial" panose="020B0604020202020204" pitchFamily="34" charset="0"/>
                          <a:cs typeface="Arial" panose="020B0604020202020204" pitchFamily="34" charset="0"/>
                        </a:rPr>
                        <a:t>semnătură</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sau</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prin</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altă</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modalitate</a:t>
                      </a:r>
                      <a:r>
                        <a:rPr lang="en-US" sz="1400" dirty="0">
                          <a:effectLst/>
                          <a:latin typeface="Arial" panose="020B0604020202020204" pitchFamily="34" charset="0"/>
                          <a:cs typeface="Arial" panose="020B0604020202020204" pitchFamily="34" charset="0"/>
                        </a:rPr>
                        <a:t> care </a:t>
                      </a:r>
                      <a:r>
                        <a:rPr lang="en-US" sz="1400" dirty="0" err="1">
                          <a:effectLst/>
                          <a:latin typeface="Arial" panose="020B0604020202020204" pitchFamily="34" charset="0"/>
                          <a:cs typeface="Arial" panose="020B0604020202020204" pitchFamily="34" charset="0"/>
                        </a:rPr>
                        <a:t>permite</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confirmarea</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recepționării</a:t>
                      </a:r>
                      <a:r>
                        <a:rPr lang="en-US" sz="1400" dirty="0">
                          <a:effectLst/>
                          <a:latin typeface="Arial" panose="020B0604020202020204" pitchFamily="34" charset="0"/>
                          <a:cs typeface="Arial" panose="020B0604020202020204" pitchFamily="34" charset="0"/>
                        </a:rPr>
                        <a:t>/</a:t>
                      </a:r>
                      <a:r>
                        <a:rPr lang="en-US" sz="1400" dirty="0" err="1">
                          <a:effectLst/>
                          <a:latin typeface="Arial" panose="020B0604020202020204" pitchFamily="34" charset="0"/>
                          <a:cs typeface="Arial" panose="020B0604020202020204" pitchFamily="34" charset="0"/>
                        </a:rPr>
                        <a:t>înștiințării</a:t>
                      </a:r>
                      <a:r>
                        <a:rPr lang="en-US" sz="1400" dirty="0">
                          <a:effectLst/>
                          <a:latin typeface="Arial" panose="020B0604020202020204" pitchFamily="34" charset="0"/>
                          <a:cs typeface="Arial" panose="020B0604020202020204" pitchFamily="34" charset="0"/>
                        </a:rPr>
                        <a:t>, de </a:t>
                      </a:r>
                      <a:r>
                        <a:rPr lang="en-US" sz="1400" dirty="0" err="1">
                          <a:effectLst/>
                          <a:latin typeface="Arial" panose="020B0604020202020204" pitchFamily="34" charset="0"/>
                          <a:cs typeface="Arial" panose="020B0604020202020204" pitchFamily="34" charset="0"/>
                        </a:rPr>
                        <a:t>către</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angajator</a:t>
                      </a:r>
                      <a:r>
                        <a:rPr lang="en-US" sz="1400" dirty="0">
                          <a:effectLst/>
                          <a:latin typeface="Arial" panose="020B0604020202020204" pitchFamily="34" charset="0"/>
                          <a:cs typeface="Arial" panose="020B0604020202020204" pitchFamily="34" charset="0"/>
                        </a:rPr>
                        <a:t>.</a:t>
                      </a:r>
                      <a:endParaRPr lang="ro-MD" sz="1400" dirty="0">
                        <a:effectLst/>
                        <a:latin typeface="Arial" panose="020B0604020202020204" pitchFamily="34" charset="0"/>
                        <a:cs typeface="Arial" panose="020B0604020202020204" pitchFamily="34" charset="0"/>
                      </a:endParaRPr>
                    </a:p>
                    <a:p>
                      <a:pPr>
                        <a:spcAft>
                          <a:spcPts val="0"/>
                        </a:spcAft>
                      </a:pPr>
                      <a:endParaRPr lang="ru-RU" sz="1400" dirty="0">
                        <a:solidFill>
                          <a:srgbClr val="00000A"/>
                        </a:solidFill>
                        <a:effectLst/>
                        <a:latin typeface="Arial" panose="020B0604020202020204" pitchFamily="34" charset="0"/>
                        <a:ea typeface="Calibri" panose="020F0502020204030204" pitchFamily="34" charset="0"/>
                        <a:cs typeface="Arial" panose="020B0604020202020204" pitchFamily="34" charset="0"/>
                      </a:endParaRPr>
                    </a:p>
                  </a:txBody>
                  <a:tcPr marL="18972" marR="18972" marT="0" marB="0"/>
                </a:tc>
                <a:tc>
                  <a:txBody>
                    <a:bodyPr/>
                    <a:lstStyle/>
                    <a:p>
                      <a:pPr>
                        <a:spcAft>
                          <a:spcPts val="0"/>
                        </a:spcAft>
                      </a:pPr>
                      <a:r>
                        <a:rPr lang="ro-MD" sz="1100" dirty="0">
                          <a:effectLst/>
                          <a:latin typeface="Arial" panose="020B0604020202020204" pitchFamily="34" charset="0"/>
                          <a:cs typeface="Arial" panose="020B0604020202020204" pitchFamily="34" charset="0"/>
                        </a:rPr>
                        <a:t>Art.</a:t>
                      </a:r>
                      <a:r>
                        <a:rPr lang="ru-RU" sz="1100" dirty="0">
                          <a:effectLst/>
                          <a:latin typeface="Arial" panose="020B0604020202020204" pitchFamily="34" charset="0"/>
                          <a:cs typeface="Arial" panose="020B0604020202020204" pitchFamily="34" charset="0"/>
                        </a:rPr>
                        <a:t> 91 </a:t>
                      </a:r>
                      <a:r>
                        <a:rPr lang="ro-MD" sz="1100" dirty="0">
                          <a:effectLst/>
                          <a:latin typeface="Arial" panose="020B0604020202020204" pitchFamily="34" charset="0"/>
                          <a:cs typeface="Arial" panose="020B0604020202020204" pitchFamily="34" charset="0"/>
                        </a:rPr>
                        <a:t>lit.</a:t>
                      </a:r>
                      <a:r>
                        <a:rPr lang="ru-RU" sz="1100" dirty="0">
                          <a:effectLst/>
                          <a:latin typeface="Arial" panose="020B0604020202020204" pitchFamily="34" charset="0"/>
                          <a:cs typeface="Arial" panose="020B0604020202020204" pitchFamily="34" charset="0"/>
                        </a:rPr>
                        <a:t>  </a:t>
                      </a:r>
                      <a:r>
                        <a:rPr lang="ro-MD" sz="1100" dirty="0">
                          <a:effectLst/>
                          <a:latin typeface="Arial" panose="020B0604020202020204" pitchFamily="34" charset="0"/>
                          <a:cs typeface="Arial" panose="020B0604020202020204" pitchFamily="34" charset="0"/>
                        </a:rPr>
                        <a:t>h</a:t>
                      </a:r>
                      <a:r>
                        <a:rPr lang="ru-RU" sz="1100" dirty="0">
                          <a:effectLst/>
                          <a:latin typeface="Arial" panose="020B0604020202020204" pitchFamily="34" charset="0"/>
                          <a:cs typeface="Arial" panose="020B0604020202020204" pitchFamily="34" charset="0"/>
                        </a:rPr>
                        <a:t>)</a:t>
                      </a:r>
                      <a:endParaRPr lang="ru-RU" sz="1100" dirty="0">
                        <a:solidFill>
                          <a:srgbClr val="00000A"/>
                        </a:solidFill>
                        <a:effectLst/>
                        <a:latin typeface="Arial" panose="020B0604020202020204" pitchFamily="34" charset="0"/>
                        <a:ea typeface="Calibri" panose="020F0502020204030204" pitchFamily="34" charset="0"/>
                        <a:cs typeface="Arial" panose="020B0604020202020204" pitchFamily="34" charset="0"/>
                      </a:endParaRPr>
                    </a:p>
                  </a:txBody>
                  <a:tcPr marL="18972" marR="18972" marT="0" marB="0"/>
                </a:tc>
                <a:extLst>
                  <a:ext uri="{0D108BD9-81ED-4DB2-BD59-A6C34878D82A}">
                    <a16:rowId xmlns:a16="http://schemas.microsoft.com/office/drawing/2014/main" val="3910631663"/>
                  </a:ext>
                </a:extLst>
              </a:tr>
              <a:tr h="724631">
                <a:tc>
                  <a:txBody>
                    <a:bodyPr/>
                    <a:lstStyle/>
                    <a:p>
                      <a:pPr>
                        <a:spcAft>
                          <a:spcPts val="0"/>
                        </a:spcAft>
                      </a:pPr>
                      <a:r>
                        <a:rPr lang="ro-RO" sz="1400" b="1">
                          <a:effectLst/>
                          <a:latin typeface="Arial" panose="020B0604020202020204" pitchFamily="34" charset="0"/>
                          <a:cs typeface="Arial" panose="020B0604020202020204" pitchFamily="34" charset="0"/>
                        </a:rPr>
                        <a:t>Anunț de introducere, înlocuire și/sau revizuire a normelor de muncă</a:t>
                      </a:r>
                      <a:endParaRPr lang="ru-RU" sz="1400" b="1">
                        <a:solidFill>
                          <a:srgbClr val="00000A"/>
                        </a:solidFill>
                        <a:effectLst/>
                        <a:latin typeface="Arial" panose="020B0604020202020204" pitchFamily="34" charset="0"/>
                        <a:ea typeface="Calibri" panose="020F0502020204030204" pitchFamily="34" charset="0"/>
                        <a:cs typeface="Arial" panose="020B0604020202020204" pitchFamily="34" charset="0"/>
                      </a:endParaRPr>
                    </a:p>
                  </a:txBody>
                  <a:tcPr marL="18972" marR="18972" marT="0" marB="0"/>
                </a:tc>
                <a:tc>
                  <a:txBody>
                    <a:bodyPr/>
                    <a:lstStyle/>
                    <a:p>
                      <a:pPr>
                        <a:spcAft>
                          <a:spcPts val="0"/>
                        </a:spcAft>
                      </a:pPr>
                      <a:r>
                        <a:rPr lang="en-US" sz="1400" dirty="0">
                          <a:effectLst/>
                          <a:latin typeface="Arial" panose="020B0604020202020204" pitchFamily="34" charset="0"/>
                          <a:cs typeface="Arial" panose="020B0604020202020204" pitchFamily="34" charset="0"/>
                        </a:rPr>
                        <a:t>Se </a:t>
                      </a:r>
                      <a:r>
                        <a:rPr lang="en-US" sz="1400" dirty="0" err="1">
                          <a:effectLst/>
                          <a:latin typeface="Arial" panose="020B0604020202020204" pitchFamily="34" charset="0"/>
                          <a:cs typeface="Arial" panose="020B0604020202020204" pitchFamily="34" charset="0"/>
                        </a:rPr>
                        <a:t>aduce</a:t>
                      </a:r>
                      <a:r>
                        <a:rPr lang="en-US" sz="1400" dirty="0">
                          <a:effectLst/>
                          <a:latin typeface="Arial" panose="020B0604020202020204" pitchFamily="34" charset="0"/>
                          <a:cs typeface="Arial" panose="020B0604020202020204" pitchFamily="34" charset="0"/>
                        </a:rPr>
                        <a:t> la </a:t>
                      </a:r>
                      <a:r>
                        <a:rPr lang="en-US" sz="1400" dirty="0" err="1">
                          <a:effectLst/>
                          <a:latin typeface="Arial" panose="020B0604020202020204" pitchFamily="34" charset="0"/>
                          <a:cs typeface="Arial" panose="020B0604020202020204" pitchFamily="34" charset="0"/>
                        </a:rPr>
                        <a:t>cunoştinţa</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salariaţilor</a:t>
                      </a:r>
                      <a:r>
                        <a:rPr lang="en-US" sz="1400" dirty="0">
                          <a:effectLst/>
                          <a:latin typeface="Arial" panose="020B0604020202020204" pitchFamily="34" charset="0"/>
                          <a:cs typeface="Arial" panose="020B0604020202020204" pitchFamily="34" charset="0"/>
                        </a:rPr>
                        <a:t>, sub </a:t>
                      </a:r>
                      <a:r>
                        <a:rPr lang="en-US" sz="1400" dirty="0" err="1">
                          <a:effectLst/>
                          <a:latin typeface="Arial" panose="020B0604020202020204" pitchFamily="34" charset="0"/>
                          <a:cs typeface="Arial" panose="020B0604020202020204" pitchFamily="34" charset="0"/>
                        </a:rPr>
                        <a:t>semnătură</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sau</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prin</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altă</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modalitate</a:t>
                      </a:r>
                      <a:r>
                        <a:rPr lang="en-US" sz="1400" dirty="0">
                          <a:effectLst/>
                          <a:latin typeface="Arial" panose="020B0604020202020204" pitchFamily="34" charset="0"/>
                          <a:cs typeface="Arial" panose="020B0604020202020204" pitchFamily="34" charset="0"/>
                        </a:rPr>
                        <a:t> care </a:t>
                      </a:r>
                      <a:r>
                        <a:rPr lang="en-US" sz="1400" dirty="0" err="1">
                          <a:effectLst/>
                          <a:latin typeface="Arial" panose="020B0604020202020204" pitchFamily="34" charset="0"/>
                          <a:cs typeface="Arial" panose="020B0604020202020204" pitchFamily="34" charset="0"/>
                        </a:rPr>
                        <a:t>permite</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confirmarea</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recepționării</a:t>
                      </a:r>
                      <a:r>
                        <a:rPr lang="en-US" sz="1400" dirty="0">
                          <a:effectLst/>
                          <a:latin typeface="Arial" panose="020B0604020202020204" pitchFamily="34" charset="0"/>
                          <a:cs typeface="Arial" panose="020B0604020202020204" pitchFamily="34" charset="0"/>
                        </a:rPr>
                        <a:t>/</a:t>
                      </a:r>
                      <a:r>
                        <a:rPr lang="en-US" sz="1400" dirty="0" err="1">
                          <a:effectLst/>
                          <a:latin typeface="Arial" panose="020B0604020202020204" pitchFamily="34" charset="0"/>
                          <a:cs typeface="Arial" panose="020B0604020202020204" pitchFamily="34" charset="0"/>
                        </a:rPr>
                        <a:t>înștiințării</a:t>
                      </a:r>
                      <a:r>
                        <a:rPr lang="en-US" sz="1400" dirty="0">
                          <a:effectLst/>
                          <a:latin typeface="Arial" panose="020B0604020202020204" pitchFamily="34" charset="0"/>
                          <a:cs typeface="Arial" panose="020B0604020202020204" pitchFamily="34" charset="0"/>
                        </a:rPr>
                        <a:t>, de </a:t>
                      </a:r>
                      <a:r>
                        <a:rPr lang="en-US" sz="1400" dirty="0" err="1">
                          <a:effectLst/>
                          <a:latin typeface="Arial" panose="020B0604020202020204" pitchFamily="34" charset="0"/>
                          <a:cs typeface="Arial" panose="020B0604020202020204" pitchFamily="34" charset="0"/>
                        </a:rPr>
                        <a:t>către</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angajator</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cel</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puţin</a:t>
                      </a:r>
                      <a:r>
                        <a:rPr lang="en-US" sz="1400" dirty="0">
                          <a:effectLst/>
                          <a:latin typeface="Arial" panose="020B0604020202020204" pitchFamily="34" charset="0"/>
                          <a:cs typeface="Arial" panose="020B0604020202020204" pitchFamily="34" charset="0"/>
                        </a:rPr>
                        <a:t> cu 2 </a:t>
                      </a:r>
                      <a:r>
                        <a:rPr lang="en-US" sz="1400" dirty="0" err="1">
                          <a:effectLst/>
                          <a:latin typeface="Arial" panose="020B0604020202020204" pitchFamily="34" charset="0"/>
                          <a:cs typeface="Arial" panose="020B0604020202020204" pitchFamily="34" charset="0"/>
                        </a:rPr>
                        <a:t>luni</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înainte</a:t>
                      </a:r>
                      <a:r>
                        <a:rPr lang="en-US" sz="1400" dirty="0">
                          <a:effectLst/>
                          <a:latin typeface="Arial" panose="020B0604020202020204" pitchFamily="34" charset="0"/>
                          <a:cs typeface="Arial" panose="020B0604020202020204" pitchFamily="34" charset="0"/>
                        </a:rPr>
                        <a:t>.</a:t>
                      </a:r>
                      <a:endParaRPr lang="ro-MD" sz="1400" dirty="0">
                        <a:effectLst/>
                        <a:latin typeface="Arial" panose="020B0604020202020204" pitchFamily="34" charset="0"/>
                        <a:cs typeface="Arial" panose="020B0604020202020204" pitchFamily="34" charset="0"/>
                      </a:endParaRPr>
                    </a:p>
                  </a:txBody>
                  <a:tcPr marL="18972" marR="18972" marT="0" marB="0"/>
                </a:tc>
                <a:tc>
                  <a:txBody>
                    <a:bodyPr/>
                    <a:lstStyle/>
                    <a:p>
                      <a:pPr>
                        <a:spcAft>
                          <a:spcPts val="0"/>
                        </a:spcAft>
                      </a:pPr>
                      <a:r>
                        <a:rPr lang="ro-MD" sz="1100" dirty="0">
                          <a:effectLst/>
                          <a:latin typeface="Arial" panose="020B0604020202020204" pitchFamily="34" charset="0"/>
                          <a:cs typeface="Arial" panose="020B0604020202020204" pitchFamily="34" charset="0"/>
                        </a:rPr>
                        <a:t>art.</a:t>
                      </a:r>
                      <a:r>
                        <a:rPr lang="ru-RU" sz="1100" dirty="0">
                          <a:effectLst/>
                          <a:latin typeface="Arial" panose="020B0604020202020204" pitchFamily="34" charset="0"/>
                          <a:cs typeface="Arial" panose="020B0604020202020204" pitchFamily="34" charset="0"/>
                        </a:rPr>
                        <a:t> 169 </a:t>
                      </a:r>
                      <a:r>
                        <a:rPr lang="ro-MD" sz="1100" dirty="0">
                          <a:effectLst/>
                          <a:latin typeface="Arial" panose="020B0604020202020204" pitchFamily="34" charset="0"/>
                          <a:cs typeface="Arial" panose="020B0604020202020204" pitchFamily="34" charset="0"/>
                        </a:rPr>
                        <a:t>alin</a:t>
                      </a:r>
                      <a:r>
                        <a:rPr lang="ru-RU" sz="1100" dirty="0">
                          <a:effectLst/>
                          <a:latin typeface="Arial" panose="020B0604020202020204" pitchFamily="34" charset="0"/>
                          <a:cs typeface="Arial" panose="020B0604020202020204" pitchFamily="34" charset="0"/>
                        </a:rPr>
                        <a:t> (3) </a:t>
                      </a:r>
                      <a:endParaRPr lang="ru-RU" sz="1100" dirty="0">
                        <a:solidFill>
                          <a:srgbClr val="00000A"/>
                        </a:solidFill>
                        <a:effectLst/>
                        <a:latin typeface="Arial" panose="020B0604020202020204" pitchFamily="34" charset="0"/>
                        <a:ea typeface="Calibri" panose="020F0502020204030204" pitchFamily="34" charset="0"/>
                        <a:cs typeface="Arial" panose="020B0604020202020204" pitchFamily="34" charset="0"/>
                      </a:endParaRPr>
                    </a:p>
                  </a:txBody>
                  <a:tcPr marL="18972" marR="18972" marT="0" marB="0"/>
                </a:tc>
                <a:extLst>
                  <a:ext uri="{0D108BD9-81ED-4DB2-BD59-A6C34878D82A}">
                    <a16:rowId xmlns:a16="http://schemas.microsoft.com/office/drawing/2014/main" val="1474788889"/>
                  </a:ext>
                </a:extLst>
              </a:tr>
              <a:tr h="545442">
                <a:tc>
                  <a:txBody>
                    <a:bodyPr/>
                    <a:lstStyle/>
                    <a:p>
                      <a:pPr>
                        <a:spcAft>
                          <a:spcPts val="0"/>
                        </a:spcAft>
                      </a:pPr>
                      <a:r>
                        <a:rPr lang="ro-RO" sz="1400" b="1">
                          <a:effectLst/>
                          <a:latin typeface="Arial" panose="020B0604020202020204" pitchFamily="34" charset="0"/>
                          <a:cs typeface="Arial" panose="020B0604020202020204" pitchFamily="34" charset="0"/>
                        </a:rPr>
                        <a:t>Ordinul de atragere a salariatului la muncă suplimentară</a:t>
                      </a:r>
                      <a:endParaRPr lang="ru-RU" sz="1400" b="1">
                        <a:solidFill>
                          <a:srgbClr val="00000A"/>
                        </a:solidFill>
                        <a:effectLst/>
                        <a:latin typeface="Arial" panose="020B0604020202020204" pitchFamily="34" charset="0"/>
                        <a:ea typeface="Calibri" panose="020F0502020204030204" pitchFamily="34" charset="0"/>
                        <a:cs typeface="Arial" panose="020B0604020202020204" pitchFamily="34" charset="0"/>
                      </a:endParaRPr>
                    </a:p>
                  </a:txBody>
                  <a:tcPr marL="18972" marR="18972" marT="0" marB="0"/>
                </a:tc>
                <a:tc>
                  <a:txBody>
                    <a:bodyPr/>
                    <a:lstStyle/>
                    <a:p>
                      <a:pPr>
                        <a:spcAft>
                          <a:spcPts val="0"/>
                        </a:spcAft>
                      </a:pPr>
                      <a:r>
                        <a:rPr lang="en-US" sz="1400" dirty="0">
                          <a:effectLst/>
                          <a:latin typeface="Arial" panose="020B0604020202020204" pitchFamily="34" charset="0"/>
                          <a:cs typeface="Arial" panose="020B0604020202020204" pitchFamily="34" charset="0"/>
                        </a:rPr>
                        <a:t>Se </a:t>
                      </a:r>
                      <a:r>
                        <a:rPr lang="en-US" sz="1400" dirty="0" err="1">
                          <a:effectLst/>
                          <a:latin typeface="Arial" panose="020B0604020202020204" pitchFamily="34" charset="0"/>
                          <a:cs typeface="Arial" panose="020B0604020202020204" pitchFamily="34" charset="0"/>
                        </a:rPr>
                        <a:t>aduce</a:t>
                      </a:r>
                      <a:r>
                        <a:rPr lang="en-US" sz="1400" dirty="0">
                          <a:effectLst/>
                          <a:latin typeface="Arial" panose="020B0604020202020204" pitchFamily="34" charset="0"/>
                          <a:cs typeface="Arial" panose="020B0604020202020204" pitchFamily="34" charset="0"/>
                        </a:rPr>
                        <a:t> la </a:t>
                      </a:r>
                      <a:r>
                        <a:rPr lang="en-US" sz="1400" dirty="0" err="1">
                          <a:effectLst/>
                          <a:latin typeface="Arial" panose="020B0604020202020204" pitchFamily="34" charset="0"/>
                          <a:cs typeface="Arial" panose="020B0604020202020204" pitchFamily="34" charset="0"/>
                        </a:rPr>
                        <a:t>cunoştinţa</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salariaţilor</a:t>
                      </a:r>
                      <a:r>
                        <a:rPr lang="en-US" sz="1400" dirty="0">
                          <a:effectLst/>
                          <a:latin typeface="Arial" panose="020B0604020202020204" pitchFamily="34" charset="0"/>
                          <a:cs typeface="Arial" panose="020B0604020202020204" pitchFamily="34" charset="0"/>
                        </a:rPr>
                        <a:t>, sub </a:t>
                      </a:r>
                      <a:r>
                        <a:rPr lang="en-US" sz="1400" dirty="0" err="1">
                          <a:effectLst/>
                          <a:latin typeface="Arial" panose="020B0604020202020204" pitchFamily="34" charset="0"/>
                          <a:cs typeface="Arial" panose="020B0604020202020204" pitchFamily="34" charset="0"/>
                        </a:rPr>
                        <a:t>semnătură</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sau</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prin</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altă</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modalitate</a:t>
                      </a:r>
                      <a:r>
                        <a:rPr lang="en-US" sz="1400" dirty="0">
                          <a:effectLst/>
                          <a:latin typeface="Arial" panose="020B0604020202020204" pitchFamily="34" charset="0"/>
                          <a:cs typeface="Arial" panose="020B0604020202020204" pitchFamily="34" charset="0"/>
                        </a:rPr>
                        <a:t> care </a:t>
                      </a:r>
                      <a:r>
                        <a:rPr lang="en-US" sz="1400" dirty="0" err="1">
                          <a:effectLst/>
                          <a:latin typeface="Arial" panose="020B0604020202020204" pitchFamily="34" charset="0"/>
                          <a:cs typeface="Arial" panose="020B0604020202020204" pitchFamily="34" charset="0"/>
                        </a:rPr>
                        <a:t>permite</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confirmarea</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recepționării</a:t>
                      </a:r>
                      <a:r>
                        <a:rPr lang="en-US" sz="1400" dirty="0">
                          <a:effectLst/>
                          <a:latin typeface="Arial" panose="020B0604020202020204" pitchFamily="34" charset="0"/>
                          <a:cs typeface="Arial" panose="020B0604020202020204" pitchFamily="34" charset="0"/>
                        </a:rPr>
                        <a:t>/</a:t>
                      </a:r>
                      <a:r>
                        <a:rPr lang="en-US" sz="1400" dirty="0" err="1">
                          <a:effectLst/>
                          <a:latin typeface="Arial" panose="020B0604020202020204" pitchFamily="34" charset="0"/>
                          <a:cs typeface="Arial" panose="020B0604020202020204" pitchFamily="34" charset="0"/>
                        </a:rPr>
                        <a:t>înștiințării</a:t>
                      </a:r>
                      <a:r>
                        <a:rPr lang="en-US" sz="1400" dirty="0">
                          <a:effectLst/>
                          <a:latin typeface="Arial" panose="020B0604020202020204" pitchFamily="34" charset="0"/>
                          <a:cs typeface="Arial" panose="020B0604020202020204" pitchFamily="34" charset="0"/>
                        </a:rPr>
                        <a:t>, de </a:t>
                      </a:r>
                      <a:r>
                        <a:rPr lang="en-US" sz="1400" dirty="0" err="1">
                          <a:effectLst/>
                          <a:latin typeface="Arial" panose="020B0604020202020204" pitchFamily="34" charset="0"/>
                          <a:cs typeface="Arial" panose="020B0604020202020204" pitchFamily="34" charset="0"/>
                        </a:rPr>
                        <a:t>către</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angajator</a:t>
                      </a:r>
                      <a:r>
                        <a:rPr lang="en-US" sz="1400" dirty="0">
                          <a:effectLst/>
                          <a:latin typeface="Arial" panose="020B0604020202020204" pitchFamily="34" charset="0"/>
                          <a:cs typeface="Arial" panose="020B0604020202020204" pitchFamily="34" charset="0"/>
                        </a:rPr>
                        <a:t>.</a:t>
                      </a:r>
                      <a:endParaRPr lang="ro-MD" sz="1400" dirty="0">
                        <a:effectLst/>
                        <a:latin typeface="Arial" panose="020B0604020202020204" pitchFamily="34" charset="0"/>
                        <a:cs typeface="Arial" panose="020B0604020202020204" pitchFamily="34" charset="0"/>
                      </a:endParaRPr>
                    </a:p>
                  </a:txBody>
                  <a:tcPr marL="18972" marR="18972" marT="0" marB="0"/>
                </a:tc>
                <a:tc>
                  <a:txBody>
                    <a:bodyPr/>
                    <a:lstStyle/>
                    <a:p>
                      <a:pPr>
                        <a:spcAft>
                          <a:spcPts val="0"/>
                        </a:spcAft>
                      </a:pPr>
                      <a:r>
                        <a:rPr lang="ro-MD" sz="1100" dirty="0">
                          <a:effectLst/>
                          <a:latin typeface="Arial" panose="020B0604020202020204" pitchFamily="34" charset="0"/>
                          <a:cs typeface="Arial" panose="020B0604020202020204" pitchFamily="34" charset="0"/>
                        </a:rPr>
                        <a:t>art.</a:t>
                      </a:r>
                      <a:r>
                        <a:rPr lang="ru-RU" sz="1100" dirty="0">
                          <a:effectLst/>
                          <a:latin typeface="Arial" panose="020B0604020202020204" pitchFamily="34" charset="0"/>
                          <a:cs typeface="Arial" panose="020B0604020202020204" pitchFamily="34" charset="0"/>
                        </a:rPr>
                        <a:t> 104 </a:t>
                      </a:r>
                      <a:r>
                        <a:rPr lang="ru-RU" sz="1100" dirty="0" err="1">
                          <a:effectLst/>
                          <a:latin typeface="Arial" panose="020B0604020202020204" pitchFamily="34" charset="0"/>
                          <a:cs typeface="Arial" panose="020B0604020202020204" pitchFamily="34" charset="0"/>
                        </a:rPr>
                        <a:t>alin</a:t>
                      </a:r>
                      <a:r>
                        <a:rPr lang="ro-MD" sz="1100" dirty="0">
                          <a:effectLst/>
                          <a:latin typeface="Arial" panose="020B0604020202020204" pitchFamily="34" charset="0"/>
                          <a:cs typeface="Arial" panose="020B0604020202020204" pitchFamily="34" charset="0"/>
                        </a:rPr>
                        <a:t>.</a:t>
                      </a:r>
                      <a:r>
                        <a:rPr lang="ru-RU" sz="1100" dirty="0">
                          <a:effectLst/>
                          <a:latin typeface="Arial" panose="020B0604020202020204" pitchFamily="34" charset="0"/>
                          <a:cs typeface="Arial" panose="020B0604020202020204" pitchFamily="34" charset="0"/>
                        </a:rPr>
                        <a:t> (7)</a:t>
                      </a:r>
                      <a:endParaRPr lang="ru-RU" sz="1100" dirty="0">
                        <a:solidFill>
                          <a:srgbClr val="00000A"/>
                        </a:solidFill>
                        <a:effectLst/>
                        <a:latin typeface="Arial" panose="020B0604020202020204" pitchFamily="34" charset="0"/>
                        <a:ea typeface="Calibri" panose="020F0502020204030204" pitchFamily="34" charset="0"/>
                        <a:cs typeface="Arial" panose="020B0604020202020204" pitchFamily="34" charset="0"/>
                      </a:endParaRPr>
                    </a:p>
                  </a:txBody>
                  <a:tcPr marL="18972" marR="18972" marT="0" marB="0"/>
                </a:tc>
                <a:extLst>
                  <a:ext uri="{0D108BD9-81ED-4DB2-BD59-A6C34878D82A}">
                    <a16:rowId xmlns:a16="http://schemas.microsoft.com/office/drawing/2014/main" val="1346889155"/>
                  </a:ext>
                </a:extLst>
              </a:tr>
              <a:tr h="794433">
                <a:tc>
                  <a:txBody>
                    <a:bodyPr/>
                    <a:lstStyle/>
                    <a:p>
                      <a:pPr>
                        <a:spcAft>
                          <a:spcPts val="0"/>
                        </a:spcAft>
                      </a:pPr>
                      <a:r>
                        <a:rPr lang="ro-RO" sz="1400" b="1">
                          <a:effectLst/>
                          <a:latin typeface="Arial" panose="020B0604020202020204" pitchFamily="34" charset="0"/>
                          <a:cs typeface="Arial" panose="020B0604020202020204" pitchFamily="34" charset="0"/>
                        </a:rPr>
                        <a:t>Ordin (dispoziție, decizie, hotărire) privind măsurile disciplinare împotriva unui angajat</a:t>
                      </a:r>
                      <a:endParaRPr lang="ru-RU" sz="1400" b="1">
                        <a:solidFill>
                          <a:srgbClr val="00000A"/>
                        </a:solidFill>
                        <a:effectLst/>
                        <a:latin typeface="Arial" panose="020B0604020202020204" pitchFamily="34" charset="0"/>
                        <a:ea typeface="Calibri" panose="020F0502020204030204" pitchFamily="34" charset="0"/>
                        <a:cs typeface="Arial" panose="020B0604020202020204" pitchFamily="34" charset="0"/>
                      </a:endParaRPr>
                    </a:p>
                  </a:txBody>
                  <a:tcPr marL="18972" marR="18972" marT="0" marB="0"/>
                </a:tc>
                <a:tc>
                  <a:txBody>
                    <a:bodyPr/>
                    <a:lstStyle/>
                    <a:p>
                      <a:pPr>
                        <a:spcAft>
                          <a:spcPts val="0"/>
                        </a:spcAft>
                      </a:pPr>
                      <a:r>
                        <a:rPr lang="en-US" sz="1400" dirty="0">
                          <a:effectLst/>
                          <a:latin typeface="Arial" panose="020B0604020202020204" pitchFamily="34" charset="0"/>
                          <a:cs typeface="Arial" panose="020B0604020202020204" pitchFamily="34" charset="0"/>
                        </a:rPr>
                        <a:t>Se </a:t>
                      </a:r>
                      <a:r>
                        <a:rPr lang="en-US" sz="1400" dirty="0" err="1">
                          <a:effectLst/>
                          <a:latin typeface="Arial" panose="020B0604020202020204" pitchFamily="34" charset="0"/>
                          <a:cs typeface="Arial" panose="020B0604020202020204" pitchFamily="34" charset="0"/>
                        </a:rPr>
                        <a:t>aduce</a:t>
                      </a:r>
                      <a:r>
                        <a:rPr lang="en-US" sz="1400" dirty="0">
                          <a:effectLst/>
                          <a:latin typeface="Arial" panose="020B0604020202020204" pitchFamily="34" charset="0"/>
                          <a:cs typeface="Arial" panose="020B0604020202020204" pitchFamily="34" charset="0"/>
                        </a:rPr>
                        <a:t> la </a:t>
                      </a:r>
                      <a:r>
                        <a:rPr lang="en-US" sz="1400" dirty="0" err="1">
                          <a:effectLst/>
                          <a:latin typeface="Arial" panose="020B0604020202020204" pitchFamily="34" charset="0"/>
                          <a:cs typeface="Arial" panose="020B0604020202020204" pitchFamily="34" charset="0"/>
                        </a:rPr>
                        <a:t>cunoştinţa</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salariaţilor</a:t>
                      </a:r>
                      <a:r>
                        <a:rPr lang="en-US" sz="1400" dirty="0">
                          <a:effectLst/>
                          <a:latin typeface="Arial" panose="020B0604020202020204" pitchFamily="34" charset="0"/>
                          <a:cs typeface="Arial" panose="020B0604020202020204" pitchFamily="34" charset="0"/>
                        </a:rPr>
                        <a:t>, sub </a:t>
                      </a:r>
                      <a:r>
                        <a:rPr lang="en-US" sz="1400" dirty="0" err="1">
                          <a:effectLst/>
                          <a:latin typeface="Arial" panose="020B0604020202020204" pitchFamily="34" charset="0"/>
                          <a:cs typeface="Arial" panose="020B0604020202020204" pitchFamily="34" charset="0"/>
                        </a:rPr>
                        <a:t>semnătură</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sau</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prin</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altă</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modalitate</a:t>
                      </a:r>
                      <a:r>
                        <a:rPr lang="en-US" sz="1400" dirty="0">
                          <a:effectLst/>
                          <a:latin typeface="Arial" panose="020B0604020202020204" pitchFamily="34" charset="0"/>
                          <a:cs typeface="Arial" panose="020B0604020202020204" pitchFamily="34" charset="0"/>
                        </a:rPr>
                        <a:t> care </a:t>
                      </a:r>
                      <a:r>
                        <a:rPr lang="en-US" sz="1400" dirty="0" err="1">
                          <a:effectLst/>
                          <a:latin typeface="Arial" panose="020B0604020202020204" pitchFamily="34" charset="0"/>
                          <a:cs typeface="Arial" panose="020B0604020202020204" pitchFamily="34" charset="0"/>
                        </a:rPr>
                        <a:t>permite</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confirmarea</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recepționării</a:t>
                      </a:r>
                      <a:r>
                        <a:rPr lang="en-US" sz="1400" dirty="0">
                          <a:effectLst/>
                          <a:latin typeface="Arial" panose="020B0604020202020204" pitchFamily="34" charset="0"/>
                          <a:cs typeface="Arial" panose="020B0604020202020204" pitchFamily="34" charset="0"/>
                        </a:rPr>
                        <a:t>/</a:t>
                      </a:r>
                      <a:r>
                        <a:rPr lang="en-US" sz="1400" dirty="0" err="1">
                          <a:effectLst/>
                          <a:latin typeface="Arial" panose="020B0604020202020204" pitchFamily="34" charset="0"/>
                          <a:cs typeface="Arial" panose="020B0604020202020204" pitchFamily="34" charset="0"/>
                        </a:rPr>
                        <a:t>înștiințării</a:t>
                      </a:r>
                      <a:r>
                        <a:rPr lang="en-US" sz="1400" dirty="0">
                          <a:effectLst/>
                          <a:latin typeface="Arial" panose="020B0604020202020204" pitchFamily="34" charset="0"/>
                          <a:cs typeface="Arial" panose="020B0604020202020204" pitchFamily="34" charset="0"/>
                        </a:rPr>
                        <a:t>, de </a:t>
                      </a:r>
                      <a:r>
                        <a:rPr lang="en-US" sz="1400" dirty="0" err="1">
                          <a:effectLst/>
                          <a:latin typeface="Arial" panose="020B0604020202020204" pitchFamily="34" charset="0"/>
                          <a:cs typeface="Arial" panose="020B0604020202020204" pitchFamily="34" charset="0"/>
                        </a:rPr>
                        <a:t>către</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angajator</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în</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termen</a:t>
                      </a:r>
                      <a:r>
                        <a:rPr lang="en-US" sz="1400" dirty="0">
                          <a:effectLst/>
                          <a:latin typeface="Arial" panose="020B0604020202020204" pitchFamily="34" charset="0"/>
                          <a:cs typeface="Arial" panose="020B0604020202020204" pitchFamily="34" charset="0"/>
                        </a:rPr>
                        <a:t> de </a:t>
                      </a:r>
                      <a:r>
                        <a:rPr lang="en-US" sz="1400" dirty="0" err="1">
                          <a:effectLst/>
                          <a:latin typeface="Arial" panose="020B0604020202020204" pitchFamily="34" charset="0"/>
                          <a:cs typeface="Arial" panose="020B0604020202020204" pitchFamily="34" charset="0"/>
                        </a:rPr>
                        <a:t>cel</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mult</a:t>
                      </a:r>
                      <a:r>
                        <a:rPr lang="en-US" sz="1400" dirty="0">
                          <a:effectLst/>
                          <a:latin typeface="Arial" panose="020B0604020202020204" pitchFamily="34" charset="0"/>
                          <a:cs typeface="Arial" panose="020B0604020202020204" pitchFamily="34" charset="0"/>
                        </a:rPr>
                        <a:t> 5 </a:t>
                      </a:r>
                      <a:r>
                        <a:rPr lang="en-US" sz="1400" dirty="0" err="1">
                          <a:effectLst/>
                          <a:latin typeface="Arial" panose="020B0604020202020204" pitchFamily="34" charset="0"/>
                          <a:cs typeface="Arial" panose="020B0604020202020204" pitchFamily="34" charset="0"/>
                        </a:rPr>
                        <a:t>zile</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lucrătoare</a:t>
                      </a:r>
                      <a:r>
                        <a:rPr lang="en-US" sz="1400" dirty="0">
                          <a:effectLst/>
                          <a:latin typeface="Arial" panose="020B0604020202020204" pitchFamily="34" charset="0"/>
                          <a:cs typeface="Arial" panose="020B0604020202020204" pitchFamily="34" charset="0"/>
                        </a:rPr>
                        <a:t> de la data </a:t>
                      </a:r>
                      <a:r>
                        <a:rPr lang="en-US" sz="1400" dirty="0" err="1">
                          <a:effectLst/>
                          <a:latin typeface="Arial" panose="020B0604020202020204" pitchFamily="34" charset="0"/>
                          <a:cs typeface="Arial" panose="020B0604020202020204" pitchFamily="34" charset="0"/>
                        </a:rPr>
                        <a:t>emiterii</a:t>
                      </a:r>
                      <a:endParaRPr lang="ru-RU" sz="1400" dirty="0">
                        <a:solidFill>
                          <a:srgbClr val="00000A"/>
                        </a:solidFill>
                        <a:effectLst/>
                        <a:latin typeface="Arial" panose="020B0604020202020204" pitchFamily="34" charset="0"/>
                        <a:ea typeface="Calibri" panose="020F0502020204030204" pitchFamily="34" charset="0"/>
                        <a:cs typeface="Arial" panose="020B0604020202020204" pitchFamily="34" charset="0"/>
                      </a:endParaRPr>
                    </a:p>
                  </a:txBody>
                  <a:tcPr marL="18972" marR="18972" marT="0" marB="0"/>
                </a:tc>
                <a:tc>
                  <a:txBody>
                    <a:bodyPr/>
                    <a:lstStyle/>
                    <a:p>
                      <a:pPr>
                        <a:spcAft>
                          <a:spcPts val="0"/>
                        </a:spcAft>
                      </a:pPr>
                      <a:r>
                        <a:rPr lang="ro-MD" sz="1100" dirty="0">
                          <a:effectLst/>
                          <a:latin typeface="Arial" panose="020B0604020202020204" pitchFamily="34" charset="0"/>
                          <a:cs typeface="Arial" panose="020B0604020202020204" pitchFamily="34" charset="0"/>
                        </a:rPr>
                        <a:t>art.</a:t>
                      </a:r>
                      <a:r>
                        <a:rPr lang="ru-RU" sz="1100" dirty="0">
                          <a:effectLst/>
                          <a:latin typeface="Arial" panose="020B0604020202020204" pitchFamily="34" charset="0"/>
                          <a:cs typeface="Arial" panose="020B0604020202020204" pitchFamily="34" charset="0"/>
                        </a:rPr>
                        <a:t> 210 </a:t>
                      </a:r>
                      <a:r>
                        <a:rPr lang="ro-MD" sz="1100" dirty="0">
                          <a:effectLst/>
                          <a:latin typeface="Arial" panose="020B0604020202020204" pitchFamily="34" charset="0"/>
                          <a:cs typeface="Arial" panose="020B0604020202020204" pitchFamily="34" charset="0"/>
                        </a:rPr>
                        <a:t>alin.</a:t>
                      </a:r>
                      <a:r>
                        <a:rPr lang="ru-RU" sz="1100" dirty="0">
                          <a:effectLst/>
                          <a:latin typeface="Arial" panose="020B0604020202020204" pitchFamily="34" charset="0"/>
                          <a:cs typeface="Arial" panose="020B0604020202020204" pitchFamily="34" charset="0"/>
                        </a:rPr>
                        <a:t> (2)</a:t>
                      </a:r>
                      <a:endParaRPr lang="ru-RU" sz="1100" dirty="0">
                        <a:solidFill>
                          <a:srgbClr val="00000A"/>
                        </a:solidFill>
                        <a:effectLst/>
                        <a:latin typeface="Arial" panose="020B0604020202020204" pitchFamily="34" charset="0"/>
                        <a:ea typeface="Calibri" panose="020F0502020204030204" pitchFamily="34" charset="0"/>
                        <a:cs typeface="Arial" panose="020B0604020202020204" pitchFamily="34" charset="0"/>
                      </a:endParaRPr>
                    </a:p>
                  </a:txBody>
                  <a:tcPr marL="18972" marR="18972" marT="0" marB="0"/>
                </a:tc>
                <a:extLst>
                  <a:ext uri="{0D108BD9-81ED-4DB2-BD59-A6C34878D82A}">
                    <a16:rowId xmlns:a16="http://schemas.microsoft.com/office/drawing/2014/main" val="673091361"/>
                  </a:ext>
                </a:extLst>
              </a:tr>
              <a:tr h="529624">
                <a:tc>
                  <a:txBody>
                    <a:bodyPr/>
                    <a:lstStyle/>
                    <a:p>
                      <a:pPr>
                        <a:spcAft>
                          <a:spcPts val="0"/>
                        </a:spcAft>
                      </a:pPr>
                      <a:r>
                        <a:rPr lang="en-US" sz="1400" b="1" dirty="0" err="1">
                          <a:effectLst/>
                          <a:latin typeface="Arial" panose="020B0604020202020204" pitchFamily="34" charset="0"/>
                          <a:cs typeface="Arial" panose="020B0604020202020204" pitchFamily="34" charset="0"/>
                        </a:rPr>
                        <a:t>Informația</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lunară</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despre</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părţile</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componente</a:t>
                      </a:r>
                      <a:r>
                        <a:rPr lang="en-US" sz="1400" b="1" dirty="0">
                          <a:effectLst/>
                          <a:latin typeface="Arial" panose="020B0604020202020204" pitchFamily="34" charset="0"/>
                          <a:cs typeface="Arial" panose="020B0604020202020204" pitchFamily="34" charset="0"/>
                        </a:rPr>
                        <a:t> ale </a:t>
                      </a:r>
                      <a:r>
                        <a:rPr lang="en-US" sz="1400" b="1" dirty="0" err="1">
                          <a:effectLst/>
                          <a:latin typeface="Arial" panose="020B0604020202020204" pitchFamily="34" charset="0"/>
                          <a:cs typeface="Arial" panose="020B0604020202020204" pitchFamily="34" charset="0"/>
                        </a:rPr>
                        <a:t>salariului</a:t>
                      </a:r>
                      <a:endParaRPr lang="ru-RU" sz="1400" b="1" dirty="0">
                        <a:solidFill>
                          <a:srgbClr val="00000A"/>
                        </a:solidFill>
                        <a:effectLst/>
                        <a:latin typeface="Arial" panose="020B0604020202020204" pitchFamily="34" charset="0"/>
                        <a:ea typeface="Calibri" panose="020F0502020204030204" pitchFamily="34" charset="0"/>
                        <a:cs typeface="Arial" panose="020B0604020202020204" pitchFamily="34" charset="0"/>
                      </a:endParaRPr>
                    </a:p>
                  </a:txBody>
                  <a:tcPr marL="18972" marR="18972" marT="0" marB="0"/>
                </a:tc>
                <a:tc>
                  <a:txBody>
                    <a:bodyPr/>
                    <a:lstStyle/>
                    <a:p>
                      <a:pPr>
                        <a:spcAft>
                          <a:spcPts val="0"/>
                        </a:spcAft>
                      </a:pPr>
                      <a:r>
                        <a:rPr lang="en-US" sz="1400" dirty="0">
                          <a:effectLst/>
                          <a:latin typeface="Arial" panose="020B0604020202020204" pitchFamily="34" charset="0"/>
                          <a:cs typeface="Arial" panose="020B0604020202020204" pitchFamily="34" charset="0"/>
                        </a:rPr>
                        <a:t>Se </a:t>
                      </a:r>
                      <a:r>
                        <a:rPr lang="en-US" sz="1400" dirty="0" err="1">
                          <a:effectLst/>
                          <a:latin typeface="Arial" panose="020B0604020202020204" pitchFamily="34" charset="0"/>
                          <a:cs typeface="Arial" panose="020B0604020202020204" pitchFamily="34" charset="0"/>
                        </a:rPr>
                        <a:t>aduce</a:t>
                      </a:r>
                      <a:r>
                        <a:rPr lang="en-US" sz="1400" dirty="0">
                          <a:effectLst/>
                          <a:latin typeface="Arial" panose="020B0604020202020204" pitchFamily="34" charset="0"/>
                          <a:cs typeface="Arial" panose="020B0604020202020204" pitchFamily="34" charset="0"/>
                        </a:rPr>
                        <a:t> la </a:t>
                      </a:r>
                      <a:r>
                        <a:rPr lang="en-US" sz="1400" dirty="0" err="1">
                          <a:effectLst/>
                          <a:latin typeface="Arial" panose="020B0604020202020204" pitchFamily="34" charset="0"/>
                          <a:cs typeface="Arial" panose="020B0604020202020204" pitchFamily="34" charset="0"/>
                        </a:rPr>
                        <a:t>cunoştinţa</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salariaţilor</a:t>
                      </a:r>
                      <a:r>
                        <a:rPr lang="en-US" sz="1400" dirty="0">
                          <a:effectLst/>
                          <a:latin typeface="Arial" panose="020B0604020202020204" pitchFamily="34" charset="0"/>
                          <a:cs typeface="Arial" panose="020B0604020202020204" pitchFamily="34" charset="0"/>
                        </a:rPr>
                        <a:t>, sub </a:t>
                      </a:r>
                      <a:r>
                        <a:rPr lang="en-US" sz="1400" dirty="0" err="1">
                          <a:effectLst/>
                          <a:latin typeface="Arial" panose="020B0604020202020204" pitchFamily="34" charset="0"/>
                          <a:cs typeface="Arial" panose="020B0604020202020204" pitchFamily="34" charset="0"/>
                        </a:rPr>
                        <a:t>semnătură</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sau</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prin</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altă</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modalitate</a:t>
                      </a:r>
                      <a:r>
                        <a:rPr lang="en-US" sz="1400" dirty="0">
                          <a:effectLst/>
                          <a:latin typeface="Arial" panose="020B0604020202020204" pitchFamily="34" charset="0"/>
                          <a:cs typeface="Arial" panose="020B0604020202020204" pitchFamily="34" charset="0"/>
                        </a:rPr>
                        <a:t> care </a:t>
                      </a:r>
                      <a:r>
                        <a:rPr lang="en-US" sz="1400" dirty="0" err="1">
                          <a:effectLst/>
                          <a:latin typeface="Arial" panose="020B0604020202020204" pitchFamily="34" charset="0"/>
                          <a:cs typeface="Arial" panose="020B0604020202020204" pitchFamily="34" charset="0"/>
                        </a:rPr>
                        <a:t>permite</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confirmarea</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recepționării</a:t>
                      </a:r>
                      <a:r>
                        <a:rPr lang="en-US" sz="1400" dirty="0">
                          <a:effectLst/>
                          <a:latin typeface="Arial" panose="020B0604020202020204" pitchFamily="34" charset="0"/>
                          <a:cs typeface="Arial" panose="020B0604020202020204" pitchFamily="34" charset="0"/>
                        </a:rPr>
                        <a:t>/</a:t>
                      </a:r>
                      <a:r>
                        <a:rPr lang="en-US" sz="1400" dirty="0" err="1">
                          <a:effectLst/>
                          <a:latin typeface="Arial" panose="020B0604020202020204" pitchFamily="34" charset="0"/>
                          <a:cs typeface="Arial" panose="020B0604020202020204" pitchFamily="34" charset="0"/>
                        </a:rPr>
                        <a:t>înștiințării</a:t>
                      </a:r>
                      <a:r>
                        <a:rPr lang="en-US" sz="1400" dirty="0">
                          <a:effectLst/>
                          <a:latin typeface="Arial" panose="020B0604020202020204" pitchFamily="34" charset="0"/>
                          <a:cs typeface="Arial" panose="020B0604020202020204" pitchFamily="34" charset="0"/>
                        </a:rPr>
                        <a:t>, de </a:t>
                      </a:r>
                      <a:r>
                        <a:rPr lang="en-US" sz="1400" dirty="0" err="1">
                          <a:effectLst/>
                          <a:latin typeface="Arial" panose="020B0604020202020204" pitchFamily="34" charset="0"/>
                          <a:cs typeface="Arial" panose="020B0604020202020204" pitchFamily="34" charset="0"/>
                        </a:rPr>
                        <a:t>către</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angajator</a:t>
                      </a:r>
                      <a:r>
                        <a:rPr lang="en-US" sz="1400" dirty="0">
                          <a:effectLst/>
                          <a:latin typeface="Arial" panose="020B0604020202020204" pitchFamily="34" charset="0"/>
                          <a:cs typeface="Arial" panose="020B0604020202020204" pitchFamily="34" charset="0"/>
                        </a:rPr>
                        <a:t>.</a:t>
                      </a:r>
                      <a:endParaRPr lang="ru-RU" sz="1400" dirty="0">
                        <a:solidFill>
                          <a:srgbClr val="00000A"/>
                        </a:solidFill>
                        <a:effectLst/>
                        <a:latin typeface="Arial" panose="020B0604020202020204" pitchFamily="34" charset="0"/>
                        <a:ea typeface="Calibri" panose="020F0502020204030204" pitchFamily="34" charset="0"/>
                        <a:cs typeface="Arial" panose="020B0604020202020204" pitchFamily="34" charset="0"/>
                      </a:endParaRPr>
                    </a:p>
                  </a:txBody>
                  <a:tcPr marL="18972" marR="18972" marT="0" marB="0"/>
                </a:tc>
                <a:tc>
                  <a:txBody>
                    <a:bodyPr/>
                    <a:lstStyle/>
                    <a:p>
                      <a:pPr>
                        <a:spcAft>
                          <a:spcPts val="0"/>
                        </a:spcAft>
                      </a:pPr>
                      <a:r>
                        <a:rPr lang="ro-MD" sz="1100" dirty="0">
                          <a:effectLst/>
                          <a:latin typeface="Arial" panose="020B0604020202020204" pitchFamily="34" charset="0"/>
                          <a:cs typeface="Arial" panose="020B0604020202020204" pitchFamily="34" charset="0"/>
                        </a:rPr>
                        <a:t>art. 142 alin.</a:t>
                      </a:r>
                      <a:r>
                        <a:rPr lang="ru-RU" sz="1100" dirty="0">
                          <a:effectLst/>
                          <a:latin typeface="Arial" panose="020B0604020202020204" pitchFamily="34" charset="0"/>
                          <a:cs typeface="Arial" panose="020B0604020202020204" pitchFamily="34" charset="0"/>
                        </a:rPr>
                        <a:t> (</a:t>
                      </a:r>
                      <a:r>
                        <a:rPr lang="ro-MD" sz="1100" dirty="0">
                          <a:effectLst/>
                          <a:latin typeface="Arial" panose="020B0604020202020204" pitchFamily="34" charset="0"/>
                          <a:cs typeface="Arial" panose="020B0604020202020204" pitchFamily="34" charset="0"/>
                        </a:rPr>
                        <a:t>3</a:t>
                      </a:r>
                      <a:r>
                        <a:rPr lang="ru-RU" sz="1100" dirty="0">
                          <a:effectLst/>
                          <a:latin typeface="Arial" panose="020B0604020202020204" pitchFamily="34" charset="0"/>
                          <a:cs typeface="Arial" panose="020B0604020202020204" pitchFamily="34" charset="0"/>
                        </a:rPr>
                        <a:t>)</a:t>
                      </a:r>
                      <a:endParaRPr lang="ru-RU" sz="1100" dirty="0">
                        <a:solidFill>
                          <a:srgbClr val="00000A"/>
                        </a:solidFill>
                        <a:effectLst/>
                        <a:latin typeface="Arial" panose="020B0604020202020204" pitchFamily="34" charset="0"/>
                        <a:ea typeface="Calibri" panose="020F0502020204030204" pitchFamily="34" charset="0"/>
                        <a:cs typeface="Arial" panose="020B0604020202020204" pitchFamily="34" charset="0"/>
                      </a:endParaRPr>
                    </a:p>
                  </a:txBody>
                  <a:tcPr marL="18972" marR="18972" marT="0" marB="0"/>
                </a:tc>
                <a:extLst>
                  <a:ext uri="{0D108BD9-81ED-4DB2-BD59-A6C34878D82A}">
                    <a16:rowId xmlns:a16="http://schemas.microsoft.com/office/drawing/2014/main" val="1552137259"/>
                  </a:ext>
                </a:extLst>
              </a:tr>
            </a:tbl>
          </a:graphicData>
        </a:graphic>
      </p:graphicFrame>
      <p:pic>
        <p:nvPicPr>
          <p:cNvPr id="7" name="Рисунок 6">
            <a:extLst>
              <a:ext uri="{FF2B5EF4-FFF2-40B4-BE49-F238E27FC236}">
                <a16:creationId xmlns:a16="http://schemas.microsoft.com/office/drawing/2014/main" id="{BFEFF962-22E4-408A-B652-85123F856F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14524" y="251502"/>
            <a:ext cx="4867275" cy="1377298"/>
          </a:xfrm>
          <a:prstGeom prst="rect">
            <a:avLst/>
          </a:prstGeom>
        </p:spPr>
      </p:pic>
    </p:spTree>
    <p:extLst>
      <p:ext uri="{BB962C8B-B14F-4D97-AF65-F5344CB8AC3E}">
        <p14:creationId xmlns:p14="http://schemas.microsoft.com/office/powerpoint/2010/main" val="3388188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5">
            <a:extLst>
              <a:ext uri="{FF2B5EF4-FFF2-40B4-BE49-F238E27FC236}">
                <a16:creationId xmlns:a16="http://schemas.microsoft.com/office/drawing/2014/main" id="{F4319402-F9F7-4E42-9DAC-462C858061D7}"/>
              </a:ext>
            </a:extLst>
          </p:cNvPr>
          <p:cNvGraphicFramePr>
            <a:graphicFrameLocks noGrp="1"/>
          </p:cNvGraphicFramePr>
          <p:nvPr>
            <p:ph idx="1"/>
            <p:extLst>
              <p:ext uri="{D42A27DB-BD31-4B8C-83A1-F6EECF244321}">
                <p14:modId xmlns:p14="http://schemas.microsoft.com/office/powerpoint/2010/main" val="1509862676"/>
              </p:ext>
            </p:extLst>
          </p:nvPr>
        </p:nvGraphicFramePr>
        <p:xfrm>
          <a:off x="263352" y="248478"/>
          <a:ext cx="11665295" cy="6293397"/>
        </p:xfrm>
        <a:graphic>
          <a:graphicData uri="http://schemas.openxmlformats.org/drawingml/2006/table">
            <a:tbl>
              <a:tblPr>
                <a:tableStyleId>{5C22544A-7EE6-4342-B048-85BDC9FD1C3A}</a:tableStyleId>
              </a:tblPr>
              <a:tblGrid>
                <a:gridCol w="4248472">
                  <a:extLst>
                    <a:ext uri="{9D8B030D-6E8A-4147-A177-3AD203B41FA5}">
                      <a16:colId xmlns:a16="http://schemas.microsoft.com/office/drawing/2014/main" val="3647915137"/>
                    </a:ext>
                  </a:extLst>
                </a:gridCol>
                <a:gridCol w="6552728">
                  <a:extLst>
                    <a:ext uri="{9D8B030D-6E8A-4147-A177-3AD203B41FA5}">
                      <a16:colId xmlns:a16="http://schemas.microsoft.com/office/drawing/2014/main" val="1318830708"/>
                    </a:ext>
                  </a:extLst>
                </a:gridCol>
                <a:gridCol w="864095">
                  <a:extLst>
                    <a:ext uri="{9D8B030D-6E8A-4147-A177-3AD203B41FA5}">
                      <a16:colId xmlns:a16="http://schemas.microsoft.com/office/drawing/2014/main" val="704087825"/>
                    </a:ext>
                  </a:extLst>
                </a:gridCol>
              </a:tblGrid>
              <a:tr h="228194">
                <a:tc>
                  <a:txBody>
                    <a:bodyPr/>
                    <a:lstStyle/>
                    <a:p>
                      <a:pPr algn="ctr">
                        <a:spcAft>
                          <a:spcPts val="0"/>
                        </a:spcAft>
                      </a:pPr>
                      <a:r>
                        <a:rPr lang="ro-MD" sz="1100" b="1" dirty="0">
                          <a:effectLst/>
                          <a:latin typeface="Arial Black" panose="020B0A04020102020204" pitchFamily="34" charset="0"/>
                          <a:cs typeface="Arial" panose="020B0604020202020204" pitchFamily="34" charset="0"/>
                        </a:rPr>
                        <a:t>Denumirea documenului</a:t>
                      </a:r>
                      <a:endParaRPr lang="ru-RU" sz="1100" b="1" dirty="0">
                        <a:solidFill>
                          <a:srgbClr val="00000A"/>
                        </a:solidFill>
                        <a:effectLst/>
                        <a:latin typeface="Arial Black" panose="020B0A04020102020204" pitchFamily="34" charset="0"/>
                        <a:ea typeface="Calibri" panose="020F0502020204030204" pitchFamily="34" charset="0"/>
                        <a:cs typeface="Arial" panose="020B0604020202020204" pitchFamily="34" charset="0"/>
                      </a:endParaRPr>
                    </a:p>
                  </a:txBody>
                  <a:tcPr marL="26056" marR="26056" marT="0" marB="0"/>
                </a:tc>
                <a:tc>
                  <a:txBody>
                    <a:bodyPr/>
                    <a:lstStyle/>
                    <a:p>
                      <a:pPr algn="ctr">
                        <a:spcAft>
                          <a:spcPts val="0"/>
                        </a:spcAft>
                      </a:pPr>
                      <a:r>
                        <a:rPr lang="ro-MD" sz="1100" b="1" dirty="0">
                          <a:effectLst/>
                          <a:latin typeface="Arial Black" panose="020B0A04020102020204" pitchFamily="34" charset="0"/>
                          <a:cs typeface="Arial" panose="020B0604020202020204" pitchFamily="34" charset="0"/>
                        </a:rPr>
                        <a:t>Formatul semnăturii</a:t>
                      </a:r>
                      <a:endParaRPr lang="ru-RU" sz="1100" b="1" dirty="0">
                        <a:solidFill>
                          <a:srgbClr val="00000A"/>
                        </a:solidFill>
                        <a:effectLst/>
                        <a:latin typeface="Arial Black" panose="020B0A04020102020204" pitchFamily="34" charset="0"/>
                        <a:ea typeface="Calibri" panose="020F0502020204030204" pitchFamily="34" charset="0"/>
                        <a:cs typeface="Arial" panose="020B0604020202020204" pitchFamily="34" charset="0"/>
                      </a:endParaRPr>
                    </a:p>
                  </a:txBody>
                  <a:tcPr marL="26056" marR="26056" marT="0" marB="0"/>
                </a:tc>
                <a:tc>
                  <a:txBody>
                    <a:bodyPr/>
                    <a:lstStyle/>
                    <a:p>
                      <a:pPr algn="ctr">
                        <a:spcAft>
                          <a:spcPts val="0"/>
                        </a:spcAft>
                      </a:pPr>
                      <a:r>
                        <a:rPr lang="ro-MD" sz="800" b="1" dirty="0">
                          <a:effectLst/>
                          <a:latin typeface="Arial Black" panose="020B0A04020102020204" pitchFamily="34" charset="0"/>
                          <a:cs typeface="Arial" panose="020B0604020202020204" pitchFamily="34" charset="0"/>
                        </a:rPr>
                        <a:t>Norma din CM</a:t>
                      </a:r>
                      <a:endParaRPr lang="ru-RU" sz="800" b="1" dirty="0">
                        <a:solidFill>
                          <a:srgbClr val="00000A"/>
                        </a:solidFill>
                        <a:effectLst/>
                        <a:latin typeface="Arial Black" panose="020B0A04020102020204" pitchFamily="34" charset="0"/>
                        <a:ea typeface="Calibri" panose="020F0502020204030204" pitchFamily="34" charset="0"/>
                        <a:cs typeface="Arial" panose="020B0604020202020204" pitchFamily="34" charset="0"/>
                      </a:endParaRPr>
                    </a:p>
                  </a:txBody>
                  <a:tcPr marL="26056" marR="26056" marT="0" marB="0"/>
                </a:tc>
                <a:extLst>
                  <a:ext uri="{0D108BD9-81ED-4DB2-BD59-A6C34878D82A}">
                    <a16:rowId xmlns:a16="http://schemas.microsoft.com/office/drawing/2014/main" val="1847635058"/>
                  </a:ext>
                </a:extLst>
              </a:tr>
              <a:tr h="692450">
                <a:tc>
                  <a:txBody>
                    <a:bodyPr/>
                    <a:lstStyle/>
                    <a:p>
                      <a:pPr>
                        <a:spcAft>
                          <a:spcPts val="0"/>
                        </a:spcAft>
                      </a:pPr>
                      <a:r>
                        <a:rPr lang="en-US" sz="1400" b="1" dirty="0" err="1">
                          <a:effectLst/>
                          <a:latin typeface="Arial" panose="020B0604020202020204" pitchFamily="34" charset="0"/>
                          <a:cs typeface="Arial" panose="020B0604020202020204" pitchFamily="34" charset="0"/>
                        </a:rPr>
                        <a:t>Ordinului</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dispoziţiei</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deciziei</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hotărîrii</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emis</a:t>
                      </a:r>
                      <a:r>
                        <a:rPr lang="en-US" sz="1400" b="1" dirty="0">
                          <a:effectLst/>
                          <a:latin typeface="Arial" panose="020B0604020202020204" pitchFamily="34" charset="0"/>
                          <a:cs typeface="Arial" panose="020B0604020202020204" pitchFamily="34" charset="0"/>
                        </a:rPr>
                        <a:t> de </a:t>
                      </a:r>
                      <a:r>
                        <a:rPr lang="en-US" sz="1400" b="1" dirty="0" err="1">
                          <a:effectLst/>
                          <a:latin typeface="Arial" panose="020B0604020202020204" pitchFamily="34" charset="0"/>
                          <a:cs typeface="Arial" panose="020B0604020202020204" pitchFamily="34" charset="0"/>
                        </a:rPr>
                        <a:t>angajator</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privind</a:t>
                      </a:r>
                      <a:r>
                        <a:rPr lang="en-US" sz="1400" b="1" dirty="0">
                          <a:effectLst/>
                          <a:latin typeface="Arial" panose="020B0604020202020204" pitchFamily="34" charset="0"/>
                          <a:cs typeface="Arial" panose="020B0604020202020204" pitchFamily="34" charset="0"/>
                        </a:rPr>
                        <a:t> transferal </a:t>
                      </a:r>
                      <a:r>
                        <a:rPr lang="en-US" sz="1400" b="1" dirty="0" err="1">
                          <a:effectLst/>
                          <a:latin typeface="Arial" panose="020B0604020202020204" pitchFamily="34" charset="0"/>
                          <a:cs typeface="Arial" panose="020B0604020202020204" pitchFamily="34" charset="0"/>
                        </a:rPr>
                        <a:t>salariatului</a:t>
                      </a:r>
                      <a:r>
                        <a:rPr lang="en-US" sz="1400" b="1" dirty="0">
                          <a:effectLst/>
                          <a:latin typeface="Arial" panose="020B0604020202020204" pitchFamily="34" charset="0"/>
                          <a:cs typeface="Arial" panose="020B0604020202020204" pitchFamily="34" charset="0"/>
                        </a:rPr>
                        <a:t> la </a:t>
                      </a:r>
                      <a:r>
                        <a:rPr lang="en-US" sz="1400" b="1" dirty="0" err="1">
                          <a:effectLst/>
                          <a:latin typeface="Arial" panose="020B0604020202020204" pitchFamily="34" charset="0"/>
                          <a:cs typeface="Arial" panose="020B0604020202020204" pitchFamily="34" charset="0"/>
                        </a:rPr>
                        <a:t>altă</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muncă</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permanentă</a:t>
                      </a:r>
                      <a:endParaRPr lang="ru-RU" sz="1400" b="1" dirty="0">
                        <a:solidFill>
                          <a:srgbClr val="00000A"/>
                        </a:solidFill>
                        <a:effectLst/>
                        <a:latin typeface="Arial" panose="020B0604020202020204" pitchFamily="34" charset="0"/>
                        <a:ea typeface="Calibri" panose="020F0502020204030204" pitchFamily="34" charset="0"/>
                        <a:cs typeface="Arial" panose="020B0604020202020204" pitchFamily="34" charset="0"/>
                      </a:endParaRPr>
                    </a:p>
                  </a:txBody>
                  <a:tcPr marL="26056" marR="26056" marT="0" marB="0"/>
                </a:tc>
                <a:tc>
                  <a:txBody>
                    <a:bodyPr/>
                    <a:lstStyle/>
                    <a:p>
                      <a:pPr>
                        <a:spcAft>
                          <a:spcPts val="0"/>
                        </a:spcAft>
                      </a:pPr>
                      <a:r>
                        <a:rPr lang="en-US" sz="1400" dirty="0">
                          <a:effectLst/>
                          <a:latin typeface="Arial" panose="020B0604020202020204" pitchFamily="34" charset="0"/>
                          <a:cs typeface="Arial" panose="020B0604020202020204" pitchFamily="34" charset="0"/>
                        </a:rPr>
                        <a:t>Se </a:t>
                      </a:r>
                      <a:r>
                        <a:rPr lang="en-US" sz="1400" dirty="0" err="1">
                          <a:effectLst/>
                          <a:latin typeface="Arial" panose="020B0604020202020204" pitchFamily="34" charset="0"/>
                          <a:cs typeface="Arial" panose="020B0604020202020204" pitchFamily="34" charset="0"/>
                        </a:rPr>
                        <a:t>aduce</a:t>
                      </a:r>
                      <a:r>
                        <a:rPr lang="en-US" sz="1400" dirty="0">
                          <a:effectLst/>
                          <a:latin typeface="Arial" panose="020B0604020202020204" pitchFamily="34" charset="0"/>
                          <a:cs typeface="Arial" panose="020B0604020202020204" pitchFamily="34" charset="0"/>
                        </a:rPr>
                        <a:t> la </a:t>
                      </a:r>
                      <a:r>
                        <a:rPr lang="en-US" sz="1400" dirty="0" err="1">
                          <a:effectLst/>
                          <a:latin typeface="Arial" panose="020B0604020202020204" pitchFamily="34" charset="0"/>
                          <a:cs typeface="Arial" panose="020B0604020202020204" pitchFamily="34" charset="0"/>
                        </a:rPr>
                        <a:t>cunoştinţa</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salariaţilor</a:t>
                      </a:r>
                      <a:r>
                        <a:rPr lang="en-US" sz="1400" dirty="0">
                          <a:effectLst/>
                          <a:latin typeface="Arial" panose="020B0604020202020204" pitchFamily="34" charset="0"/>
                          <a:cs typeface="Arial" panose="020B0604020202020204" pitchFamily="34" charset="0"/>
                        </a:rPr>
                        <a:t>, sub </a:t>
                      </a:r>
                      <a:r>
                        <a:rPr lang="en-US" sz="1400" dirty="0" err="1">
                          <a:effectLst/>
                          <a:latin typeface="Arial" panose="020B0604020202020204" pitchFamily="34" charset="0"/>
                          <a:cs typeface="Arial" panose="020B0604020202020204" pitchFamily="34" charset="0"/>
                        </a:rPr>
                        <a:t>semnătură</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sau</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prin</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altă</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modalitate</a:t>
                      </a:r>
                      <a:r>
                        <a:rPr lang="en-US" sz="1400" dirty="0">
                          <a:effectLst/>
                          <a:latin typeface="Arial" panose="020B0604020202020204" pitchFamily="34" charset="0"/>
                          <a:cs typeface="Arial" panose="020B0604020202020204" pitchFamily="34" charset="0"/>
                        </a:rPr>
                        <a:t> care </a:t>
                      </a:r>
                      <a:r>
                        <a:rPr lang="en-US" sz="1400" dirty="0" err="1">
                          <a:effectLst/>
                          <a:latin typeface="Arial" panose="020B0604020202020204" pitchFamily="34" charset="0"/>
                          <a:cs typeface="Arial" panose="020B0604020202020204" pitchFamily="34" charset="0"/>
                        </a:rPr>
                        <a:t>permite</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confirmarea</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recepționării</a:t>
                      </a:r>
                      <a:r>
                        <a:rPr lang="en-US" sz="1400" dirty="0">
                          <a:effectLst/>
                          <a:latin typeface="Arial" panose="020B0604020202020204" pitchFamily="34" charset="0"/>
                          <a:cs typeface="Arial" panose="020B0604020202020204" pitchFamily="34" charset="0"/>
                        </a:rPr>
                        <a:t>/</a:t>
                      </a:r>
                      <a:r>
                        <a:rPr lang="en-US" sz="1400" dirty="0" err="1">
                          <a:effectLst/>
                          <a:latin typeface="Arial" panose="020B0604020202020204" pitchFamily="34" charset="0"/>
                          <a:cs typeface="Arial" panose="020B0604020202020204" pitchFamily="34" charset="0"/>
                        </a:rPr>
                        <a:t>înștiințării</a:t>
                      </a:r>
                      <a:r>
                        <a:rPr lang="en-US" sz="1400" dirty="0">
                          <a:effectLst/>
                          <a:latin typeface="Arial" panose="020B0604020202020204" pitchFamily="34" charset="0"/>
                          <a:cs typeface="Arial" panose="020B0604020202020204" pitchFamily="34" charset="0"/>
                        </a:rPr>
                        <a:t>, de </a:t>
                      </a:r>
                      <a:r>
                        <a:rPr lang="en-US" sz="1400" dirty="0" err="1">
                          <a:effectLst/>
                          <a:latin typeface="Arial" panose="020B0604020202020204" pitchFamily="34" charset="0"/>
                          <a:cs typeface="Arial" panose="020B0604020202020204" pitchFamily="34" charset="0"/>
                        </a:rPr>
                        <a:t>către</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angajator</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în</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termen</a:t>
                      </a:r>
                      <a:r>
                        <a:rPr lang="en-US" sz="1400" dirty="0">
                          <a:effectLst/>
                          <a:latin typeface="Arial" panose="020B0604020202020204" pitchFamily="34" charset="0"/>
                          <a:cs typeface="Arial" panose="020B0604020202020204" pitchFamily="34" charset="0"/>
                        </a:rPr>
                        <a:t> de </a:t>
                      </a:r>
                      <a:r>
                        <a:rPr lang="en-US" sz="1400" dirty="0" err="1">
                          <a:effectLst/>
                          <a:latin typeface="Arial" panose="020B0604020202020204" pitchFamily="34" charset="0"/>
                          <a:cs typeface="Arial" panose="020B0604020202020204" pitchFamily="34" charset="0"/>
                        </a:rPr>
                        <a:t>cel</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mult</a:t>
                      </a:r>
                      <a:r>
                        <a:rPr lang="en-US" sz="1400" dirty="0">
                          <a:effectLst/>
                          <a:latin typeface="Arial" panose="020B0604020202020204" pitchFamily="34" charset="0"/>
                          <a:cs typeface="Arial" panose="020B0604020202020204" pitchFamily="34" charset="0"/>
                        </a:rPr>
                        <a:t> 3 </a:t>
                      </a:r>
                      <a:r>
                        <a:rPr lang="en-US" sz="1400" dirty="0" err="1">
                          <a:effectLst/>
                          <a:latin typeface="Arial" panose="020B0604020202020204" pitchFamily="34" charset="0"/>
                          <a:cs typeface="Arial" panose="020B0604020202020204" pitchFamily="34" charset="0"/>
                        </a:rPr>
                        <a:t>zile</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lucrătoare</a:t>
                      </a:r>
                      <a:r>
                        <a:rPr lang="en-US" sz="1400" dirty="0">
                          <a:effectLst/>
                          <a:latin typeface="Arial" panose="020B0604020202020204" pitchFamily="34" charset="0"/>
                          <a:cs typeface="Arial" panose="020B0604020202020204" pitchFamily="34" charset="0"/>
                        </a:rPr>
                        <a:t> de la data </a:t>
                      </a:r>
                      <a:r>
                        <a:rPr lang="en-US" sz="1400" dirty="0" err="1">
                          <a:effectLst/>
                          <a:latin typeface="Arial" panose="020B0604020202020204" pitchFamily="34" charset="0"/>
                          <a:cs typeface="Arial" panose="020B0604020202020204" pitchFamily="34" charset="0"/>
                        </a:rPr>
                        <a:t>emiterii</a:t>
                      </a:r>
                      <a:endParaRPr lang="ro-MD" sz="1400" dirty="0">
                        <a:effectLst/>
                        <a:latin typeface="Arial" panose="020B0604020202020204" pitchFamily="34" charset="0"/>
                        <a:cs typeface="Arial" panose="020B0604020202020204" pitchFamily="34" charset="0"/>
                      </a:endParaRPr>
                    </a:p>
                  </a:txBody>
                  <a:tcPr marL="26056" marR="26056" marT="0" marB="0"/>
                </a:tc>
                <a:tc>
                  <a:txBody>
                    <a:bodyPr/>
                    <a:lstStyle/>
                    <a:p>
                      <a:pPr>
                        <a:spcAft>
                          <a:spcPts val="0"/>
                        </a:spcAft>
                      </a:pPr>
                      <a:r>
                        <a:rPr lang="ro-MD" sz="1100" dirty="0">
                          <a:effectLst/>
                          <a:latin typeface="Arial" panose="020B0604020202020204" pitchFamily="34" charset="0"/>
                          <a:cs typeface="Arial" panose="020B0604020202020204" pitchFamily="34" charset="0"/>
                        </a:rPr>
                        <a:t>art.</a:t>
                      </a:r>
                      <a:r>
                        <a:rPr lang="ru-RU" sz="1100" dirty="0">
                          <a:effectLst/>
                          <a:latin typeface="Arial" panose="020B0604020202020204" pitchFamily="34" charset="0"/>
                          <a:cs typeface="Arial" panose="020B0604020202020204" pitchFamily="34" charset="0"/>
                        </a:rPr>
                        <a:t> 74 </a:t>
                      </a:r>
                      <a:r>
                        <a:rPr lang="ro-MD" sz="1100" dirty="0">
                          <a:effectLst/>
                          <a:latin typeface="Arial" panose="020B0604020202020204" pitchFamily="34" charset="0"/>
                          <a:cs typeface="Arial" panose="020B0604020202020204" pitchFamily="34" charset="0"/>
                        </a:rPr>
                        <a:t>alin.</a:t>
                      </a:r>
                      <a:r>
                        <a:rPr lang="ru-RU" sz="1100" dirty="0">
                          <a:effectLst/>
                          <a:latin typeface="Arial" panose="020B0604020202020204" pitchFamily="34" charset="0"/>
                          <a:cs typeface="Arial" panose="020B0604020202020204" pitchFamily="34" charset="0"/>
                        </a:rPr>
                        <a:t> (3)</a:t>
                      </a:r>
                      <a:endParaRPr lang="ru-RU" sz="1100" dirty="0">
                        <a:solidFill>
                          <a:srgbClr val="00000A"/>
                        </a:solidFill>
                        <a:effectLst/>
                        <a:latin typeface="Arial" panose="020B0604020202020204" pitchFamily="34" charset="0"/>
                        <a:ea typeface="Calibri" panose="020F0502020204030204" pitchFamily="34" charset="0"/>
                        <a:cs typeface="Arial" panose="020B0604020202020204" pitchFamily="34" charset="0"/>
                      </a:endParaRPr>
                    </a:p>
                  </a:txBody>
                  <a:tcPr marL="26056" marR="26056" marT="0" marB="0"/>
                </a:tc>
                <a:extLst>
                  <a:ext uri="{0D108BD9-81ED-4DB2-BD59-A6C34878D82A}">
                    <a16:rowId xmlns:a16="http://schemas.microsoft.com/office/drawing/2014/main" val="3431693305"/>
                  </a:ext>
                </a:extLst>
              </a:tr>
              <a:tr h="692450">
                <a:tc>
                  <a:txBody>
                    <a:bodyPr/>
                    <a:lstStyle/>
                    <a:p>
                      <a:pPr>
                        <a:spcAft>
                          <a:spcPts val="0"/>
                        </a:spcAft>
                      </a:pPr>
                      <a:r>
                        <a:rPr lang="ro-MD" sz="1400" b="1">
                          <a:effectLst/>
                          <a:latin typeface="Arial" panose="020B0604020202020204" pitchFamily="34" charset="0"/>
                          <a:cs typeface="Arial" panose="020B0604020202020204" pitchFamily="34" charset="0"/>
                        </a:rPr>
                        <a:t>O</a:t>
                      </a:r>
                      <a:r>
                        <a:rPr lang="en-US" sz="1400" b="1">
                          <a:effectLst/>
                          <a:latin typeface="Arial" panose="020B0604020202020204" pitchFamily="34" charset="0"/>
                          <a:cs typeface="Arial" panose="020B0604020202020204" pitchFamily="34" charset="0"/>
                        </a:rPr>
                        <a:t>rdinului (dispoziţiei, deciziei, hotărîrii) emis de angajator</a:t>
                      </a:r>
                      <a:r>
                        <a:rPr lang="ro-MD" sz="1400" b="1">
                          <a:effectLst/>
                          <a:latin typeface="Arial" panose="020B0604020202020204" pitchFamily="34" charset="0"/>
                          <a:cs typeface="Arial" panose="020B0604020202020204" pitchFamily="34" charset="0"/>
                        </a:rPr>
                        <a:t> privind suspendarea CIM </a:t>
                      </a:r>
                      <a:endParaRPr lang="ru-RU" sz="1400" b="1">
                        <a:solidFill>
                          <a:srgbClr val="00000A"/>
                        </a:solidFill>
                        <a:effectLst/>
                        <a:latin typeface="Arial" panose="020B0604020202020204" pitchFamily="34" charset="0"/>
                        <a:ea typeface="Calibri" panose="020F0502020204030204" pitchFamily="34" charset="0"/>
                        <a:cs typeface="Arial" panose="020B0604020202020204" pitchFamily="34" charset="0"/>
                      </a:endParaRPr>
                    </a:p>
                  </a:txBody>
                  <a:tcPr marL="26056" marR="26056" marT="0" marB="0"/>
                </a:tc>
                <a:tc>
                  <a:txBody>
                    <a:bodyPr/>
                    <a:lstStyle/>
                    <a:p>
                      <a:pPr>
                        <a:spcAft>
                          <a:spcPts val="0"/>
                        </a:spcAft>
                      </a:pPr>
                      <a:r>
                        <a:rPr lang="en-US" sz="1400" dirty="0">
                          <a:effectLst/>
                          <a:latin typeface="Arial" panose="020B0604020202020204" pitchFamily="34" charset="0"/>
                          <a:cs typeface="Arial" panose="020B0604020202020204" pitchFamily="34" charset="0"/>
                        </a:rPr>
                        <a:t>Se </a:t>
                      </a:r>
                      <a:r>
                        <a:rPr lang="en-US" sz="1400" dirty="0" err="1">
                          <a:effectLst/>
                          <a:latin typeface="Arial" panose="020B0604020202020204" pitchFamily="34" charset="0"/>
                          <a:cs typeface="Arial" panose="020B0604020202020204" pitchFamily="34" charset="0"/>
                        </a:rPr>
                        <a:t>aduce</a:t>
                      </a:r>
                      <a:r>
                        <a:rPr lang="en-US" sz="1400" dirty="0">
                          <a:effectLst/>
                          <a:latin typeface="Arial" panose="020B0604020202020204" pitchFamily="34" charset="0"/>
                          <a:cs typeface="Arial" panose="020B0604020202020204" pitchFamily="34" charset="0"/>
                        </a:rPr>
                        <a:t> la </a:t>
                      </a:r>
                      <a:r>
                        <a:rPr lang="en-US" sz="1400" dirty="0" err="1">
                          <a:effectLst/>
                          <a:latin typeface="Arial" panose="020B0604020202020204" pitchFamily="34" charset="0"/>
                          <a:cs typeface="Arial" panose="020B0604020202020204" pitchFamily="34" charset="0"/>
                        </a:rPr>
                        <a:t>cunoştinţa</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salariatului</a:t>
                      </a:r>
                      <a:r>
                        <a:rPr lang="en-US" sz="1400" dirty="0">
                          <a:effectLst/>
                          <a:latin typeface="Arial" panose="020B0604020202020204" pitchFamily="34" charset="0"/>
                          <a:cs typeface="Arial" panose="020B0604020202020204" pitchFamily="34" charset="0"/>
                        </a:rPr>
                        <a:t>, sub </a:t>
                      </a:r>
                      <a:r>
                        <a:rPr lang="en-US" sz="1400" dirty="0" err="1">
                          <a:effectLst/>
                          <a:latin typeface="Arial" panose="020B0604020202020204" pitchFamily="34" charset="0"/>
                          <a:cs typeface="Arial" panose="020B0604020202020204" pitchFamily="34" charset="0"/>
                        </a:rPr>
                        <a:t>semnătură</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sau</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prin</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altă</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modalitate</a:t>
                      </a:r>
                      <a:r>
                        <a:rPr lang="en-US" sz="1400" dirty="0">
                          <a:effectLst/>
                          <a:latin typeface="Arial" panose="020B0604020202020204" pitchFamily="34" charset="0"/>
                          <a:cs typeface="Arial" panose="020B0604020202020204" pitchFamily="34" charset="0"/>
                        </a:rPr>
                        <a:t> care </a:t>
                      </a:r>
                      <a:r>
                        <a:rPr lang="en-US" sz="1400" dirty="0" err="1">
                          <a:effectLst/>
                          <a:latin typeface="Arial" panose="020B0604020202020204" pitchFamily="34" charset="0"/>
                          <a:cs typeface="Arial" panose="020B0604020202020204" pitchFamily="34" charset="0"/>
                        </a:rPr>
                        <a:t>permite</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confirmarea</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recepționării</a:t>
                      </a:r>
                      <a:r>
                        <a:rPr lang="en-US" sz="1400" dirty="0">
                          <a:effectLst/>
                          <a:latin typeface="Arial" panose="020B0604020202020204" pitchFamily="34" charset="0"/>
                          <a:cs typeface="Arial" panose="020B0604020202020204" pitchFamily="34" charset="0"/>
                        </a:rPr>
                        <a:t>/</a:t>
                      </a:r>
                      <a:r>
                        <a:rPr lang="en-US" sz="1400" dirty="0" err="1">
                          <a:effectLst/>
                          <a:latin typeface="Arial" panose="020B0604020202020204" pitchFamily="34" charset="0"/>
                          <a:cs typeface="Arial" panose="020B0604020202020204" pitchFamily="34" charset="0"/>
                        </a:rPr>
                        <a:t>înștiințării</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cel</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tîrziu</a:t>
                      </a:r>
                      <a:r>
                        <a:rPr lang="en-US" sz="1400" dirty="0">
                          <a:effectLst/>
                          <a:latin typeface="Arial" panose="020B0604020202020204" pitchFamily="34" charset="0"/>
                          <a:cs typeface="Arial" panose="020B0604020202020204" pitchFamily="34" charset="0"/>
                        </a:rPr>
                        <a:t> la data </a:t>
                      </a:r>
                      <a:r>
                        <a:rPr lang="en-US" sz="1400" dirty="0" err="1">
                          <a:effectLst/>
                          <a:latin typeface="Arial" panose="020B0604020202020204" pitchFamily="34" charset="0"/>
                          <a:cs typeface="Arial" panose="020B0604020202020204" pitchFamily="34" charset="0"/>
                        </a:rPr>
                        <a:t>suspendării</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contractului</a:t>
                      </a:r>
                      <a:r>
                        <a:rPr lang="en-US" sz="1400" dirty="0">
                          <a:effectLst/>
                          <a:latin typeface="Arial" panose="020B0604020202020204" pitchFamily="34" charset="0"/>
                          <a:cs typeface="Arial" panose="020B0604020202020204" pitchFamily="34" charset="0"/>
                        </a:rPr>
                        <a:t> individual de </a:t>
                      </a:r>
                      <a:r>
                        <a:rPr lang="en-US" sz="1400" dirty="0" err="1">
                          <a:effectLst/>
                          <a:latin typeface="Arial" panose="020B0604020202020204" pitchFamily="34" charset="0"/>
                          <a:cs typeface="Arial" panose="020B0604020202020204" pitchFamily="34" charset="0"/>
                        </a:rPr>
                        <a:t>muncă</a:t>
                      </a:r>
                      <a:r>
                        <a:rPr lang="en-US" sz="1400" dirty="0">
                          <a:effectLst/>
                          <a:latin typeface="Arial" panose="020B0604020202020204" pitchFamily="34" charset="0"/>
                          <a:cs typeface="Arial" panose="020B0604020202020204" pitchFamily="34" charset="0"/>
                        </a:rPr>
                        <a:t>.</a:t>
                      </a:r>
                      <a:endParaRPr lang="ro-MD" sz="1400" dirty="0">
                        <a:effectLst/>
                        <a:latin typeface="Arial" panose="020B0604020202020204" pitchFamily="34" charset="0"/>
                        <a:cs typeface="Arial" panose="020B0604020202020204" pitchFamily="34" charset="0"/>
                      </a:endParaRPr>
                    </a:p>
                  </a:txBody>
                  <a:tcPr marL="26056" marR="26056" marT="0" marB="0"/>
                </a:tc>
                <a:tc>
                  <a:txBody>
                    <a:bodyPr/>
                    <a:lstStyle/>
                    <a:p>
                      <a:pPr>
                        <a:spcAft>
                          <a:spcPts val="0"/>
                        </a:spcAft>
                      </a:pPr>
                      <a:r>
                        <a:rPr lang="ro-MD" sz="1100" dirty="0">
                          <a:effectLst/>
                          <a:latin typeface="Arial" panose="020B0604020202020204" pitchFamily="34" charset="0"/>
                          <a:cs typeface="Arial" panose="020B0604020202020204" pitchFamily="34" charset="0"/>
                        </a:rPr>
                        <a:t>art.</a:t>
                      </a:r>
                      <a:r>
                        <a:rPr lang="ru-RU" sz="1100" dirty="0">
                          <a:effectLst/>
                          <a:latin typeface="Arial" panose="020B0604020202020204" pitchFamily="34" charset="0"/>
                          <a:cs typeface="Arial" panose="020B0604020202020204" pitchFamily="34" charset="0"/>
                        </a:rPr>
                        <a:t> 75 </a:t>
                      </a:r>
                      <a:r>
                        <a:rPr lang="ro-MD" sz="1100" dirty="0">
                          <a:effectLst/>
                          <a:latin typeface="Arial" panose="020B0604020202020204" pitchFamily="34" charset="0"/>
                          <a:cs typeface="Arial" panose="020B0604020202020204" pitchFamily="34" charset="0"/>
                        </a:rPr>
                        <a:t>alin.</a:t>
                      </a:r>
                      <a:r>
                        <a:rPr lang="ru-RU" sz="1100" dirty="0">
                          <a:effectLst/>
                          <a:latin typeface="Arial" panose="020B0604020202020204" pitchFamily="34" charset="0"/>
                          <a:cs typeface="Arial" panose="020B0604020202020204" pitchFamily="34" charset="0"/>
                        </a:rPr>
                        <a:t> (4)</a:t>
                      </a:r>
                      <a:endParaRPr lang="ru-RU" sz="1100" dirty="0">
                        <a:solidFill>
                          <a:srgbClr val="00000A"/>
                        </a:solidFill>
                        <a:effectLst/>
                        <a:latin typeface="Arial" panose="020B0604020202020204" pitchFamily="34" charset="0"/>
                        <a:ea typeface="Calibri" panose="020F0502020204030204" pitchFamily="34" charset="0"/>
                        <a:cs typeface="Arial" panose="020B0604020202020204" pitchFamily="34" charset="0"/>
                      </a:endParaRPr>
                    </a:p>
                  </a:txBody>
                  <a:tcPr marL="26056" marR="26056" marT="0" marB="0"/>
                </a:tc>
                <a:extLst>
                  <a:ext uri="{0D108BD9-81ED-4DB2-BD59-A6C34878D82A}">
                    <a16:rowId xmlns:a16="http://schemas.microsoft.com/office/drawing/2014/main" val="2024798770"/>
                  </a:ext>
                </a:extLst>
              </a:tr>
              <a:tr h="519338">
                <a:tc>
                  <a:txBody>
                    <a:bodyPr/>
                    <a:lstStyle/>
                    <a:p>
                      <a:pPr>
                        <a:spcAft>
                          <a:spcPts val="0"/>
                        </a:spcAft>
                      </a:pPr>
                      <a:r>
                        <a:rPr lang="ro-MD" sz="1400" b="1" dirty="0">
                          <a:effectLst/>
                          <a:latin typeface="Arial" panose="020B0604020202020204" pitchFamily="34" charset="0"/>
                          <a:cs typeface="Arial" panose="020B0604020202020204" pitchFamily="34" charset="0"/>
                        </a:rPr>
                        <a:t>O</a:t>
                      </a:r>
                      <a:r>
                        <a:rPr lang="en-US" sz="1400" b="1" dirty="0" err="1">
                          <a:effectLst/>
                          <a:latin typeface="Arial" panose="020B0604020202020204" pitchFamily="34" charset="0"/>
                          <a:cs typeface="Arial" panose="020B0604020202020204" pitchFamily="34" charset="0"/>
                        </a:rPr>
                        <a:t>rdinului</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dispoziţiei</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deciziei</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hotărîrii</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emis</a:t>
                      </a:r>
                      <a:r>
                        <a:rPr lang="en-US" sz="1400" b="1" dirty="0">
                          <a:effectLst/>
                          <a:latin typeface="Arial" panose="020B0604020202020204" pitchFamily="34" charset="0"/>
                          <a:cs typeface="Arial" panose="020B0604020202020204" pitchFamily="34" charset="0"/>
                        </a:rPr>
                        <a:t> de </a:t>
                      </a:r>
                      <a:r>
                        <a:rPr lang="en-US" sz="1400" b="1" dirty="0" err="1">
                          <a:effectLst/>
                          <a:latin typeface="Arial" panose="020B0604020202020204" pitchFamily="34" charset="0"/>
                          <a:cs typeface="Arial" panose="020B0604020202020204" pitchFamily="34" charset="0"/>
                        </a:rPr>
                        <a:t>angajator</a:t>
                      </a:r>
                      <a:r>
                        <a:rPr lang="ro-MD" sz="1400" b="1" dirty="0">
                          <a:effectLst/>
                          <a:latin typeface="Arial" panose="020B0604020202020204" pitchFamily="34" charset="0"/>
                          <a:cs typeface="Arial" panose="020B0604020202020204" pitchFamily="34" charset="0"/>
                        </a:rPr>
                        <a:t> privind reluarea activității de muncă</a:t>
                      </a:r>
                      <a:endParaRPr lang="ru-RU" sz="1400" b="1" dirty="0">
                        <a:solidFill>
                          <a:srgbClr val="00000A"/>
                        </a:solidFill>
                        <a:effectLst/>
                        <a:latin typeface="Arial" panose="020B0604020202020204" pitchFamily="34" charset="0"/>
                        <a:ea typeface="Calibri" panose="020F0502020204030204" pitchFamily="34" charset="0"/>
                        <a:cs typeface="Arial" panose="020B0604020202020204" pitchFamily="34" charset="0"/>
                      </a:endParaRPr>
                    </a:p>
                  </a:txBody>
                  <a:tcPr marL="26056" marR="26056" marT="0" marB="0"/>
                </a:tc>
                <a:tc>
                  <a:txBody>
                    <a:bodyPr/>
                    <a:lstStyle/>
                    <a:p>
                      <a:pPr>
                        <a:spcAft>
                          <a:spcPts val="0"/>
                        </a:spcAft>
                      </a:pPr>
                      <a:r>
                        <a:rPr lang="en-US" sz="1400" dirty="0">
                          <a:effectLst/>
                          <a:latin typeface="Arial" panose="020B0604020202020204" pitchFamily="34" charset="0"/>
                          <a:cs typeface="Arial" panose="020B0604020202020204" pitchFamily="34" charset="0"/>
                        </a:rPr>
                        <a:t>Se </a:t>
                      </a:r>
                      <a:r>
                        <a:rPr lang="en-US" sz="1400" dirty="0" err="1">
                          <a:effectLst/>
                          <a:latin typeface="Arial" panose="020B0604020202020204" pitchFamily="34" charset="0"/>
                          <a:cs typeface="Arial" panose="020B0604020202020204" pitchFamily="34" charset="0"/>
                        </a:rPr>
                        <a:t>aduce</a:t>
                      </a:r>
                      <a:r>
                        <a:rPr lang="en-US" sz="1400" dirty="0">
                          <a:effectLst/>
                          <a:latin typeface="Arial" panose="020B0604020202020204" pitchFamily="34" charset="0"/>
                          <a:cs typeface="Arial" panose="020B0604020202020204" pitchFamily="34" charset="0"/>
                        </a:rPr>
                        <a:t> la </a:t>
                      </a:r>
                      <a:r>
                        <a:rPr lang="en-US" sz="1400" dirty="0" err="1">
                          <a:effectLst/>
                          <a:latin typeface="Arial" panose="020B0604020202020204" pitchFamily="34" charset="0"/>
                          <a:cs typeface="Arial" panose="020B0604020202020204" pitchFamily="34" charset="0"/>
                        </a:rPr>
                        <a:t>cunoştinţa</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salariatului</a:t>
                      </a:r>
                      <a:r>
                        <a:rPr lang="en-US" sz="1400" dirty="0">
                          <a:effectLst/>
                          <a:latin typeface="Arial" panose="020B0604020202020204" pitchFamily="34" charset="0"/>
                          <a:cs typeface="Arial" panose="020B0604020202020204" pitchFamily="34" charset="0"/>
                        </a:rPr>
                        <a:t>, sub </a:t>
                      </a:r>
                      <a:r>
                        <a:rPr lang="en-US" sz="1400" dirty="0" err="1">
                          <a:effectLst/>
                          <a:latin typeface="Arial" panose="020B0604020202020204" pitchFamily="34" charset="0"/>
                          <a:cs typeface="Arial" panose="020B0604020202020204" pitchFamily="34" charset="0"/>
                        </a:rPr>
                        <a:t>semnătură</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sau</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prin</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altă</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modalitate</a:t>
                      </a:r>
                      <a:r>
                        <a:rPr lang="en-US" sz="1400" dirty="0">
                          <a:effectLst/>
                          <a:latin typeface="Arial" panose="020B0604020202020204" pitchFamily="34" charset="0"/>
                          <a:cs typeface="Arial" panose="020B0604020202020204" pitchFamily="34" charset="0"/>
                        </a:rPr>
                        <a:t> care </a:t>
                      </a:r>
                      <a:r>
                        <a:rPr lang="en-US" sz="1400" dirty="0" err="1">
                          <a:effectLst/>
                          <a:latin typeface="Arial" panose="020B0604020202020204" pitchFamily="34" charset="0"/>
                          <a:cs typeface="Arial" panose="020B0604020202020204" pitchFamily="34" charset="0"/>
                        </a:rPr>
                        <a:t>permite</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confirmarea</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recepționării</a:t>
                      </a:r>
                      <a:r>
                        <a:rPr lang="en-US" sz="1400" dirty="0">
                          <a:effectLst/>
                          <a:latin typeface="Arial" panose="020B0604020202020204" pitchFamily="34" charset="0"/>
                          <a:cs typeface="Arial" panose="020B0604020202020204" pitchFamily="34" charset="0"/>
                        </a:rPr>
                        <a:t>/</a:t>
                      </a:r>
                      <a:r>
                        <a:rPr lang="en-US" sz="1400" dirty="0" err="1">
                          <a:effectLst/>
                          <a:latin typeface="Arial" panose="020B0604020202020204" pitchFamily="34" charset="0"/>
                          <a:cs typeface="Arial" panose="020B0604020202020204" pitchFamily="34" charset="0"/>
                        </a:rPr>
                        <a:t>înștiințării</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cel</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tîrziu</a:t>
                      </a:r>
                      <a:r>
                        <a:rPr lang="en-US" sz="1400" dirty="0">
                          <a:effectLst/>
                          <a:latin typeface="Arial" panose="020B0604020202020204" pitchFamily="34" charset="0"/>
                          <a:cs typeface="Arial" panose="020B0604020202020204" pitchFamily="34" charset="0"/>
                        </a:rPr>
                        <a:t> la data </a:t>
                      </a:r>
                      <a:r>
                        <a:rPr lang="en-US" sz="1400" dirty="0" err="1">
                          <a:effectLst/>
                          <a:latin typeface="Arial" panose="020B0604020202020204" pitchFamily="34" charset="0"/>
                          <a:cs typeface="Arial" panose="020B0604020202020204" pitchFamily="34" charset="0"/>
                        </a:rPr>
                        <a:t>reluării</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activității</a:t>
                      </a:r>
                      <a:r>
                        <a:rPr lang="en-US" sz="1400" dirty="0">
                          <a:effectLst/>
                          <a:latin typeface="Arial" panose="020B0604020202020204" pitchFamily="34" charset="0"/>
                          <a:cs typeface="Arial" panose="020B0604020202020204" pitchFamily="34" charset="0"/>
                        </a:rPr>
                        <a:t> de </a:t>
                      </a:r>
                      <a:r>
                        <a:rPr lang="en-US" sz="1400" dirty="0" err="1">
                          <a:effectLst/>
                          <a:latin typeface="Arial" panose="020B0604020202020204" pitchFamily="34" charset="0"/>
                          <a:cs typeface="Arial" panose="020B0604020202020204" pitchFamily="34" charset="0"/>
                        </a:rPr>
                        <a:t>muncă</a:t>
                      </a:r>
                      <a:r>
                        <a:rPr lang="en-US" sz="1400" dirty="0">
                          <a:effectLst/>
                          <a:latin typeface="Arial" panose="020B0604020202020204" pitchFamily="34" charset="0"/>
                          <a:cs typeface="Arial" panose="020B0604020202020204" pitchFamily="34" charset="0"/>
                        </a:rPr>
                        <a:t>.</a:t>
                      </a:r>
                      <a:endParaRPr lang="ro-MD" sz="1400" dirty="0">
                        <a:effectLst/>
                        <a:latin typeface="Arial" panose="020B0604020202020204" pitchFamily="34" charset="0"/>
                        <a:cs typeface="Arial" panose="020B0604020202020204" pitchFamily="34" charset="0"/>
                      </a:endParaRPr>
                    </a:p>
                  </a:txBody>
                  <a:tcPr marL="26056" marR="26056" marT="0" marB="0"/>
                </a:tc>
                <a:tc>
                  <a:txBody>
                    <a:bodyPr/>
                    <a:lstStyle/>
                    <a:p>
                      <a:pPr>
                        <a:spcAft>
                          <a:spcPts val="0"/>
                        </a:spcAft>
                      </a:pPr>
                      <a:r>
                        <a:rPr lang="ro-MD" sz="1100">
                          <a:effectLst/>
                          <a:latin typeface="Arial" panose="020B0604020202020204" pitchFamily="34" charset="0"/>
                          <a:cs typeface="Arial" panose="020B0604020202020204" pitchFamily="34" charset="0"/>
                        </a:rPr>
                        <a:t>art.</a:t>
                      </a:r>
                      <a:r>
                        <a:rPr lang="ru-RU" sz="1100">
                          <a:effectLst/>
                          <a:latin typeface="Arial" panose="020B0604020202020204" pitchFamily="34" charset="0"/>
                          <a:cs typeface="Arial" panose="020B0604020202020204" pitchFamily="34" charset="0"/>
                        </a:rPr>
                        <a:t> 75 </a:t>
                      </a:r>
                      <a:r>
                        <a:rPr lang="ro-MD" sz="1100">
                          <a:effectLst/>
                          <a:latin typeface="Arial" panose="020B0604020202020204" pitchFamily="34" charset="0"/>
                          <a:cs typeface="Arial" panose="020B0604020202020204" pitchFamily="34" charset="0"/>
                        </a:rPr>
                        <a:t>alin.</a:t>
                      </a:r>
                      <a:r>
                        <a:rPr lang="ru-RU" sz="1100">
                          <a:effectLst/>
                          <a:latin typeface="Arial" panose="020B0604020202020204" pitchFamily="34" charset="0"/>
                          <a:cs typeface="Arial" panose="020B0604020202020204" pitchFamily="34" charset="0"/>
                        </a:rPr>
                        <a:t> (4)</a:t>
                      </a:r>
                      <a:endParaRPr lang="ru-RU" sz="1100">
                        <a:solidFill>
                          <a:srgbClr val="00000A"/>
                        </a:solidFill>
                        <a:effectLst/>
                        <a:latin typeface="Arial" panose="020B0604020202020204" pitchFamily="34" charset="0"/>
                        <a:ea typeface="Calibri" panose="020F0502020204030204" pitchFamily="34" charset="0"/>
                        <a:cs typeface="Arial" panose="020B0604020202020204" pitchFamily="34" charset="0"/>
                      </a:endParaRPr>
                    </a:p>
                  </a:txBody>
                  <a:tcPr marL="26056" marR="26056" marT="0" marB="0"/>
                </a:tc>
                <a:extLst>
                  <a:ext uri="{0D108BD9-81ED-4DB2-BD59-A6C34878D82A}">
                    <a16:rowId xmlns:a16="http://schemas.microsoft.com/office/drawing/2014/main" val="3479775799"/>
                  </a:ext>
                </a:extLst>
              </a:tr>
              <a:tr h="519338">
                <a:tc>
                  <a:txBody>
                    <a:bodyPr/>
                    <a:lstStyle/>
                    <a:p>
                      <a:pPr>
                        <a:spcAft>
                          <a:spcPts val="0"/>
                        </a:spcAft>
                      </a:pPr>
                      <a:r>
                        <a:rPr lang="ro-MD" sz="1400" b="1" dirty="0">
                          <a:effectLst/>
                          <a:latin typeface="Arial" panose="020B0604020202020204" pitchFamily="34" charset="0"/>
                          <a:cs typeface="Arial" panose="020B0604020202020204" pitchFamily="34" charset="0"/>
                        </a:rPr>
                        <a:t>O</a:t>
                      </a:r>
                      <a:r>
                        <a:rPr lang="en-US" sz="1400" b="1" dirty="0" err="1">
                          <a:effectLst/>
                          <a:latin typeface="Arial" panose="020B0604020202020204" pitchFamily="34" charset="0"/>
                          <a:cs typeface="Arial" panose="020B0604020202020204" pitchFamily="34" charset="0"/>
                        </a:rPr>
                        <a:t>rdinului</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dispoziţiei</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deciziei</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hotărîrii</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emis</a:t>
                      </a:r>
                      <a:r>
                        <a:rPr lang="en-US" sz="1400" b="1" dirty="0">
                          <a:effectLst/>
                          <a:latin typeface="Arial" panose="020B0604020202020204" pitchFamily="34" charset="0"/>
                          <a:cs typeface="Arial" panose="020B0604020202020204" pitchFamily="34" charset="0"/>
                        </a:rPr>
                        <a:t> de </a:t>
                      </a:r>
                      <a:r>
                        <a:rPr lang="en-US" sz="1400" b="1" dirty="0" err="1">
                          <a:effectLst/>
                          <a:latin typeface="Arial" panose="020B0604020202020204" pitchFamily="34" charset="0"/>
                          <a:cs typeface="Arial" panose="020B0604020202020204" pitchFamily="34" charset="0"/>
                        </a:rPr>
                        <a:t>angajator</a:t>
                      </a:r>
                      <a:r>
                        <a:rPr lang="ro-MD" sz="1400" b="1" dirty="0">
                          <a:effectLst/>
                          <a:latin typeface="Arial" panose="020B0604020202020204" pitchFamily="34" charset="0"/>
                          <a:cs typeface="Arial" panose="020B0604020202020204" pitchFamily="34" charset="0"/>
                        </a:rPr>
                        <a:t> privind incetarea CIM</a:t>
                      </a:r>
                      <a:endParaRPr lang="ru-RU" sz="1400" b="1" dirty="0">
                        <a:solidFill>
                          <a:srgbClr val="00000A"/>
                        </a:solidFill>
                        <a:effectLst/>
                        <a:latin typeface="Arial" panose="020B0604020202020204" pitchFamily="34" charset="0"/>
                        <a:ea typeface="Calibri" panose="020F0502020204030204" pitchFamily="34" charset="0"/>
                        <a:cs typeface="Arial" panose="020B0604020202020204" pitchFamily="34" charset="0"/>
                      </a:endParaRPr>
                    </a:p>
                  </a:txBody>
                  <a:tcPr marL="26056" marR="26056" marT="0" marB="0"/>
                </a:tc>
                <a:tc>
                  <a:txBody>
                    <a:bodyPr/>
                    <a:lstStyle/>
                    <a:p>
                      <a:pPr>
                        <a:spcAft>
                          <a:spcPts val="0"/>
                        </a:spcAft>
                      </a:pPr>
                      <a:r>
                        <a:rPr lang="en-US" sz="1400" dirty="0">
                          <a:effectLst/>
                          <a:latin typeface="Arial" panose="020B0604020202020204" pitchFamily="34" charset="0"/>
                          <a:cs typeface="Arial" panose="020B0604020202020204" pitchFamily="34" charset="0"/>
                        </a:rPr>
                        <a:t>Se </a:t>
                      </a:r>
                      <a:r>
                        <a:rPr lang="en-US" sz="1400" dirty="0" err="1">
                          <a:effectLst/>
                          <a:latin typeface="Arial" panose="020B0604020202020204" pitchFamily="34" charset="0"/>
                          <a:cs typeface="Arial" panose="020B0604020202020204" pitchFamily="34" charset="0"/>
                        </a:rPr>
                        <a:t>aduce</a:t>
                      </a:r>
                      <a:r>
                        <a:rPr lang="en-US" sz="1400" dirty="0">
                          <a:effectLst/>
                          <a:latin typeface="Arial" panose="020B0604020202020204" pitchFamily="34" charset="0"/>
                          <a:cs typeface="Arial" panose="020B0604020202020204" pitchFamily="34" charset="0"/>
                        </a:rPr>
                        <a:t> la </a:t>
                      </a:r>
                      <a:r>
                        <a:rPr lang="en-US" sz="1400" dirty="0" err="1">
                          <a:effectLst/>
                          <a:latin typeface="Arial" panose="020B0604020202020204" pitchFamily="34" charset="0"/>
                          <a:cs typeface="Arial" panose="020B0604020202020204" pitchFamily="34" charset="0"/>
                        </a:rPr>
                        <a:t>cunoştinţa</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salariatului</a:t>
                      </a:r>
                      <a:r>
                        <a:rPr lang="en-US" sz="1400" dirty="0">
                          <a:effectLst/>
                          <a:latin typeface="Arial" panose="020B0604020202020204" pitchFamily="34" charset="0"/>
                          <a:cs typeface="Arial" panose="020B0604020202020204" pitchFamily="34" charset="0"/>
                        </a:rPr>
                        <a:t>, sub </a:t>
                      </a:r>
                      <a:r>
                        <a:rPr lang="en-US" sz="1400" dirty="0" err="1">
                          <a:effectLst/>
                          <a:latin typeface="Arial" panose="020B0604020202020204" pitchFamily="34" charset="0"/>
                          <a:cs typeface="Arial" panose="020B0604020202020204" pitchFamily="34" charset="0"/>
                        </a:rPr>
                        <a:t>semnătură</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sau</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prin</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altă</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modalitate</a:t>
                      </a:r>
                      <a:r>
                        <a:rPr lang="en-US" sz="1400" dirty="0">
                          <a:effectLst/>
                          <a:latin typeface="Arial" panose="020B0604020202020204" pitchFamily="34" charset="0"/>
                          <a:cs typeface="Arial" panose="020B0604020202020204" pitchFamily="34" charset="0"/>
                        </a:rPr>
                        <a:t> care </a:t>
                      </a:r>
                      <a:r>
                        <a:rPr lang="en-US" sz="1400" dirty="0" err="1">
                          <a:effectLst/>
                          <a:latin typeface="Arial" panose="020B0604020202020204" pitchFamily="34" charset="0"/>
                          <a:cs typeface="Arial" panose="020B0604020202020204" pitchFamily="34" charset="0"/>
                        </a:rPr>
                        <a:t>permite</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confirmarea</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recepționării</a:t>
                      </a:r>
                      <a:r>
                        <a:rPr lang="en-US" sz="1400" dirty="0">
                          <a:effectLst/>
                          <a:latin typeface="Arial" panose="020B0604020202020204" pitchFamily="34" charset="0"/>
                          <a:cs typeface="Arial" panose="020B0604020202020204" pitchFamily="34" charset="0"/>
                        </a:rPr>
                        <a:t>/</a:t>
                      </a:r>
                      <a:r>
                        <a:rPr lang="en-US" sz="1400" dirty="0" err="1">
                          <a:effectLst/>
                          <a:latin typeface="Arial" panose="020B0604020202020204" pitchFamily="34" charset="0"/>
                          <a:cs typeface="Arial" panose="020B0604020202020204" pitchFamily="34" charset="0"/>
                        </a:rPr>
                        <a:t>înștiințării</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cel</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tîrziu</a:t>
                      </a:r>
                      <a:r>
                        <a:rPr lang="en-US" sz="1400" dirty="0">
                          <a:effectLst/>
                          <a:latin typeface="Arial" panose="020B0604020202020204" pitchFamily="34" charset="0"/>
                          <a:cs typeface="Arial" panose="020B0604020202020204" pitchFamily="34" charset="0"/>
                        </a:rPr>
                        <a:t> la data </a:t>
                      </a:r>
                      <a:r>
                        <a:rPr lang="en-US" sz="1400" dirty="0" err="1">
                          <a:effectLst/>
                          <a:latin typeface="Arial" panose="020B0604020202020204" pitchFamily="34" charset="0"/>
                          <a:cs typeface="Arial" panose="020B0604020202020204" pitchFamily="34" charset="0"/>
                        </a:rPr>
                        <a:t>eliberării</a:t>
                      </a:r>
                      <a:r>
                        <a:rPr lang="en-US" sz="1400" dirty="0">
                          <a:effectLst/>
                          <a:latin typeface="Arial" panose="020B0604020202020204" pitchFamily="34" charset="0"/>
                          <a:cs typeface="Arial" panose="020B0604020202020204" pitchFamily="34" charset="0"/>
                        </a:rPr>
                        <a:t> din </a:t>
                      </a:r>
                      <a:r>
                        <a:rPr lang="en-US" sz="1400" dirty="0" err="1">
                          <a:effectLst/>
                          <a:latin typeface="Arial" panose="020B0604020202020204" pitchFamily="34" charset="0"/>
                          <a:cs typeface="Arial" panose="020B0604020202020204" pitchFamily="34" charset="0"/>
                        </a:rPr>
                        <a:t>serviciu</a:t>
                      </a:r>
                      <a:endParaRPr lang="ro-MD" sz="1400" dirty="0">
                        <a:effectLst/>
                        <a:latin typeface="Arial" panose="020B0604020202020204" pitchFamily="34" charset="0"/>
                        <a:cs typeface="Arial" panose="020B0604020202020204" pitchFamily="34" charset="0"/>
                      </a:endParaRPr>
                    </a:p>
                  </a:txBody>
                  <a:tcPr marL="26056" marR="26056" marT="0" marB="0"/>
                </a:tc>
                <a:tc>
                  <a:txBody>
                    <a:bodyPr/>
                    <a:lstStyle/>
                    <a:p>
                      <a:pPr>
                        <a:spcAft>
                          <a:spcPts val="0"/>
                        </a:spcAft>
                      </a:pPr>
                      <a:r>
                        <a:rPr lang="ro-MD" sz="1100">
                          <a:effectLst/>
                          <a:latin typeface="Arial" panose="020B0604020202020204" pitchFamily="34" charset="0"/>
                          <a:cs typeface="Arial" panose="020B0604020202020204" pitchFamily="34" charset="0"/>
                        </a:rPr>
                        <a:t>art.</a:t>
                      </a:r>
                      <a:r>
                        <a:rPr lang="ru-RU" sz="1100">
                          <a:effectLst/>
                          <a:latin typeface="Arial" panose="020B0604020202020204" pitchFamily="34" charset="0"/>
                          <a:cs typeface="Arial" panose="020B0604020202020204" pitchFamily="34" charset="0"/>
                        </a:rPr>
                        <a:t> 81 </a:t>
                      </a:r>
                      <a:r>
                        <a:rPr lang="ro-MD" sz="1100">
                          <a:effectLst/>
                          <a:latin typeface="Arial" panose="020B0604020202020204" pitchFamily="34" charset="0"/>
                          <a:cs typeface="Arial" panose="020B0604020202020204" pitchFamily="34" charset="0"/>
                        </a:rPr>
                        <a:t>alin.</a:t>
                      </a:r>
                      <a:r>
                        <a:rPr lang="ru-RU" sz="1100">
                          <a:effectLst/>
                          <a:latin typeface="Arial" panose="020B0604020202020204" pitchFamily="34" charset="0"/>
                          <a:cs typeface="Arial" panose="020B0604020202020204" pitchFamily="34" charset="0"/>
                        </a:rPr>
                        <a:t> (3)</a:t>
                      </a:r>
                      <a:endParaRPr lang="ru-RU" sz="1100">
                        <a:solidFill>
                          <a:srgbClr val="00000A"/>
                        </a:solidFill>
                        <a:effectLst/>
                        <a:latin typeface="Arial" panose="020B0604020202020204" pitchFamily="34" charset="0"/>
                        <a:ea typeface="Calibri" panose="020F0502020204030204" pitchFamily="34" charset="0"/>
                        <a:cs typeface="Arial" panose="020B0604020202020204" pitchFamily="34" charset="0"/>
                      </a:endParaRPr>
                    </a:p>
                  </a:txBody>
                  <a:tcPr marL="26056" marR="26056" marT="0" marB="0"/>
                </a:tc>
                <a:extLst>
                  <a:ext uri="{0D108BD9-81ED-4DB2-BD59-A6C34878D82A}">
                    <a16:rowId xmlns:a16="http://schemas.microsoft.com/office/drawing/2014/main" val="2494350326"/>
                  </a:ext>
                </a:extLst>
              </a:tr>
              <a:tr h="779400">
                <a:tc>
                  <a:txBody>
                    <a:bodyPr/>
                    <a:lstStyle/>
                    <a:p>
                      <a:pPr>
                        <a:lnSpc>
                          <a:spcPct val="115000"/>
                        </a:lnSpc>
                        <a:spcAft>
                          <a:spcPts val="1000"/>
                        </a:spcAft>
                      </a:pPr>
                      <a:r>
                        <a:rPr lang="ro-MD" sz="1400" b="1" dirty="0">
                          <a:effectLst/>
                          <a:latin typeface="Arial" panose="020B0604020202020204" pitchFamily="34" charset="0"/>
                          <a:cs typeface="Arial" panose="020B0604020202020204" pitchFamily="34" charset="0"/>
                        </a:rPr>
                        <a:t>O</a:t>
                      </a:r>
                      <a:r>
                        <a:rPr lang="en-US" sz="1400" b="1" dirty="0" err="1">
                          <a:effectLst/>
                          <a:latin typeface="Arial" panose="020B0604020202020204" pitchFamily="34" charset="0"/>
                          <a:cs typeface="Arial" panose="020B0604020202020204" pitchFamily="34" charset="0"/>
                        </a:rPr>
                        <a:t>rdin</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dispoziţie</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decizie</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hotărîre</a:t>
                      </a:r>
                      <a:r>
                        <a:rPr lang="en-US" sz="1400" b="1" dirty="0">
                          <a:effectLst/>
                          <a:latin typeface="Arial" panose="020B0604020202020204" pitchFamily="34" charset="0"/>
                          <a:cs typeface="Arial" panose="020B0604020202020204" pitchFamily="34" charset="0"/>
                        </a:rPr>
                        <a:t>) cu </a:t>
                      </a:r>
                      <a:r>
                        <a:rPr lang="en-US" sz="1400" b="1" dirty="0" err="1">
                          <a:effectLst/>
                          <a:latin typeface="Arial" panose="020B0604020202020204" pitchFamily="34" charset="0"/>
                          <a:cs typeface="Arial" panose="020B0604020202020204" pitchFamily="34" charset="0"/>
                        </a:rPr>
                        <a:t>privire</a:t>
                      </a:r>
                      <a:r>
                        <a:rPr lang="en-US" sz="1400" b="1" dirty="0">
                          <a:effectLst/>
                          <a:latin typeface="Arial" panose="020B0604020202020204" pitchFamily="34" charset="0"/>
                          <a:cs typeface="Arial" panose="020B0604020202020204" pitchFamily="34" charset="0"/>
                        </a:rPr>
                        <a:t> la </a:t>
                      </a:r>
                      <a:r>
                        <a:rPr lang="en-US" sz="1400" b="1" dirty="0" err="1">
                          <a:effectLst/>
                          <a:latin typeface="Arial" panose="020B0604020202020204" pitchFamily="34" charset="0"/>
                          <a:cs typeface="Arial" panose="020B0604020202020204" pitchFamily="34" charset="0"/>
                        </a:rPr>
                        <a:t>preavizareaa</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salariaţilor</a:t>
                      </a:r>
                      <a:r>
                        <a:rPr lang="en-US" sz="1400" b="1" dirty="0">
                          <a:effectLst/>
                          <a:latin typeface="Arial" panose="020B0604020202020204" pitchFamily="34" charset="0"/>
                          <a:cs typeface="Arial" panose="020B0604020202020204" pitchFamily="34" charset="0"/>
                        </a:rPr>
                        <a:t> cu 2 </a:t>
                      </a:r>
                      <a:r>
                        <a:rPr lang="en-US" sz="1400" b="1" dirty="0" err="1">
                          <a:effectLst/>
                          <a:latin typeface="Arial" panose="020B0604020202020204" pitchFamily="34" charset="0"/>
                          <a:cs typeface="Arial" panose="020B0604020202020204" pitchFamily="34" charset="0"/>
                        </a:rPr>
                        <a:t>luni</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înainte</a:t>
                      </a:r>
                      <a:r>
                        <a:rPr lang="en-US" sz="1400" b="1" dirty="0">
                          <a:effectLst/>
                          <a:latin typeface="Arial" panose="020B0604020202020204" pitchFamily="34" charset="0"/>
                          <a:cs typeface="Arial" panose="020B0604020202020204" pitchFamily="34" charset="0"/>
                        </a:rPr>
                        <a:t> de </a:t>
                      </a:r>
                      <a:r>
                        <a:rPr lang="en-US" sz="1400" b="1" dirty="0" err="1">
                          <a:effectLst/>
                          <a:latin typeface="Arial" panose="020B0604020202020204" pitchFamily="34" charset="0"/>
                          <a:cs typeface="Arial" panose="020B0604020202020204" pitchFamily="34" charset="0"/>
                        </a:rPr>
                        <a:t>lichidarea</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unităţii</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ori</a:t>
                      </a:r>
                      <a:r>
                        <a:rPr lang="en-US" sz="1400" b="1" dirty="0">
                          <a:effectLst/>
                          <a:latin typeface="Arial" panose="020B0604020202020204" pitchFamily="34" charset="0"/>
                          <a:cs typeface="Arial" panose="020B0604020202020204" pitchFamily="34" charset="0"/>
                        </a:rPr>
                        <a:t> de </a:t>
                      </a:r>
                      <a:r>
                        <a:rPr lang="en-US" sz="1400" b="1" dirty="0" err="1">
                          <a:effectLst/>
                          <a:latin typeface="Arial" panose="020B0604020202020204" pitchFamily="34" charset="0"/>
                          <a:cs typeface="Arial" panose="020B0604020202020204" pitchFamily="34" charset="0"/>
                        </a:rPr>
                        <a:t>reducerea</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numărului</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sau</a:t>
                      </a:r>
                      <a:r>
                        <a:rPr lang="en-US" sz="1400" b="1" dirty="0">
                          <a:effectLst/>
                          <a:latin typeface="Arial" panose="020B0604020202020204" pitchFamily="34" charset="0"/>
                          <a:cs typeface="Arial" panose="020B0604020202020204" pitchFamily="34" charset="0"/>
                        </a:rPr>
                        <a:t> a </a:t>
                      </a:r>
                      <a:r>
                        <a:rPr lang="en-US" sz="1400" b="1" dirty="0" err="1">
                          <a:effectLst/>
                          <a:latin typeface="Arial" panose="020B0604020202020204" pitchFamily="34" charset="0"/>
                          <a:cs typeface="Arial" panose="020B0604020202020204" pitchFamily="34" charset="0"/>
                        </a:rPr>
                        <a:t>statelor</a:t>
                      </a:r>
                      <a:r>
                        <a:rPr lang="en-US" sz="1400" b="1" dirty="0">
                          <a:effectLst/>
                          <a:latin typeface="Arial" panose="020B0604020202020204" pitchFamily="34" charset="0"/>
                          <a:cs typeface="Arial" panose="020B0604020202020204" pitchFamily="34" charset="0"/>
                        </a:rPr>
                        <a:t> de personal. </a:t>
                      </a:r>
                      <a:endParaRPr lang="ru-RU" sz="1400" b="1" dirty="0">
                        <a:solidFill>
                          <a:srgbClr val="00000A"/>
                        </a:solidFill>
                        <a:effectLst/>
                        <a:latin typeface="Arial" panose="020B0604020202020204" pitchFamily="34" charset="0"/>
                        <a:ea typeface="Calibri" panose="020F0502020204030204" pitchFamily="34" charset="0"/>
                        <a:cs typeface="Arial" panose="020B0604020202020204" pitchFamily="34" charset="0"/>
                      </a:endParaRPr>
                    </a:p>
                  </a:txBody>
                  <a:tcPr marL="26056" marR="26056" marT="0" marB="0"/>
                </a:tc>
                <a:tc>
                  <a:txBody>
                    <a:bodyPr/>
                    <a:lstStyle/>
                    <a:p>
                      <a:pPr>
                        <a:spcAft>
                          <a:spcPts val="0"/>
                        </a:spcAft>
                      </a:pPr>
                      <a:r>
                        <a:rPr lang="en-US" sz="1400" dirty="0">
                          <a:effectLst/>
                          <a:latin typeface="Arial" panose="020B0604020202020204" pitchFamily="34" charset="0"/>
                          <a:cs typeface="Arial" panose="020B0604020202020204" pitchFamily="34" charset="0"/>
                        </a:rPr>
                        <a:t>Se </a:t>
                      </a:r>
                      <a:r>
                        <a:rPr lang="en-US" sz="1400" dirty="0" err="1">
                          <a:effectLst/>
                          <a:latin typeface="Arial" panose="020B0604020202020204" pitchFamily="34" charset="0"/>
                          <a:cs typeface="Arial" panose="020B0604020202020204" pitchFamily="34" charset="0"/>
                        </a:rPr>
                        <a:t>aduce</a:t>
                      </a:r>
                      <a:r>
                        <a:rPr lang="en-US" sz="1400" dirty="0">
                          <a:effectLst/>
                          <a:latin typeface="Arial" panose="020B0604020202020204" pitchFamily="34" charset="0"/>
                          <a:cs typeface="Arial" panose="020B0604020202020204" pitchFamily="34" charset="0"/>
                        </a:rPr>
                        <a:t> sub </a:t>
                      </a:r>
                      <a:r>
                        <a:rPr lang="en-US" sz="1400" dirty="0" err="1">
                          <a:effectLst/>
                          <a:latin typeface="Arial" panose="020B0604020202020204" pitchFamily="34" charset="0"/>
                          <a:cs typeface="Arial" panose="020B0604020202020204" pitchFamily="34" charset="0"/>
                        </a:rPr>
                        <a:t>semnătură</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sau</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prin</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altă</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modalitate</a:t>
                      </a:r>
                      <a:r>
                        <a:rPr lang="en-US" sz="1400" dirty="0">
                          <a:effectLst/>
                          <a:latin typeface="Arial" panose="020B0604020202020204" pitchFamily="34" charset="0"/>
                          <a:cs typeface="Arial" panose="020B0604020202020204" pitchFamily="34" charset="0"/>
                        </a:rPr>
                        <a:t> care </a:t>
                      </a:r>
                      <a:r>
                        <a:rPr lang="en-US" sz="1400" dirty="0" err="1">
                          <a:effectLst/>
                          <a:latin typeface="Arial" panose="020B0604020202020204" pitchFamily="34" charset="0"/>
                          <a:cs typeface="Arial" panose="020B0604020202020204" pitchFamily="34" charset="0"/>
                        </a:rPr>
                        <a:t>permite</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confirmarea</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recepționării</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înștiințării</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fiecărui</a:t>
                      </a:r>
                      <a:r>
                        <a:rPr lang="en-US" sz="1400" dirty="0">
                          <a:effectLst/>
                          <a:latin typeface="Arial" panose="020B0604020202020204" pitchFamily="34" charset="0"/>
                          <a:cs typeface="Arial" panose="020B0604020202020204" pitchFamily="34" charset="0"/>
                        </a:rPr>
                        <a:t> salariat </a:t>
                      </a:r>
                      <a:r>
                        <a:rPr lang="en-US" sz="1400" dirty="0" err="1">
                          <a:effectLst/>
                          <a:latin typeface="Arial" panose="020B0604020202020204" pitchFamily="34" charset="0"/>
                          <a:cs typeface="Arial" panose="020B0604020202020204" pitchFamily="34" charset="0"/>
                        </a:rPr>
                        <a:t>vizat</a:t>
                      </a:r>
                      <a:r>
                        <a:rPr lang="en-US" sz="1400" dirty="0">
                          <a:effectLst/>
                          <a:latin typeface="Arial" panose="020B0604020202020204" pitchFamily="34" charset="0"/>
                          <a:cs typeface="Arial" panose="020B0604020202020204" pitchFamily="34" charset="0"/>
                        </a:rPr>
                        <a:t>, a </a:t>
                      </a:r>
                      <a:r>
                        <a:rPr lang="en-US" sz="1400" dirty="0" err="1">
                          <a:effectLst/>
                          <a:latin typeface="Arial" panose="020B0604020202020204" pitchFamily="34" charset="0"/>
                          <a:cs typeface="Arial" panose="020B0604020202020204" pitchFamily="34" charset="0"/>
                        </a:rPr>
                        <a:t>salariaţilor</a:t>
                      </a:r>
                      <a:r>
                        <a:rPr lang="en-US" sz="1400" dirty="0">
                          <a:effectLst/>
                          <a:latin typeface="Arial" panose="020B0604020202020204" pitchFamily="34" charset="0"/>
                          <a:cs typeface="Arial" panose="020B0604020202020204" pitchFamily="34" charset="0"/>
                        </a:rPr>
                        <a:t> cu 2 </a:t>
                      </a:r>
                      <a:r>
                        <a:rPr lang="en-US" sz="1400" dirty="0" err="1">
                          <a:effectLst/>
                          <a:latin typeface="Arial" panose="020B0604020202020204" pitchFamily="34" charset="0"/>
                          <a:cs typeface="Arial" panose="020B0604020202020204" pitchFamily="34" charset="0"/>
                        </a:rPr>
                        <a:t>luni</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înainte</a:t>
                      </a:r>
                      <a:r>
                        <a:rPr lang="en-US" sz="1400" dirty="0">
                          <a:effectLst/>
                          <a:latin typeface="Arial" panose="020B0604020202020204" pitchFamily="34" charset="0"/>
                          <a:cs typeface="Arial" panose="020B0604020202020204" pitchFamily="34" charset="0"/>
                        </a:rPr>
                        <a:t> de </a:t>
                      </a:r>
                      <a:r>
                        <a:rPr lang="en-US" sz="1400" dirty="0" err="1">
                          <a:effectLst/>
                          <a:latin typeface="Arial" panose="020B0604020202020204" pitchFamily="34" charset="0"/>
                          <a:cs typeface="Arial" panose="020B0604020202020204" pitchFamily="34" charset="0"/>
                        </a:rPr>
                        <a:t>lichidarea</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unităţii</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ori</a:t>
                      </a:r>
                      <a:r>
                        <a:rPr lang="en-US" sz="1400" dirty="0">
                          <a:effectLst/>
                          <a:latin typeface="Arial" panose="020B0604020202020204" pitchFamily="34" charset="0"/>
                          <a:cs typeface="Arial" panose="020B0604020202020204" pitchFamily="34" charset="0"/>
                        </a:rPr>
                        <a:t> de </a:t>
                      </a:r>
                      <a:r>
                        <a:rPr lang="en-US" sz="1400" dirty="0" err="1">
                          <a:effectLst/>
                          <a:latin typeface="Arial" panose="020B0604020202020204" pitchFamily="34" charset="0"/>
                          <a:cs typeface="Arial" panose="020B0604020202020204" pitchFamily="34" charset="0"/>
                        </a:rPr>
                        <a:t>reducerea</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numărului</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sau</a:t>
                      </a:r>
                      <a:r>
                        <a:rPr lang="en-US" sz="1400" dirty="0">
                          <a:effectLst/>
                          <a:latin typeface="Arial" panose="020B0604020202020204" pitchFamily="34" charset="0"/>
                          <a:cs typeface="Arial" panose="020B0604020202020204" pitchFamily="34" charset="0"/>
                        </a:rPr>
                        <a:t> a </a:t>
                      </a:r>
                      <a:r>
                        <a:rPr lang="en-US" sz="1400" dirty="0" err="1">
                          <a:effectLst/>
                          <a:latin typeface="Arial" panose="020B0604020202020204" pitchFamily="34" charset="0"/>
                          <a:cs typeface="Arial" panose="020B0604020202020204" pitchFamily="34" charset="0"/>
                        </a:rPr>
                        <a:t>statelor</a:t>
                      </a:r>
                      <a:r>
                        <a:rPr lang="en-US" sz="1400" dirty="0">
                          <a:effectLst/>
                          <a:latin typeface="Arial" panose="020B0604020202020204" pitchFamily="34" charset="0"/>
                          <a:cs typeface="Arial" panose="020B0604020202020204" pitchFamily="34" charset="0"/>
                        </a:rPr>
                        <a:t> de personal. </a:t>
                      </a:r>
                      <a:endParaRPr lang="ru-RU" sz="1400" dirty="0">
                        <a:solidFill>
                          <a:srgbClr val="00000A"/>
                        </a:solidFill>
                        <a:effectLst/>
                        <a:latin typeface="Arial" panose="020B0604020202020204" pitchFamily="34" charset="0"/>
                        <a:ea typeface="Calibri" panose="020F0502020204030204" pitchFamily="34" charset="0"/>
                        <a:cs typeface="Arial" panose="020B0604020202020204" pitchFamily="34" charset="0"/>
                      </a:endParaRPr>
                    </a:p>
                  </a:txBody>
                  <a:tcPr marL="26056" marR="26056" marT="0" marB="0"/>
                </a:tc>
                <a:tc>
                  <a:txBody>
                    <a:bodyPr/>
                    <a:lstStyle/>
                    <a:p>
                      <a:pPr>
                        <a:spcAft>
                          <a:spcPts val="0"/>
                        </a:spcAft>
                      </a:pPr>
                      <a:r>
                        <a:rPr lang="ro-MD" sz="1100" dirty="0">
                          <a:effectLst/>
                          <a:latin typeface="Arial" panose="020B0604020202020204" pitchFamily="34" charset="0"/>
                          <a:cs typeface="Arial" panose="020B0604020202020204" pitchFamily="34" charset="0"/>
                        </a:rPr>
                        <a:t>art.</a:t>
                      </a:r>
                      <a:r>
                        <a:rPr lang="ru-RU" sz="1100" dirty="0">
                          <a:effectLst/>
                          <a:latin typeface="Arial" panose="020B0604020202020204" pitchFamily="34" charset="0"/>
                          <a:cs typeface="Arial" panose="020B0604020202020204" pitchFamily="34" charset="0"/>
                        </a:rPr>
                        <a:t> 88 </a:t>
                      </a:r>
                      <a:r>
                        <a:rPr lang="ro-MD" sz="1100" dirty="0">
                          <a:effectLst/>
                          <a:latin typeface="Arial" panose="020B0604020202020204" pitchFamily="34" charset="0"/>
                          <a:cs typeface="Arial" panose="020B0604020202020204" pitchFamily="34" charset="0"/>
                        </a:rPr>
                        <a:t>alin.</a:t>
                      </a:r>
                      <a:r>
                        <a:rPr lang="ru-RU" sz="1100" dirty="0">
                          <a:effectLst/>
                          <a:latin typeface="Arial" panose="020B0604020202020204" pitchFamily="34" charset="0"/>
                          <a:cs typeface="Arial" panose="020B0604020202020204" pitchFamily="34" charset="0"/>
                        </a:rPr>
                        <a:t> (1) </a:t>
                      </a:r>
                      <a:r>
                        <a:rPr lang="ro-MD" sz="1100" dirty="0">
                          <a:effectLst/>
                          <a:latin typeface="Arial" panose="020B0604020202020204" pitchFamily="34" charset="0"/>
                          <a:cs typeface="Arial" panose="020B0604020202020204" pitchFamily="34" charset="0"/>
                        </a:rPr>
                        <a:t>lit. d</a:t>
                      </a:r>
                      <a:r>
                        <a:rPr lang="ru-RU" sz="1100" dirty="0">
                          <a:effectLst/>
                          <a:latin typeface="Arial" panose="020B0604020202020204" pitchFamily="34" charset="0"/>
                          <a:cs typeface="Arial" panose="020B0604020202020204" pitchFamily="34" charset="0"/>
                        </a:rPr>
                        <a:t>)</a:t>
                      </a:r>
                      <a:endParaRPr lang="ru-RU" sz="1100" dirty="0">
                        <a:solidFill>
                          <a:srgbClr val="00000A"/>
                        </a:solidFill>
                        <a:effectLst/>
                        <a:latin typeface="Arial" panose="020B0604020202020204" pitchFamily="34" charset="0"/>
                        <a:ea typeface="Calibri" panose="020F0502020204030204" pitchFamily="34" charset="0"/>
                        <a:cs typeface="Arial" panose="020B0604020202020204" pitchFamily="34" charset="0"/>
                      </a:endParaRPr>
                    </a:p>
                  </a:txBody>
                  <a:tcPr marL="26056" marR="26056" marT="0" marB="0"/>
                </a:tc>
                <a:extLst>
                  <a:ext uri="{0D108BD9-81ED-4DB2-BD59-A6C34878D82A}">
                    <a16:rowId xmlns:a16="http://schemas.microsoft.com/office/drawing/2014/main" val="162053272"/>
                  </a:ext>
                </a:extLst>
              </a:tr>
              <a:tr h="519338">
                <a:tc>
                  <a:txBody>
                    <a:bodyPr/>
                    <a:lstStyle/>
                    <a:p>
                      <a:pPr>
                        <a:spcAft>
                          <a:spcPts val="0"/>
                        </a:spcAft>
                      </a:pPr>
                      <a:r>
                        <a:rPr lang="en-US" sz="1400" b="1">
                          <a:effectLst/>
                          <a:latin typeface="Arial" panose="020B0604020202020204" pitchFamily="34" charset="0"/>
                          <a:cs typeface="Arial" panose="020B0604020202020204" pitchFamily="34" charset="0"/>
                        </a:rPr>
                        <a:t>Ordin (dispoziţie, decizie, hotărîre) despre intenţia sa de a desface contractul individual de muncă încheiat pe o durată nedeterminată sau determinate </a:t>
                      </a:r>
                      <a:endParaRPr lang="ru-RU" sz="1400" b="1">
                        <a:solidFill>
                          <a:srgbClr val="00000A"/>
                        </a:solidFill>
                        <a:effectLst/>
                        <a:latin typeface="Arial" panose="020B0604020202020204" pitchFamily="34" charset="0"/>
                        <a:ea typeface="Calibri" panose="020F0502020204030204" pitchFamily="34" charset="0"/>
                        <a:cs typeface="Arial" panose="020B0604020202020204" pitchFamily="34" charset="0"/>
                      </a:endParaRPr>
                    </a:p>
                  </a:txBody>
                  <a:tcPr marL="26056" marR="26056" marT="0" marB="0"/>
                </a:tc>
                <a:tc>
                  <a:txBody>
                    <a:bodyPr/>
                    <a:lstStyle/>
                    <a:p>
                      <a:pPr>
                        <a:spcAft>
                          <a:spcPts val="0"/>
                        </a:spcAft>
                      </a:pPr>
                      <a:r>
                        <a:rPr lang="en-US" sz="1400" dirty="0">
                          <a:effectLst/>
                          <a:latin typeface="Arial" panose="020B0604020202020204" pitchFamily="34" charset="0"/>
                          <a:cs typeface="Arial" panose="020B0604020202020204" pitchFamily="34" charset="0"/>
                        </a:rPr>
                        <a:t>Se </a:t>
                      </a:r>
                      <a:r>
                        <a:rPr lang="en-US" sz="1400" dirty="0" err="1">
                          <a:effectLst/>
                          <a:latin typeface="Arial" panose="020B0604020202020204" pitchFamily="34" charset="0"/>
                          <a:cs typeface="Arial" panose="020B0604020202020204" pitchFamily="34" charset="0"/>
                        </a:rPr>
                        <a:t>aduce</a:t>
                      </a:r>
                      <a:r>
                        <a:rPr lang="en-US" sz="1400" dirty="0">
                          <a:effectLst/>
                          <a:latin typeface="Arial" panose="020B0604020202020204" pitchFamily="34" charset="0"/>
                          <a:cs typeface="Arial" panose="020B0604020202020204" pitchFamily="34" charset="0"/>
                        </a:rPr>
                        <a:t>  sub </a:t>
                      </a:r>
                      <a:r>
                        <a:rPr lang="en-US" sz="1400" dirty="0" err="1">
                          <a:effectLst/>
                          <a:latin typeface="Arial" panose="020B0604020202020204" pitchFamily="34" charset="0"/>
                          <a:cs typeface="Arial" panose="020B0604020202020204" pitchFamily="34" charset="0"/>
                        </a:rPr>
                        <a:t>semnătură</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sau</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prin</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altă</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modalitate</a:t>
                      </a:r>
                      <a:r>
                        <a:rPr lang="en-US" sz="1400" dirty="0">
                          <a:effectLst/>
                          <a:latin typeface="Arial" panose="020B0604020202020204" pitchFamily="34" charset="0"/>
                          <a:cs typeface="Arial" panose="020B0604020202020204" pitchFamily="34" charset="0"/>
                        </a:rPr>
                        <a:t> care </a:t>
                      </a:r>
                      <a:r>
                        <a:rPr lang="en-US" sz="1400" dirty="0" err="1">
                          <a:effectLst/>
                          <a:latin typeface="Arial" panose="020B0604020202020204" pitchFamily="34" charset="0"/>
                          <a:cs typeface="Arial" panose="020B0604020202020204" pitchFamily="34" charset="0"/>
                        </a:rPr>
                        <a:t>permite</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confirmarea</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recepționării</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ordinului</a:t>
                      </a:r>
                      <a:r>
                        <a:rPr lang="en-US" sz="1400" dirty="0">
                          <a:effectLst/>
                          <a:latin typeface="Arial" panose="020B0604020202020204" pitchFamily="34" charset="0"/>
                          <a:cs typeface="Arial" panose="020B0604020202020204" pitchFamily="34" charset="0"/>
                        </a:rPr>
                        <a:t> de </a:t>
                      </a:r>
                      <a:r>
                        <a:rPr lang="en-US" sz="1400" dirty="0" err="1">
                          <a:effectLst/>
                          <a:latin typeface="Arial" panose="020B0604020202020204" pitchFamily="34" charset="0"/>
                          <a:cs typeface="Arial" panose="020B0604020202020204" pitchFamily="34" charset="0"/>
                        </a:rPr>
                        <a:t>fiecare</a:t>
                      </a:r>
                      <a:r>
                        <a:rPr lang="en-US" sz="1400" dirty="0">
                          <a:effectLst/>
                          <a:latin typeface="Arial" panose="020B0604020202020204" pitchFamily="34" charset="0"/>
                          <a:cs typeface="Arial" panose="020B0604020202020204" pitchFamily="34" charset="0"/>
                        </a:rPr>
                        <a:t> salariat </a:t>
                      </a:r>
                      <a:r>
                        <a:rPr lang="en-US" sz="1400" dirty="0" err="1">
                          <a:effectLst/>
                          <a:latin typeface="Arial" panose="020B0604020202020204" pitchFamily="34" charset="0"/>
                          <a:cs typeface="Arial" panose="020B0604020202020204" pitchFamily="34" charset="0"/>
                        </a:rPr>
                        <a:t>vizat</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despre</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intenţia</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sa</a:t>
                      </a:r>
                      <a:r>
                        <a:rPr lang="en-US" sz="1400" dirty="0">
                          <a:effectLst/>
                          <a:latin typeface="Arial" panose="020B0604020202020204" pitchFamily="34" charset="0"/>
                          <a:cs typeface="Arial" panose="020B0604020202020204" pitchFamily="34" charset="0"/>
                        </a:rPr>
                        <a:t> de a </a:t>
                      </a:r>
                      <a:r>
                        <a:rPr lang="en-US" sz="1400" dirty="0" err="1">
                          <a:effectLst/>
                          <a:latin typeface="Arial" panose="020B0604020202020204" pitchFamily="34" charset="0"/>
                          <a:cs typeface="Arial" panose="020B0604020202020204" pitchFamily="34" charset="0"/>
                        </a:rPr>
                        <a:t>desface</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contractul</a:t>
                      </a:r>
                      <a:r>
                        <a:rPr lang="en-US" sz="1400" dirty="0">
                          <a:effectLst/>
                          <a:latin typeface="Arial" panose="020B0604020202020204" pitchFamily="34" charset="0"/>
                          <a:cs typeface="Arial" panose="020B0604020202020204" pitchFamily="34" charset="0"/>
                        </a:rPr>
                        <a:t> individual de </a:t>
                      </a:r>
                      <a:r>
                        <a:rPr lang="en-US" sz="1400" dirty="0" err="1">
                          <a:effectLst/>
                          <a:latin typeface="Arial" panose="020B0604020202020204" pitchFamily="34" charset="0"/>
                          <a:cs typeface="Arial" panose="020B0604020202020204" pitchFamily="34" charset="0"/>
                        </a:rPr>
                        <a:t>muncă</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încheiat</a:t>
                      </a:r>
                      <a:r>
                        <a:rPr lang="en-US" sz="1400" dirty="0">
                          <a:effectLst/>
                          <a:latin typeface="Arial" panose="020B0604020202020204" pitchFamily="34" charset="0"/>
                          <a:cs typeface="Arial" panose="020B0604020202020204" pitchFamily="34" charset="0"/>
                        </a:rPr>
                        <a:t> pe o </a:t>
                      </a:r>
                      <a:r>
                        <a:rPr lang="en-US" sz="1400" dirty="0" err="1">
                          <a:effectLst/>
                          <a:latin typeface="Arial" panose="020B0604020202020204" pitchFamily="34" charset="0"/>
                          <a:cs typeface="Arial" panose="020B0604020202020204" pitchFamily="34" charset="0"/>
                        </a:rPr>
                        <a:t>durată</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nedeterminată</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sau</a:t>
                      </a:r>
                      <a:r>
                        <a:rPr lang="en-US" sz="1400" dirty="0">
                          <a:effectLst/>
                          <a:latin typeface="Arial" panose="020B0604020202020204" pitchFamily="34" charset="0"/>
                          <a:cs typeface="Arial" panose="020B0604020202020204" pitchFamily="34" charset="0"/>
                        </a:rPr>
                        <a:t> determinate</a:t>
                      </a:r>
                      <a:endParaRPr lang="ro-MD" sz="1400" dirty="0">
                        <a:effectLst/>
                        <a:latin typeface="Arial" panose="020B0604020202020204" pitchFamily="34" charset="0"/>
                        <a:cs typeface="Arial" panose="020B0604020202020204" pitchFamily="34" charset="0"/>
                      </a:endParaRPr>
                    </a:p>
                  </a:txBody>
                  <a:tcPr marL="26056" marR="26056" marT="0" marB="0"/>
                </a:tc>
                <a:tc>
                  <a:txBody>
                    <a:bodyPr/>
                    <a:lstStyle/>
                    <a:p>
                      <a:pPr>
                        <a:spcAft>
                          <a:spcPts val="0"/>
                        </a:spcAft>
                      </a:pPr>
                      <a:r>
                        <a:rPr lang="ro-MD" sz="1100">
                          <a:effectLst/>
                          <a:latin typeface="Arial" panose="020B0604020202020204" pitchFamily="34" charset="0"/>
                          <a:cs typeface="Arial" panose="020B0604020202020204" pitchFamily="34" charset="0"/>
                        </a:rPr>
                        <a:t>art.</a:t>
                      </a:r>
                      <a:r>
                        <a:rPr lang="ru-RU" sz="1100">
                          <a:effectLst/>
                          <a:latin typeface="Arial" panose="020B0604020202020204" pitchFamily="34" charset="0"/>
                          <a:cs typeface="Arial" panose="020B0604020202020204" pitchFamily="34" charset="0"/>
                        </a:rPr>
                        <a:t> 184 </a:t>
                      </a:r>
                      <a:r>
                        <a:rPr lang="ro-MD" sz="1100">
                          <a:effectLst/>
                          <a:latin typeface="Arial" panose="020B0604020202020204" pitchFamily="34" charset="0"/>
                          <a:cs typeface="Arial" panose="020B0604020202020204" pitchFamily="34" charset="0"/>
                        </a:rPr>
                        <a:t>alin.</a:t>
                      </a:r>
                      <a:r>
                        <a:rPr lang="ru-RU" sz="1100">
                          <a:effectLst/>
                          <a:latin typeface="Arial" panose="020B0604020202020204" pitchFamily="34" charset="0"/>
                          <a:cs typeface="Arial" panose="020B0604020202020204" pitchFamily="34" charset="0"/>
                        </a:rPr>
                        <a:t> (1)</a:t>
                      </a:r>
                      <a:endParaRPr lang="ru-RU" sz="1100">
                        <a:solidFill>
                          <a:srgbClr val="00000A"/>
                        </a:solidFill>
                        <a:effectLst/>
                        <a:latin typeface="Arial" panose="020B0604020202020204" pitchFamily="34" charset="0"/>
                        <a:ea typeface="Calibri" panose="020F0502020204030204" pitchFamily="34" charset="0"/>
                        <a:cs typeface="Arial" panose="020B0604020202020204" pitchFamily="34" charset="0"/>
                      </a:endParaRPr>
                    </a:p>
                  </a:txBody>
                  <a:tcPr marL="26056" marR="26056" marT="0" marB="0"/>
                </a:tc>
                <a:extLst>
                  <a:ext uri="{0D108BD9-81ED-4DB2-BD59-A6C34878D82A}">
                    <a16:rowId xmlns:a16="http://schemas.microsoft.com/office/drawing/2014/main" val="2093298405"/>
                  </a:ext>
                </a:extLst>
              </a:tr>
              <a:tr h="519338">
                <a:tc>
                  <a:txBody>
                    <a:bodyPr/>
                    <a:lstStyle/>
                    <a:p>
                      <a:pPr>
                        <a:spcAft>
                          <a:spcPts val="0"/>
                        </a:spcAft>
                      </a:pPr>
                      <a:r>
                        <a:rPr lang="ro-MD" sz="1400" b="1">
                          <a:effectLst/>
                          <a:latin typeface="Arial" panose="020B0604020202020204" pitchFamily="34" charset="0"/>
                          <a:cs typeface="Arial" panose="020B0604020202020204" pitchFamily="34" charset="0"/>
                        </a:rPr>
                        <a:t>O</a:t>
                      </a:r>
                      <a:r>
                        <a:rPr lang="en-US" sz="1400" b="1">
                          <a:effectLst/>
                          <a:latin typeface="Arial" panose="020B0604020202020204" pitchFamily="34" charset="0"/>
                          <a:cs typeface="Arial" panose="020B0604020202020204" pitchFamily="34" charset="0"/>
                        </a:rPr>
                        <a:t>rdin (dispoziţie, decizie, hotărîre) despre încetarea contractului individual de muncă</a:t>
                      </a:r>
                      <a:r>
                        <a:rPr lang="ro-MD" sz="1400" b="1">
                          <a:effectLst/>
                          <a:latin typeface="Arial" panose="020B0604020202020204" pitchFamily="34" charset="0"/>
                          <a:cs typeface="Arial" panose="020B0604020202020204" pitchFamily="34" charset="0"/>
                        </a:rPr>
                        <a:t> încheiat pe 2 luni</a:t>
                      </a:r>
                      <a:r>
                        <a:rPr lang="en-US" sz="1400" b="1">
                          <a:effectLst/>
                          <a:latin typeface="Arial" panose="020B0604020202020204" pitchFamily="34" charset="0"/>
                          <a:cs typeface="Arial" panose="020B0604020202020204" pitchFamily="34" charset="0"/>
                        </a:rPr>
                        <a:t>, în legătură cu expirarea termenului</a:t>
                      </a:r>
                      <a:endParaRPr lang="ru-RU" sz="1400" b="1">
                        <a:solidFill>
                          <a:srgbClr val="00000A"/>
                        </a:solidFill>
                        <a:effectLst/>
                        <a:latin typeface="Arial" panose="020B0604020202020204" pitchFamily="34" charset="0"/>
                        <a:ea typeface="Calibri" panose="020F0502020204030204" pitchFamily="34" charset="0"/>
                        <a:cs typeface="Arial" panose="020B0604020202020204" pitchFamily="34" charset="0"/>
                      </a:endParaRPr>
                    </a:p>
                  </a:txBody>
                  <a:tcPr marL="26056" marR="26056" marT="0" marB="0"/>
                </a:tc>
                <a:tc>
                  <a:txBody>
                    <a:bodyPr/>
                    <a:lstStyle/>
                    <a:p>
                      <a:pPr>
                        <a:spcAft>
                          <a:spcPts val="0"/>
                        </a:spcAft>
                      </a:pPr>
                      <a:r>
                        <a:rPr lang="en-US" sz="1400" dirty="0">
                          <a:effectLst/>
                          <a:latin typeface="Arial" panose="020B0604020202020204" pitchFamily="34" charset="0"/>
                          <a:cs typeface="Arial" panose="020B0604020202020204" pitchFamily="34" charset="0"/>
                        </a:rPr>
                        <a:t>Se </a:t>
                      </a:r>
                      <a:r>
                        <a:rPr lang="en-US" sz="1400" dirty="0" err="1">
                          <a:effectLst/>
                          <a:latin typeface="Arial" panose="020B0604020202020204" pitchFamily="34" charset="0"/>
                          <a:cs typeface="Arial" panose="020B0604020202020204" pitchFamily="34" charset="0"/>
                        </a:rPr>
                        <a:t>aduce</a:t>
                      </a:r>
                      <a:r>
                        <a:rPr lang="en-US" sz="1400" dirty="0">
                          <a:effectLst/>
                          <a:latin typeface="Arial" panose="020B0604020202020204" pitchFamily="34" charset="0"/>
                          <a:cs typeface="Arial" panose="020B0604020202020204" pitchFamily="34" charset="0"/>
                        </a:rPr>
                        <a:t> la </a:t>
                      </a:r>
                      <a:r>
                        <a:rPr lang="en-US" sz="1400" dirty="0" err="1">
                          <a:effectLst/>
                          <a:latin typeface="Arial" panose="020B0604020202020204" pitchFamily="34" charset="0"/>
                          <a:cs typeface="Arial" panose="020B0604020202020204" pitchFamily="34" charset="0"/>
                        </a:rPr>
                        <a:t>cunostință</a:t>
                      </a:r>
                      <a:r>
                        <a:rPr lang="en-US" sz="1400" dirty="0">
                          <a:effectLst/>
                          <a:latin typeface="Arial" panose="020B0604020202020204" pitchFamily="34" charset="0"/>
                          <a:cs typeface="Arial" panose="020B0604020202020204" pitchFamily="34" charset="0"/>
                        </a:rPr>
                        <a:t> sub </a:t>
                      </a:r>
                      <a:r>
                        <a:rPr lang="en-US" sz="1400" dirty="0" err="1">
                          <a:effectLst/>
                          <a:latin typeface="Arial" panose="020B0604020202020204" pitchFamily="34" charset="0"/>
                          <a:cs typeface="Arial" panose="020B0604020202020204" pitchFamily="34" charset="0"/>
                        </a:rPr>
                        <a:t>semnătură</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sau</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prin</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altă</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modalitate</a:t>
                      </a:r>
                      <a:r>
                        <a:rPr lang="en-US" sz="1400" dirty="0">
                          <a:effectLst/>
                          <a:latin typeface="Arial" panose="020B0604020202020204" pitchFamily="34" charset="0"/>
                          <a:cs typeface="Arial" panose="020B0604020202020204" pitchFamily="34" charset="0"/>
                        </a:rPr>
                        <a:t> care </a:t>
                      </a:r>
                      <a:r>
                        <a:rPr lang="en-US" sz="1400" dirty="0" err="1">
                          <a:effectLst/>
                          <a:latin typeface="Arial" panose="020B0604020202020204" pitchFamily="34" charset="0"/>
                          <a:cs typeface="Arial" panose="020B0604020202020204" pitchFamily="34" charset="0"/>
                        </a:rPr>
                        <a:t>permite</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confirmarea</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recepționării</a:t>
                      </a:r>
                      <a:r>
                        <a:rPr lang="en-US" sz="1400" dirty="0">
                          <a:effectLst/>
                          <a:latin typeface="Arial" panose="020B0604020202020204" pitchFamily="34" charset="0"/>
                          <a:cs typeface="Arial" panose="020B0604020202020204" pitchFamily="34" charset="0"/>
                        </a:rPr>
                        <a:t>/</a:t>
                      </a:r>
                      <a:r>
                        <a:rPr lang="en-US" sz="1400" dirty="0" err="1">
                          <a:effectLst/>
                          <a:latin typeface="Arial" panose="020B0604020202020204" pitchFamily="34" charset="0"/>
                          <a:cs typeface="Arial" panose="020B0604020202020204" pitchFamily="34" charset="0"/>
                        </a:rPr>
                        <a:t>înștiințării</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salariatul</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despre</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încetarea</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contractului</a:t>
                      </a:r>
                      <a:r>
                        <a:rPr lang="en-US" sz="1400" dirty="0">
                          <a:effectLst/>
                          <a:latin typeface="Arial" panose="020B0604020202020204" pitchFamily="34" charset="0"/>
                          <a:cs typeface="Arial" panose="020B0604020202020204" pitchFamily="34" charset="0"/>
                        </a:rPr>
                        <a:t> individual de </a:t>
                      </a:r>
                      <a:r>
                        <a:rPr lang="en-US" sz="1400" dirty="0" err="1">
                          <a:effectLst/>
                          <a:latin typeface="Arial" panose="020B0604020202020204" pitchFamily="34" charset="0"/>
                          <a:cs typeface="Arial" panose="020B0604020202020204" pitchFamily="34" charset="0"/>
                        </a:rPr>
                        <a:t>muncă</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în</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legătură</a:t>
                      </a:r>
                      <a:r>
                        <a:rPr lang="en-US" sz="1400" dirty="0">
                          <a:effectLst/>
                          <a:latin typeface="Arial" panose="020B0604020202020204" pitchFamily="34" charset="0"/>
                          <a:cs typeface="Arial" panose="020B0604020202020204" pitchFamily="34" charset="0"/>
                        </a:rPr>
                        <a:t> cu </a:t>
                      </a:r>
                      <a:r>
                        <a:rPr lang="en-US" sz="1400" dirty="0" err="1">
                          <a:effectLst/>
                          <a:latin typeface="Arial" panose="020B0604020202020204" pitchFamily="34" charset="0"/>
                          <a:cs typeface="Arial" panose="020B0604020202020204" pitchFamily="34" charset="0"/>
                        </a:rPr>
                        <a:t>expirarea</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termenului</a:t>
                      </a:r>
                      <a:r>
                        <a:rPr lang="en-US" sz="1400" dirty="0">
                          <a:effectLst/>
                          <a:latin typeface="Arial" panose="020B0604020202020204" pitchFamily="34" charset="0"/>
                          <a:cs typeface="Arial" panose="020B0604020202020204" pitchFamily="34" charset="0"/>
                        </a:rPr>
                        <a:t>, cu </a:t>
                      </a:r>
                      <a:r>
                        <a:rPr lang="en-US" sz="1400" dirty="0" err="1">
                          <a:effectLst/>
                          <a:latin typeface="Arial" panose="020B0604020202020204" pitchFamily="34" charset="0"/>
                          <a:cs typeface="Arial" panose="020B0604020202020204" pitchFamily="34" charset="0"/>
                        </a:rPr>
                        <a:t>cel</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puţin</a:t>
                      </a:r>
                      <a:r>
                        <a:rPr lang="en-US" sz="1400" dirty="0">
                          <a:effectLst/>
                          <a:latin typeface="Arial" panose="020B0604020202020204" pitchFamily="34" charset="0"/>
                          <a:cs typeface="Arial" panose="020B0604020202020204" pitchFamily="34" charset="0"/>
                        </a:rPr>
                        <a:t> 3 </a:t>
                      </a:r>
                      <a:r>
                        <a:rPr lang="en-US" sz="1400" dirty="0" err="1">
                          <a:effectLst/>
                          <a:latin typeface="Arial" panose="020B0604020202020204" pitchFamily="34" charset="0"/>
                          <a:cs typeface="Arial" panose="020B0604020202020204" pitchFamily="34" charset="0"/>
                        </a:rPr>
                        <a:t>zile</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calendaristice</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înainte</a:t>
                      </a:r>
                      <a:r>
                        <a:rPr lang="en-US" sz="1400" dirty="0">
                          <a:effectLst/>
                          <a:latin typeface="Arial" panose="020B0604020202020204" pitchFamily="34" charset="0"/>
                          <a:cs typeface="Arial" panose="020B0604020202020204" pitchFamily="34" charset="0"/>
                        </a:rPr>
                        <a:t>.</a:t>
                      </a:r>
                      <a:endParaRPr lang="ro-MD" sz="1400" dirty="0">
                        <a:effectLst/>
                        <a:latin typeface="Arial" panose="020B0604020202020204" pitchFamily="34" charset="0"/>
                        <a:cs typeface="Arial" panose="020B0604020202020204" pitchFamily="34" charset="0"/>
                      </a:endParaRPr>
                    </a:p>
                  </a:txBody>
                  <a:tcPr marL="26056" marR="26056" marT="0" marB="0"/>
                </a:tc>
                <a:tc>
                  <a:txBody>
                    <a:bodyPr/>
                    <a:lstStyle/>
                    <a:p>
                      <a:pPr>
                        <a:spcAft>
                          <a:spcPts val="0"/>
                        </a:spcAft>
                      </a:pPr>
                      <a:r>
                        <a:rPr lang="ro-MD" sz="1100">
                          <a:effectLst/>
                          <a:latin typeface="Arial" panose="020B0604020202020204" pitchFamily="34" charset="0"/>
                          <a:cs typeface="Arial" panose="020B0604020202020204" pitchFamily="34" charset="0"/>
                        </a:rPr>
                        <a:t>art.</a:t>
                      </a:r>
                      <a:r>
                        <a:rPr lang="ru-RU" sz="1100">
                          <a:effectLst/>
                          <a:latin typeface="Arial" panose="020B0604020202020204" pitchFamily="34" charset="0"/>
                          <a:cs typeface="Arial" panose="020B0604020202020204" pitchFamily="34" charset="0"/>
                        </a:rPr>
                        <a:t> 278 </a:t>
                      </a:r>
                      <a:r>
                        <a:rPr lang="ro-MD" sz="1100">
                          <a:effectLst/>
                          <a:latin typeface="Arial" panose="020B0604020202020204" pitchFamily="34" charset="0"/>
                          <a:cs typeface="Arial" panose="020B0604020202020204" pitchFamily="34" charset="0"/>
                        </a:rPr>
                        <a:t>alin.</a:t>
                      </a:r>
                      <a:r>
                        <a:rPr lang="ru-RU" sz="1100">
                          <a:effectLst/>
                          <a:latin typeface="Arial" panose="020B0604020202020204" pitchFamily="34" charset="0"/>
                          <a:cs typeface="Arial" panose="020B0604020202020204" pitchFamily="34" charset="0"/>
                        </a:rPr>
                        <a:t> (2)</a:t>
                      </a:r>
                      <a:endParaRPr lang="ru-RU" sz="1100">
                        <a:solidFill>
                          <a:srgbClr val="00000A"/>
                        </a:solidFill>
                        <a:effectLst/>
                        <a:latin typeface="Arial" panose="020B0604020202020204" pitchFamily="34" charset="0"/>
                        <a:ea typeface="Calibri" panose="020F0502020204030204" pitchFamily="34" charset="0"/>
                        <a:cs typeface="Arial" panose="020B0604020202020204" pitchFamily="34" charset="0"/>
                      </a:endParaRPr>
                    </a:p>
                  </a:txBody>
                  <a:tcPr marL="26056" marR="26056" marT="0" marB="0"/>
                </a:tc>
                <a:extLst>
                  <a:ext uri="{0D108BD9-81ED-4DB2-BD59-A6C34878D82A}">
                    <a16:rowId xmlns:a16="http://schemas.microsoft.com/office/drawing/2014/main" val="3905096200"/>
                  </a:ext>
                </a:extLst>
              </a:tr>
              <a:tr h="692450">
                <a:tc>
                  <a:txBody>
                    <a:bodyPr/>
                    <a:lstStyle/>
                    <a:p>
                      <a:pPr>
                        <a:spcAft>
                          <a:spcPts val="0"/>
                        </a:spcAft>
                      </a:pPr>
                      <a:r>
                        <a:rPr lang="ro-MD" sz="1400" b="1" dirty="0">
                          <a:effectLst/>
                          <a:latin typeface="Arial" panose="020B0604020202020204" pitchFamily="34" charset="0"/>
                          <a:cs typeface="Arial" panose="020B0604020202020204" pitchFamily="34" charset="0"/>
                        </a:rPr>
                        <a:t>O</a:t>
                      </a:r>
                      <a:r>
                        <a:rPr lang="en-US" sz="1400" b="1" dirty="0" err="1">
                          <a:effectLst/>
                          <a:latin typeface="Arial" panose="020B0604020202020204" pitchFamily="34" charset="0"/>
                          <a:cs typeface="Arial" panose="020B0604020202020204" pitchFamily="34" charset="0"/>
                        </a:rPr>
                        <a:t>rdin</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dispoziţie</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decizie</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hotărîre</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despre</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încetarea</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contractului</a:t>
                      </a:r>
                      <a:r>
                        <a:rPr lang="en-US" sz="1400" b="1" dirty="0">
                          <a:effectLst/>
                          <a:latin typeface="Arial" panose="020B0604020202020204" pitchFamily="34" charset="0"/>
                          <a:cs typeface="Arial" panose="020B0604020202020204" pitchFamily="34" charset="0"/>
                        </a:rPr>
                        <a:t> individual de </a:t>
                      </a:r>
                      <a:r>
                        <a:rPr lang="en-US" sz="1400" b="1" dirty="0" err="1">
                          <a:effectLst/>
                          <a:latin typeface="Arial" panose="020B0604020202020204" pitchFamily="34" charset="0"/>
                          <a:cs typeface="Arial" panose="020B0604020202020204" pitchFamily="34" charset="0"/>
                        </a:rPr>
                        <a:t>muncă</a:t>
                      </a:r>
                      <a:r>
                        <a:rPr lang="ro-MD" sz="1400" b="1" dirty="0">
                          <a:effectLst/>
                          <a:latin typeface="Arial" panose="020B0604020202020204" pitchFamily="34" charset="0"/>
                          <a:cs typeface="Arial" panose="020B0604020202020204" pitchFamily="34" charset="0"/>
                        </a:rPr>
                        <a:t> încheiat pentru lucrări sezoniere</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în</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legătură</a:t>
                      </a:r>
                      <a:r>
                        <a:rPr lang="en-US" sz="1400" b="1" dirty="0">
                          <a:effectLst/>
                          <a:latin typeface="Arial" panose="020B0604020202020204" pitchFamily="34" charset="0"/>
                          <a:cs typeface="Arial" panose="020B0604020202020204" pitchFamily="34" charset="0"/>
                        </a:rPr>
                        <a:t> cu </a:t>
                      </a:r>
                      <a:r>
                        <a:rPr lang="en-US" sz="1400" b="1" dirty="0" err="1">
                          <a:effectLst/>
                          <a:latin typeface="Arial" panose="020B0604020202020204" pitchFamily="34" charset="0"/>
                          <a:cs typeface="Arial" panose="020B0604020202020204" pitchFamily="34" charset="0"/>
                        </a:rPr>
                        <a:t>expirarea</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termenului</a:t>
                      </a:r>
                      <a:endParaRPr lang="ru-RU" sz="1400" b="1" dirty="0">
                        <a:solidFill>
                          <a:srgbClr val="00000A"/>
                        </a:solidFill>
                        <a:effectLst/>
                        <a:latin typeface="Arial" panose="020B0604020202020204" pitchFamily="34" charset="0"/>
                        <a:ea typeface="Calibri" panose="020F0502020204030204" pitchFamily="34" charset="0"/>
                        <a:cs typeface="Arial" panose="020B0604020202020204" pitchFamily="34" charset="0"/>
                      </a:endParaRPr>
                    </a:p>
                  </a:txBody>
                  <a:tcPr marL="26056" marR="26056" marT="0" marB="0"/>
                </a:tc>
                <a:tc>
                  <a:txBody>
                    <a:bodyPr/>
                    <a:lstStyle/>
                    <a:p>
                      <a:pPr>
                        <a:spcAft>
                          <a:spcPts val="0"/>
                        </a:spcAft>
                      </a:pPr>
                      <a:r>
                        <a:rPr lang="en-US" sz="1400" dirty="0">
                          <a:effectLst/>
                          <a:latin typeface="Arial" panose="020B0604020202020204" pitchFamily="34" charset="0"/>
                          <a:cs typeface="Arial" panose="020B0604020202020204" pitchFamily="34" charset="0"/>
                        </a:rPr>
                        <a:t>Se </a:t>
                      </a:r>
                      <a:r>
                        <a:rPr lang="en-US" sz="1400" dirty="0" err="1">
                          <a:effectLst/>
                          <a:latin typeface="Arial" panose="020B0604020202020204" pitchFamily="34" charset="0"/>
                          <a:cs typeface="Arial" panose="020B0604020202020204" pitchFamily="34" charset="0"/>
                        </a:rPr>
                        <a:t>aduce</a:t>
                      </a:r>
                      <a:r>
                        <a:rPr lang="en-US" sz="1400" dirty="0">
                          <a:effectLst/>
                          <a:latin typeface="Arial" panose="020B0604020202020204" pitchFamily="34" charset="0"/>
                          <a:cs typeface="Arial" panose="020B0604020202020204" pitchFamily="34" charset="0"/>
                        </a:rPr>
                        <a:t> sub </a:t>
                      </a:r>
                      <a:r>
                        <a:rPr lang="en-US" sz="1400" dirty="0" err="1">
                          <a:effectLst/>
                          <a:latin typeface="Arial" panose="020B0604020202020204" pitchFamily="34" charset="0"/>
                          <a:cs typeface="Arial" panose="020B0604020202020204" pitchFamily="34" charset="0"/>
                        </a:rPr>
                        <a:t>semnătură</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sau</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prin</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altă</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modalitate</a:t>
                      </a:r>
                      <a:r>
                        <a:rPr lang="en-US" sz="1400" dirty="0">
                          <a:effectLst/>
                          <a:latin typeface="Arial" panose="020B0604020202020204" pitchFamily="34" charset="0"/>
                          <a:cs typeface="Arial" panose="020B0604020202020204" pitchFamily="34" charset="0"/>
                        </a:rPr>
                        <a:t> care </a:t>
                      </a:r>
                      <a:r>
                        <a:rPr lang="en-US" sz="1400" dirty="0" err="1">
                          <a:effectLst/>
                          <a:latin typeface="Arial" panose="020B0604020202020204" pitchFamily="34" charset="0"/>
                          <a:cs typeface="Arial" panose="020B0604020202020204" pitchFamily="34" charset="0"/>
                        </a:rPr>
                        <a:t>permite</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confirmarea</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recepționării</a:t>
                      </a:r>
                      <a:r>
                        <a:rPr lang="en-US" sz="1400" dirty="0">
                          <a:effectLst/>
                          <a:latin typeface="Arial" panose="020B0604020202020204" pitchFamily="34" charset="0"/>
                          <a:cs typeface="Arial" panose="020B0604020202020204" pitchFamily="34" charset="0"/>
                        </a:rPr>
                        <a:t>/</a:t>
                      </a:r>
                      <a:r>
                        <a:rPr lang="en-US" sz="1400" dirty="0" err="1">
                          <a:effectLst/>
                          <a:latin typeface="Arial" panose="020B0604020202020204" pitchFamily="34" charset="0"/>
                          <a:cs typeface="Arial" panose="020B0604020202020204" pitchFamily="34" charset="0"/>
                        </a:rPr>
                        <a:t>înștiințării</a:t>
                      </a:r>
                      <a:r>
                        <a:rPr lang="en-US" sz="1400" dirty="0">
                          <a:effectLst/>
                          <a:latin typeface="Arial" panose="020B0604020202020204" pitchFamily="34" charset="0"/>
                          <a:cs typeface="Arial" panose="020B0604020202020204" pitchFamily="34" charset="0"/>
                        </a:rPr>
                        <a:t>, pe </a:t>
                      </a:r>
                      <a:r>
                        <a:rPr lang="en-US" sz="1400" dirty="0" err="1">
                          <a:effectLst/>
                          <a:latin typeface="Arial" panose="020B0604020202020204" pitchFamily="34" charset="0"/>
                          <a:cs typeface="Arial" panose="020B0604020202020204" pitchFamily="34" charset="0"/>
                        </a:rPr>
                        <a:t>salariatul</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angajat</a:t>
                      </a:r>
                      <a:r>
                        <a:rPr lang="en-US" sz="1400" dirty="0">
                          <a:effectLst/>
                          <a:latin typeface="Arial" panose="020B0604020202020204" pitchFamily="34" charset="0"/>
                          <a:cs typeface="Arial" panose="020B0604020202020204" pitchFamily="34" charset="0"/>
                        </a:rPr>
                        <a:t> la </a:t>
                      </a:r>
                      <a:r>
                        <a:rPr lang="en-US" sz="1400" dirty="0" err="1">
                          <a:effectLst/>
                          <a:latin typeface="Arial" panose="020B0604020202020204" pitchFamily="34" charset="0"/>
                          <a:cs typeface="Arial" panose="020B0604020202020204" pitchFamily="34" charset="0"/>
                        </a:rPr>
                        <a:t>lucrări</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sezoniere</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despre</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încetarea</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contractului</a:t>
                      </a:r>
                      <a:r>
                        <a:rPr lang="en-US" sz="1400" dirty="0">
                          <a:effectLst/>
                          <a:latin typeface="Arial" panose="020B0604020202020204" pitchFamily="34" charset="0"/>
                          <a:cs typeface="Arial" panose="020B0604020202020204" pitchFamily="34" charset="0"/>
                        </a:rPr>
                        <a:t> individual de </a:t>
                      </a:r>
                      <a:r>
                        <a:rPr lang="en-US" sz="1400" dirty="0" err="1">
                          <a:effectLst/>
                          <a:latin typeface="Arial" panose="020B0604020202020204" pitchFamily="34" charset="0"/>
                          <a:cs typeface="Arial" panose="020B0604020202020204" pitchFamily="34" charset="0"/>
                        </a:rPr>
                        <a:t>muncă</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în</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legătură</a:t>
                      </a:r>
                      <a:r>
                        <a:rPr lang="en-US" sz="1400" dirty="0">
                          <a:effectLst/>
                          <a:latin typeface="Arial" panose="020B0604020202020204" pitchFamily="34" charset="0"/>
                          <a:cs typeface="Arial" panose="020B0604020202020204" pitchFamily="34" charset="0"/>
                        </a:rPr>
                        <a:t> cu </a:t>
                      </a:r>
                      <a:r>
                        <a:rPr lang="en-US" sz="1400" dirty="0" err="1">
                          <a:effectLst/>
                          <a:latin typeface="Arial" panose="020B0604020202020204" pitchFamily="34" charset="0"/>
                          <a:cs typeface="Arial" panose="020B0604020202020204" pitchFamily="34" charset="0"/>
                        </a:rPr>
                        <a:t>expirarea</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termenului</a:t>
                      </a:r>
                      <a:r>
                        <a:rPr lang="en-US" sz="1400" dirty="0">
                          <a:effectLst/>
                          <a:latin typeface="Arial" panose="020B0604020202020204" pitchFamily="34" charset="0"/>
                          <a:cs typeface="Arial" panose="020B0604020202020204" pitchFamily="34" charset="0"/>
                        </a:rPr>
                        <a:t> cu </a:t>
                      </a:r>
                      <a:r>
                        <a:rPr lang="en-US" sz="1400" dirty="0" err="1">
                          <a:effectLst/>
                          <a:latin typeface="Arial" panose="020B0604020202020204" pitchFamily="34" charset="0"/>
                          <a:cs typeface="Arial" panose="020B0604020202020204" pitchFamily="34" charset="0"/>
                        </a:rPr>
                        <a:t>cel</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puţin</a:t>
                      </a:r>
                      <a:r>
                        <a:rPr lang="en-US" sz="1400" dirty="0">
                          <a:effectLst/>
                          <a:latin typeface="Arial" panose="020B0604020202020204" pitchFamily="34" charset="0"/>
                          <a:cs typeface="Arial" panose="020B0604020202020204" pitchFamily="34" charset="0"/>
                        </a:rPr>
                        <a:t> 7 </a:t>
                      </a:r>
                      <a:r>
                        <a:rPr lang="en-US" sz="1400" dirty="0" err="1">
                          <a:effectLst/>
                          <a:latin typeface="Arial" panose="020B0604020202020204" pitchFamily="34" charset="0"/>
                          <a:cs typeface="Arial" panose="020B0604020202020204" pitchFamily="34" charset="0"/>
                        </a:rPr>
                        <a:t>zile</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calendaristice</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înainte</a:t>
                      </a:r>
                      <a:r>
                        <a:rPr lang="en-US" sz="1400" dirty="0">
                          <a:effectLst/>
                          <a:latin typeface="Arial" panose="020B0604020202020204" pitchFamily="34" charset="0"/>
                          <a:cs typeface="Arial" panose="020B0604020202020204" pitchFamily="34" charset="0"/>
                        </a:rPr>
                        <a:t>.</a:t>
                      </a:r>
                      <a:endParaRPr lang="ru-RU" sz="1400" dirty="0">
                        <a:solidFill>
                          <a:srgbClr val="00000A"/>
                        </a:solidFill>
                        <a:effectLst/>
                        <a:latin typeface="Arial" panose="020B0604020202020204" pitchFamily="34" charset="0"/>
                        <a:ea typeface="Calibri" panose="020F0502020204030204" pitchFamily="34" charset="0"/>
                        <a:cs typeface="Arial" panose="020B0604020202020204" pitchFamily="34" charset="0"/>
                      </a:endParaRPr>
                    </a:p>
                  </a:txBody>
                  <a:tcPr marL="26056" marR="26056" marT="0" marB="0"/>
                </a:tc>
                <a:tc>
                  <a:txBody>
                    <a:bodyPr/>
                    <a:lstStyle/>
                    <a:p>
                      <a:pPr>
                        <a:spcAft>
                          <a:spcPts val="0"/>
                        </a:spcAft>
                      </a:pPr>
                      <a:r>
                        <a:rPr lang="ro-MD" sz="1100" dirty="0">
                          <a:effectLst/>
                          <a:latin typeface="Arial" panose="020B0604020202020204" pitchFamily="34" charset="0"/>
                          <a:cs typeface="Arial" panose="020B0604020202020204" pitchFamily="34" charset="0"/>
                        </a:rPr>
                        <a:t>art.</a:t>
                      </a:r>
                      <a:r>
                        <a:rPr lang="ru-RU" sz="1100" dirty="0">
                          <a:effectLst/>
                          <a:latin typeface="Arial" panose="020B0604020202020204" pitchFamily="34" charset="0"/>
                          <a:cs typeface="Arial" panose="020B0604020202020204" pitchFamily="34" charset="0"/>
                        </a:rPr>
                        <a:t> 282 </a:t>
                      </a:r>
                      <a:r>
                        <a:rPr lang="ro-MD" sz="1100" dirty="0">
                          <a:effectLst/>
                          <a:latin typeface="Arial" panose="020B0604020202020204" pitchFamily="34" charset="0"/>
                          <a:cs typeface="Arial" panose="020B0604020202020204" pitchFamily="34" charset="0"/>
                        </a:rPr>
                        <a:t>alin.</a:t>
                      </a:r>
                      <a:r>
                        <a:rPr lang="ru-RU" sz="1100" dirty="0">
                          <a:effectLst/>
                          <a:latin typeface="Arial" panose="020B0604020202020204" pitchFamily="34" charset="0"/>
                          <a:cs typeface="Arial" panose="020B0604020202020204" pitchFamily="34" charset="0"/>
                        </a:rPr>
                        <a:t> (2)</a:t>
                      </a:r>
                      <a:endParaRPr lang="ru-RU" sz="1100" dirty="0">
                        <a:solidFill>
                          <a:srgbClr val="00000A"/>
                        </a:solidFill>
                        <a:effectLst/>
                        <a:latin typeface="Arial" panose="020B0604020202020204" pitchFamily="34" charset="0"/>
                        <a:ea typeface="Calibri" panose="020F0502020204030204" pitchFamily="34" charset="0"/>
                        <a:cs typeface="Arial" panose="020B0604020202020204" pitchFamily="34" charset="0"/>
                      </a:endParaRPr>
                    </a:p>
                  </a:txBody>
                  <a:tcPr marL="26056" marR="26056" marT="0" marB="0"/>
                </a:tc>
                <a:extLst>
                  <a:ext uri="{0D108BD9-81ED-4DB2-BD59-A6C34878D82A}">
                    <a16:rowId xmlns:a16="http://schemas.microsoft.com/office/drawing/2014/main" val="1452909105"/>
                  </a:ext>
                </a:extLst>
              </a:tr>
            </a:tbl>
          </a:graphicData>
        </a:graphic>
      </p:graphicFrame>
    </p:spTree>
    <p:extLst>
      <p:ext uri="{BB962C8B-B14F-4D97-AF65-F5344CB8AC3E}">
        <p14:creationId xmlns:p14="http://schemas.microsoft.com/office/powerpoint/2010/main" val="994353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2FA171A-6836-4F25-AFEF-1EBA3386C669}"/>
              </a:ext>
            </a:extLst>
          </p:cNvPr>
          <p:cNvSpPr>
            <a:spLocks noGrp="1"/>
          </p:cNvSpPr>
          <p:nvPr>
            <p:ph idx="1"/>
          </p:nvPr>
        </p:nvSpPr>
        <p:spPr>
          <a:xfrm>
            <a:off x="263352" y="332657"/>
            <a:ext cx="11737304" cy="5112567"/>
          </a:xfrm>
        </p:spPr>
        <p:txBody>
          <a:bodyPr>
            <a:normAutofit lnSpcReduction="10000"/>
          </a:bodyPr>
          <a:lstStyle/>
          <a:p>
            <a:pPr marL="0" indent="0" algn="ctr">
              <a:buNone/>
            </a:pPr>
            <a:r>
              <a:rPr lang="ro-RO" sz="2000" b="1" dirty="0">
                <a:solidFill>
                  <a:schemeClr val="tx1"/>
                </a:solidFill>
                <a:latin typeface="Arial" panose="020B0604020202020204" pitchFamily="34" charset="0"/>
                <a:cs typeface="Arial" panose="020B0604020202020204" pitchFamily="34" charset="0"/>
              </a:rPr>
              <a:t>Procedura de organizare a gestiunii electronice integrale sau parțiale a documentelor de personal</a:t>
            </a:r>
            <a:endParaRPr lang="ru-RU" sz="2400" b="1" dirty="0">
              <a:solidFill>
                <a:schemeClr val="tx1"/>
              </a:solidFill>
              <a:latin typeface="Arial" panose="020B0604020202020204" pitchFamily="34" charset="0"/>
              <a:cs typeface="Arial" panose="020B0604020202020204" pitchFamily="34" charset="0"/>
            </a:endParaRPr>
          </a:p>
          <a:p>
            <a:pPr marL="0" indent="0">
              <a:buNone/>
            </a:pPr>
            <a:r>
              <a:rPr lang="ro-RO" sz="1600" i="1" dirty="0">
                <a:solidFill>
                  <a:schemeClr val="tx1"/>
                </a:solidFill>
                <a:latin typeface="Arial" panose="020B0604020202020204" pitchFamily="34" charset="0"/>
                <a:cs typeface="Arial" panose="020B0604020202020204" pitchFamily="34" charset="0"/>
              </a:rPr>
              <a:t>1. Elaborarea și aprobarea unei prevederi regulamentului privind procedura de lucru cu e-mailul (e-mail);</a:t>
            </a:r>
            <a:endParaRPr lang="ru-RU" sz="1600" b="1" i="1" dirty="0">
              <a:solidFill>
                <a:schemeClr val="tx1"/>
              </a:solidFill>
              <a:latin typeface="Arial" panose="020B0604020202020204" pitchFamily="34" charset="0"/>
              <a:cs typeface="Arial" panose="020B0604020202020204" pitchFamily="34" charset="0"/>
            </a:endParaRPr>
          </a:p>
          <a:p>
            <a:pPr marL="0" indent="0">
              <a:buNone/>
            </a:pPr>
            <a:r>
              <a:rPr lang="ro-RO" sz="1600" i="1" dirty="0">
                <a:solidFill>
                  <a:schemeClr val="tx1"/>
                </a:solidFill>
                <a:latin typeface="Arial" panose="020B0604020202020204" pitchFamily="34" charset="0"/>
                <a:cs typeface="Arial" panose="020B0604020202020204" pitchFamily="34" charset="0"/>
              </a:rPr>
              <a:t>2. Familiarizarea salarizaților în scris sub semnătură cu prevederile regulamentului;</a:t>
            </a:r>
            <a:endParaRPr lang="ru-RU" sz="1600" b="1" i="1" dirty="0">
              <a:solidFill>
                <a:schemeClr val="tx1"/>
              </a:solidFill>
              <a:latin typeface="Arial" panose="020B0604020202020204" pitchFamily="34" charset="0"/>
              <a:cs typeface="Arial" panose="020B0604020202020204" pitchFamily="34" charset="0"/>
            </a:endParaRPr>
          </a:p>
          <a:p>
            <a:pPr marL="0" indent="0">
              <a:buNone/>
            </a:pPr>
            <a:r>
              <a:rPr lang="ro-RO" sz="1600" i="1" dirty="0">
                <a:solidFill>
                  <a:schemeClr val="tx1"/>
                </a:solidFill>
                <a:latin typeface="Arial" panose="020B0604020202020204" pitchFamily="34" charset="0"/>
                <a:cs typeface="Arial" panose="020B0604020202020204" pitchFamily="34" charset="0"/>
              </a:rPr>
              <a:t>3. Fixați adresele de e-mail în Contractul individual de muncă sau alt document semnat de salariat.</a:t>
            </a:r>
            <a:endParaRPr lang="ru-RU" sz="1600" b="1" i="1" dirty="0">
              <a:solidFill>
                <a:schemeClr val="tx1"/>
              </a:solidFill>
              <a:latin typeface="Arial" panose="020B0604020202020204" pitchFamily="34" charset="0"/>
              <a:cs typeface="Arial" panose="020B0604020202020204" pitchFamily="34" charset="0"/>
            </a:endParaRPr>
          </a:p>
          <a:p>
            <a:pPr marL="0" indent="0">
              <a:buNone/>
            </a:pPr>
            <a:endParaRPr lang="ro-RO" sz="1600" dirty="0">
              <a:solidFill>
                <a:schemeClr val="tx1"/>
              </a:solidFill>
              <a:latin typeface="Arial" panose="020B0604020202020204" pitchFamily="34" charset="0"/>
              <a:cs typeface="Arial" panose="020B0604020202020204" pitchFamily="34" charset="0"/>
            </a:endParaRPr>
          </a:p>
          <a:p>
            <a:pPr marL="0" indent="0" algn="ctr">
              <a:buNone/>
            </a:pPr>
            <a:r>
              <a:rPr lang="ro-RO" sz="1800" b="1" dirty="0">
                <a:solidFill>
                  <a:schemeClr val="tx1"/>
                </a:solidFill>
                <a:latin typeface="Arial" panose="020B0604020202020204" pitchFamily="34" charset="0"/>
                <a:cs typeface="Arial" panose="020B0604020202020204" pitchFamily="34" charset="0"/>
              </a:rPr>
              <a:t>Regulamentul privind funcționarea sistemului de management al documentelor de personal în formă digitală pot include următoarele:</a:t>
            </a:r>
            <a:endParaRPr lang="ru-RU" sz="1800" b="1" dirty="0">
              <a:solidFill>
                <a:schemeClr val="tx1"/>
              </a:solidFill>
              <a:latin typeface="Arial" panose="020B0604020202020204" pitchFamily="34" charset="0"/>
              <a:cs typeface="Arial" panose="020B0604020202020204" pitchFamily="34" charset="0"/>
            </a:endParaRPr>
          </a:p>
          <a:p>
            <a:pPr lvl="0">
              <a:buFont typeface="Wingdings" panose="05000000000000000000" pitchFamily="2" charset="2"/>
              <a:buChar char="Ø"/>
            </a:pPr>
            <a:r>
              <a:rPr lang="ro-RO" sz="1600" dirty="0">
                <a:solidFill>
                  <a:schemeClr val="tx1"/>
                </a:solidFill>
                <a:latin typeface="Arial" panose="020B0604020202020204" pitchFamily="34" charset="0"/>
                <a:cs typeface="Arial" panose="020B0604020202020204" pitchFamily="34" charset="0"/>
              </a:rPr>
              <a:t>reglementări de utilizare a e-mailului de către salariați;</a:t>
            </a:r>
            <a:endParaRPr lang="ru-RU" sz="1600" b="1" dirty="0">
              <a:solidFill>
                <a:schemeClr val="tx1"/>
              </a:solidFill>
              <a:latin typeface="Arial" panose="020B0604020202020204" pitchFamily="34" charset="0"/>
              <a:cs typeface="Arial" panose="020B0604020202020204" pitchFamily="34" charset="0"/>
            </a:endParaRPr>
          </a:p>
          <a:p>
            <a:pPr lvl="0">
              <a:buFont typeface="Wingdings" panose="05000000000000000000" pitchFamily="2" charset="2"/>
              <a:buChar char="Ø"/>
            </a:pPr>
            <a:r>
              <a:rPr lang="ro-RO" sz="1600" dirty="0">
                <a:solidFill>
                  <a:schemeClr val="tx1"/>
                </a:solidFill>
                <a:latin typeface="Arial" panose="020B0604020202020204" pitchFamily="34" charset="0"/>
                <a:cs typeface="Arial" panose="020B0604020202020204" pitchFamily="34" charset="0"/>
              </a:rPr>
              <a:t>termenele limită de răspuns la scrisori și stocarea mesajelor primite și trimise;</a:t>
            </a:r>
            <a:endParaRPr lang="ru-RU" sz="1600" b="1" dirty="0">
              <a:solidFill>
                <a:schemeClr val="tx1"/>
              </a:solidFill>
              <a:latin typeface="Arial" panose="020B0604020202020204" pitchFamily="34" charset="0"/>
              <a:cs typeface="Arial" panose="020B0604020202020204" pitchFamily="34" charset="0"/>
            </a:endParaRPr>
          </a:p>
          <a:p>
            <a:pPr lvl="0">
              <a:buFont typeface="Wingdings" panose="05000000000000000000" pitchFamily="2" charset="2"/>
              <a:buChar char="Ø"/>
            </a:pPr>
            <a:r>
              <a:rPr lang="ro-RO" sz="1600" dirty="0">
                <a:solidFill>
                  <a:schemeClr val="tx1"/>
                </a:solidFill>
                <a:latin typeface="Arial" panose="020B0604020202020204" pitchFamily="34" charset="0"/>
                <a:cs typeface="Arial" panose="020B0604020202020204" pitchFamily="34" charset="0"/>
              </a:rPr>
              <a:t>obligația salariatului de a notifica expeditorul primirea scrisorii și de a verifica periodic primirea e-mailului pentru o perioadă determinată;</a:t>
            </a:r>
            <a:endParaRPr lang="ru-RU" sz="1600" b="1" dirty="0">
              <a:solidFill>
                <a:schemeClr val="tx1"/>
              </a:solidFill>
              <a:latin typeface="Arial" panose="020B0604020202020204" pitchFamily="34" charset="0"/>
              <a:cs typeface="Arial" panose="020B0604020202020204" pitchFamily="34" charset="0"/>
            </a:endParaRPr>
          </a:p>
          <a:p>
            <a:pPr lvl="0">
              <a:buFont typeface="Wingdings" panose="05000000000000000000" pitchFamily="2" charset="2"/>
              <a:buChar char="Ø"/>
            </a:pPr>
            <a:r>
              <a:rPr lang="ro-RO" sz="1600" dirty="0">
                <a:solidFill>
                  <a:schemeClr val="tx1"/>
                </a:solidFill>
                <a:latin typeface="Arial" panose="020B0604020202020204" pitchFamily="34" charset="0"/>
                <a:cs typeface="Arial" panose="020B0604020202020204" pitchFamily="34" charset="0"/>
              </a:rPr>
              <a:t>o clauză prin care se precizează că corespondența dintre angajator și angajat este echivalată cu schimbul de documente pe hârtie.</a:t>
            </a:r>
            <a:endParaRPr lang="ru-RU" sz="1600" b="1" dirty="0">
              <a:solidFill>
                <a:schemeClr val="tx1"/>
              </a:solidFill>
              <a:latin typeface="Arial" panose="020B0604020202020204" pitchFamily="34" charset="0"/>
              <a:cs typeface="Arial" panose="020B0604020202020204" pitchFamily="34" charset="0"/>
            </a:endParaRPr>
          </a:p>
          <a:p>
            <a:pPr marL="0" indent="0">
              <a:buNone/>
            </a:pPr>
            <a:r>
              <a:rPr lang="ro-RO" dirty="0"/>
              <a:t> </a:t>
            </a:r>
            <a:endParaRPr lang="ru-RU" b="1" dirty="0"/>
          </a:p>
          <a:p>
            <a:pPr marL="0" indent="0">
              <a:buNone/>
            </a:pPr>
            <a:endParaRPr lang="ru-RU" dirty="0"/>
          </a:p>
        </p:txBody>
      </p:sp>
      <p:pic>
        <p:nvPicPr>
          <p:cNvPr id="4" name="Рисунок 3">
            <a:extLst>
              <a:ext uri="{FF2B5EF4-FFF2-40B4-BE49-F238E27FC236}">
                <a16:creationId xmlns:a16="http://schemas.microsoft.com/office/drawing/2014/main" id="{B127D718-FD10-4071-9964-478E34C64F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04112" y="4725144"/>
            <a:ext cx="3810000" cy="1872208"/>
          </a:xfrm>
          <a:prstGeom prst="rect">
            <a:avLst/>
          </a:prstGeom>
        </p:spPr>
      </p:pic>
    </p:spTree>
    <p:extLst>
      <p:ext uri="{BB962C8B-B14F-4D97-AF65-F5344CB8AC3E}">
        <p14:creationId xmlns:p14="http://schemas.microsoft.com/office/powerpoint/2010/main" val="115227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ABB9475-853F-4443-98E8-CB92C54B534F}"/>
              </a:ext>
            </a:extLst>
          </p:cNvPr>
          <p:cNvSpPr>
            <a:spLocks noGrp="1"/>
          </p:cNvSpPr>
          <p:nvPr>
            <p:ph idx="1"/>
          </p:nvPr>
        </p:nvSpPr>
        <p:spPr>
          <a:xfrm>
            <a:off x="695400" y="620688"/>
            <a:ext cx="11017224" cy="5475312"/>
          </a:xfrm>
        </p:spPr>
        <p:txBody>
          <a:bodyPr/>
          <a:lstStyle/>
          <a:p>
            <a:pPr marL="45720" indent="0">
              <a:buNone/>
            </a:pPr>
            <a:r>
              <a:rPr lang="ro-RO" sz="1800" b="1" dirty="0">
                <a:solidFill>
                  <a:schemeClr val="tx1"/>
                </a:solidFill>
                <a:latin typeface="Arial" panose="020B0604020202020204" pitchFamily="34" charset="0"/>
                <a:cs typeface="Arial" panose="020B0604020202020204" pitchFamily="34" charset="0"/>
              </a:rPr>
              <a:t>Procedura de organizare a gestiunii electronice integrale sau parțiale a documentelor de personal</a:t>
            </a:r>
            <a:endParaRPr lang="ru-RU" sz="1800" b="1" dirty="0">
              <a:solidFill>
                <a:schemeClr val="tx1"/>
              </a:solidFill>
              <a:latin typeface="Arial" panose="020B0604020202020204" pitchFamily="34" charset="0"/>
              <a:cs typeface="Arial" panose="020B0604020202020204" pitchFamily="34" charset="0"/>
            </a:endParaRPr>
          </a:p>
          <a:p>
            <a:pPr>
              <a:buFont typeface="Wingdings" panose="05000000000000000000" pitchFamily="2" charset="2"/>
              <a:buChar char="Ø"/>
            </a:pPr>
            <a:r>
              <a:rPr lang="ro-RO" sz="1800" dirty="0">
                <a:solidFill>
                  <a:schemeClr val="tx1"/>
                </a:solidFill>
                <a:latin typeface="Arial" panose="020B0604020202020204" pitchFamily="34" charset="0"/>
                <a:cs typeface="Arial" panose="020B0604020202020204" pitchFamily="34" charset="0"/>
              </a:rPr>
              <a:t>Elaborarea și aprobarea unei prevederi regulamentului privind procedura de lucru cu e-mailul (e-mail);</a:t>
            </a:r>
            <a:endParaRPr lang="ru-RU" sz="1800" b="1" dirty="0">
              <a:solidFill>
                <a:schemeClr val="tx1"/>
              </a:solidFill>
              <a:latin typeface="Arial" panose="020B0604020202020204" pitchFamily="34" charset="0"/>
              <a:cs typeface="Arial" panose="020B0604020202020204" pitchFamily="34" charset="0"/>
            </a:endParaRPr>
          </a:p>
          <a:p>
            <a:pPr>
              <a:buFont typeface="Wingdings" panose="05000000000000000000" pitchFamily="2" charset="2"/>
              <a:buChar char="Ø"/>
            </a:pPr>
            <a:r>
              <a:rPr lang="ro-RO" sz="1800" dirty="0">
                <a:solidFill>
                  <a:schemeClr val="tx1"/>
                </a:solidFill>
                <a:latin typeface="Arial" panose="020B0604020202020204" pitchFamily="34" charset="0"/>
                <a:cs typeface="Arial" panose="020B0604020202020204" pitchFamily="34" charset="0"/>
              </a:rPr>
              <a:t>Familiarizarea salarizaților în scris sub semnătură cu prevederile regulamentului;</a:t>
            </a:r>
            <a:endParaRPr lang="ru-RU" sz="1800" b="1" dirty="0">
              <a:solidFill>
                <a:schemeClr val="tx1"/>
              </a:solidFill>
              <a:latin typeface="Arial" panose="020B0604020202020204" pitchFamily="34" charset="0"/>
              <a:cs typeface="Arial" panose="020B0604020202020204" pitchFamily="34" charset="0"/>
            </a:endParaRPr>
          </a:p>
          <a:p>
            <a:pPr>
              <a:buFont typeface="Wingdings" panose="05000000000000000000" pitchFamily="2" charset="2"/>
              <a:buChar char="Ø"/>
            </a:pPr>
            <a:r>
              <a:rPr lang="ro-RO" sz="1800" dirty="0">
                <a:solidFill>
                  <a:schemeClr val="tx1"/>
                </a:solidFill>
                <a:latin typeface="Arial" panose="020B0604020202020204" pitchFamily="34" charset="0"/>
                <a:cs typeface="Arial" panose="020B0604020202020204" pitchFamily="34" charset="0"/>
              </a:rPr>
              <a:t>Fixarea adresei de e-mail în Contractul individual de muncă sau alt document semnat de salariat.</a:t>
            </a:r>
          </a:p>
          <a:p>
            <a:pPr marL="45720" indent="0">
              <a:buNone/>
            </a:pPr>
            <a:endParaRPr lang="ro-RO" sz="1800" b="1" dirty="0">
              <a:solidFill>
                <a:schemeClr val="tx1"/>
              </a:solidFill>
              <a:latin typeface="Arial" panose="020B0604020202020204" pitchFamily="34" charset="0"/>
              <a:cs typeface="Arial" panose="020B0604020202020204" pitchFamily="34" charset="0"/>
            </a:endParaRPr>
          </a:p>
          <a:p>
            <a:pPr marL="45720" indent="0">
              <a:buNone/>
            </a:pPr>
            <a:endParaRPr lang="ru-RU" sz="1800" b="1" dirty="0">
              <a:solidFill>
                <a:schemeClr val="tx1"/>
              </a:solidFill>
              <a:latin typeface="Arial" panose="020B0604020202020204" pitchFamily="34" charset="0"/>
              <a:cs typeface="Arial" panose="020B0604020202020204" pitchFamily="34" charset="0"/>
            </a:endParaRPr>
          </a:p>
          <a:p>
            <a:endParaRPr lang="ru-RU" dirty="0"/>
          </a:p>
        </p:txBody>
      </p:sp>
      <p:sp>
        <p:nvSpPr>
          <p:cNvPr id="4" name="Прямоугольник: скругленные углы 3">
            <a:extLst>
              <a:ext uri="{FF2B5EF4-FFF2-40B4-BE49-F238E27FC236}">
                <a16:creationId xmlns:a16="http://schemas.microsoft.com/office/drawing/2014/main" id="{3FEB0663-0F2E-43E1-90FD-2638C1948FD5}"/>
              </a:ext>
            </a:extLst>
          </p:cNvPr>
          <p:cNvSpPr/>
          <p:nvPr/>
        </p:nvSpPr>
        <p:spPr>
          <a:xfrm>
            <a:off x="407368" y="2420888"/>
            <a:ext cx="11305256" cy="3675112"/>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MD"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Arial Black" panose="020B0A04020102020204" pitchFamily="34" charset="0"/>
            </a:endParaRPr>
          </a:p>
          <a:p>
            <a:pPr algn="ctr"/>
            <a:r>
              <a:rPr lang="en-US"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Arial Black" panose="020B0A04020102020204" pitchFamily="34" charset="0"/>
              </a:rPr>
              <a:t>CERER</a:t>
            </a:r>
            <a:r>
              <a:rPr lang="ro-MD"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Arial Black" panose="020B0A04020102020204" pitchFamily="34" charset="0"/>
              </a:rPr>
              <a:t>E</a:t>
            </a:r>
            <a:endParaRPr lang="ru-RU"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Arial Black" panose="020B0A04020102020204" pitchFamily="34" charset="0"/>
            </a:endParaRPr>
          </a:p>
          <a:p>
            <a:r>
              <a:rPr lang="en-US" b="1" dirty="0">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    </a:t>
            </a:r>
            <a:r>
              <a:rPr lang="en-US" b="1" dirty="0" err="1">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În</a:t>
            </a:r>
            <a:r>
              <a:rPr lang="en-US" b="1" dirty="0">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 </a:t>
            </a:r>
            <a:r>
              <a:rPr lang="en-US" b="1" dirty="0" err="1">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conformitate</a:t>
            </a:r>
            <a:r>
              <a:rPr lang="en-US" b="1" dirty="0">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 cu </a:t>
            </a:r>
            <a:r>
              <a:rPr lang="en-US" b="1" dirty="0" err="1">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cerințele</a:t>
            </a:r>
            <a:r>
              <a:rPr lang="en-US" b="1" dirty="0">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 </a:t>
            </a:r>
            <a:r>
              <a:rPr lang="en-US" b="1" dirty="0" err="1">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Codului</a:t>
            </a:r>
            <a:r>
              <a:rPr lang="en-US" b="1" dirty="0">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 </a:t>
            </a:r>
            <a:r>
              <a:rPr lang="en-US" b="1" dirty="0" err="1">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muncii</a:t>
            </a:r>
            <a:r>
              <a:rPr lang="en-US" b="1" dirty="0">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 rog </a:t>
            </a:r>
            <a:r>
              <a:rPr lang="en-US" b="1" dirty="0" err="1">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sa</a:t>
            </a:r>
            <a:r>
              <a:rPr lang="en-US" b="1" dirty="0">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 </a:t>
            </a:r>
            <a:r>
              <a:rPr lang="en-US" b="1" dirty="0" err="1">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transmiteți</a:t>
            </a:r>
            <a:r>
              <a:rPr lang="en-US" b="1" dirty="0">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 </a:t>
            </a:r>
            <a:r>
              <a:rPr lang="en-US" b="1" dirty="0" err="1">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prin</a:t>
            </a:r>
            <a:r>
              <a:rPr lang="en-US" b="1" dirty="0">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 </a:t>
            </a:r>
            <a:r>
              <a:rPr lang="en-US" b="1" dirty="0" err="1">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posta</a:t>
            </a:r>
            <a:r>
              <a:rPr lang="en-US" b="1" dirty="0">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 </a:t>
            </a:r>
            <a:r>
              <a:rPr lang="en-US" b="1" dirty="0" err="1">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electronică</a:t>
            </a:r>
            <a:r>
              <a:rPr lang="en-US" b="1" dirty="0">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 la </a:t>
            </a:r>
            <a:r>
              <a:rPr lang="en-US" b="1" dirty="0" err="1">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adresa</a:t>
            </a:r>
            <a:r>
              <a:rPr lang="en-US" b="1" dirty="0">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 </a:t>
            </a:r>
            <a:r>
              <a:rPr lang="en-US" b="1" dirty="0" err="1">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personala</a:t>
            </a:r>
            <a:r>
              <a:rPr lang="en-US" b="1" dirty="0">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 de  e-mail ____________________</a:t>
            </a:r>
            <a:endParaRPr lang="ru-RU" b="1" dirty="0">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endParaRPr>
          </a:p>
          <a:p>
            <a:r>
              <a:rPr lang="en-US" b="1" dirty="0" err="1">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următoarele</a:t>
            </a:r>
            <a:r>
              <a:rPr lang="en-US" b="1" dirty="0">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 </a:t>
            </a:r>
            <a:r>
              <a:rPr lang="en-US" b="1" dirty="0" err="1">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documente</a:t>
            </a:r>
            <a:r>
              <a:rPr lang="en-US" b="1" dirty="0">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a:t>
            </a:r>
            <a:endParaRPr lang="ru-RU" b="1" dirty="0">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endParaRPr>
          </a:p>
          <a:p>
            <a:r>
              <a:rPr lang="en-US" b="1" dirty="0">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 </a:t>
            </a:r>
            <a:r>
              <a:rPr lang="en-US" b="1" dirty="0" err="1">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informația</a:t>
            </a:r>
            <a:r>
              <a:rPr lang="en-US" b="1" dirty="0">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 </a:t>
            </a:r>
            <a:r>
              <a:rPr lang="en-US" b="1" dirty="0" err="1">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lunată</a:t>
            </a:r>
            <a:r>
              <a:rPr lang="en-US" b="1" dirty="0">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 </a:t>
            </a:r>
            <a:r>
              <a:rPr lang="en-US" b="1" dirty="0" err="1">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despre</a:t>
            </a:r>
            <a:r>
              <a:rPr lang="en-US" b="1" dirty="0">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 </a:t>
            </a:r>
            <a:r>
              <a:rPr lang="en-US" b="1" dirty="0" err="1">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părţile</a:t>
            </a:r>
            <a:r>
              <a:rPr lang="en-US" b="1" dirty="0">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 </a:t>
            </a:r>
            <a:r>
              <a:rPr lang="en-US" b="1" dirty="0" err="1">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componente</a:t>
            </a:r>
            <a:r>
              <a:rPr lang="en-US" b="1" dirty="0">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 ale </a:t>
            </a:r>
            <a:r>
              <a:rPr lang="en-US" b="1" dirty="0" err="1">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salariului</a:t>
            </a:r>
            <a:r>
              <a:rPr lang="en-US" b="1" dirty="0">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a:t>
            </a:r>
            <a:endParaRPr lang="ru-RU" b="1" dirty="0">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endParaRPr>
          </a:p>
          <a:p>
            <a:r>
              <a:rPr lang="en-US" b="1" dirty="0">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 </a:t>
            </a:r>
            <a:r>
              <a:rPr lang="en-US" b="1" dirty="0" err="1">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informatia</a:t>
            </a:r>
            <a:r>
              <a:rPr lang="en-US" b="1" dirty="0">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 </a:t>
            </a:r>
            <a:r>
              <a:rPr lang="en-US" b="1" dirty="0" err="1">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privind</a:t>
            </a:r>
            <a:r>
              <a:rPr lang="en-US" b="1" dirty="0">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 </a:t>
            </a:r>
            <a:r>
              <a:rPr lang="en-US" b="1" dirty="0" err="1">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venitul</a:t>
            </a:r>
            <a:r>
              <a:rPr lang="en-US" b="1" dirty="0">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 </a:t>
            </a:r>
            <a:r>
              <a:rPr lang="en-US" b="1" dirty="0" err="1">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calculat</a:t>
            </a:r>
            <a:r>
              <a:rPr lang="en-US" b="1" dirty="0">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 </a:t>
            </a:r>
            <a:r>
              <a:rPr lang="en-US" b="1" dirty="0" err="1">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anual</a:t>
            </a:r>
            <a:r>
              <a:rPr lang="en-US" b="1" dirty="0">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a:t>
            </a:r>
            <a:endParaRPr lang="ru-RU" b="1" dirty="0">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endParaRPr>
          </a:p>
          <a:p>
            <a:r>
              <a:rPr lang="en-US" b="1" dirty="0">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 </a:t>
            </a:r>
            <a:r>
              <a:rPr lang="en-US" b="1" dirty="0" err="1">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informația</a:t>
            </a:r>
            <a:r>
              <a:rPr lang="en-US" b="1" dirty="0">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 </a:t>
            </a:r>
            <a:r>
              <a:rPr lang="en-US" b="1" dirty="0" err="1">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privind</a:t>
            </a:r>
            <a:r>
              <a:rPr lang="en-US" b="1" dirty="0">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  data </a:t>
            </a:r>
            <a:r>
              <a:rPr lang="en-US" b="1" dirty="0" err="1">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începerii</a:t>
            </a:r>
            <a:r>
              <a:rPr lang="en-US" b="1" dirty="0">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 </a:t>
            </a:r>
            <a:r>
              <a:rPr lang="en-US" b="1" dirty="0" err="1">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concediului</a:t>
            </a:r>
            <a:r>
              <a:rPr lang="en-US" b="1" dirty="0">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 </a:t>
            </a:r>
            <a:r>
              <a:rPr lang="en-US" b="1" dirty="0" err="1">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anual</a:t>
            </a:r>
            <a:r>
              <a:rPr lang="en-US" b="1" dirty="0">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 </a:t>
            </a:r>
            <a:r>
              <a:rPr lang="en-US" b="1" dirty="0" err="1">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plătit</a:t>
            </a:r>
            <a:r>
              <a:rPr lang="en-US" b="1" dirty="0">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a:t>
            </a:r>
            <a:endParaRPr lang="ru-RU" b="1" dirty="0">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endParaRPr>
          </a:p>
          <a:p>
            <a:r>
              <a:rPr lang="en-US" b="1" dirty="0">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 </a:t>
            </a:r>
            <a:r>
              <a:rPr lang="ro-RO" b="1" dirty="0">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ordine, instructiuni, reguli si alte documente legate de activitatea mea de munca la intreprindere.</a:t>
            </a:r>
            <a:endParaRPr lang="ru-RU" b="1" dirty="0">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endParaRPr>
          </a:p>
          <a:p>
            <a:r>
              <a:rPr lang="ro-RO" b="1" dirty="0">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rPr>
              <a:t>    În cazul modificării adresei de e-mail, mă angajez să informez noua adresă de e-mail în termen de 3 zile lucrătoare.</a:t>
            </a:r>
            <a:endParaRPr lang="ru-RU" b="1" dirty="0">
              <a:ln/>
              <a:pattFill prst="dkUpDiag">
                <a:fgClr>
                  <a:schemeClr val="bg1">
                    <a:lumMod val="50000"/>
                  </a:schemeClr>
                </a:fgClr>
                <a:bgClr>
                  <a:schemeClr val="tx1">
                    <a:lumMod val="75000"/>
                    <a:lumOff val="25000"/>
                  </a:schemeClr>
                </a:bgClr>
              </a:pattFill>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1189146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35BD95A-765A-43F0-A820-B8597753EB85}"/>
              </a:ext>
            </a:extLst>
          </p:cNvPr>
          <p:cNvSpPr>
            <a:spLocks noGrp="1"/>
          </p:cNvSpPr>
          <p:nvPr>
            <p:ph idx="1"/>
          </p:nvPr>
        </p:nvSpPr>
        <p:spPr>
          <a:xfrm>
            <a:off x="335360" y="332656"/>
            <a:ext cx="11521280" cy="4248472"/>
          </a:xfrm>
        </p:spPr>
        <p:txBody>
          <a:bodyPr>
            <a:normAutofit fontScale="92500" lnSpcReduction="10000"/>
          </a:bodyPr>
          <a:lstStyle/>
          <a:p>
            <a:pPr marL="45720" indent="0" algn="ctr">
              <a:spcAft>
                <a:spcPts val="0"/>
              </a:spcAft>
              <a:buNone/>
            </a:pPr>
            <a:r>
              <a:rPr lang="ro-MD" sz="2400" b="1" kern="150" dirty="0">
                <a:solidFill>
                  <a:schemeClr val="tx1"/>
                </a:solidFill>
                <a:latin typeface="Arial" panose="020B0604020202020204" pitchFamily="34" charset="0"/>
                <a:ea typeface="Nimbus Mono L"/>
                <a:cs typeface="Arial" panose="020B0604020202020204" pitchFamily="34" charset="0"/>
              </a:rPr>
              <a:t>Recomandări pentru implementarea unui sistem electronic de management  a documentelor de personal a unitate</a:t>
            </a:r>
            <a:endParaRPr lang="ru-RU" sz="1600" kern="150" dirty="0">
              <a:solidFill>
                <a:schemeClr val="tx1"/>
              </a:solidFill>
              <a:latin typeface="Arial" panose="020B0604020202020204" pitchFamily="34" charset="0"/>
              <a:ea typeface="Nimbus Mono L"/>
              <a:cs typeface="Arial" panose="020B0604020202020204" pitchFamily="34" charset="0"/>
            </a:endParaRPr>
          </a:p>
          <a:p>
            <a:pPr marL="0" lvl="0" indent="0" algn="just">
              <a:spcAft>
                <a:spcPts val="0"/>
              </a:spcAft>
              <a:buNone/>
            </a:pPr>
            <a:r>
              <a:rPr lang="ro-MD" sz="1900" kern="150" dirty="0">
                <a:solidFill>
                  <a:schemeClr val="tx1"/>
                </a:solidFill>
                <a:latin typeface="Arial" panose="020B0604020202020204" pitchFamily="34" charset="0"/>
                <a:ea typeface="Nimbus Mono L"/>
                <a:cs typeface="Arial" panose="020B0604020202020204" pitchFamily="34" charset="0"/>
              </a:rPr>
              <a:t>I. Se transformă în formă digitală documentele care nu necesită semnătura angajatului privin receționare lor.</a:t>
            </a:r>
            <a:endParaRPr lang="ru-RU" sz="1900" kern="150" dirty="0">
              <a:solidFill>
                <a:schemeClr val="tx1"/>
              </a:solidFill>
              <a:latin typeface="Arial" panose="020B0604020202020204" pitchFamily="34" charset="0"/>
              <a:ea typeface="Nimbus Mono L"/>
              <a:cs typeface="Arial" panose="020B0604020202020204" pitchFamily="34" charset="0"/>
            </a:endParaRPr>
          </a:p>
          <a:p>
            <a:pPr marL="45720" indent="0" algn="just">
              <a:spcAft>
                <a:spcPts val="0"/>
              </a:spcAft>
              <a:buNone/>
            </a:pPr>
            <a:r>
              <a:rPr lang="ro-MD" sz="1900" kern="150" dirty="0">
                <a:solidFill>
                  <a:schemeClr val="tx1"/>
                </a:solidFill>
                <a:latin typeface="Arial" panose="020B0604020202020204" pitchFamily="34" charset="0"/>
                <a:ea typeface="Nimbus Mono L"/>
                <a:cs typeface="Arial" panose="020B0604020202020204" pitchFamily="34" charset="0"/>
              </a:rPr>
              <a:t>De exemplu, unitatea este obligată să informeze fiecare angajat în scris despre componentele salariilor care îi sunt datorate pentru perioada relevantă, cuantumul și motivele deducerilor efectuate, suma totală datorată pentru plată (art. 142 alin. (3) Codul Muncii). Distribuirea informației date prin e-mail, cu acordul prealabil al angajatului, este recunoscută în timpul controalelor.</a:t>
            </a:r>
            <a:endParaRPr lang="ru-RU" sz="1900" kern="150" dirty="0">
              <a:solidFill>
                <a:schemeClr val="tx1"/>
              </a:solidFill>
              <a:latin typeface="Arial" panose="020B0604020202020204" pitchFamily="34" charset="0"/>
              <a:ea typeface="Nimbus Mono L"/>
              <a:cs typeface="Arial" panose="020B0604020202020204" pitchFamily="34" charset="0"/>
            </a:endParaRPr>
          </a:p>
          <a:p>
            <a:pPr marL="0" lvl="0" indent="0" algn="just">
              <a:spcAft>
                <a:spcPts val="0"/>
              </a:spcAft>
              <a:buNone/>
            </a:pPr>
            <a:r>
              <a:rPr lang="ro-MD" sz="1900" kern="150" dirty="0">
                <a:solidFill>
                  <a:schemeClr val="tx1"/>
                </a:solidFill>
                <a:latin typeface="Arial" panose="020B0604020202020204" pitchFamily="34" charset="0"/>
                <a:ea typeface="Nimbus Mono L"/>
                <a:cs typeface="Arial" panose="020B0604020202020204" pitchFamily="34" charset="0"/>
              </a:rPr>
              <a:t>II. Se aprobă la  nivel de unitate procedura de gestionare a documentelor  electronice și modul de utilizare a SEAC printru-un regulamnet aparte.</a:t>
            </a:r>
            <a:endParaRPr lang="ru-RU" sz="1900" kern="150" dirty="0">
              <a:solidFill>
                <a:schemeClr val="tx1"/>
              </a:solidFill>
              <a:latin typeface="Arial" panose="020B0604020202020204" pitchFamily="34" charset="0"/>
              <a:ea typeface="Nimbus Mono L"/>
              <a:cs typeface="Arial" panose="020B0604020202020204" pitchFamily="34" charset="0"/>
            </a:endParaRPr>
          </a:p>
          <a:p>
            <a:pPr marL="45720" indent="0" algn="just">
              <a:spcAft>
                <a:spcPts val="0"/>
              </a:spcAft>
              <a:buNone/>
            </a:pPr>
            <a:r>
              <a:rPr lang="ro-MD" sz="1900" kern="150" dirty="0">
                <a:solidFill>
                  <a:schemeClr val="tx1"/>
                </a:solidFill>
                <a:latin typeface="Arial" panose="020B0604020202020204" pitchFamily="34" charset="0"/>
                <a:ea typeface="Nimbus Mono L"/>
                <a:cs typeface="Arial" panose="020B0604020202020204" pitchFamily="34" charset="0"/>
              </a:rPr>
              <a:t>De exemplu, semnătura electronică avansată calificată se fa folosi pentru a semna documente de bază a personalului (CIM, acordul suplimentar la CIM, ordinul  de încetare a raporturilor de muncă, etc.)  atât din partea angajatului, cât și a conducătorului unității. Această semnătură protejează cel mai bine documentele de modificări neautorizate, astfel încât va fi mai ușor de a dovedi  autenticitatea semnării acestor documente în timpul controalelor sau în instanță de judecată.</a:t>
            </a:r>
            <a:endParaRPr lang="ru-RU" sz="1900" kern="150" dirty="0">
              <a:solidFill>
                <a:schemeClr val="tx1"/>
              </a:solidFill>
              <a:latin typeface="Arial" panose="020B0604020202020204" pitchFamily="34" charset="0"/>
              <a:ea typeface="Nimbus Mono L"/>
              <a:cs typeface="Arial" panose="020B0604020202020204" pitchFamily="34" charset="0"/>
            </a:endParaRPr>
          </a:p>
          <a:p>
            <a:pPr marL="45720" indent="0">
              <a:buNone/>
            </a:pPr>
            <a:endParaRPr lang="ru-RU" dirty="0"/>
          </a:p>
        </p:txBody>
      </p:sp>
      <p:pic>
        <p:nvPicPr>
          <p:cNvPr id="4" name="Рисунок 3">
            <a:extLst>
              <a:ext uri="{FF2B5EF4-FFF2-40B4-BE49-F238E27FC236}">
                <a16:creationId xmlns:a16="http://schemas.microsoft.com/office/drawing/2014/main" id="{ED9DC06D-C6C9-4A7D-9379-4EFDED711B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91944" y="4077072"/>
            <a:ext cx="6339433" cy="2450639"/>
          </a:xfrm>
          <a:prstGeom prst="rect">
            <a:avLst/>
          </a:prstGeom>
        </p:spPr>
      </p:pic>
    </p:spTree>
    <p:extLst>
      <p:ext uri="{BB962C8B-B14F-4D97-AF65-F5344CB8AC3E}">
        <p14:creationId xmlns:p14="http://schemas.microsoft.com/office/powerpoint/2010/main" val="2588773043"/>
      </p:ext>
    </p:extLst>
  </p:cSld>
  <p:clrMapOvr>
    <a:masterClrMapping/>
  </p:clrMapOvr>
</p:sld>
</file>

<file path=ppt/theme/theme1.xml><?xml version="1.0" encoding="utf-8"?>
<a:theme xmlns:a="http://schemas.openxmlformats.org/drawingml/2006/main" name="Базис">
  <a:themeElements>
    <a:clrScheme name="Базис">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Базис">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Базис">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Базис</Template>
  <TotalTime>541</TotalTime>
  <Words>1883</Words>
  <Application>Microsoft Office PowerPoint</Application>
  <PresentationFormat>Широкоэкранный</PresentationFormat>
  <Paragraphs>111</Paragraphs>
  <Slides>10</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10</vt:i4>
      </vt:variant>
    </vt:vector>
  </HeadingPairs>
  <TitlesOfParts>
    <vt:vector size="16" baseType="lpstr">
      <vt:lpstr>Algerian</vt:lpstr>
      <vt:lpstr>Arial</vt:lpstr>
      <vt:lpstr>Arial Black</vt:lpstr>
      <vt:lpstr>Corbel</vt:lpstr>
      <vt:lpstr>Wingdings</vt:lpstr>
      <vt:lpstr>Базис</vt:lpstr>
      <vt:lpstr>Digitalizarea documentelor în serviciu resurse umane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TIMPULUI DE LUCRU ȘI TIMPUL DE ODIHNĂ </dc:title>
  <dc:creator>Любовь</dc:creator>
  <cp:lastModifiedBy>Liuba Mursa</cp:lastModifiedBy>
  <cp:revision>60</cp:revision>
  <dcterms:created xsi:type="dcterms:W3CDTF">2021-10-24T10:13:20Z</dcterms:created>
  <dcterms:modified xsi:type="dcterms:W3CDTF">2023-06-20T20:14:39Z</dcterms:modified>
</cp:coreProperties>
</file>