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83" r:id="rId3"/>
    <p:sldId id="285" r:id="rId4"/>
    <p:sldId id="287" r:id="rId5"/>
    <p:sldId id="284" r:id="rId6"/>
    <p:sldId id="286" r:id="rId7"/>
    <p:sldId id="258" r:id="rId8"/>
    <p:sldId id="288" r:id="rId9"/>
    <p:sldId id="271" r:id="rId10"/>
    <p:sldId id="272" r:id="rId11"/>
    <p:sldId id="275" r:id="rId12"/>
    <p:sldId id="281" r:id="rId13"/>
    <p:sldId id="282" r:id="rId14"/>
    <p:sldId id="289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outlineViewPr>
    <p:cViewPr>
      <p:scale>
        <a:sx n="33" d="100"/>
        <a:sy n="33" d="100"/>
      </p:scale>
      <p:origin x="0" y="-59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5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9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7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5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7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E263C33-45A5-4226-AA0F-91E6C161D786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ADD277D-B8E7-4F34-8842-C86379ADB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.md/cautare/getResults?doc_id=133270&amp;lang=ro" TargetMode="External"/><Relationship Id="rId2" Type="http://schemas.openxmlformats.org/officeDocument/2006/relationships/hyperlink" Target="https://www.legis.md/cautare/getResults?doc_id=137589&amp;lang=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352928" cy="7920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0" dirty="0">
                <a:latin typeface="Arial Black" pitchFamily="34" charset="0"/>
              </a:rPr>
            </a:br>
            <a:br>
              <a:rPr lang="ru-RU" sz="3600" b="0" dirty="0">
                <a:latin typeface="Arial Black" pitchFamily="34" charset="0"/>
              </a:rPr>
            </a:br>
            <a:br>
              <a:rPr lang="ru-RU" sz="3600" b="0" dirty="0">
                <a:latin typeface="Arial Black" pitchFamily="34" charset="0"/>
              </a:rPr>
            </a:br>
            <a:br>
              <a:rPr lang="ru-RU" sz="3200" dirty="0"/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30780"/>
            <a:ext cx="7772400" cy="4950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6673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Algerian" panose="04020705040A02060702" pitchFamily="82" charset="0"/>
              </a:rPr>
              <a:t>Munca</a:t>
            </a:r>
            <a:r>
              <a:rPr lang="en-US" sz="2800" b="1" i="1" dirty="0">
                <a:latin typeface="Algerian" panose="04020705040A02060702" pitchFamily="82" charset="0"/>
              </a:rPr>
              <a:t> la </a:t>
            </a:r>
            <a:r>
              <a:rPr lang="en-US" sz="2800" b="1" i="1" dirty="0" err="1">
                <a:latin typeface="Algerian" panose="04020705040A02060702" pitchFamily="82" charset="0"/>
              </a:rPr>
              <a:t>distan</a:t>
            </a:r>
            <a:r>
              <a:rPr lang="ro-MD" sz="2800" b="1" i="1" dirty="0">
                <a:latin typeface="Algerian" panose="04020705040A02060702" pitchFamily="82" charset="0"/>
              </a:rPr>
              <a:t>ta</a:t>
            </a:r>
            <a:endParaRPr lang="ru-RU" sz="2800" b="1" dirty="0"/>
          </a:p>
          <a:p>
            <a:pPr algn="ctr"/>
            <a:r>
              <a:rPr lang="en-US" altLang="zh-CN" sz="2800" b="1" dirty="0" err="1">
                <a:latin typeface="Algerian" panose="04020705040A02060702" pitchFamily="82" charset="0"/>
              </a:rPr>
              <a:t>Aspecte</a:t>
            </a:r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latin typeface="Algerian" panose="04020705040A02060702" pitchFamily="82" charset="0"/>
              </a:rPr>
              <a:t>noi</a:t>
            </a:r>
            <a:r>
              <a:rPr lang="zh-CN" altLang="en-US" sz="2800" b="1" dirty="0">
                <a:latin typeface="Algerian" panose="04020705040A02060702" pitchFamily="82" charset="0"/>
              </a:rPr>
              <a:t> </a:t>
            </a:r>
            <a:r>
              <a:rPr lang="en-US" altLang="zh-CN" sz="2800" b="1" dirty="0">
                <a:latin typeface="Algerian" panose="04020705040A02060702" pitchFamily="82" charset="0"/>
              </a:rPr>
              <a:t>legislative 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5AF46-6713-4371-9F17-0222837A5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0779"/>
            <a:ext cx="8784976" cy="5238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i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Tipurile</a:t>
            </a:r>
            <a:r>
              <a:rPr lang="en-US" sz="2200" b="1" i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muncii</a:t>
            </a:r>
            <a:r>
              <a:rPr lang="en-US" sz="2200" b="1" i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 </a:t>
            </a:r>
            <a:r>
              <a:rPr lang="en-US" sz="2200" b="1" i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distanță</a:t>
            </a:r>
            <a:r>
              <a:rPr lang="en-US" sz="2200" b="1" i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ru-RU" sz="2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MD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termen nedeterminat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are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lucrătoare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loc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staționar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statele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personal al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nu are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documentelor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raportarea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efectuarea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plăților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onlain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o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moment, nu are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obligație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meargă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domicilui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instalării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stării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urgrnță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</a:t>
            </a:r>
            <a:r>
              <a:rPr lang="ro-MD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alternează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merge la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vineri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FABC61-A177-4AE3-92B7-A1E248CEEBCA}"/>
              </a:ext>
            </a:extLst>
          </p:cNvPr>
          <p:cNvSpPr/>
          <p:nvPr/>
        </p:nvSpPr>
        <p:spPr>
          <a:xfrm>
            <a:off x="251520" y="3356992"/>
            <a:ext cx="8640960" cy="3240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</a:rPr>
              <a:t>   1. Locul de muncă al salariatului este la sediul Angajatorului la adresa: str. Tineretului, 29, oficiul 46, Chișinău, Republica Moldova.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</a:rPr>
              <a:t>   2. Prin derogare de la punctul 1 din Contractul individual de muncă, în perioada 01.02.2023 – 31.05.2023 (inclusiv), activitatea Salariatului se va desfășura în regim de muncă la distanță. 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o-RO" sz="1600" dirty="0">
                <a:solidFill>
                  <a:schemeClr val="tx1"/>
                </a:solidFill>
                <a:latin typeface="Arial Black" panose="020B0A04020102020204" pitchFamily="34" charset="0"/>
              </a:rPr>
              <a:t>   3. Locul desfășurării activității de muncă la distanță (atunci când Salariatul își desfășoară activitatea de la distanță) este locul desemnat de Salariat, reprezentând domiciliul / reședința / locul în care acesta locuiește în fapt (dacă acesta nu corespunde cu domiciliul ori reședința declarate legal), fiind localizat la adresa: str. Primăverii, 214, ap. 52, Chișinău, Republica Moldova.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2260DC-C608-4606-8497-432A7EEE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28083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MD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auto-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ridicată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responsabilitate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fiecărui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potrivită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Deci,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 decide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transferarea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cântări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atenție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argumentele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MD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neînțelegerilor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angajatul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întocmească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fie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descrise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detaliu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cerințele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obligațiunile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responsabilităților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264CB-3622-4B98-A336-B6CC01A13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7849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7061B3-2E8E-4A02-8F37-9AD8B608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6913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Obligațiile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referitoare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elaborează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evidențiază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obligațiilor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referitoare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cerințele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protejare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informației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confedențiale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nepublice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restricția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neangajate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vizualizarea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copierea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obligațiunea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lucreze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utilizând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conexiune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securizată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internet cu o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realizeze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revizuire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parolei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demersuri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adecvate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responsabilităților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locului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interzicerea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partajerii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adresei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date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autentificare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parole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2BD59C-6D0D-4484-B64A-6D89ABD21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149079"/>
            <a:ext cx="878497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DA9FEC-C609-4B55-804F-5479D5BC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5763344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Clauze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securitate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sănătate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600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loc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benificiază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aceleași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drepturi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garantate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responsabilități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aplicate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legislația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vigoare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desfășoară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sediul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angajatorului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locului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Legea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nr. 126 din 26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2023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modificarea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unor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normative (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afacerilor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Republica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Moldova)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aprobat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cerințe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Legea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securității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sănătății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nr.186/2008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Începînd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data de 23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septembrie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angajatorulu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cazul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salariaților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muncesc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obligar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delimiteze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stabilească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contractul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individual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acord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prestează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atribuțiile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domeniul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securității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sănătății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angajatorului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revin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salariatului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933E7-D648-4AE1-A33D-B3A3AE1CE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3" y="3051713"/>
            <a:ext cx="5040560" cy="3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2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BE7C6F-4E56-4584-B101-66F1B05D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4664"/>
            <a:ext cx="8352927" cy="5691336"/>
          </a:xfrm>
        </p:spPr>
        <p:txBody>
          <a:bodyPr/>
          <a:lstStyle/>
          <a:p>
            <a:pPr marL="34290" indent="0" algn="ctr">
              <a:spcAft>
                <a:spcPts val="0"/>
              </a:spcAft>
              <a:buNone/>
            </a:pPr>
            <a:r>
              <a:rPr lang="en-US" b="1" dirty="0" err="1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Formele</a:t>
            </a:r>
            <a:r>
              <a:rPr lang="en-US" b="1" dirty="0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salarizare</a:t>
            </a:r>
            <a:r>
              <a:rPr lang="en-US" b="1" dirty="0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angajații</a:t>
            </a:r>
            <a:r>
              <a:rPr lang="en-US" b="1" dirty="0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solidFill>
                  <a:srgbClr val="212529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distanță</a:t>
            </a:r>
            <a:endParaRPr lang="ru-RU" sz="1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i="1" dirty="0" err="1">
                <a:solidFill>
                  <a:srgbClr val="000000"/>
                </a:solidFill>
                <a:latin typeface="Arial Black" panose="020B0A040201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Salariul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ro-MD" dirty="0">
                <a:solidFill>
                  <a:srgbClr val="000000"/>
                </a:solidFill>
                <a:latin typeface="Arial Black" panose="020B0A040201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orice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recompensă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cîştig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evaluat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bani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plătit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salariatului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angajator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temeiul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contractului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individual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prestată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urmează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a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prestată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regulă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plătește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monedă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Angajatorii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cumul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acord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salariații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pot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stabili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contractul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individual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cuantumului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valută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străină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achitarea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monedă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la un curs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schimb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leului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moldovenesc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agreat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părți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care nu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mic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cursul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oficial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schimb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leului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moldovenesc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stabilit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de Banca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Națională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Moldovei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" indent="0" algn="just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salariații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prestează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distantă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loc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hotarile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tării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salariul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plătit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moneda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prevăzută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contractul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individual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muncă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 </a:t>
            </a:r>
            <a:endParaRPr lang="ru-RU" sz="1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1774C2-4C49-40A9-B7B6-532CBFCE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6096000" cy="21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83AFF-51B7-4AE9-86A9-3619FE5E5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MD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Avantajele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dezavantajele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33BF755-50D9-4252-A911-48A3C062D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60035"/>
              </p:ext>
            </p:extLst>
          </p:nvPr>
        </p:nvGraphicFramePr>
        <p:xfrm>
          <a:off x="179040" y="2204864"/>
          <a:ext cx="8785448" cy="452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724">
                  <a:extLst>
                    <a:ext uri="{9D8B030D-6E8A-4147-A177-3AD203B41FA5}">
                      <a16:colId xmlns:a16="http://schemas.microsoft.com/office/drawing/2014/main" val="3101879418"/>
                    </a:ext>
                  </a:extLst>
                </a:gridCol>
                <a:gridCol w="4392724">
                  <a:extLst>
                    <a:ext uri="{9D8B030D-6E8A-4147-A177-3AD203B41FA5}">
                      <a16:colId xmlns:a16="http://schemas.microsoft.com/office/drawing/2014/main" val="4108229619"/>
                    </a:ext>
                  </a:extLst>
                </a:gridCol>
              </a:tblGrid>
              <a:tr h="363237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Avantaje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Dezavantaje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66173287"/>
                  </a:ext>
                </a:extLst>
              </a:tr>
              <a:tr h="1220939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Eliminarea deplasării până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oficiu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timpul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petrecut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salariat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drum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poate fi folosit pentru relaxare,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indeplinirea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activitați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odată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reduce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costurile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 perturbatori: munca de acasă nu este pentru toată lumea. Este posibil ca pentru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salariații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aflarea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acasa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amplasarea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locuinței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galăgioasp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drum public,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lucrul de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distanță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să nu fie o opțiune.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8532071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flexibil (sau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salariatul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posibilitatea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concep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individualizat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ședințe prestabilite sau task-uri urgente.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 izolării: pentru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unele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persoane, lipsa socializării este o dificultate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necesitatea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împărtăș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cafea cu colegii,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schimb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face-to-face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32127858"/>
                  </a:ext>
                </a:extLst>
              </a:tr>
              <a:tr h="2008092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puțin stres: pentru unele persoane, atmosfera din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oficiu 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poate fi un factor de stres, împreună cu necesitatea constantă de a fi atent la ținută, comportament, reacții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ora prinzului,  organizarea locului de muncă, etc.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Aceste probleme vor dispărea aproape în totalitate în regimul de telemuncă.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Dificultăți în comunicare: în funcție de activitatea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echipă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salariații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distantă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Sunt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activează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 mai bine face-to-face.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6574867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4FBC769-4D83-498C-A953-5DF5A77C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40" y="2574925"/>
            <a:ext cx="112687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6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1A44B3-56CB-4B7A-8E05-18BC3CAB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MD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Avantajele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dezavantajele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angajatori</a:t>
            </a:r>
            <a:endParaRPr lang="ro-MD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AC02683-F599-4DDF-AD04-9343E1735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90600"/>
              </p:ext>
            </p:extLst>
          </p:nvPr>
        </p:nvGraphicFramePr>
        <p:xfrm>
          <a:off x="395536" y="1641793"/>
          <a:ext cx="8424936" cy="304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369">
                  <a:extLst>
                    <a:ext uri="{9D8B030D-6E8A-4147-A177-3AD203B41FA5}">
                      <a16:colId xmlns:a16="http://schemas.microsoft.com/office/drawing/2014/main" val="2976283055"/>
                    </a:ext>
                  </a:extLst>
                </a:gridCol>
                <a:gridCol w="4754567">
                  <a:extLst>
                    <a:ext uri="{9D8B030D-6E8A-4147-A177-3AD203B41FA5}">
                      <a16:colId xmlns:a16="http://schemas.microsoft.com/office/drawing/2014/main" val="240385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Avantaje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Dezavantaje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21097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 costurilor: este consecința evidentă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munca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distanță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salariaților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vederea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costurilor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chiriei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sapțiului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oficiului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costurile cu utilitățile,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costurile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micile ”beneficii” în natură, precum, cafea, apa plată, fructe, gustări.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Posibile dificultăți în comunicare: având în vedere că munca de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distantă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agreată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persoanele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pot exista probleme cu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salariații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nu reușesc să-și creeze singuri programul și să îndeplinească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obligațiunile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funcție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78118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Angajați motivați: avantajele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menținute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posibilitatea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salariaților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bine și sunt mai motivați să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activeze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angajatorul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scăzut de loialitate: fără contact direct cu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salariatul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este mai greu de observat la timp dacă el are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dificultăți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legate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îndeplinirea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sarcinii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muncă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nemulțumiri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privind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managmentul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unității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doar o zi proastă, din motive personale și este predispus să caute un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alt loc de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muncă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4882275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E4286CC-A7AB-44BB-A2F6-C7952944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2859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C8023F-E6D8-4BE0-B9D1-3341ECF52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4685983"/>
            <a:ext cx="4762500" cy="19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EF1448-55C4-4BE6-8410-36E3C8E1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68660"/>
            <a:ext cx="864096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MD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moment sunt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cîtevai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noi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tendințe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organizare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muncii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 </a:t>
            </a:r>
            <a:r>
              <a:rPr lang="en-US" sz="19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distanță</a:t>
            </a:r>
            <a:r>
              <a:rPr lang="en-US" sz="19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ru-RU" sz="19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Combinația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Naveta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uneori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dificilă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același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alții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întoarcă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interacțiuni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organizații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model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o-MD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lucrează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rămas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aspect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afectează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organizeze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sarcinile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legate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evalueze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angajaților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flexibilitate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libertate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oamenilor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folosească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propriile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necesități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r>
              <a:rPr lang="ro-RO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Munca la distanţă devine un gen de activitate practicat în mai multe unităţi din ţară, în </a:t>
            </a:r>
            <a:r>
              <a:rPr lang="pt-BR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 căreia se acordă salariaţilor flexibilitate</a:t>
            </a:r>
            <a:r>
              <a:rPr lang="ro-MD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desfăşurarea activităţii atât în </a:t>
            </a:r>
            <a:r>
              <a:rPr lang="it-IT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 localitate din Republica Moldova, cât</a:t>
            </a:r>
            <a:r>
              <a:rPr lang="ro-MD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în străinătate.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D3464-F4FC-4935-9D68-DB54E8EBC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402936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4C0A51-9B0A-483E-ABBC-DDF950F0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5616624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zh-CN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altLang="zh-CN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reprezintă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forma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organizare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îndeplinește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atribuțiile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ocupației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funcției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meseriei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care o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deține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alt loc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decât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folosind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inclusiv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mijloace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tehnologiei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informaţiei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comunicaţiilor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reglamentarea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ultima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perioadă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modificări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sunt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determitate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atât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cesitățile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unităților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a-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menține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motivați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productivi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tendințele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impuse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acordă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echilibrului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viața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profesională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ș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preferă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locuri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cu program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flexibil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tendință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Moldova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oriunde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''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 include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desfășurii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numai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teritoriul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țării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distanţă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transfrontalier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19694-CE27-4DAA-89B0-1747F748A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8784976" cy="20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8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574645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o-M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Beneficiul  muncii la distantă preferat de angajații din Republica Moldova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faptul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își execute activitatea de serviciu de acasa sau să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adoptată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sunt: </a:t>
            </a:r>
            <a:endParaRPr lang="ro-MD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IT-ul, </a:t>
            </a:r>
            <a:endParaRPr lang="ro-MD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comunicațiile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contabilității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coronavirus 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însemnat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mutarea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biroului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început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 o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soluție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s-a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dovedit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de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26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2020, pe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fundalul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treceri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autoizolare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69/2020  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întrodus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Codul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Moldova un  capitol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/>
              <a:t> </a:t>
            </a:r>
            <a:r>
              <a:rPr lang="ro-RO" b="1" dirty="0">
                <a:solidFill>
                  <a:srgbClr val="C00000"/>
                </a:solidFill>
              </a:rPr>
              <a:t>IX</a:t>
            </a:r>
            <a:r>
              <a:rPr lang="ro-RO" b="1" baseline="30000" dirty="0">
                <a:solidFill>
                  <a:srgbClr val="C00000"/>
                </a:solidFill>
              </a:rPr>
              <a:t>1</a:t>
            </a:r>
            <a:endParaRPr lang="ro-MD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reglementează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lucrului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E36CCD-F025-463D-AB59-84A0FF7D9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8856984" cy="25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BF96CF-0644-4FE4-8EEC-08EFA78E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352927" cy="633670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Capitolul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</a:t>
            </a:r>
            <a:r>
              <a:rPr lang="ro-MD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 LA DISTANȚĂ</a:t>
            </a:r>
            <a:endParaRPr lang="ru-RU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</a:t>
            </a:r>
            <a:r>
              <a:rPr lang="ro-MD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prestează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îndeplinește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ocupației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funcției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meseriei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care o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deține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 loc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mijloace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tehnologiei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informaţiei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comunicaţiilor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încheiat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contract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existent, care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clauze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</a:t>
            </a:r>
            <a:r>
              <a:rPr lang="ro-MD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Principiile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organizării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drepturile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alt act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aplicabil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căror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Particularitățile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 al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unităţii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 act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</a:t>
            </a:r>
            <a:r>
              <a:rPr lang="ro-MD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Încheierea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clauze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încheie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semnăturii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avansate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clauzelor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art. 49,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clauze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controlului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suportarea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cheltuielilor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aferente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părți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</a:t>
            </a:r>
            <a:r>
              <a:rPr lang="ro-MD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organizează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salariaților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nr. 186/2008, precum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normative din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securității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292</a:t>
            </a:r>
            <a:r>
              <a:rPr lang="ro-MD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Încetarea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Încetarea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contractului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loc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prevăzute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cod,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schimbul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semnăturii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avansate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calificate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ru-RU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55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22D4E7-33E3-4AC5-80FE-1503D34A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763344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o-MD" altLang="zh-CN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angajarea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salariaților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modificare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locului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salariaților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principal legate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juridice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</a:t>
            </a:r>
            <a:r>
              <a:rPr lang="ro-MD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la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acordul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voinţă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părţilor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contractuale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care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prevede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contractul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încheierea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personalul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angajat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contractul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 de </a:t>
            </a:r>
            <a:r>
              <a:rPr lang="en-US" altLang="zh-CN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existent.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571507-CE50-480A-88D2-88FC5B30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1287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1EC481-42CC-4D8A-B23D-4B0E3E8D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691336"/>
          </a:xfrm>
        </p:spPr>
        <p:txBody>
          <a:bodyPr>
            <a:normAutofit fontScale="92500" lnSpcReduction="20000"/>
          </a:bodyPr>
          <a:lstStyle/>
          <a:p>
            <a:pPr marL="34290" indent="0" algn="ctr"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relevanți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înregistrare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contractul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individual de </a:t>
            </a:r>
            <a:r>
              <a:rPr lang="en-US" altLang="zh-CN" b="1" dirty="0" err="1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" indent="0" algn="just"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SzPts val="1400"/>
              <a:buNone/>
            </a:pPr>
            <a:r>
              <a:rPr lang="ro-MD" altLang="zh-CN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altLang="zh-CN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</a:t>
            </a:r>
            <a:r>
              <a:rPr lang="en-US" altLang="zh-CN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angajare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Potrivit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legislației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vigoare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lucreaza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trebuie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semneze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contract individual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stipuleze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lucru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individual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afara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clauzelor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prevăzute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art. 49 din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conține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următoarele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clauze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suplimentare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prestare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cadrul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căruia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drept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salariatului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modalitatea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controlului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modalitatea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privind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suportarea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cheltuielilor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aferente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activității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regim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atribuțiile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domeniul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securității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sănătății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angajatorului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salariatului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convenite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părți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5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6408712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altLang="zh-CN" b="1" i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Locul</a:t>
            </a:r>
            <a:r>
              <a:rPr lang="en-US" altLang="zh-CN" b="1" i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b="1" i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muncă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ro-MD" altLang="zh-CN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 de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loc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desfășurarea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diferitor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genuri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plasarea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posturilor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clădirile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spațiile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închise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deschise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terenurile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bazinele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acvatice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unității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 loc din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unității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care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lucrătorul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executarea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sarcinilor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sale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locurile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Salariații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loc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desfășuta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A74FB74-715F-4713-8C58-BECA8620D2D1}"/>
              </a:ext>
            </a:extLst>
          </p:cNvPr>
          <p:cNvSpPr/>
          <p:nvPr/>
        </p:nvSpPr>
        <p:spPr>
          <a:xfrm>
            <a:off x="251520" y="2924943"/>
            <a:ext cx="8640960" cy="18722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Angajatul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indeplineşte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specificată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prezentul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ontract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afara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locaţiei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angajatorului</a:t>
            </a:r>
            <a:r>
              <a:rPr lang="ro-M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(la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distanţă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MD" sz="1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Locul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salariatului</a:t>
            </a:r>
            <a:r>
              <a:rPr lang="en-US" sz="1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desfășoară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reședința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domicilui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declatată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propria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răspundere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Salariat, pe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Chişinău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Nucarilor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7,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28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desfășurarea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tehnologia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informației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telecomunicațiilor</a:t>
            </a:r>
            <a:r>
              <a:rPr lang="en-US" altLang="zh-CN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sz="1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CBE6A-61B6-4F26-BAD7-C2499E750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1"/>
            <a:ext cx="8568952" cy="1872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F6F95E-113C-44BF-A5BA-3C186168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8784975" cy="460851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altLang="zh-CN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Evidența</a:t>
            </a:r>
            <a:r>
              <a:rPr lang="en-US" altLang="zh-CN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timpului</a:t>
            </a:r>
            <a:r>
              <a:rPr lang="en-US" altLang="zh-CN" b="1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b="1" i="1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o-MD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Conform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modificarilor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art. 106 din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țină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timpului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efectiv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fiecare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salariat,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inclusiv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suplimentare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zilele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repaus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zilele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sărbătoare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nelucrătoare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conform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modelului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convențiile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colective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încheiate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național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țină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zilnic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fiecare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salariat,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stabilite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salariații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acord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scris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funcție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desfășurată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către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aceștia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MD" altLang="zh-CN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realizarea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acestei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clauze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două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posibilități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b="1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anume</a:t>
            </a:r>
            <a:r>
              <a:rPr lang="en-US" altLang="zh-CN" sz="1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perioada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salariații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execută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sarcinile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serviciu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angajatorul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evidenția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printr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-o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aplicație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special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destinată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acestei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perioada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salariatul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desfășoară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un loc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asigurat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angajtor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obligația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ține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zilnic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către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salariat,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menționând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începere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încetare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programului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ngajatorul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avea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salariat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locul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unitate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orelor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prestate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regim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distanță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267CF6-6B23-49D9-8FFD-B81B7D6A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0233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7466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Reflectarea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Arial Black" panose="020B0A04020102020204" pitchFamily="34" charset="0"/>
              </a:rPr>
              <a:t>condițiilor suplimentare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muncă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al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unui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angajat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distanță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într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-un contract individual de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muncă</a:t>
            </a:r>
            <a:endParaRPr lang="ro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căruia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angajatorul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drept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angajatului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modalitatea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evidență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condițiile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suportarea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cheltuielilor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aferente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8BE4F4A-2FCB-4CBA-96FE-7EFB8799216D}"/>
              </a:ext>
            </a:extLst>
          </p:cNvPr>
          <p:cNvSpPr/>
          <p:nvPr/>
        </p:nvSpPr>
        <p:spPr>
          <a:xfrm>
            <a:off x="323528" y="2564904"/>
            <a:ext cx="8640960" cy="208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MD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1.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Angajatul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furnizează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angajatorului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zilnic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şi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săptămânal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un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raport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privind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activitatea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de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muncă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Rapoartele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zilnice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şi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săptămânale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sunt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furnizate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electronic la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adresa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_______.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o-MD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2.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Raportul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zilnic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este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furnizat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în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zilele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lucrătoare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ale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angajaţilor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până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la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ora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18:00.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o-MD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3.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Raportul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săptămânal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este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transmis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până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la 17:00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în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ultima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zi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lucrătoare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a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săptămânii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ED3500-26E7-433F-917D-C682D78D2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68145"/>
            <a:ext cx="4104456" cy="2016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861</TotalTime>
  <Words>3823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Corbel</vt:lpstr>
      <vt:lpstr>Times New Roman</vt:lpstr>
      <vt:lpstr>Wingdings</vt:lpstr>
      <vt:lpstr>Базис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Задачи кадровой работы на предприятии </dc:title>
  <dc:creator>Любовь</dc:creator>
  <cp:lastModifiedBy>Liuba Mursa</cp:lastModifiedBy>
  <cp:revision>108</cp:revision>
  <dcterms:created xsi:type="dcterms:W3CDTF">2021-05-11T18:37:45Z</dcterms:created>
  <dcterms:modified xsi:type="dcterms:W3CDTF">2023-09-20T11:06:13Z</dcterms:modified>
</cp:coreProperties>
</file>