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257" r:id="rId3"/>
    <p:sldId id="289" r:id="rId4"/>
    <p:sldId id="258" r:id="rId5"/>
    <p:sldId id="273" r:id="rId6"/>
    <p:sldId id="259" r:id="rId7"/>
    <p:sldId id="285" r:id="rId8"/>
    <p:sldId id="286" r:id="rId9"/>
    <p:sldId id="279" r:id="rId10"/>
    <p:sldId id="280" r:id="rId11"/>
    <p:sldId id="281" r:id="rId12"/>
    <p:sldId id="290" r:id="rId13"/>
    <p:sldId id="282" r:id="rId14"/>
    <p:sldId id="291" r:id="rId15"/>
    <p:sldId id="309" r:id="rId16"/>
    <p:sldId id="311" r:id="rId17"/>
    <p:sldId id="312" r:id="rId18"/>
    <p:sldId id="260" r:id="rId19"/>
    <p:sldId id="288" r:id="rId20"/>
    <p:sldId id="268" r:id="rId21"/>
    <p:sldId id="269" r:id="rId22"/>
    <p:sldId id="270" r:id="rId23"/>
    <p:sldId id="271" r:id="rId24"/>
    <p:sldId id="272" r:id="rId25"/>
    <p:sldId id="264" r:id="rId26"/>
    <p:sldId id="283" r:id="rId27"/>
    <p:sldId id="274" r:id="rId28"/>
    <p:sldId id="275" r:id="rId29"/>
    <p:sldId id="277" r:id="rId30"/>
    <p:sldId id="287" r:id="rId31"/>
    <p:sldId id="276" r:id="rId32"/>
    <p:sldId id="265" r:id="rId33"/>
    <p:sldId id="266" r:id="rId34"/>
    <p:sldId id="26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74" autoAdjust="0"/>
  </p:normalViewPr>
  <p:slideViewPr>
    <p:cSldViewPr>
      <p:cViewPr varScale="1">
        <p:scale>
          <a:sx n="110" d="100"/>
          <a:sy n="110" d="100"/>
        </p:scale>
        <p:origin x="1644" y="10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2E3B9-72DF-4FDC-855F-FCAC41B63F2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F479E89A-880D-4849-A977-8732DAF73B3B}">
      <dgm:prSet/>
      <dgm:spPr/>
      <dgm:t>
        <a:bodyPr/>
        <a:lstStyle/>
        <a:p>
          <a:pPr>
            <a:buFont typeface="Wingdings" panose="05000000000000000000" pitchFamily="2" charset="2"/>
            <a:buChar char=""/>
          </a:pPr>
          <a:r>
            <a:rPr lang="ro-MD" b="1" dirty="0"/>
            <a:t>pauză de masă</a:t>
          </a:r>
          <a:endParaRPr lang="ru-RU" dirty="0"/>
        </a:p>
      </dgm:t>
    </dgm:pt>
    <dgm:pt modelId="{1A1E409F-3087-4922-896F-481C026B10AC}" type="parTrans" cxnId="{F2FE8CBB-44E2-4B61-999C-0FADDB2C9F33}">
      <dgm:prSet/>
      <dgm:spPr/>
      <dgm:t>
        <a:bodyPr/>
        <a:lstStyle/>
        <a:p>
          <a:endParaRPr lang="ru-RU"/>
        </a:p>
      </dgm:t>
    </dgm:pt>
    <dgm:pt modelId="{F3D1E580-53F9-416D-B93C-951BADB35DE5}" type="sibTrans" cxnId="{F2FE8CBB-44E2-4B61-999C-0FADDB2C9F33}">
      <dgm:prSet/>
      <dgm:spPr/>
      <dgm:t>
        <a:bodyPr/>
        <a:lstStyle/>
        <a:p>
          <a:endParaRPr lang="ru-RU"/>
        </a:p>
      </dgm:t>
    </dgm:pt>
    <dgm:pt modelId="{02637A9D-5CFA-478F-BB95-4BAAD4D3EB1F}">
      <dgm:prSet/>
      <dgm:spPr/>
      <dgm:t>
        <a:bodyPr/>
        <a:lstStyle/>
        <a:p>
          <a:pPr>
            <a:buFont typeface="Wingdings" panose="05000000000000000000" pitchFamily="2" charset="2"/>
            <a:buChar char=""/>
          </a:pPr>
          <a:r>
            <a:rPr lang="ro-MD" b="1" dirty="0"/>
            <a:t>repausul saptăminal</a:t>
          </a:r>
          <a:endParaRPr lang="ru-RU" dirty="0"/>
        </a:p>
      </dgm:t>
    </dgm:pt>
    <dgm:pt modelId="{42789D84-0C8E-4D59-ADD6-E28D142451C7}" type="parTrans" cxnId="{1E6E66B3-E932-4E54-994B-D3A078ECB59F}">
      <dgm:prSet/>
      <dgm:spPr/>
      <dgm:t>
        <a:bodyPr/>
        <a:lstStyle/>
        <a:p>
          <a:endParaRPr lang="ru-RU"/>
        </a:p>
      </dgm:t>
    </dgm:pt>
    <dgm:pt modelId="{351984B0-6667-4C6C-8FA8-4DA01195122C}" type="sibTrans" cxnId="{1E6E66B3-E932-4E54-994B-D3A078ECB59F}">
      <dgm:prSet/>
      <dgm:spPr/>
      <dgm:t>
        <a:bodyPr/>
        <a:lstStyle/>
        <a:p>
          <a:endParaRPr lang="ru-RU"/>
        </a:p>
      </dgm:t>
    </dgm:pt>
    <dgm:pt modelId="{79AD19C2-A37F-45E7-8076-029E2470A2CF}">
      <dgm:prSet/>
      <dgm:spPr/>
      <dgm:t>
        <a:bodyPr/>
        <a:lstStyle/>
        <a:p>
          <a:pPr>
            <a:buFont typeface="Wingdings" panose="05000000000000000000" pitchFamily="2" charset="2"/>
            <a:buNone/>
          </a:pPr>
          <a:r>
            <a:rPr lang="ro-MD" b="1" dirty="0"/>
            <a:t>pauzele pentru alimentarea copilului</a:t>
          </a:r>
          <a:endParaRPr lang="ru-RU" dirty="0"/>
        </a:p>
      </dgm:t>
    </dgm:pt>
    <dgm:pt modelId="{B2384BB6-6578-471F-AC9B-7FCEE3080B4A}" type="parTrans" cxnId="{38F38D63-5D53-467B-8CBD-AD36AFC3B741}">
      <dgm:prSet/>
      <dgm:spPr/>
      <dgm:t>
        <a:bodyPr/>
        <a:lstStyle/>
        <a:p>
          <a:endParaRPr lang="ru-RU"/>
        </a:p>
      </dgm:t>
    </dgm:pt>
    <dgm:pt modelId="{BF434222-AB92-43C4-9428-F38EABED30D7}" type="sibTrans" cxnId="{38F38D63-5D53-467B-8CBD-AD36AFC3B741}">
      <dgm:prSet/>
      <dgm:spPr/>
      <dgm:t>
        <a:bodyPr/>
        <a:lstStyle/>
        <a:p>
          <a:endParaRPr lang="ru-RU"/>
        </a:p>
      </dgm:t>
    </dgm:pt>
    <dgm:pt modelId="{8D7ED8CF-5219-4E18-BECC-9E9B85674BCC}">
      <dgm:prSet/>
      <dgm:spPr/>
      <dgm:t>
        <a:bodyPr/>
        <a:lstStyle/>
        <a:p>
          <a:pPr>
            <a:buFont typeface="Wingdings" panose="05000000000000000000" pitchFamily="2" charset="2"/>
            <a:buChar char=""/>
          </a:pPr>
          <a:r>
            <a:rPr lang="ro-MD" b="1" dirty="0"/>
            <a:t>pauze tehnice</a:t>
          </a:r>
          <a:endParaRPr lang="ru-RU" dirty="0"/>
        </a:p>
      </dgm:t>
    </dgm:pt>
    <dgm:pt modelId="{A63A6618-A50E-4EC3-9DC3-BEFA8D52AC3F}" type="parTrans" cxnId="{5D7BC539-9222-4B9E-AFE6-F8DF94F7BBE6}">
      <dgm:prSet/>
      <dgm:spPr/>
      <dgm:t>
        <a:bodyPr/>
        <a:lstStyle/>
        <a:p>
          <a:endParaRPr lang="ru-RU"/>
        </a:p>
      </dgm:t>
    </dgm:pt>
    <dgm:pt modelId="{328DB3B1-0E89-44FE-99DE-98328BE7D955}" type="sibTrans" cxnId="{5D7BC539-9222-4B9E-AFE6-F8DF94F7BBE6}">
      <dgm:prSet/>
      <dgm:spPr/>
      <dgm:t>
        <a:bodyPr/>
        <a:lstStyle/>
        <a:p>
          <a:endParaRPr lang="ru-RU"/>
        </a:p>
      </dgm:t>
    </dgm:pt>
    <dgm:pt modelId="{86BF74D5-0894-436A-A422-77504BA16BB3}">
      <dgm:prSet/>
      <dgm:spPr/>
      <dgm:t>
        <a:bodyPr/>
        <a:lstStyle/>
        <a:p>
          <a:pPr>
            <a:buFont typeface="Wingdings" panose="05000000000000000000" pitchFamily="2" charset="2"/>
            <a:buChar char=""/>
          </a:pPr>
          <a:r>
            <a:rPr lang="ro-MD" b="1" dirty="0"/>
            <a:t>zilele de sărbătoare nelucrătoare</a:t>
          </a:r>
          <a:endParaRPr lang="ru-RU" dirty="0"/>
        </a:p>
      </dgm:t>
    </dgm:pt>
    <dgm:pt modelId="{A0CDF139-2AA9-4754-B0C2-9C2C52B000C7}" type="parTrans" cxnId="{DD9D9E30-9986-47FB-9BDE-83E2AEDA8DCA}">
      <dgm:prSet/>
      <dgm:spPr/>
      <dgm:t>
        <a:bodyPr/>
        <a:lstStyle/>
        <a:p>
          <a:endParaRPr lang="ru-RU"/>
        </a:p>
      </dgm:t>
    </dgm:pt>
    <dgm:pt modelId="{03E2753C-13C0-4EEB-AE7D-022BA26D968A}" type="sibTrans" cxnId="{DD9D9E30-9986-47FB-9BDE-83E2AEDA8DCA}">
      <dgm:prSet/>
      <dgm:spPr/>
      <dgm:t>
        <a:bodyPr/>
        <a:lstStyle/>
        <a:p>
          <a:endParaRPr lang="ru-RU"/>
        </a:p>
      </dgm:t>
    </dgm:pt>
    <dgm:pt modelId="{00354B4A-7821-401D-8894-7F4B405D13B5}">
      <dgm:prSet/>
      <dgm:spPr/>
      <dgm:t>
        <a:bodyPr/>
        <a:lstStyle/>
        <a:p>
          <a:pPr>
            <a:buFont typeface="Wingdings" panose="05000000000000000000" pitchFamily="2" charset="2"/>
            <a:buChar char=""/>
          </a:pPr>
          <a:r>
            <a:rPr lang="ro-MD" b="1" dirty="0"/>
            <a:t>concedii anuale, suplimentare  şi sociale</a:t>
          </a:r>
          <a:endParaRPr lang="ru-RU" dirty="0"/>
        </a:p>
      </dgm:t>
    </dgm:pt>
    <dgm:pt modelId="{D7852184-BB4B-4273-95E0-D646C1C66757}" type="parTrans" cxnId="{908D0E1C-1568-4CCE-938A-9E1A5E88CB8D}">
      <dgm:prSet/>
      <dgm:spPr/>
      <dgm:t>
        <a:bodyPr/>
        <a:lstStyle/>
        <a:p>
          <a:endParaRPr lang="ru-RU"/>
        </a:p>
      </dgm:t>
    </dgm:pt>
    <dgm:pt modelId="{B28D27B5-F9B1-4398-99E2-72C28BAED0A5}" type="sibTrans" cxnId="{908D0E1C-1568-4CCE-938A-9E1A5E88CB8D}">
      <dgm:prSet/>
      <dgm:spPr/>
      <dgm:t>
        <a:bodyPr/>
        <a:lstStyle/>
        <a:p>
          <a:endParaRPr lang="ru-RU"/>
        </a:p>
      </dgm:t>
    </dgm:pt>
    <dgm:pt modelId="{6D7F9913-ADF4-4F2D-BF1C-74C0E6FCA519}">
      <dgm:prSet/>
      <dgm:spPr/>
      <dgm:t>
        <a:bodyPr/>
        <a:lstStyle/>
        <a:p>
          <a:r>
            <a:rPr lang="ro-MD" b="1"/>
            <a:t>repausul zilnic</a:t>
          </a:r>
          <a:endParaRPr lang="ru-RU"/>
        </a:p>
      </dgm:t>
    </dgm:pt>
    <dgm:pt modelId="{624CDC32-ECF4-4E4B-B05B-57EFFAC305EC}" type="parTrans" cxnId="{3CF9158B-6307-4960-B105-A9C240D1C143}">
      <dgm:prSet/>
      <dgm:spPr/>
      <dgm:t>
        <a:bodyPr/>
        <a:lstStyle/>
        <a:p>
          <a:endParaRPr lang="ru-RU"/>
        </a:p>
      </dgm:t>
    </dgm:pt>
    <dgm:pt modelId="{98BCC120-C733-4B08-A8F8-948608C3731C}" type="sibTrans" cxnId="{3CF9158B-6307-4960-B105-A9C240D1C143}">
      <dgm:prSet/>
      <dgm:spPr/>
      <dgm:t>
        <a:bodyPr/>
        <a:lstStyle/>
        <a:p>
          <a:endParaRPr lang="ru-RU"/>
        </a:p>
      </dgm:t>
    </dgm:pt>
    <dgm:pt modelId="{8D199F98-2E4B-46FB-A76E-91045FFD3DD4}" type="pres">
      <dgm:prSet presAssocID="{02C2E3B9-72DF-4FDC-855F-FCAC41B63F21}" presName="Name0" presStyleCnt="0">
        <dgm:presLayoutVars>
          <dgm:chPref val="3"/>
          <dgm:dir/>
          <dgm:animLvl val="lvl"/>
          <dgm:resizeHandles/>
        </dgm:presLayoutVars>
      </dgm:prSet>
      <dgm:spPr/>
    </dgm:pt>
    <dgm:pt modelId="{50ACDB13-ACA7-4F7C-9679-7366E4E21073}" type="pres">
      <dgm:prSet presAssocID="{F479E89A-880D-4849-A977-8732DAF73B3B}" presName="horFlow" presStyleCnt="0"/>
      <dgm:spPr/>
    </dgm:pt>
    <dgm:pt modelId="{08A1AD0F-8AB0-445C-BA35-9B30798F77B7}" type="pres">
      <dgm:prSet presAssocID="{F479E89A-880D-4849-A977-8732DAF73B3B}" presName="bigChev" presStyleLbl="node1" presStyleIdx="0" presStyleCnt="7" custScaleX="573669"/>
      <dgm:spPr/>
    </dgm:pt>
    <dgm:pt modelId="{7EE899C6-7C67-447E-94D8-90DA6344627C}" type="pres">
      <dgm:prSet presAssocID="{F479E89A-880D-4849-A977-8732DAF73B3B}" presName="vSp" presStyleCnt="0"/>
      <dgm:spPr/>
    </dgm:pt>
    <dgm:pt modelId="{6568937D-10C5-433C-AE38-10B389B72BF9}" type="pres">
      <dgm:prSet presAssocID="{6D7F9913-ADF4-4F2D-BF1C-74C0E6FCA519}" presName="horFlow" presStyleCnt="0"/>
      <dgm:spPr/>
    </dgm:pt>
    <dgm:pt modelId="{8CD9500E-78F6-41A1-9EDC-8387E905C1A6}" type="pres">
      <dgm:prSet presAssocID="{6D7F9913-ADF4-4F2D-BF1C-74C0E6FCA519}" presName="bigChev" presStyleLbl="node1" presStyleIdx="1" presStyleCnt="7" custScaleX="573669"/>
      <dgm:spPr/>
    </dgm:pt>
    <dgm:pt modelId="{81B0D61E-7EA9-4205-96FE-FC6C28B16C95}" type="pres">
      <dgm:prSet presAssocID="{6D7F9913-ADF4-4F2D-BF1C-74C0E6FCA519}" presName="vSp" presStyleCnt="0"/>
      <dgm:spPr/>
    </dgm:pt>
    <dgm:pt modelId="{B9B9BE52-CB3C-41E5-A512-DAC423BEEC19}" type="pres">
      <dgm:prSet presAssocID="{02637A9D-5CFA-478F-BB95-4BAAD4D3EB1F}" presName="horFlow" presStyleCnt="0"/>
      <dgm:spPr/>
    </dgm:pt>
    <dgm:pt modelId="{CE290B71-2439-4BE1-8DBD-762D1A00B1A6}" type="pres">
      <dgm:prSet presAssocID="{02637A9D-5CFA-478F-BB95-4BAAD4D3EB1F}" presName="bigChev" presStyleLbl="node1" presStyleIdx="2" presStyleCnt="7" custScaleX="573669"/>
      <dgm:spPr/>
    </dgm:pt>
    <dgm:pt modelId="{17CA2972-F554-471D-8512-F153A191755D}" type="pres">
      <dgm:prSet presAssocID="{02637A9D-5CFA-478F-BB95-4BAAD4D3EB1F}" presName="vSp" presStyleCnt="0"/>
      <dgm:spPr/>
    </dgm:pt>
    <dgm:pt modelId="{B80A940D-0767-415F-966C-5BEC90B0B407}" type="pres">
      <dgm:prSet presAssocID="{79AD19C2-A37F-45E7-8076-029E2470A2CF}" presName="horFlow" presStyleCnt="0"/>
      <dgm:spPr/>
    </dgm:pt>
    <dgm:pt modelId="{4E4783AD-A2AF-4743-B0CE-C70E686D0EF2}" type="pres">
      <dgm:prSet presAssocID="{79AD19C2-A37F-45E7-8076-029E2470A2CF}" presName="bigChev" presStyleLbl="node1" presStyleIdx="3" presStyleCnt="7" custScaleX="573669"/>
      <dgm:spPr/>
    </dgm:pt>
    <dgm:pt modelId="{63A4443A-7A88-4AA9-B0B8-97A76A8FD275}" type="pres">
      <dgm:prSet presAssocID="{79AD19C2-A37F-45E7-8076-029E2470A2CF}" presName="vSp" presStyleCnt="0"/>
      <dgm:spPr/>
    </dgm:pt>
    <dgm:pt modelId="{3524DB34-1F36-4D49-ADE8-96AF29EF9F4D}" type="pres">
      <dgm:prSet presAssocID="{8D7ED8CF-5219-4E18-BECC-9E9B85674BCC}" presName="horFlow" presStyleCnt="0"/>
      <dgm:spPr/>
    </dgm:pt>
    <dgm:pt modelId="{DE066BA5-73FA-4C5F-95A4-DA2BE0E1C367}" type="pres">
      <dgm:prSet presAssocID="{8D7ED8CF-5219-4E18-BECC-9E9B85674BCC}" presName="bigChev" presStyleLbl="node1" presStyleIdx="4" presStyleCnt="7" custScaleX="573669"/>
      <dgm:spPr/>
    </dgm:pt>
    <dgm:pt modelId="{4EADEC00-D8C8-4CD3-B980-6E854C1AC639}" type="pres">
      <dgm:prSet presAssocID="{8D7ED8CF-5219-4E18-BECC-9E9B85674BCC}" presName="vSp" presStyleCnt="0"/>
      <dgm:spPr/>
    </dgm:pt>
    <dgm:pt modelId="{3C20A97F-C761-414B-8CE5-1557B8F95409}" type="pres">
      <dgm:prSet presAssocID="{86BF74D5-0894-436A-A422-77504BA16BB3}" presName="horFlow" presStyleCnt="0"/>
      <dgm:spPr/>
    </dgm:pt>
    <dgm:pt modelId="{B73E98B6-B831-4FA8-AEAF-45CBE6073F55}" type="pres">
      <dgm:prSet presAssocID="{86BF74D5-0894-436A-A422-77504BA16BB3}" presName="bigChev" presStyleLbl="node1" presStyleIdx="5" presStyleCnt="7" custScaleX="573669" custLinFactNeighborY="4538"/>
      <dgm:spPr/>
    </dgm:pt>
    <dgm:pt modelId="{13DEC7FC-613B-4B9D-B57D-598B4796F8CA}" type="pres">
      <dgm:prSet presAssocID="{86BF74D5-0894-436A-A422-77504BA16BB3}" presName="vSp" presStyleCnt="0"/>
      <dgm:spPr/>
    </dgm:pt>
    <dgm:pt modelId="{3552825D-E5B3-407F-A0B1-09B75D02D5CD}" type="pres">
      <dgm:prSet presAssocID="{00354B4A-7821-401D-8894-7F4B405D13B5}" presName="horFlow" presStyleCnt="0"/>
      <dgm:spPr/>
    </dgm:pt>
    <dgm:pt modelId="{2C5806CE-F6C4-4E73-B224-EB7332282AA5}" type="pres">
      <dgm:prSet presAssocID="{00354B4A-7821-401D-8894-7F4B405D13B5}" presName="bigChev" presStyleLbl="node1" presStyleIdx="6" presStyleCnt="7" custScaleX="573669"/>
      <dgm:spPr/>
    </dgm:pt>
  </dgm:ptLst>
  <dgm:cxnLst>
    <dgm:cxn modelId="{9F9D6F17-5517-4665-A6F8-FE8F397BCB60}" type="presOf" srcId="{F479E89A-880D-4849-A977-8732DAF73B3B}" destId="{08A1AD0F-8AB0-445C-BA35-9B30798F77B7}" srcOrd="0" destOrd="0" presId="urn:microsoft.com/office/officeart/2005/8/layout/lProcess3"/>
    <dgm:cxn modelId="{908D0E1C-1568-4CCE-938A-9E1A5E88CB8D}" srcId="{02C2E3B9-72DF-4FDC-855F-FCAC41B63F21}" destId="{00354B4A-7821-401D-8894-7F4B405D13B5}" srcOrd="6" destOrd="0" parTransId="{D7852184-BB4B-4273-95E0-D646C1C66757}" sibTransId="{B28D27B5-F9B1-4398-99E2-72C28BAED0A5}"/>
    <dgm:cxn modelId="{4A3A5B1C-B6C5-448C-A368-FF372750152A}" type="presOf" srcId="{02C2E3B9-72DF-4FDC-855F-FCAC41B63F21}" destId="{8D199F98-2E4B-46FB-A76E-91045FFD3DD4}" srcOrd="0" destOrd="0" presId="urn:microsoft.com/office/officeart/2005/8/layout/lProcess3"/>
    <dgm:cxn modelId="{DD9D9E30-9986-47FB-9BDE-83E2AEDA8DCA}" srcId="{02C2E3B9-72DF-4FDC-855F-FCAC41B63F21}" destId="{86BF74D5-0894-436A-A422-77504BA16BB3}" srcOrd="5" destOrd="0" parTransId="{A0CDF139-2AA9-4754-B0C2-9C2C52B000C7}" sibTransId="{03E2753C-13C0-4EEB-AE7D-022BA26D968A}"/>
    <dgm:cxn modelId="{5D7BC539-9222-4B9E-AFE6-F8DF94F7BBE6}" srcId="{02C2E3B9-72DF-4FDC-855F-FCAC41B63F21}" destId="{8D7ED8CF-5219-4E18-BECC-9E9B85674BCC}" srcOrd="4" destOrd="0" parTransId="{A63A6618-A50E-4EC3-9DC3-BEFA8D52AC3F}" sibTransId="{328DB3B1-0E89-44FE-99DE-98328BE7D955}"/>
    <dgm:cxn modelId="{38F38D63-5D53-467B-8CBD-AD36AFC3B741}" srcId="{02C2E3B9-72DF-4FDC-855F-FCAC41B63F21}" destId="{79AD19C2-A37F-45E7-8076-029E2470A2CF}" srcOrd="3" destOrd="0" parTransId="{B2384BB6-6578-471F-AC9B-7FCEE3080B4A}" sibTransId="{BF434222-AB92-43C4-9428-F38EABED30D7}"/>
    <dgm:cxn modelId="{F4977969-05ED-4910-9827-0F996E498266}" type="presOf" srcId="{79AD19C2-A37F-45E7-8076-029E2470A2CF}" destId="{4E4783AD-A2AF-4743-B0CE-C70E686D0EF2}" srcOrd="0" destOrd="0" presId="urn:microsoft.com/office/officeart/2005/8/layout/lProcess3"/>
    <dgm:cxn modelId="{06EDF16D-EC16-4DAB-9D3F-BBB95615BFE5}" type="presOf" srcId="{6D7F9913-ADF4-4F2D-BF1C-74C0E6FCA519}" destId="{8CD9500E-78F6-41A1-9EDC-8387E905C1A6}" srcOrd="0" destOrd="0" presId="urn:microsoft.com/office/officeart/2005/8/layout/lProcess3"/>
    <dgm:cxn modelId="{91231D74-9F64-4CED-89D6-4D359E9F3031}" type="presOf" srcId="{02637A9D-5CFA-478F-BB95-4BAAD4D3EB1F}" destId="{CE290B71-2439-4BE1-8DBD-762D1A00B1A6}" srcOrd="0" destOrd="0" presId="urn:microsoft.com/office/officeart/2005/8/layout/lProcess3"/>
    <dgm:cxn modelId="{9120B354-5F81-435B-A3E7-2D81584F5EA2}" type="presOf" srcId="{00354B4A-7821-401D-8894-7F4B405D13B5}" destId="{2C5806CE-F6C4-4E73-B224-EB7332282AA5}" srcOrd="0" destOrd="0" presId="urn:microsoft.com/office/officeart/2005/8/layout/lProcess3"/>
    <dgm:cxn modelId="{DBA65288-A897-4C36-8EE0-933C4DFF6C0C}" type="presOf" srcId="{86BF74D5-0894-436A-A422-77504BA16BB3}" destId="{B73E98B6-B831-4FA8-AEAF-45CBE6073F55}" srcOrd="0" destOrd="0" presId="urn:microsoft.com/office/officeart/2005/8/layout/lProcess3"/>
    <dgm:cxn modelId="{3CF9158B-6307-4960-B105-A9C240D1C143}" srcId="{02C2E3B9-72DF-4FDC-855F-FCAC41B63F21}" destId="{6D7F9913-ADF4-4F2D-BF1C-74C0E6FCA519}" srcOrd="1" destOrd="0" parTransId="{624CDC32-ECF4-4E4B-B05B-57EFFAC305EC}" sibTransId="{98BCC120-C733-4B08-A8F8-948608C3731C}"/>
    <dgm:cxn modelId="{C56E2990-C58B-4F8D-8FB5-2440F7E25C89}" type="presOf" srcId="{8D7ED8CF-5219-4E18-BECC-9E9B85674BCC}" destId="{DE066BA5-73FA-4C5F-95A4-DA2BE0E1C367}" srcOrd="0" destOrd="0" presId="urn:microsoft.com/office/officeart/2005/8/layout/lProcess3"/>
    <dgm:cxn modelId="{1E6E66B3-E932-4E54-994B-D3A078ECB59F}" srcId="{02C2E3B9-72DF-4FDC-855F-FCAC41B63F21}" destId="{02637A9D-5CFA-478F-BB95-4BAAD4D3EB1F}" srcOrd="2" destOrd="0" parTransId="{42789D84-0C8E-4D59-ADD6-E28D142451C7}" sibTransId="{351984B0-6667-4C6C-8FA8-4DA01195122C}"/>
    <dgm:cxn modelId="{F2FE8CBB-44E2-4B61-999C-0FADDB2C9F33}" srcId="{02C2E3B9-72DF-4FDC-855F-FCAC41B63F21}" destId="{F479E89A-880D-4849-A977-8732DAF73B3B}" srcOrd="0" destOrd="0" parTransId="{1A1E409F-3087-4922-896F-481C026B10AC}" sibTransId="{F3D1E580-53F9-416D-B93C-951BADB35DE5}"/>
    <dgm:cxn modelId="{A516ADDD-53FD-469F-A68D-8E32287AE206}" type="presParOf" srcId="{8D199F98-2E4B-46FB-A76E-91045FFD3DD4}" destId="{50ACDB13-ACA7-4F7C-9679-7366E4E21073}" srcOrd="0" destOrd="0" presId="urn:microsoft.com/office/officeart/2005/8/layout/lProcess3"/>
    <dgm:cxn modelId="{1AC0ADEA-8475-44FB-ABF9-06BFA76A3630}" type="presParOf" srcId="{50ACDB13-ACA7-4F7C-9679-7366E4E21073}" destId="{08A1AD0F-8AB0-445C-BA35-9B30798F77B7}" srcOrd="0" destOrd="0" presId="urn:microsoft.com/office/officeart/2005/8/layout/lProcess3"/>
    <dgm:cxn modelId="{07FBC810-4D0D-45B9-A8D5-6644EF97BC25}" type="presParOf" srcId="{8D199F98-2E4B-46FB-A76E-91045FFD3DD4}" destId="{7EE899C6-7C67-447E-94D8-90DA6344627C}" srcOrd="1" destOrd="0" presId="urn:microsoft.com/office/officeart/2005/8/layout/lProcess3"/>
    <dgm:cxn modelId="{2D9325C3-017B-4C97-9052-34DA26F924D5}" type="presParOf" srcId="{8D199F98-2E4B-46FB-A76E-91045FFD3DD4}" destId="{6568937D-10C5-433C-AE38-10B389B72BF9}" srcOrd="2" destOrd="0" presId="urn:microsoft.com/office/officeart/2005/8/layout/lProcess3"/>
    <dgm:cxn modelId="{F06DDF22-8ADB-49D9-9C12-E6699A4AA6A9}" type="presParOf" srcId="{6568937D-10C5-433C-AE38-10B389B72BF9}" destId="{8CD9500E-78F6-41A1-9EDC-8387E905C1A6}" srcOrd="0" destOrd="0" presId="urn:microsoft.com/office/officeart/2005/8/layout/lProcess3"/>
    <dgm:cxn modelId="{C632C9A3-4CDE-4865-A1C4-6E5594B4CFCD}" type="presParOf" srcId="{8D199F98-2E4B-46FB-A76E-91045FFD3DD4}" destId="{81B0D61E-7EA9-4205-96FE-FC6C28B16C95}" srcOrd="3" destOrd="0" presId="urn:microsoft.com/office/officeart/2005/8/layout/lProcess3"/>
    <dgm:cxn modelId="{4543145D-5904-489C-BF57-661BCE0A943B}" type="presParOf" srcId="{8D199F98-2E4B-46FB-A76E-91045FFD3DD4}" destId="{B9B9BE52-CB3C-41E5-A512-DAC423BEEC19}" srcOrd="4" destOrd="0" presId="urn:microsoft.com/office/officeart/2005/8/layout/lProcess3"/>
    <dgm:cxn modelId="{76717F3E-D52E-4231-8753-3AD33167F9FF}" type="presParOf" srcId="{B9B9BE52-CB3C-41E5-A512-DAC423BEEC19}" destId="{CE290B71-2439-4BE1-8DBD-762D1A00B1A6}" srcOrd="0" destOrd="0" presId="urn:microsoft.com/office/officeart/2005/8/layout/lProcess3"/>
    <dgm:cxn modelId="{D5B67DD2-193C-4B2D-86FC-D39A98F0403F}" type="presParOf" srcId="{8D199F98-2E4B-46FB-A76E-91045FFD3DD4}" destId="{17CA2972-F554-471D-8512-F153A191755D}" srcOrd="5" destOrd="0" presId="urn:microsoft.com/office/officeart/2005/8/layout/lProcess3"/>
    <dgm:cxn modelId="{A2CB2D89-19AF-44E8-8E1E-8F8996ECE3CF}" type="presParOf" srcId="{8D199F98-2E4B-46FB-A76E-91045FFD3DD4}" destId="{B80A940D-0767-415F-966C-5BEC90B0B407}" srcOrd="6" destOrd="0" presId="urn:microsoft.com/office/officeart/2005/8/layout/lProcess3"/>
    <dgm:cxn modelId="{CE49F759-247A-4CC3-BBC6-8F21E15DC223}" type="presParOf" srcId="{B80A940D-0767-415F-966C-5BEC90B0B407}" destId="{4E4783AD-A2AF-4743-B0CE-C70E686D0EF2}" srcOrd="0" destOrd="0" presId="urn:microsoft.com/office/officeart/2005/8/layout/lProcess3"/>
    <dgm:cxn modelId="{B99C56FD-FA79-49E3-BE1C-95D3A3FA5EB4}" type="presParOf" srcId="{8D199F98-2E4B-46FB-A76E-91045FFD3DD4}" destId="{63A4443A-7A88-4AA9-B0B8-97A76A8FD275}" srcOrd="7" destOrd="0" presId="urn:microsoft.com/office/officeart/2005/8/layout/lProcess3"/>
    <dgm:cxn modelId="{E7048480-1494-4289-9681-51DF6CE9073E}" type="presParOf" srcId="{8D199F98-2E4B-46FB-A76E-91045FFD3DD4}" destId="{3524DB34-1F36-4D49-ADE8-96AF29EF9F4D}" srcOrd="8" destOrd="0" presId="urn:microsoft.com/office/officeart/2005/8/layout/lProcess3"/>
    <dgm:cxn modelId="{7EE1E952-6AE0-486F-947D-F80FAEAB1977}" type="presParOf" srcId="{3524DB34-1F36-4D49-ADE8-96AF29EF9F4D}" destId="{DE066BA5-73FA-4C5F-95A4-DA2BE0E1C367}" srcOrd="0" destOrd="0" presId="urn:microsoft.com/office/officeart/2005/8/layout/lProcess3"/>
    <dgm:cxn modelId="{88C701E3-D36F-421E-AC26-E50A7932298C}" type="presParOf" srcId="{8D199F98-2E4B-46FB-A76E-91045FFD3DD4}" destId="{4EADEC00-D8C8-4CD3-B980-6E854C1AC639}" srcOrd="9" destOrd="0" presId="urn:microsoft.com/office/officeart/2005/8/layout/lProcess3"/>
    <dgm:cxn modelId="{AD8DF63A-B6B2-4CF6-9352-E93E4ACADF44}" type="presParOf" srcId="{8D199F98-2E4B-46FB-A76E-91045FFD3DD4}" destId="{3C20A97F-C761-414B-8CE5-1557B8F95409}" srcOrd="10" destOrd="0" presId="urn:microsoft.com/office/officeart/2005/8/layout/lProcess3"/>
    <dgm:cxn modelId="{0215D8FC-759C-4FCA-979C-D2CBF3F0461B}" type="presParOf" srcId="{3C20A97F-C761-414B-8CE5-1557B8F95409}" destId="{B73E98B6-B831-4FA8-AEAF-45CBE6073F55}" srcOrd="0" destOrd="0" presId="urn:microsoft.com/office/officeart/2005/8/layout/lProcess3"/>
    <dgm:cxn modelId="{863E791E-3579-4CAA-98BB-844B1A5C5FA2}" type="presParOf" srcId="{8D199F98-2E4B-46FB-A76E-91045FFD3DD4}" destId="{13DEC7FC-613B-4B9D-B57D-598B4796F8CA}" srcOrd="11" destOrd="0" presId="urn:microsoft.com/office/officeart/2005/8/layout/lProcess3"/>
    <dgm:cxn modelId="{9770315D-BC38-49F4-971A-057E6906E0CD}" type="presParOf" srcId="{8D199F98-2E4B-46FB-A76E-91045FFD3DD4}" destId="{3552825D-E5B3-407F-A0B1-09B75D02D5CD}" srcOrd="12" destOrd="0" presId="urn:microsoft.com/office/officeart/2005/8/layout/lProcess3"/>
    <dgm:cxn modelId="{9AD9FFAB-C895-4332-9885-628C5CAE80D9}" type="presParOf" srcId="{3552825D-E5B3-407F-A0B1-09B75D02D5CD}" destId="{2C5806CE-F6C4-4E73-B224-EB7332282AA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904CF-94FA-4F00-B15F-C4A298BE716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AFA45801-2FBC-4F9A-BCBD-472788FB5EF3}">
      <dgm:prSet phldrT="[Текст]" custT="1"/>
      <dgm:spPr/>
      <dgm:t>
        <a:bodyPr/>
        <a:lstStyle/>
        <a:p>
          <a:pPr algn="ctr"/>
          <a:r>
            <a:rPr lang="ro-MD" sz="1600" b="1" dirty="0">
              <a:latin typeface="Arial" panose="020B0604020202020204" pitchFamily="34" charset="0"/>
              <a:cs typeface="Arial" panose="020B0604020202020204" pitchFamily="34" charset="0"/>
            </a:rPr>
            <a:t>Concedii sociale:</a:t>
          </a:r>
        </a:p>
        <a:p>
          <a:pPr algn="l"/>
          <a:r>
            <a:rPr lang="ro-MD" sz="1600" dirty="0">
              <a:latin typeface="Arial" panose="020B0604020202020204" pitchFamily="34" charset="0"/>
              <a:cs typeface="Arial" panose="020B0604020202020204" pitchFamily="34" charset="0"/>
            </a:rPr>
            <a:t>- Concediu medical</a:t>
          </a:r>
        </a:p>
        <a:p>
          <a:pPr algn="l"/>
          <a:r>
            <a:rPr lang="ro-MD" sz="1600" dirty="0">
              <a:latin typeface="Arial" panose="020B0604020202020204" pitchFamily="34" charset="0"/>
              <a:cs typeface="Arial" panose="020B0604020202020204" pitchFamily="34" charset="0"/>
            </a:rPr>
            <a:t>- </a:t>
          </a:r>
          <a:r>
            <a:rPr lang="ro-RO" sz="1600" b="0" i="0" dirty="0">
              <a:latin typeface="Arial" panose="020B0604020202020204" pitchFamily="34" charset="0"/>
              <a:cs typeface="Arial" panose="020B0604020202020204" pitchFamily="34" charset="0"/>
            </a:rPr>
            <a:t>Concediul de maternitate </a:t>
          </a:r>
        </a:p>
        <a:p>
          <a:pPr algn="l"/>
          <a:r>
            <a:rPr lang="ro-RO" sz="1600" b="0" i="0" dirty="0">
              <a:latin typeface="Arial" panose="020B0604020202020204" pitchFamily="34" charset="0"/>
              <a:cs typeface="Arial" panose="020B0604020202020204" pitchFamily="34" charset="0"/>
            </a:rPr>
            <a:t>- Concediul parţial plătit pentru îngrijirea copilului</a:t>
          </a:r>
        </a:p>
        <a:p>
          <a:pPr algn="l"/>
          <a:r>
            <a:rPr lang="ro-RO" sz="1600" b="0" i="0" dirty="0">
              <a:latin typeface="Arial" panose="020B0604020202020204" pitchFamily="34" charset="0"/>
              <a:cs typeface="Arial" panose="020B0604020202020204" pitchFamily="34" charset="0"/>
            </a:rPr>
            <a:t>- Concediul suplimentar neplătit pentru îngrijirea copilului în vârstă de la 3 la 4 ani</a:t>
          </a:r>
        </a:p>
        <a:p>
          <a:pPr algn="l"/>
          <a:r>
            <a:rPr lang="ro-RO" sz="1600" b="0" i="0" dirty="0">
              <a:latin typeface="Arial" panose="020B0604020202020204" pitchFamily="34" charset="0"/>
              <a:cs typeface="Arial" panose="020B0604020202020204" pitchFamily="34" charset="0"/>
            </a:rPr>
            <a:t>- Concediu paternal</a:t>
          </a:r>
          <a:endParaRPr lang="ro-MD" sz="1600" b="0" dirty="0">
            <a:latin typeface="Arial" panose="020B0604020202020204" pitchFamily="34" charset="0"/>
            <a:cs typeface="Arial" panose="020B0604020202020204" pitchFamily="34" charset="0"/>
          </a:endParaRPr>
        </a:p>
        <a:p>
          <a:pPr algn="l"/>
          <a:endParaRPr lang="ru-RU" sz="1000" dirty="0"/>
        </a:p>
      </dgm:t>
    </dgm:pt>
    <dgm:pt modelId="{97AC8A5E-B8ED-4343-8FEF-B62C6D74547F}" type="parTrans" cxnId="{F90132FE-C0F1-4011-89CD-147C6AFF9C5E}">
      <dgm:prSet/>
      <dgm:spPr/>
      <dgm:t>
        <a:bodyPr/>
        <a:lstStyle/>
        <a:p>
          <a:endParaRPr lang="ru-RU"/>
        </a:p>
      </dgm:t>
    </dgm:pt>
    <dgm:pt modelId="{3A42168E-48B8-4691-A124-04A6B30F4E66}" type="sibTrans" cxnId="{F90132FE-C0F1-4011-89CD-147C6AFF9C5E}">
      <dgm:prSet/>
      <dgm:spPr/>
      <dgm:t>
        <a:bodyPr/>
        <a:lstStyle/>
        <a:p>
          <a:endParaRPr lang="ru-RU"/>
        </a:p>
      </dgm:t>
    </dgm:pt>
    <dgm:pt modelId="{3940B9BE-87A5-4ADC-9791-E6411589C3F8}">
      <dgm:prSet custT="1"/>
      <dgm:spPr/>
      <dgm:t>
        <a:bodyPr/>
        <a:lstStyle/>
        <a:p>
          <a:pPr algn="ctr">
            <a:buFont typeface="Arial" panose="020B0604020202020204" pitchFamily="34" charset="0"/>
            <a:buChar char="•"/>
          </a:pPr>
          <a:r>
            <a:rPr lang="ro-RO" sz="1600" b="1" i="0" dirty="0">
              <a:latin typeface="Arial" panose="020B0604020202020204" pitchFamily="34" charset="0"/>
              <a:cs typeface="Arial" panose="020B0604020202020204" pitchFamily="34" charset="0"/>
            </a:rPr>
            <a:t>Concedii anuale: </a:t>
          </a:r>
        </a:p>
        <a:p>
          <a:pPr algn="l">
            <a:buFont typeface="Arial" panose="020B0604020202020204" pitchFamily="34" charset="0"/>
            <a:buChar char="•"/>
          </a:pPr>
          <a:r>
            <a:rPr lang="ro-RO" sz="1600" b="0" i="0" dirty="0">
              <a:latin typeface="Arial" panose="020B0604020202020204" pitchFamily="34" charset="0"/>
              <a:cs typeface="Arial" panose="020B0604020202020204" pitchFamily="34" charset="0"/>
            </a:rPr>
            <a:t>- Concediul de odihnă anual plătit</a:t>
          </a:r>
          <a:r>
            <a:rPr lang="pt-BR" sz="1600" b="0" i="0" dirty="0">
              <a:latin typeface="Arial" panose="020B0604020202020204" pitchFamily="34" charset="0"/>
              <a:cs typeface="Arial" panose="020B0604020202020204" pitchFamily="34" charset="0"/>
            </a:rPr>
            <a:t> </a:t>
          </a:r>
          <a:endParaRPr lang="ro-MD" sz="1600" b="0" i="0" dirty="0">
            <a:latin typeface="Arial" panose="020B0604020202020204" pitchFamily="34" charset="0"/>
            <a:cs typeface="Arial" panose="020B0604020202020204" pitchFamily="34" charset="0"/>
          </a:endParaRPr>
        </a:p>
        <a:p>
          <a:pPr algn="l">
            <a:buFont typeface="Arial" panose="020B0604020202020204" pitchFamily="34" charset="0"/>
            <a:buChar char="•"/>
          </a:pPr>
          <a:r>
            <a:rPr lang="ro-MD" sz="1600" b="0" i="0" dirty="0">
              <a:latin typeface="Arial" panose="020B0604020202020204" pitchFamily="34" charset="0"/>
              <a:cs typeface="Arial" panose="020B0604020202020204" pitchFamily="34" charset="0"/>
            </a:rPr>
            <a:t>- </a:t>
          </a:r>
          <a:r>
            <a:rPr lang="pt-BR" sz="1600" b="0" i="0" dirty="0">
              <a:latin typeface="Arial" panose="020B0604020202020204" pitchFamily="34" charset="0"/>
              <a:cs typeface="Arial" panose="020B0604020202020204" pitchFamily="34" charset="0"/>
            </a:rPr>
            <a:t>Concediu de odihnă anual prelungit</a:t>
          </a:r>
          <a:endParaRPr lang="ro-MD" sz="1600" b="0" i="0" dirty="0">
            <a:latin typeface="Arial" panose="020B0604020202020204" pitchFamily="34" charset="0"/>
            <a:cs typeface="Arial" panose="020B0604020202020204" pitchFamily="34" charset="0"/>
          </a:endParaRPr>
        </a:p>
        <a:p>
          <a:pPr algn="l">
            <a:buFont typeface="Arial" panose="020B0604020202020204" pitchFamily="34" charset="0"/>
            <a:buChar char="•"/>
          </a:pPr>
          <a:r>
            <a:rPr lang="ro-RO" sz="1600" b="0" i="0" dirty="0">
              <a:latin typeface="Arial" panose="020B0604020202020204" pitchFamily="34" charset="0"/>
              <a:cs typeface="Arial" panose="020B0604020202020204" pitchFamily="34" charset="0"/>
            </a:rPr>
            <a:t>- Concediile de odihnă anuale suplimentare</a:t>
          </a:r>
        </a:p>
      </dgm:t>
    </dgm:pt>
    <dgm:pt modelId="{F1D12417-C01B-4DFE-9571-9C3D8138DA4F}" type="parTrans" cxnId="{DC167648-78EF-49A7-B2ED-3E1936E8B554}">
      <dgm:prSet/>
      <dgm:spPr/>
      <dgm:t>
        <a:bodyPr/>
        <a:lstStyle/>
        <a:p>
          <a:endParaRPr lang="ru-RU"/>
        </a:p>
      </dgm:t>
    </dgm:pt>
    <dgm:pt modelId="{34FEFBAC-61AF-45DF-BEA6-22152ED80D56}" type="sibTrans" cxnId="{DC167648-78EF-49A7-B2ED-3E1936E8B554}">
      <dgm:prSet/>
      <dgm:spPr/>
      <dgm:t>
        <a:bodyPr/>
        <a:lstStyle/>
        <a:p>
          <a:endParaRPr lang="ru-RU"/>
        </a:p>
      </dgm:t>
    </dgm:pt>
    <dgm:pt modelId="{3CC6DD72-9279-4CE7-8C72-31CC395912A5}" type="pres">
      <dgm:prSet presAssocID="{9FA904CF-94FA-4F00-B15F-C4A298BE7161}" presName="Name0" presStyleCnt="0">
        <dgm:presLayoutVars>
          <dgm:dir/>
          <dgm:resizeHandles val="exact"/>
        </dgm:presLayoutVars>
      </dgm:prSet>
      <dgm:spPr/>
    </dgm:pt>
    <dgm:pt modelId="{6E5A6B98-0183-4573-A323-9C760F75ABC5}" type="pres">
      <dgm:prSet presAssocID="{3940B9BE-87A5-4ADC-9791-E6411589C3F8}" presName="composite" presStyleCnt="0"/>
      <dgm:spPr/>
    </dgm:pt>
    <dgm:pt modelId="{4287B52A-6AC1-444E-AFDE-067D4125A24A}" type="pres">
      <dgm:prSet presAssocID="{3940B9BE-87A5-4ADC-9791-E6411589C3F8}" presName="rect1" presStyleLbl="trAlignAcc1" presStyleIdx="0" presStyleCnt="2" custScaleX="211849" custScaleY="126006">
        <dgm:presLayoutVars>
          <dgm:bulletEnabled val="1"/>
        </dgm:presLayoutVars>
      </dgm:prSet>
      <dgm:spPr/>
    </dgm:pt>
    <dgm:pt modelId="{B7F41B57-7E6C-45E5-8311-65E66CBB3F30}" type="pres">
      <dgm:prSet presAssocID="{3940B9BE-87A5-4ADC-9791-E6411589C3F8}" presName="rect2" presStyleLbl="fgImgPlace1" presStyleIdx="0" presStyleCnt="2" custScaleX="105828" custLinFactX="-100000" custLinFactNeighborX="-146024" custLinFactNeighborY="5605"/>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D2AE34D2-5B54-4B6B-A3BD-57E6A4714B98}" type="pres">
      <dgm:prSet presAssocID="{34FEFBAC-61AF-45DF-BEA6-22152ED80D56}" presName="sibTrans" presStyleCnt="0"/>
      <dgm:spPr/>
    </dgm:pt>
    <dgm:pt modelId="{4EB1F6B0-E50D-490F-AB8A-0C1B705A3EA2}" type="pres">
      <dgm:prSet presAssocID="{AFA45801-2FBC-4F9A-BCBD-472788FB5EF3}" presName="composite" presStyleCnt="0"/>
      <dgm:spPr/>
    </dgm:pt>
    <dgm:pt modelId="{DA88B59A-5802-40F7-8D8D-385231D28A2F}" type="pres">
      <dgm:prSet presAssocID="{AFA45801-2FBC-4F9A-BCBD-472788FB5EF3}" presName="rect1" presStyleLbl="trAlignAcc1" presStyleIdx="1" presStyleCnt="2" custScaleX="211849" custScaleY="179873">
        <dgm:presLayoutVars>
          <dgm:bulletEnabled val="1"/>
        </dgm:presLayoutVars>
      </dgm:prSet>
      <dgm:spPr/>
    </dgm:pt>
    <dgm:pt modelId="{092795B9-11E5-42E6-A02F-0288B626F4DA}" type="pres">
      <dgm:prSet presAssocID="{AFA45801-2FBC-4F9A-BCBD-472788FB5EF3}" presName="rect2" presStyleLbl="fgImgPlace1" presStyleIdx="1" presStyleCnt="2" custLinFactX="-100000" custLinFactNeighborX="-140433" custLinFactNeighborY="6118"/>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C1C4615D-BDC2-4AE7-9EFC-A90E4EA48DFE}" type="presOf" srcId="{AFA45801-2FBC-4F9A-BCBD-472788FB5EF3}" destId="{DA88B59A-5802-40F7-8D8D-385231D28A2F}" srcOrd="0" destOrd="0" presId="urn:microsoft.com/office/officeart/2008/layout/PictureStrips"/>
    <dgm:cxn modelId="{3CE8F344-DAFE-4E64-97CC-0969BCFC7A61}" type="presOf" srcId="{9FA904CF-94FA-4F00-B15F-C4A298BE7161}" destId="{3CC6DD72-9279-4CE7-8C72-31CC395912A5}" srcOrd="0" destOrd="0" presId="urn:microsoft.com/office/officeart/2008/layout/PictureStrips"/>
    <dgm:cxn modelId="{DC167648-78EF-49A7-B2ED-3E1936E8B554}" srcId="{9FA904CF-94FA-4F00-B15F-C4A298BE7161}" destId="{3940B9BE-87A5-4ADC-9791-E6411589C3F8}" srcOrd="0" destOrd="0" parTransId="{F1D12417-C01B-4DFE-9571-9C3D8138DA4F}" sibTransId="{34FEFBAC-61AF-45DF-BEA6-22152ED80D56}"/>
    <dgm:cxn modelId="{8DA03EA9-4F6C-43C6-930B-F083187F2CF3}" type="presOf" srcId="{3940B9BE-87A5-4ADC-9791-E6411589C3F8}" destId="{4287B52A-6AC1-444E-AFDE-067D4125A24A}" srcOrd="0" destOrd="0" presId="urn:microsoft.com/office/officeart/2008/layout/PictureStrips"/>
    <dgm:cxn modelId="{F90132FE-C0F1-4011-89CD-147C6AFF9C5E}" srcId="{9FA904CF-94FA-4F00-B15F-C4A298BE7161}" destId="{AFA45801-2FBC-4F9A-BCBD-472788FB5EF3}" srcOrd="1" destOrd="0" parTransId="{97AC8A5E-B8ED-4343-8FEF-B62C6D74547F}" sibTransId="{3A42168E-48B8-4691-A124-04A6B30F4E66}"/>
    <dgm:cxn modelId="{AF7CA645-21A0-4DB5-A5A7-397932BCEBFE}" type="presParOf" srcId="{3CC6DD72-9279-4CE7-8C72-31CC395912A5}" destId="{6E5A6B98-0183-4573-A323-9C760F75ABC5}" srcOrd="0" destOrd="0" presId="urn:microsoft.com/office/officeart/2008/layout/PictureStrips"/>
    <dgm:cxn modelId="{0E635E65-CC87-4A4A-A495-2BEA909B4C8A}" type="presParOf" srcId="{6E5A6B98-0183-4573-A323-9C760F75ABC5}" destId="{4287B52A-6AC1-444E-AFDE-067D4125A24A}" srcOrd="0" destOrd="0" presId="urn:microsoft.com/office/officeart/2008/layout/PictureStrips"/>
    <dgm:cxn modelId="{B2E34480-9344-4117-BFB4-C51424F5AD7A}" type="presParOf" srcId="{6E5A6B98-0183-4573-A323-9C760F75ABC5}" destId="{B7F41B57-7E6C-45E5-8311-65E66CBB3F30}" srcOrd="1" destOrd="0" presId="urn:microsoft.com/office/officeart/2008/layout/PictureStrips"/>
    <dgm:cxn modelId="{9DD6A656-DA66-4C42-8E78-5B081D998C53}" type="presParOf" srcId="{3CC6DD72-9279-4CE7-8C72-31CC395912A5}" destId="{D2AE34D2-5B54-4B6B-A3BD-57E6A4714B98}" srcOrd="1" destOrd="0" presId="urn:microsoft.com/office/officeart/2008/layout/PictureStrips"/>
    <dgm:cxn modelId="{17C99C90-ECF9-47D7-B003-68D30147882C}" type="presParOf" srcId="{3CC6DD72-9279-4CE7-8C72-31CC395912A5}" destId="{4EB1F6B0-E50D-490F-AB8A-0C1B705A3EA2}" srcOrd="2" destOrd="0" presId="urn:microsoft.com/office/officeart/2008/layout/PictureStrips"/>
    <dgm:cxn modelId="{896AC8C1-0E35-464C-AFC4-DCFEC332978D}" type="presParOf" srcId="{4EB1F6B0-E50D-490F-AB8A-0C1B705A3EA2}" destId="{DA88B59A-5802-40F7-8D8D-385231D28A2F}" srcOrd="0" destOrd="0" presId="urn:microsoft.com/office/officeart/2008/layout/PictureStrips"/>
    <dgm:cxn modelId="{0C380733-51B0-4AEE-8DE2-DD2056BEE12F}" type="presParOf" srcId="{4EB1F6B0-E50D-490F-AB8A-0C1B705A3EA2}" destId="{092795B9-11E5-42E6-A02F-0288B626F4D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AD0F-8AB0-445C-BA35-9B30798F77B7}">
      <dsp:nvSpPr>
        <dsp:cNvPr id="0" name=""/>
        <dsp:cNvSpPr/>
      </dsp:nvSpPr>
      <dsp:spPr>
        <a:xfrm>
          <a:off x="3" y="396722"/>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ro-MD" sz="3600" b="1" kern="1200" dirty="0"/>
            <a:t>pauză de masă</a:t>
          </a:r>
          <a:endParaRPr lang="ru-RU" sz="3600" kern="1200" dirty="0"/>
        </a:p>
      </dsp:txBody>
      <dsp:txXfrm>
        <a:off x="302853" y="396722"/>
        <a:ext cx="8081092" cy="605700"/>
      </dsp:txXfrm>
    </dsp:sp>
    <dsp:sp modelId="{8CD9500E-78F6-41A1-9EDC-8387E905C1A6}">
      <dsp:nvSpPr>
        <dsp:cNvPr id="0" name=""/>
        <dsp:cNvSpPr/>
      </dsp:nvSpPr>
      <dsp:spPr>
        <a:xfrm>
          <a:off x="3" y="1087221"/>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ro-MD" sz="3600" b="1" kern="1200"/>
            <a:t>repausul zilnic</a:t>
          </a:r>
          <a:endParaRPr lang="ru-RU" sz="3600" kern="1200"/>
        </a:p>
      </dsp:txBody>
      <dsp:txXfrm>
        <a:off x="302853" y="1087221"/>
        <a:ext cx="8081092" cy="605700"/>
      </dsp:txXfrm>
    </dsp:sp>
    <dsp:sp modelId="{CE290B71-2439-4BE1-8DBD-762D1A00B1A6}">
      <dsp:nvSpPr>
        <dsp:cNvPr id="0" name=""/>
        <dsp:cNvSpPr/>
      </dsp:nvSpPr>
      <dsp:spPr>
        <a:xfrm>
          <a:off x="3" y="1777719"/>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ro-MD" sz="3600" b="1" kern="1200" dirty="0"/>
            <a:t>repausul saptăminal</a:t>
          </a:r>
          <a:endParaRPr lang="ru-RU" sz="3600" kern="1200" dirty="0"/>
        </a:p>
      </dsp:txBody>
      <dsp:txXfrm>
        <a:off x="302853" y="1777719"/>
        <a:ext cx="8081092" cy="605700"/>
      </dsp:txXfrm>
    </dsp:sp>
    <dsp:sp modelId="{4E4783AD-A2AF-4743-B0CE-C70E686D0EF2}">
      <dsp:nvSpPr>
        <dsp:cNvPr id="0" name=""/>
        <dsp:cNvSpPr/>
      </dsp:nvSpPr>
      <dsp:spPr>
        <a:xfrm>
          <a:off x="3" y="2468218"/>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ro-MD" sz="3600" b="1" kern="1200" dirty="0"/>
            <a:t>pauzele pentru alimentarea copilului</a:t>
          </a:r>
          <a:endParaRPr lang="ru-RU" sz="3600" kern="1200" dirty="0"/>
        </a:p>
      </dsp:txBody>
      <dsp:txXfrm>
        <a:off x="302853" y="2468218"/>
        <a:ext cx="8081092" cy="605700"/>
      </dsp:txXfrm>
    </dsp:sp>
    <dsp:sp modelId="{DE066BA5-73FA-4C5F-95A4-DA2BE0E1C367}">
      <dsp:nvSpPr>
        <dsp:cNvPr id="0" name=""/>
        <dsp:cNvSpPr/>
      </dsp:nvSpPr>
      <dsp:spPr>
        <a:xfrm>
          <a:off x="3" y="3158717"/>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ro-MD" sz="3600" b="1" kern="1200" dirty="0"/>
            <a:t>pauze tehnice</a:t>
          </a:r>
          <a:endParaRPr lang="ru-RU" sz="3600" kern="1200" dirty="0"/>
        </a:p>
      </dsp:txBody>
      <dsp:txXfrm>
        <a:off x="302853" y="3158717"/>
        <a:ext cx="8081092" cy="605700"/>
      </dsp:txXfrm>
    </dsp:sp>
    <dsp:sp modelId="{B73E98B6-B831-4FA8-AEAF-45CBE6073F55}">
      <dsp:nvSpPr>
        <dsp:cNvPr id="0" name=""/>
        <dsp:cNvSpPr/>
      </dsp:nvSpPr>
      <dsp:spPr>
        <a:xfrm>
          <a:off x="3" y="3876702"/>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ro-MD" sz="3600" b="1" kern="1200" dirty="0"/>
            <a:t>zilele de sărbătoare nelucrătoare</a:t>
          </a:r>
          <a:endParaRPr lang="ru-RU" sz="3600" kern="1200" dirty="0"/>
        </a:p>
      </dsp:txBody>
      <dsp:txXfrm>
        <a:off x="302853" y="3876702"/>
        <a:ext cx="8081092" cy="605700"/>
      </dsp:txXfrm>
    </dsp:sp>
    <dsp:sp modelId="{2C5806CE-F6C4-4E73-B224-EB7332282AA5}">
      <dsp:nvSpPr>
        <dsp:cNvPr id="0" name=""/>
        <dsp:cNvSpPr/>
      </dsp:nvSpPr>
      <dsp:spPr>
        <a:xfrm>
          <a:off x="3" y="4539715"/>
          <a:ext cx="8686792" cy="6057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ro-MD" sz="3600" b="1" kern="1200" dirty="0"/>
            <a:t>concedii anuale, suplimentare  şi sociale</a:t>
          </a:r>
          <a:endParaRPr lang="ru-RU" sz="3600" kern="1200" dirty="0"/>
        </a:p>
      </dsp:txBody>
      <dsp:txXfrm>
        <a:off x="302853" y="4539715"/>
        <a:ext cx="8081092" cy="605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B52A-6AC1-444E-AFDE-067D4125A24A}">
      <dsp:nvSpPr>
        <dsp:cNvPr id="0" name=""/>
        <dsp:cNvSpPr/>
      </dsp:nvSpPr>
      <dsp:spPr>
        <a:xfrm>
          <a:off x="225459" y="38172"/>
          <a:ext cx="7956926" cy="1478972"/>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08"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ro-RO" sz="1600" b="1" i="0" kern="1200" dirty="0">
              <a:latin typeface="Arial" panose="020B0604020202020204" pitchFamily="34" charset="0"/>
              <a:cs typeface="Arial" panose="020B0604020202020204" pitchFamily="34" charset="0"/>
            </a:rPr>
            <a:t>Concedii anuale: </a:t>
          </a:r>
        </a:p>
        <a:p>
          <a:pPr marL="0" lvl="0" indent="0" algn="l" defTabSz="711200">
            <a:lnSpc>
              <a:spcPct val="90000"/>
            </a:lnSpc>
            <a:spcBef>
              <a:spcPct val="0"/>
            </a:spcBef>
            <a:spcAft>
              <a:spcPct val="35000"/>
            </a:spcAft>
            <a:buFont typeface="Arial" panose="020B0604020202020204" pitchFamily="34" charset="0"/>
            <a:buNone/>
          </a:pPr>
          <a:r>
            <a:rPr lang="ro-RO" sz="1600" b="0" i="0" kern="1200" dirty="0">
              <a:latin typeface="Arial" panose="020B0604020202020204" pitchFamily="34" charset="0"/>
              <a:cs typeface="Arial" panose="020B0604020202020204" pitchFamily="34" charset="0"/>
            </a:rPr>
            <a:t>- Concediul de odihnă anual plătit</a:t>
          </a:r>
          <a:r>
            <a:rPr lang="pt-BR" sz="1600" b="0" i="0" kern="1200" dirty="0">
              <a:latin typeface="Arial" panose="020B0604020202020204" pitchFamily="34" charset="0"/>
              <a:cs typeface="Arial" panose="020B0604020202020204" pitchFamily="34" charset="0"/>
            </a:rPr>
            <a:t> </a:t>
          </a:r>
          <a:endParaRPr lang="ro-MD" sz="1600" b="0" i="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Font typeface="Arial" panose="020B0604020202020204" pitchFamily="34" charset="0"/>
            <a:buNone/>
          </a:pPr>
          <a:r>
            <a:rPr lang="ro-MD" sz="1600" b="0" i="0" kern="1200" dirty="0">
              <a:latin typeface="Arial" panose="020B0604020202020204" pitchFamily="34" charset="0"/>
              <a:cs typeface="Arial" panose="020B0604020202020204" pitchFamily="34" charset="0"/>
            </a:rPr>
            <a:t>- </a:t>
          </a:r>
          <a:r>
            <a:rPr lang="pt-BR" sz="1600" b="0" i="0" kern="1200" dirty="0">
              <a:latin typeface="Arial" panose="020B0604020202020204" pitchFamily="34" charset="0"/>
              <a:cs typeface="Arial" panose="020B0604020202020204" pitchFamily="34" charset="0"/>
            </a:rPr>
            <a:t>Concediu de odihnă anual prelungit</a:t>
          </a:r>
          <a:endParaRPr lang="ro-MD" sz="1600" b="0" i="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Font typeface="Arial" panose="020B0604020202020204" pitchFamily="34" charset="0"/>
            <a:buNone/>
          </a:pPr>
          <a:r>
            <a:rPr lang="ro-RO" sz="1600" b="0" i="0" kern="1200" dirty="0">
              <a:latin typeface="Arial" panose="020B0604020202020204" pitchFamily="34" charset="0"/>
              <a:cs typeface="Arial" panose="020B0604020202020204" pitchFamily="34" charset="0"/>
            </a:rPr>
            <a:t>- Concediile de odihnă anuale suplimentare</a:t>
          </a:r>
        </a:p>
      </dsp:txBody>
      <dsp:txXfrm>
        <a:off x="225459" y="38172"/>
        <a:ext cx="7956926" cy="1478972"/>
      </dsp:txXfrm>
    </dsp:sp>
    <dsp:sp modelId="{B7F41B57-7E6C-45E5-8311-65E66CBB3F30}">
      <dsp:nvSpPr>
        <dsp:cNvPr id="0" name=""/>
        <dsp:cNvSpPr/>
      </dsp:nvSpPr>
      <dsp:spPr>
        <a:xfrm>
          <a:off x="124148" y="90331"/>
          <a:ext cx="869495" cy="123241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8B59A-5802-40F7-8D8D-385231D28A2F}">
      <dsp:nvSpPr>
        <dsp:cNvPr id="0" name=""/>
        <dsp:cNvSpPr/>
      </dsp:nvSpPr>
      <dsp:spPr>
        <a:xfrm>
          <a:off x="225459" y="1651472"/>
          <a:ext cx="7956926" cy="2111226"/>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08" tIns="60960" rIns="60960" bIns="60960" numCol="1" spcCol="1270" anchor="ctr" anchorCtr="0">
          <a:noAutofit/>
        </a:bodyPr>
        <a:lstStyle/>
        <a:p>
          <a:pPr marL="0" lvl="0" indent="0" algn="ctr" defTabSz="711200">
            <a:lnSpc>
              <a:spcPct val="90000"/>
            </a:lnSpc>
            <a:spcBef>
              <a:spcPct val="0"/>
            </a:spcBef>
            <a:spcAft>
              <a:spcPct val="35000"/>
            </a:spcAft>
            <a:buNone/>
          </a:pPr>
          <a:r>
            <a:rPr lang="ro-MD" sz="1600" b="1" kern="1200" dirty="0">
              <a:latin typeface="Arial" panose="020B0604020202020204" pitchFamily="34" charset="0"/>
              <a:cs typeface="Arial" panose="020B0604020202020204" pitchFamily="34" charset="0"/>
            </a:rPr>
            <a:t>Concedii sociale:</a:t>
          </a:r>
        </a:p>
        <a:p>
          <a:pPr marL="0" lvl="0" indent="0" algn="l" defTabSz="711200">
            <a:lnSpc>
              <a:spcPct val="90000"/>
            </a:lnSpc>
            <a:spcBef>
              <a:spcPct val="0"/>
            </a:spcBef>
            <a:spcAft>
              <a:spcPct val="35000"/>
            </a:spcAft>
            <a:buNone/>
          </a:pPr>
          <a:r>
            <a:rPr lang="ro-MD" sz="1600" kern="1200" dirty="0">
              <a:latin typeface="Arial" panose="020B0604020202020204" pitchFamily="34" charset="0"/>
              <a:cs typeface="Arial" panose="020B0604020202020204" pitchFamily="34" charset="0"/>
            </a:rPr>
            <a:t>- Concediu medical</a:t>
          </a:r>
        </a:p>
        <a:p>
          <a:pPr marL="0" lvl="0" indent="0" algn="l" defTabSz="711200">
            <a:lnSpc>
              <a:spcPct val="90000"/>
            </a:lnSpc>
            <a:spcBef>
              <a:spcPct val="0"/>
            </a:spcBef>
            <a:spcAft>
              <a:spcPct val="35000"/>
            </a:spcAft>
            <a:buNone/>
          </a:pPr>
          <a:r>
            <a:rPr lang="ro-MD" sz="1600" kern="1200" dirty="0">
              <a:latin typeface="Arial" panose="020B0604020202020204" pitchFamily="34" charset="0"/>
              <a:cs typeface="Arial" panose="020B0604020202020204" pitchFamily="34" charset="0"/>
            </a:rPr>
            <a:t>- </a:t>
          </a:r>
          <a:r>
            <a:rPr lang="ro-RO" sz="1600" b="0" i="0" kern="1200" dirty="0">
              <a:latin typeface="Arial" panose="020B0604020202020204" pitchFamily="34" charset="0"/>
              <a:cs typeface="Arial" panose="020B0604020202020204" pitchFamily="34" charset="0"/>
            </a:rPr>
            <a:t>Concediul de maternitate </a:t>
          </a:r>
        </a:p>
        <a:p>
          <a:pPr marL="0" lvl="0" indent="0" algn="l" defTabSz="711200">
            <a:lnSpc>
              <a:spcPct val="90000"/>
            </a:lnSpc>
            <a:spcBef>
              <a:spcPct val="0"/>
            </a:spcBef>
            <a:spcAft>
              <a:spcPct val="35000"/>
            </a:spcAft>
            <a:buNone/>
          </a:pPr>
          <a:r>
            <a:rPr lang="ro-RO" sz="1600" b="0" i="0" kern="1200" dirty="0">
              <a:latin typeface="Arial" panose="020B0604020202020204" pitchFamily="34" charset="0"/>
              <a:cs typeface="Arial" panose="020B0604020202020204" pitchFamily="34" charset="0"/>
            </a:rPr>
            <a:t>- Concediul parţial plătit pentru îngrijirea copilului</a:t>
          </a:r>
        </a:p>
        <a:p>
          <a:pPr marL="0" lvl="0" indent="0" algn="l" defTabSz="711200">
            <a:lnSpc>
              <a:spcPct val="90000"/>
            </a:lnSpc>
            <a:spcBef>
              <a:spcPct val="0"/>
            </a:spcBef>
            <a:spcAft>
              <a:spcPct val="35000"/>
            </a:spcAft>
            <a:buNone/>
          </a:pPr>
          <a:r>
            <a:rPr lang="ro-RO" sz="1600" b="0" i="0" kern="1200" dirty="0">
              <a:latin typeface="Arial" panose="020B0604020202020204" pitchFamily="34" charset="0"/>
              <a:cs typeface="Arial" panose="020B0604020202020204" pitchFamily="34" charset="0"/>
            </a:rPr>
            <a:t>- Concediul suplimentar neplătit pentru îngrijirea copilului în vârstă de la 3 la 4 ani</a:t>
          </a:r>
        </a:p>
        <a:p>
          <a:pPr marL="0" lvl="0" indent="0" algn="l" defTabSz="711200">
            <a:lnSpc>
              <a:spcPct val="90000"/>
            </a:lnSpc>
            <a:spcBef>
              <a:spcPct val="0"/>
            </a:spcBef>
            <a:spcAft>
              <a:spcPct val="35000"/>
            </a:spcAft>
            <a:buNone/>
          </a:pPr>
          <a:r>
            <a:rPr lang="ro-RO" sz="1600" b="0" i="0" kern="1200" dirty="0">
              <a:latin typeface="Arial" panose="020B0604020202020204" pitchFamily="34" charset="0"/>
              <a:cs typeface="Arial" panose="020B0604020202020204" pitchFamily="34" charset="0"/>
            </a:rPr>
            <a:t>- Concediu paternal</a:t>
          </a:r>
          <a:endParaRPr lang="ro-MD" sz="1600" b="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ru-RU" sz="1000" kern="1200" dirty="0"/>
        </a:p>
      </dsp:txBody>
      <dsp:txXfrm>
        <a:off x="225459" y="1651472"/>
        <a:ext cx="7956926" cy="2111226"/>
      </dsp:txXfrm>
    </dsp:sp>
    <dsp:sp modelId="{092795B9-11E5-42E6-A02F-0288B626F4DA}">
      <dsp:nvSpPr>
        <dsp:cNvPr id="0" name=""/>
        <dsp:cNvSpPr/>
      </dsp:nvSpPr>
      <dsp:spPr>
        <a:xfrm>
          <a:off x="194026" y="2026080"/>
          <a:ext cx="821612" cy="123241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E2340-814A-4009-A152-B05EB1A68005}" type="datetimeFigureOut">
              <a:rPr lang="ru-RU" smtClean="0"/>
              <a:t>21.10.2023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0FA25-FFF4-4B8F-9CA0-1FAA5E662BBB}" type="slidenum">
              <a:rPr lang="ru-RU" smtClean="0"/>
              <a:t>‹#›</a:t>
            </a:fld>
            <a:endParaRPr lang="ru-RU"/>
          </a:p>
        </p:txBody>
      </p:sp>
    </p:spTree>
    <p:extLst>
      <p:ext uri="{BB962C8B-B14F-4D97-AF65-F5344CB8AC3E}">
        <p14:creationId xmlns:p14="http://schemas.microsoft.com/office/powerpoint/2010/main" val="243023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050FA25-FFF4-4B8F-9CA0-1FAA5E662BBB}" type="slidenum">
              <a:rPr lang="ru-RU" smtClean="0"/>
              <a:t>21</a:t>
            </a:fld>
            <a:endParaRPr lang="ru-RU"/>
          </a:p>
        </p:txBody>
      </p:sp>
    </p:spTree>
    <p:extLst>
      <p:ext uri="{BB962C8B-B14F-4D97-AF65-F5344CB8AC3E}">
        <p14:creationId xmlns:p14="http://schemas.microsoft.com/office/powerpoint/2010/main" val="299410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106E36-FD25-4E2D-B0AA-010F637433A0}" type="datetimeFigureOut">
              <a:rPr lang="ru-RU" smtClean="0"/>
              <a:pPr/>
              <a:t>21.10.2023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1385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0993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029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64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6384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1182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3004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3167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4636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9407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B106E36-FD25-4E2D-B0AA-010F637433A0}" type="datetimeFigureOut">
              <a:rPr lang="ru-RU" smtClean="0"/>
              <a:pPr/>
              <a:t>21.10.2023</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1290389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476672"/>
            <a:ext cx="8534722" cy="720080"/>
          </a:xfrm>
        </p:spPr>
        <p:txBody>
          <a:bodyPr>
            <a:normAutofit/>
          </a:bodyPr>
          <a:lstStyle/>
          <a:p>
            <a:r>
              <a:rPr lang="ro-RO" sz="3200" b="1" dirty="0">
                <a:solidFill>
                  <a:schemeClr val="tx1"/>
                </a:solidFill>
                <a:latin typeface="Algerian" pitchFamily="82" charset="0"/>
              </a:rPr>
              <a:t>TIMPULUI DE LUCRU ȘI TIMPUL DE ODIHNĂ</a:t>
            </a:r>
            <a:endParaRPr lang="ru-RU" sz="3200" dirty="0">
              <a:solidFill>
                <a:schemeClr val="tx1"/>
              </a:solidFill>
            </a:endParaRPr>
          </a:p>
        </p:txBody>
      </p:sp>
      <p:pic>
        <p:nvPicPr>
          <p:cNvPr id="7" name="Рисунок 6">
            <a:extLst>
              <a:ext uri="{FF2B5EF4-FFF2-40B4-BE49-F238E27FC236}">
                <a16:creationId xmlns:a16="http://schemas.microsoft.com/office/drawing/2014/main" id="{E89E2FC4-FCD5-4050-BF16-0FD7B586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744"/>
            <a:ext cx="8784976" cy="5616624"/>
          </a:xfrm>
          <a:prstGeom prst="rect">
            <a:avLst/>
          </a:prstGeom>
        </p:spPr>
      </p:pic>
      <p:pic>
        <p:nvPicPr>
          <p:cNvPr id="9" name="Рисунок 8">
            <a:extLst>
              <a:ext uri="{FF2B5EF4-FFF2-40B4-BE49-F238E27FC236}">
                <a16:creationId xmlns:a16="http://schemas.microsoft.com/office/drawing/2014/main" id="{B563B6C0-F59B-4530-AAE6-162CF0D15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24744"/>
            <a:ext cx="8784976" cy="56166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89AD7B-8883-495A-BCD2-470CA3B29759}"/>
              </a:ext>
            </a:extLst>
          </p:cNvPr>
          <p:cNvSpPr>
            <a:spLocks noGrp="1"/>
          </p:cNvSpPr>
          <p:nvPr>
            <p:ph idx="1"/>
          </p:nvPr>
        </p:nvSpPr>
        <p:spPr>
          <a:xfrm>
            <a:off x="304800" y="260648"/>
            <a:ext cx="8686800" cy="6336704"/>
          </a:xfrm>
        </p:spPr>
        <p:txBody>
          <a:bodyPr>
            <a:normAutofit lnSpcReduction="10000"/>
          </a:bodyPr>
          <a:lstStyle/>
          <a:p>
            <a:pPr marL="0" indent="0">
              <a:buNone/>
            </a:pPr>
            <a:endParaRPr lang="ro-MD" sz="2100" b="1" i="1" dirty="0">
              <a:solidFill>
                <a:schemeClr val="tx1"/>
              </a:solidFill>
              <a:latin typeface="Arial" panose="020B0604020202020204" pitchFamily="34" charset="0"/>
              <a:cs typeface="Arial" panose="020B0604020202020204" pitchFamily="34" charset="0"/>
            </a:endParaRPr>
          </a:p>
          <a:p>
            <a:pPr marL="0" indent="0">
              <a:buNone/>
            </a:pPr>
            <a:endParaRPr lang="ro-MD" sz="2100" b="1" i="1" dirty="0">
              <a:solidFill>
                <a:schemeClr val="tx1"/>
              </a:solidFill>
              <a:latin typeface="Arial" panose="020B0604020202020204" pitchFamily="34" charset="0"/>
              <a:cs typeface="Arial" panose="020B0604020202020204" pitchFamily="34" charset="0"/>
            </a:endParaRPr>
          </a:p>
          <a:p>
            <a:pPr marL="0" indent="0">
              <a:buNone/>
            </a:pPr>
            <a:endParaRPr lang="ro-MD" sz="2100" b="1" i="1" dirty="0">
              <a:solidFill>
                <a:schemeClr val="tx1"/>
              </a:solidFill>
              <a:latin typeface="Arial" panose="020B0604020202020204" pitchFamily="34" charset="0"/>
              <a:cs typeface="Arial" panose="020B0604020202020204" pitchFamily="34" charset="0"/>
            </a:endParaRPr>
          </a:p>
          <a:p>
            <a:pPr marL="0" indent="0">
              <a:buNone/>
            </a:pPr>
            <a:endParaRPr lang="ro-MD" sz="2100" b="1" i="1" dirty="0">
              <a:solidFill>
                <a:schemeClr val="tx1"/>
              </a:solidFill>
              <a:latin typeface="Arial" panose="020B0604020202020204" pitchFamily="34" charset="0"/>
              <a:cs typeface="Arial" panose="020B0604020202020204" pitchFamily="34" charset="0"/>
            </a:endParaRPr>
          </a:p>
          <a:p>
            <a:pPr marL="0" indent="0" algn="just">
              <a:buNone/>
            </a:pPr>
            <a:r>
              <a:rPr lang="ro-MD" sz="1700" b="1" i="1" dirty="0">
                <a:solidFill>
                  <a:schemeClr val="tx1"/>
                </a:solidFill>
                <a:latin typeface="Arial" panose="020B0604020202020204" pitchFamily="34" charset="0"/>
                <a:cs typeface="Arial" panose="020B0604020202020204" pitchFamily="34" charset="0"/>
              </a:rPr>
              <a:t>Pauza de masă. </a:t>
            </a:r>
            <a:r>
              <a:rPr lang="ro-MD" sz="1700" dirty="0">
                <a:solidFill>
                  <a:schemeClr val="tx1"/>
                </a:solidFill>
                <a:latin typeface="Arial" panose="020B0604020202020204" pitchFamily="34" charset="0"/>
                <a:cs typeface="Arial" panose="020B0604020202020204" pitchFamily="34" charset="0"/>
              </a:rPr>
              <a:t>În conformitate cu art. 107 alin. (1)  din CM, în cadrul programului zilnic de muncă, salariatului trebuie să i se acorde o pauză de masă de cel puţin 30 de minute. Această pauză nu se include în timpul de muncă.</a:t>
            </a:r>
            <a:br>
              <a:rPr lang="ro-MD" sz="1700" dirty="0">
                <a:solidFill>
                  <a:schemeClr val="tx1"/>
                </a:solidFill>
                <a:latin typeface="Arial" panose="020B0604020202020204" pitchFamily="34" charset="0"/>
                <a:cs typeface="Arial" panose="020B0604020202020204" pitchFamily="34" charset="0"/>
              </a:rPr>
            </a:br>
            <a:r>
              <a:rPr lang="ro-MD" sz="1700" dirty="0">
                <a:solidFill>
                  <a:schemeClr val="tx1"/>
                </a:solidFill>
                <a:latin typeface="Arial" panose="020B0604020202020204" pitchFamily="34" charset="0"/>
                <a:cs typeface="Arial" panose="020B0604020202020204" pitchFamily="34" charset="0"/>
              </a:rPr>
              <a:t>Durata concretă a pauzei de masă şi timpul acordării acesteia se stabilesc în regulamentul intern al unității, contractul colectiv de muncă și în contractul individual de muncă unde se poate prevedea ca exepție includerea pauzei de masă în timpul de muncă.</a:t>
            </a:r>
          </a:p>
          <a:p>
            <a:pPr marL="0" indent="0" algn="just">
              <a:buNone/>
            </a:pPr>
            <a:endParaRPr lang="ro-MD" sz="1700" dirty="0">
              <a:solidFill>
                <a:schemeClr val="tx1"/>
              </a:solidFill>
              <a:latin typeface="Arial" panose="020B0604020202020204" pitchFamily="34" charset="0"/>
              <a:cs typeface="Arial" panose="020B0604020202020204" pitchFamily="34" charset="0"/>
            </a:endParaRPr>
          </a:p>
          <a:p>
            <a:pPr marL="0" indent="0" algn="just">
              <a:buNone/>
            </a:pPr>
            <a:endParaRPr lang="ro-MD" sz="1700" dirty="0">
              <a:solidFill>
                <a:schemeClr val="tx1"/>
              </a:solidFill>
              <a:latin typeface="Arial" panose="020B0604020202020204" pitchFamily="34" charset="0"/>
              <a:cs typeface="Arial" panose="020B0604020202020204" pitchFamily="34" charset="0"/>
            </a:endParaRPr>
          </a:p>
          <a:p>
            <a:pPr marL="0" indent="0" algn="just">
              <a:buNone/>
            </a:pPr>
            <a:endParaRPr lang="ro-MD" sz="1700" dirty="0">
              <a:solidFill>
                <a:schemeClr val="tx1"/>
              </a:solidFill>
              <a:latin typeface="Arial" panose="020B0604020202020204" pitchFamily="34" charset="0"/>
              <a:cs typeface="Arial" panose="020B0604020202020204" pitchFamily="34" charset="0"/>
            </a:endParaRPr>
          </a:p>
          <a:p>
            <a:pPr marL="0" indent="0" algn="just">
              <a:buNone/>
            </a:pPr>
            <a:endParaRPr lang="ro-MD" sz="1700" dirty="0">
              <a:solidFill>
                <a:schemeClr val="tx1"/>
              </a:solidFill>
              <a:latin typeface="Arial" panose="020B0604020202020204" pitchFamily="34" charset="0"/>
              <a:cs typeface="Arial" panose="020B0604020202020204" pitchFamily="34" charset="0"/>
            </a:endParaRPr>
          </a:p>
          <a:p>
            <a:pPr marL="0" indent="0" algn="just">
              <a:buNone/>
            </a:pPr>
            <a:endParaRPr lang="ru-RU" sz="1700" dirty="0">
              <a:solidFill>
                <a:schemeClr val="tx1"/>
              </a:solidFill>
              <a:latin typeface="Arial" panose="020B0604020202020204" pitchFamily="34" charset="0"/>
              <a:cs typeface="Arial" panose="020B0604020202020204" pitchFamily="34" charset="0"/>
            </a:endParaRPr>
          </a:p>
          <a:p>
            <a:pPr marL="0" indent="0" algn="just">
              <a:buNone/>
            </a:pPr>
            <a:r>
              <a:rPr lang="ro-MD" sz="1700" b="1" i="1" dirty="0">
                <a:solidFill>
                  <a:schemeClr val="tx1"/>
                </a:solidFill>
                <a:latin typeface="Arial" panose="020B0604020202020204" pitchFamily="34" charset="0"/>
                <a:cs typeface="Arial" panose="020B0604020202020204" pitchFamily="34" charset="0"/>
              </a:rPr>
              <a:t>Repausul zilnic. </a:t>
            </a:r>
            <a:r>
              <a:rPr lang="ro-MD" sz="1700" dirty="0">
                <a:solidFill>
                  <a:schemeClr val="tx1"/>
                </a:solidFill>
                <a:latin typeface="Arial" panose="020B0604020202020204" pitchFamily="34" charset="0"/>
                <a:cs typeface="Arial" panose="020B0604020202020204" pitchFamily="34" charset="0"/>
              </a:rPr>
              <a:t>Durata repausului zilnic cuprinde  perioada între sfîrşitul programului de muncă într-o zi şi începutul programului de muncă în ziua imediat următoare. Acastă perioadă  nu poate fi mai mică decît </a:t>
            </a:r>
            <a:r>
              <a:rPr lang="en-US" sz="1700" dirty="0">
                <a:solidFill>
                  <a:schemeClr val="tx1"/>
                </a:solidFill>
                <a:latin typeface="Arial" panose="020B0604020202020204" pitchFamily="34" charset="0"/>
                <a:cs typeface="Arial" panose="020B0604020202020204" pitchFamily="34" charset="0"/>
              </a:rPr>
              <a:t>11 ore consecutive</a:t>
            </a:r>
            <a:r>
              <a:rPr lang="ro-MD" sz="1700" dirty="0">
                <a:solidFill>
                  <a:schemeClr val="tx1"/>
                </a:solidFill>
                <a:latin typeface="Arial" panose="020B0604020202020204" pitchFamily="34" charset="0"/>
                <a:cs typeface="Arial" panose="020B0604020202020204" pitchFamily="34" charset="0"/>
              </a:rPr>
              <a:t>.</a:t>
            </a:r>
            <a:endParaRPr lang="ru-RU" sz="1700" dirty="0">
              <a:solidFill>
                <a:schemeClr val="tx1"/>
              </a:solidFill>
              <a:latin typeface="Arial" panose="020B0604020202020204" pitchFamily="34" charset="0"/>
              <a:cs typeface="Arial" panose="020B0604020202020204" pitchFamily="34" charset="0"/>
            </a:endParaRPr>
          </a:p>
          <a:p>
            <a:pPr marL="0" indent="0" algn="just">
              <a:buNone/>
            </a:pPr>
            <a:r>
              <a:rPr lang="ro-MD" sz="1700" dirty="0">
                <a:solidFill>
                  <a:schemeClr val="tx1"/>
                </a:solidFill>
                <a:latin typeface="Arial" panose="020B0604020202020204" pitchFamily="34" charset="0"/>
                <a:cs typeface="Arial" panose="020B0604020202020204" pitchFamily="34" charset="0"/>
              </a:rPr>
              <a:t>Pentru salariații care au program de muncă în schimburi durata repausului între schimburi nu poate fi mai mică decît durata dublă a timpului de muncă din schimbul precedent (inclusiv pauza pentru masă).</a:t>
            </a:r>
            <a:endParaRPr lang="ru-RU" sz="1700" dirty="0">
              <a:solidFill>
                <a:schemeClr val="tx1"/>
              </a:solidFill>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04CF218B-E44A-4BF7-A79D-2765581B0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51587"/>
            <a:ext cx="3562350" cy="1514475"/>
          </a:xfrm>
          <a:prstGeom prst="rect">
            <a:avLst/>
          </a:prstGeom>
        </p:spPr>
      </p:pic>
      <p:pic>
        <p:nvPicPr>
          <p:cNvPr id="5" name="Рисунок 4">
            <a:extLst>
              <a:ext uri="{FF2B5EF4-FFF2-40B4-BE49-F238E27FC236}">
                <a16:creationId xmlns:a16="http://schemas.microsoft.com/office/drawing/2014/main" id="{E5D9A194-97DC-4E1D-B229-A69491B1C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37" y="3193554"/>
            <a:ext cx="2143125" cy="1514475"/>
          </a:xfrm>
          <a:prstGeom prst="rect">
            <a:avLst/>
          </a:prstGeom>
        </p:spPr>
      </p:pic>
    </p:spTree>
    <p:extLst>
      <p:ext uri="{BB962C8B-B14F-4D97-AF65-F5344CB8AC3E}">
        <p14:creationId xmlns:p14="http://schemas.microsoft.com/office/powerpoint/2010/main" val="173883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DC1C39A-DDAC-47DF-A0D0-528AB4646228}"/>
              </a:ext>
            </a:extLst>
          </p:cNvPr>
          <p:cNvSpPr>
            <a:spLocks noGrp="1"/>
          </p:cNvSpPr>
          <p:nvPr>
            <p:ph idx="1"/>
          </p:nvPr>
        </p:nvSpPr>
        <p:spPr>
          <a:xfrm>
            <a:off x="251520" y="260648"/>
            <a:ext cx="8640960" cy="3528392"/>
          </a:xfrm>
        </p:spPr>
        <p:txBody>
          <a:bodyPr>
            <a:normAutofit fontScale="85000" lnSpcReduction="20000"/>
          </a:bodyPr>
          <a:lstStyle/>
          <a:p>
            <a:pPr marL="0" indent="0" algn="just">
              <a:buNone/>
            </a:pPr>
            <a:r>
              <a:rPr lang="ro-MD" sz="2300" b="1" i="1" dirty="0">
                <a:solidFill>
                  <a:schemeClr val="tx1"/>
                </a:solidFill>
                <a:latin typeface="Arial" panose="020B0604020202020204" pitchFamily="34" charset="0"/>
                <a:cs typeface="Arial" panose="020B0604020202020204" pitchFamily="34" charset="0"/>
              </a:rPr>
              <a:t>   </a:t>
            </a:r>
          </a:p>
          <a:p>
            <a:pPr marL="0" indent="0" algn="just">
              <a:buNone/>
            </a:pPr>
            <a:r>
              <a:rPr lang="ro-MD" sz="2300" b="1" i="1" dirty="0">
                <a:solidFill>
                  <a:schemeClr val="tx1"/>
                </a:solidFill>
                <a:latin typeface="Arial" panose="020B0604020202020204" pitchFamily="34" charset="0"/>
                <a:cs typeface="Arial" panose="020B0604020202020204" pitchFamily="34" charset="0"/>
              </a:rPr>
              <a:t>     Repausul săptăminal. </a:t>
            </a:r>
            <a:r>
              <a:rPr lang="ro-MD" sz="2300" dirty="0">
                <a:solidFill>
                  <a:schemeClr val="tx1"/>
                </a:solidFill>
                <a:latin typeface="Arial" panose="020B0604020202020204" pitchFamily="34" charset="0"/>
                <a:cs typeface="Arial" panose="020B0604020202020204" pitchFamily="34" charset="0"/>
              </a:rPr>
              <a:t>De regulă, repusul săptămînal  </a:t>
            </a:r>
            <a:r>
              <a:rPr lang="en-US" sz="2300" dirty="0">
                <a:solidFill>
                  <a:schemeClr val="tx1"/>
                </a:solidFill>
                <a:latin typeface="Arial" panose="020B0604020202020204" pitchFamily="34" charset="0"/>
                <a:cs typeface="Arial" panose="020B0604020202020204" pitchFamily="34" charset="0"/>
              </a:rPr>
              <a:t>se </a:t>
            </a:r>
            <a:r>
              <a:rPr lang="en-US" sz="2300" dirty="0" err="1">
                <a:solidFill>
                  <a:schemeClr val="tx1"/>
                </a:solidFill>
                <a:latin typeface="Arial" panose="020B0604020202020204" pitchFamily="34" charset="0"/>
                <a:cs typeface="Arial" panose="020B0604020202020204" pitchFamily="34" charset="0"/>
              </a:rPr>
              <a:t>acordă</a:t>
            </a:r>
            <a:r>
              <a:rPr lang="en-US" sz="2300" dirty="0">
                <a:solidFill>
                  <a:schemeClr val="tx1"/>
                </a:solidFill>
                <a:latin typeface="Arial" panose="020B0604020202020204" pitchFamily="34" charset="0"/>
                <a:cs typeface="Arial" panose="020B0604020202020204" pitchFamily="34" charset="0"/>
              </a:rPr>
              <a:t> </a:t>
            </a:r>
            <a:r>
              <a:rPr lang="en-US" sz="2300" dirty="0" err="1">
                <a:solidFill>
                  <a:schemeClr val="tx1"/>
                </a:solidFill>
                <a:latin typeface="Arial" panose="020B0604020202020204" pitchFamily="34" charset="0"/>
                <a:cs typeface="Arial" panose="020B0604020202020204" pitchFamily="34" charset="0"/>
              </a:rPr>
              <a:t>timp</a:t>
            </a:r>
            <a:r>
              <a:rPr lang="en-US" sz="2300" dirty="0">
                <a:solidFill>
                  <a:schemeClr val="tx1"/>
                </a:solidFill>
                <a:latin typeface="Arial" panose="020B0604020202020204" pitchFamily="34" charset="0"/>
                <a:cs typeface="Arial" panose="020B0604020202020204" pitchFamily="34" charset="0"/>
              </a:rPr>
              <a:t> de 2 </a:t>
            </a:r>
            <a:r>
              <a:rPr lang="en-US" sz="2300" dirty="0" err="1">
                <a:solidFill>
                  <a:schemeClr val="tx1"/>
                </a:solidFill>
                <a:latin typeface="Arial" panose="020B0604020202020204" pitchFamily="34" charset="0"/>
                <a:cs typeface="Arial" panose="020B0604020202020204" pitchFamily="34" charset="0"/>
              </a:rPr>
              <a:t>zile</a:t>
            </a:r>
            <a:r>
              <a:rPr lang="en-US" sz="2300" dirty="0">
                <a:solidFill>
                  <a:schemeClr val="tx1"/>
                </a:solidFill>
                <a:latin typeface="Arial" panose="020B0604020202020204" pitchFamily="34" charset="0"/>
                <a:cs typeface="Arial" panose="020B0604020202020204" pitchFamily="34" charset="0"/>
              </a:rPr>
              <a:t> consecutive, </a:t>
            </a:r>
            <a:r>
              <a:rPr lang="en-US" sz="2300" dirty="0" err="1">
                <a:solidFill>
                  <a:schemeClr val="tx1"/>
                </a:solidFill>
                <a:latin typeface="Arial" panose="020B0604020202020204" pitchFamily="34" charset="0"/>
                <a:cs typeface="Arial" panose="020B0604020202020204" pitchFamily="34" charset="0"/>
              </a:rPr>
              <a:t>aceste</a:t>
            </a:r>
            <a:r>
              <a:rPr lang="en-US" sz="2300" dirty="0">
                <a:solidFill>
                  <a:schemeClr val="tx1"/>
                </a:solidFill>
                <a:latin typeface="Arial" panose="020B0604020202020204" pitchFamily="34" charset="0"/>
                <a:cs typeface="Arial" panose="020B0604020202020204" pitchFamily="34" charset="0"/>
              </a:rPr>
              <a:t> </a:t>
            </a:r>
            <a:r>
              <a:rPr lang="en-US" sz="2300" dirty="0" err="1">
                <a:solidFill>
                  <a:schemeClr val="tx1"/>
                </a:solidFill>
                <a:latin typeface="Arial" panose="020B0604020202020204" pitchFamily="34" charset="0"/>
                <a:cs typeface="Arial" panose="020B0604020202020204" pitchFamily="34" charset="0"/>
              </a:rPr>
              <a:t>zile</a:t>
            </a:r>
            <a:r>
              <a:rPr lang="en-US" sz="2300" dirty="0">
                <a:solidFill>
                  <a:schemeClr val="tx1"/>
                </a:solidFill>
                <a:latin typeface="Arial" panose="020B0604020202020204" pitchFamily="34" charset="0"/>
                <a:cs typeface="Arial" panose="020B0604020202020204" pitchFamily="34" charset="0"/>
              </a:rPr>
              <a:t> </a:t>
            </a:r>
            <a:r>
              <a:rPr lang="en-US" sz="2300" dirty="0" err="1">
                <a:solidFill>
                  <a:schemeClr val="tx1"/>
                </a:solidFill>
                <a:latin typeface="Arial" panose="020B0604020202020204" pitchFamily="34" charset="0"/>
                <a:cs typeface="Arial" panose="020B0604020202020204" pitchFamily="34" charset="0"/>
              </a:rPr>
              <a:t>fiind</a:t>
            </a:r>
            <a:r>
              <a:rPr lang="en-US" sz="2300" dirty="0">
                <a:solidFill>
                  <a:schemeClr val="tx1"/>
                </a:solidFill>
                <a:latin typeface="Arial" panose="020B0604020202020204" pitchFamily="34" charset="0"/>
                <a:cs typeface="Arial" panose="020B0604020202020204" pitchFamily="34" charset="0"/>
              </a:rPr>
              <a:t> </a:t>
            </a:r>
            <a:r>
              <a:rPr lang="ro-MD" sz="2300" dirty="0">
                <a:solidFill>
                  <a:schemeClr val="tx1"/>
                </a:solidFill>
                <a:latin typeface="Arial" panose="020B0604020202020204" pitchFamily="34" charset="0"/>
                <a:cs typeface="Arial" panose="020B0604020202020204" pitchFamily="34" charset="0"/>
              </a:rPr>
              <a:t>sîmbăta şi duminica.</a:t>
            </a:r>
            <a:br>
              <a:rPr lang="ro-MD" sz="2300" dirty="0">
                <a:solidFill>
                  <a:schemeClr val="tx1"/>
                </a:solidFill>
                <a:latin typeface="Arial" panose="020B0604020202020204" pitchFamily="34" charset="0"/>
                <a:cs typeface="Arial" panose="020B0604020202020204" pitchFamily="34" charset="0"/>
              </a:rPr>
            </a:br>
            <a:r>
              <a:rPr lang="ro-MD" sz="2300" dirty="0">
                <a:solidFill>
                  <a:schemeClr val="tx1"/>
                </a:solidFill>
                <a:latin typeface="Arial" panose="020B0604020202020204" pitchFamily="34" charset="0"/>
                <a:cs typeface="Arial" panose="020B0604020202020204" pitchFamily="34" charset="0"/>
              </a:rPr>
              <a:t>În cazul în care un repaus simultan pentru întregul personal al unităţii în zilele de sîmbătă şi duminică ar prejudicia interesul public sau ar compromite funcţionarea normală a unităţii, repausul săptămînal poate fi acordat şi în alte zile, stabilite prin regulamentul intern al unității, contractul colectiv de muncă și contractul individual de muncă, cu condiţia ca una din zelele libere să fie duminica.</a:t>
            </a:r>
            <a:endParaRPr lang="ru-RU" sz="2300" dirty="0">
              <a:solidFill>
                <a:schemeClr val="tx1"/>
              </a:solidFill>
              <a:latin typeface="Arial" panose="020B0604020202020204" pitchFamily="34" charset="0"/>
              <a:cs typeface="Arial" panose="020B0604020202020204" pitchFamily="34" charset="0"/>
            </a:endParaRPr>
          </a:p>
          <a:p>
            <a:pPr marL="0" indent="0" algn="just">
              <a:buNone/>
            </a:pPr>
            <a:r>
              <a:rPr lang="ro-MD" sz="2300" dirty="0">
                <a:solidFill>
                  <a:schemeClr val="tx1"/>
                </a:solidFill>
                <a:latin typeface="Arial" panose="020B0604020202020204" pitchFamily="34" charset="0"/>
                <a:cs typeface="Arial" panose="020B0604020202020204" pitchFamily="34" charset="0"/>
              </a:rPr>
              <a:t>Pentru salariații care au program de muncă în schimburi repausul între schimburi se stabilește conform programei de muncă în schimburi, cu respectarea prevederilor art. 101 din CM, care se aduce la cunoştinţa salariaţilor cu cel puţin </a:t>
            </a:r>
            <a:r>
              <a:rPr lang="en-US" sz="2300" dirty="0">
                <a:solidFill>
                  <a:schemeClr val="tx1"/>
                </a:solidFill>
                <a:latin typeface="Arial" panose="020B0604020202020204" pitchFamily="34" charset="0"/>
                <a:cs typeface="Arial" panose="020B0604020202020204" pitchFamily="34" charset="0"/>
              </a:rPr>
              <a:t>14 </a:t>
            </a:r>
            <a:r>
              <a:rPr lang="en-US" sz="2300" dirty="0" err="1">
                <a:solidFill>
                  <a:schemeClr val="tx1"/>
                </a:solidFill>
                <a:latin typeface="Arial" panose="020B0604020202020204" pitchFamily="34" charset="0"/>
                <a:cs typeface="Arial" panose="020B0604020202020204" pitchFamily="34" charset="0"/>
              </a:rPr>
              <a:t>zile</a:t>
            </a:r>
            <a:r>
              <a:rPr lang="en-US" sz="2300" dirty="0">
                <a:solidFill>
                  <a:schemeClr val="tx1"/>
                </a:solidFill>
                <a:latin typeface="Arial" panose="020B0604020202020204" pitchFamily="34" charset="0"/>
                <a:cs typeface="Arial" panose="020B0604020202020204" pitchFamily="34" charset="0"/>
              </a:rPr>
              <a:t> </a:t>
            </a:r>
            <a:r>
              <a:rPr lang="ro-MD" sz="2300" dirty="0">
                <a:solidFill>
                  <a:schemeClr val="tx1"/>
                </a:solidFill>
                <a:latin typeface="Arial" panose="020B0604020202020204" pitchFamily="34" charset="0"/>
                <a:cs typeface="Arial" panose="020B0604020202020204" pitchFamily="34" charset="0"/>
              </a:rPr>
              <a:t>înainte de punerea lui în aplicare.</a:t>
            </a:r>
            <a:endParaRPr lang="ru-RU" sz="2300" dirty="0">
              <a:solidFill>
                <a:schemeClr val="tx1"/>
              </a:solidFill>
              <a:latin typeface="Arial" panose="020B0604020202020204" pitchFamily="34" charset="0"/>
              <a:cs typeface="Arial" panose="020B0604020202020204" pitchFamily="34" charset="0"/>
            </a:endParaRPr>
          </a:p>
          <a:p>
            <a:pPr marL="0" indent="0" algn="just">
              <a:buNone/>
            </a:pPr>
            <a:r>
              <a:rPr lang="ro-MD" sz="2300" b="1" i="1" dirty="0">
                <a:solidFill>
                  <a:schemeClr val="tx1"/>
                </a:solidFill>
                <a:latin typeface="Arial" panose="020B0604020202020204" pitchFamily="34" charset="0"/>
                <a:cs typeface="Arial" panose="020B0604020202020204" pitchFamily="34" charset="0"/>
              </a:rPr>
              <a:t>   </a:t>
            </a:r>
            <a:endParaRPr lang="ru-RU" sz="2300" dirty="0">
              <a:solidFill>
                <a:schemeClr val="tx1"/>
              </a:solidFill>
              <a:latin typeface="Arial" panose="020B0604020202020204" pitchFamily="34" charset="0"/>
              <a:cs typeface="Arial" panose="020B0604020202020204" pitchFamily="34" charset="0"/>
            </a:endParaRPr>
          </a:p>
          <a:p>
            <a:endParaRPr lang="ru-RU" dirty="0"/>
          </a:p>
        </p:txBody>
      </p:sp>
      <p:pic>
        <p:nvPicPr>
          <p:cNvPr id="6" name="Рисунок 5">
            <a:extLst>
              <a:ext uri="{FF2B5EF4-FFF2-40B4-BE49-F238E27FC236}">
                <a16:creationId xmlns:a16="http://schemas.microsoft.com/office/drawing/2014/main" id="{CC221382-CDEE-4015-8D4B-4963A839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658831"/>
            <a:ext cx="6096000" cy="3019425"/>
          </a:xfrm>
          <a:prstGeom prst="rect">
            <a:avLst/>
          </a:prstGeom>
        </p:spPr>
      </p:pic>
    </p:spTree>
    <p:extLst>
      <p:ext uri="{BB962C8B-B14F-4D97-AF65-F5344CB8AC3E}">
        <p14:creationId xmlns:p14="http://schemas.microsoft.com/office/powerpoint/2010/main" val="185752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DC1C39A-DDAC-47DF-A0D0-528AB4646228}"/>
              </a:ext>
            </a:extLst>
          </p:cNvPr>
          <p:cNvSpPr>
            <a:spLocks noGrp="1"/>
          </p:cNvSpPr>
          <p:nvPr>
            <p:ph idx="1"/>
          </p:nvPr>
        </p:nvSpPr>
        <p:spPr>
          <a:xfrm>
            <a:off x="251520" y="260648"/>
            <a:ext cx="8640960" cy="3672408"/>
          </a:xfrm>
        </p:spPr>
        <p:txBody>
          <a:bodyPr>
            <a:normAutofit fontScale="85000" lnSpcReduction="20000"/>
          </a:bodyPr>
          <a:lstStyle/>
          <a:p>
            <a:pPr marL="0" indent="0" algn="just">
              <a:buNone/>
            </a:pPr>
            <a:r>
              <a:rPr lang="ro-MD" sz="2300" b="1" i="1" dirty="0">
                <a:solidFill>
                  <a:schemeClr val="tx1"/>
                </a:solidFill>
                <a:latin typeface="Arial" panose="020B0604020202020204" pitchFamily="34" charset="0"/>
                <a:cs typeface="Arial" panose="020B0604020202020204" pitchFamily="34" charset="0"/>
              </a:rPr>
              <a:t>     Pauzele pentru alimentarea copilului.</a:t>
            </a:r>
            <a:r>
              <a:rPr lang="ro-MD" sz="2300" dirty="0">
                <a:solidFill>
                  <a:schemeClr val="tx1"/>
                </a:solidFill>
                <a:latin typeface="Arial" panose="020B0604020202020204" pitchFamily="34" charset="0"/>
                <a:cs typeface="Arial" panose="020B0604020202020204" pitchFamily="34" charset="0"/>
              </a:rPr>
              <a:t> Unuia dintre părinţii (tutorelui) care au copii în vîrstă de pînă la 3 ani li se acordă, pe lîngă pauza de masă, pauze suplimentare pentru alimentarea copilului. Aceste pauze se includ în timpul de muncă şi se plătesc reieșindu-se din salariul mediu. Pauzele  pentru alimentarea copilului vor avea o frecvenţă de cel puţin o dată la fiecare 3 ore, fiecare pauză avînd o durată de minim 30 de minute. Pentru unul dintre părinţii (tutorele) care au 2 sau mai mulţi copii în vîrstă de pînă la 3 ani, durata pauzei nu poate fi mai mică de o oră.</a:t>
            </a:r>
            <a:endParaRPr lang="ru-RU" sz="2300" dirty="0">
              <a:solidFill>
                <a:schemeClr val="tx1"/>
              </a:solidFill>
              <a:latin typeface="Arial" panose="020B0604020202020204" pitchFamily="34" charset="0"/>
              <a:cs typeface="Arial" panose="020B0604020202020204" pitchFamily="34" charset="0"/>
            </a:endParaRPr>
          </a:p>
          <a:p>
            <a:pPr marL="0" indent="0" algn="just">
              <a:buNone/>
            </a:pPr>
            <a:r>
              <a:rPr lang="ro-MD" sz="2300" dirty="0">
                <a:solidFill>
                  <a:schemeClr val="tx1"/>
                </a:solidFill>
                <a:latin typeface="Arial" panose="020B0604020202020204" pitchFamily="34" charset="0"/>
                <a:cs typeface="Arial" panose="020B0604020202020204" pitchFamily="34" charset="0"/>
              </a:rPr>
              <a:t>   Pauzele pentru alimentarea copilului se acordă cu stricta respectare a prevederilor art. 108 din CM.</a:t>
            </a:r>
          </a:p>
          <a:p>
            <a:pPr marL="0" indent="0" algn="just">
              <a:buNone/>
            </a:pPr>
            <a:r>
              <a:rPr lang="ro-MD" sz="2300" b="1" i="1" dirty="0">
                <a:solidFill>
                  <a:schemeClr val="tx1"/>
                </a:solidFill>
                <a:latin typeface="Arial" panose="020B0604020202020204" pitchFamily="34" charset="0"/>
                <a:cs typeface="Arial" panose="020B0604020202020204" pitchFamily="34" charset="0"/>
              </a:rPr>
              <a:t>     Pauza tehnică. </a:t>
            </a:r>
            <a:r>
              <a:rPr lang="ro-MD" sz="2300" dirty="0">
                <a:solidFill>
                  <a:schemeClr val="tx1"/>
                </a:solidFill>
                <a:latin typeface="Arial" panose="020B0604020202020204" pitchFamily="34" charset="0"/>
                <a:cs typeface="Arial" panose="020B0604020202020204" pitchFamily="34" charset="0"/>
              </a:rPr>
              <a:t>Pauzele tehnice pentru odihnă şi refacere a capacităţii de muncă, condiţionate de tehnologia de producţie şi / sau de condiţiile climaterice nefavorabile, se stabilesc cu o durată de cel puţin 10 minute la fiecare 2 ore. Pauza tehnică se include în timpul de muncă.</a:t>
            </a:r>
            <a:endParaRPr lang="ru-RU" sz="2300" dirty="0">
              <a:solidFill>
                <a:schemeClr val="tx1"/>
              </a:solidFill>
              <a:latin typeface="Arial" panose="020B0604020202020204" pitchFamily="34" charset="0"/>
              <a:cs typeface="Arial" panose="020B0604020202020204" pitchFamily="34" charset="0"/>
            </a:endParaRPr>
          </a:p>
          <a:p>
            <a:pPr marL="0" indent="0">
              <a:buNone/>
            </a:pPr>
            <a:endParaRPr lang="ru-RU" sz="2300" dirty="0">
              <a:solidFill>
                <a:schemeClr val="tx1"/>
              </a:solidFill>
              <a:latin typeface="Arial" panose="020B0604020202020204" pitchFamily="34" charset="0"/>
              <a:cs typeface="Arial" panose="020B0604020202020204" pitchFamily="34" charset="0"/>
            </a:endParaRPr>
          </a:p>
          <a:p>
            <a:endParaRPr lang="ru-RU" dirty="0"/>
          </a:p>
        </p:txBody>
      </p:sp>
      <p:pic>
        <p:nvPicPr>
          <p:cNvPr id="4" name="Рисунок 3">
            <a:extLst>
              <a:ext uri="{FF2B5EF4-FFF2-40B4-BE49-F238E27FC236}">
                <a16:creationId xmlns:a16="http://schemas.microsoft.com/office/drawing/2014/main" id="{BE0CED18-3416-4D5E-A839-442501A24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573016"/>
            <a:ext cx="8784976" cy="3179966"/>
          </a:xfrm>
          <a:prstGeom prst="rect">
            <a:avLst/>
          </a:prstGeom>
        </p:spPr>
      </p:pic>
    </p:spTree>
    <p:extLst>
      <p:ext uri="{BB962C8B-B14F-4D97-AF65-F5344CB8AC3E}">
        <p14:creationId xmlns:p14="http://schemas.microsoft.com/office/powerpoint/2010/main" val="379642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572FA3-1496-45FF-85ED-60298614AA3E}"/>
              </a:ext>
            </a:extLst>
          </p:cNvPr>
          <p:cNvSpPr>
            <a:spLocks noGrp="1"/>
          </p:cNvSpPr>
          <p:nvPr>
            <p:ph idx="1"/>
          </p:nvPr>
        </p:nvSpPr>
        <p:spPr>
          <a:xfrm>
            <a:off x="304800" y="404664"/>
            <a:ext cx="8686800" cy="6192688"/>
          </a:xfrm>
        </p:spPr>
        <p:txBody>
          <a:bodyPr>
            <a:normAutofit/>
          </a:bodyPr>
          <a:lstStyle/>
          <a:p>
            <a:pPr marL="0" indent="0" algn="just">
              <a:buNone/>
            </a:pPr>
            <a:r>
              <a:rPr lang="ro-MD" sz="1600" b="1" i="1" dirty="0">
                <a:solidFill>
                  <a:schemeClr val="tx1"/>
                </a:solidFill>
                <a:latin typeface="Arial" panose="020B0604020202020204" pitchFamily="34" charset="0"/>
                <a:cs typeface="Arial" panose="020B0604020202020204" pitchFamily="34" charset="0"/>
              </a:rPr>
              <a:t>Zilele de sărbătoare nelucrătoare. </a:t>
            </a:r>
            <a:r>
              <a:rPr lang="ro-RO" sz="1600" dirty="0">
                <a:solidFill>
                  <a:schemeClr val="tx1"/>
                </a:solidFill>
                <a:latin typeface="Arial" panose="020B0604020202020204" pitchFamily="34" charset="0"/>
                <a:cs typeface="Arial" panose="020B0604020202020204" pitchFamily="34" charset="0"/>
              </a:rPr>
              <a:t>Timpul de odihnă în zile de sărbătoare nelucrătoare pentru toți salariații </a:t>
            </a:r>
            <a:r>
              <a:rPr lang="ro-MD" sz="1600" dirty="0">
                <a:solidFill>
                  <a:schemeClr val="tx1"/>
                </a:solidFill>
                <a:latin typeface="Arial" panose="020B0604020202020204" pitchFamily="34" charset="0"/>
                <a:cs typeface="Arial" panose="020B0604020202020204" pitchFamily="34" charset="0"/>
              </a:rPr>
              <a:t>din unitățile din țara sereglamentează conform art. 111 din CM.</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MD" sz="1600" b="1" i="1" dirty="0">
                <a:solidFill>
                  <a:schemeClr val="tx1"/>
                </a:solidFill>
                <a:latin typeface="Arial" panose="020B0604020202020204" pitchFamily="34" charset="0"/>
                <a:cs typeface="Arial" panose="020B0604020202020204" pitchFamily="34" charset="0"/>
              </a:rPr>
              <a:t>Concedii anuale, suplimentare  şi sociale.</a:t>
            </a:r>
            <a:r>
              <a:rPr lang="ro-MD" sz="1600" b="1" dirty="0">
                <a:solidFill>
                  <a:schemeClr val="tx1"/>
                </a:solidFill>
                <a:latin typeface="Arial" panose="020B0604020202020204" pitchFamily="34" charset="0"/>
                <a:cs typeface="Arial" panose="020B0604020202020204" pitchFamily="34" charset="0"/>
              </a:rPr>
              <a:t> </a:t>
            </a:r>
            <a:r>
              <a:rPr lang="ro-MD" sz="1600" dirty="0">
                <a:solidFill>
                  <a:schemeClr val="tx1"/>
                </a:solidFill>
                <a:latin typeface="Arial" panose="020B0604020202020204" pitchFamily="34" charset="0"/>
                <a:cs typeface="Arial" panose="020B0604020202020204" pitchFamily="34" charset="0"/>
              </a:rPr>
              <a:t>Dreptul la concediu de odihnă anual, concedii suplimentare și sociale nu poate fi obiectul vreunei cesiuni, renunţări sau limitări. Orice înţelegere prin care se renunţă, total sau parţial, la acest drept este nulă.</a:t>
            </a:r>
            <a:br>
              <a:rPr lang="ro-MD" sz="1600" dirty="0">
                <a:solidFill>
                  <a:schemeClr val="tx1"/>
                </a:solidFill>
                <a:latin typeface="Arial" panose="020B0604020202020204" pitchFamily="34" charset="0"/>
                <a:cs typeface="Arial" panose="020B0604020202020204" pitchFamily="34" charset="0"/>
              </a:rPr>
            </a:br>
            <a:r>
              <a:rPr lang="ro-MD" sz="1600" dirty="0">
                <a:solidFill>
                  <a:schemeClr val="tx1"/>
                </a:solidFill>
                <a:latin typeface="Arial" panose="020B0604020202020204" pitchFamily="34" charset="0"/>
                <a:cs typeface="Arial" panose="020B0604020202020204" pitchFamily="34" charset="0"/>
              </a:rPr>
              <a:t>Orice salariat care lucrează în baza unui contract individual de muncă beneficiază de dreptul la concediu de odihnă anual, concediu suplimentar și social în conformitate cu prevederile legislației muncii.</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MD" sz="1600" dirty="0">
                <a:solidFill>
                  <a:schemeClr val="tx1"/>
                </a:solidFill>
                <a:latin typeface="Arial" panose="020B0604020202020204" pitchFamily="34" charset="0"/>
                <a:cs typeface="Arial" panose="020B0604020202020204" pitchFamily="34" charset="0"/>
              </a:rPr>
              <a:t> </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MD" sz="1600" dirty="0">
                <a:solidFill>
                  <a:schemeClr val="tx1"/>
                </a:solidFill>
                <a:latin typeface="Arial" panose="020B0604020202020204" pitchFamily="34" charset="0"/>
                <a:cs typeface="Arial" panose="020B0604020202020204" pitchFamily="34" charset="0"/>
              </a:rPr>
              <a:t>Pentru anumite genuri de activități timpul de muncă și de odihnă poate fi stabilt concomitent cu prevederile legislației muncii și a legislației ce reglamentează activitatea respectivă.                         De exemplu pentru conducătorii auto timpul de muncă și de odihnă se stableste conform                       art. 137 – 147 din Codul transporturilor rutiere nr.150 din  17.07.2014. </a:t>
            </a:r>
            <a:endParaRPr lang="ru-RU" sz="1600" dirty="0">
              <a:solidFill>
                <a:schemeClr val="tx1"/>
              </a:solidFill>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CF4DF238-AAF5-474E-891E-BF7B24623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18" y="3789040"/>
            <a:ext cx="8818782" cy="2944951"/>
          </a:xfrm>
          <a:prstGeom prst="rect">
            <a:avLst/>
          </a:prstGeom>
        </p:spPr>
      </p:pic>
    </p:spTree>
    <p:extLst>
      <p:ext uri="{BB962C8B-B14F-4D97-AF65-F5344CB8AC3E}">
        <p14:creationId xmlns:p14="http://schemas.microsoft.com/office/powerpoint/2010/main" val="31927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33EAE0E-A3CF-4772-9F66-AE3131746AB5}"/>
              </a:ext>
            </a:extLst>
          </p:cNvPr>
          <p:cNvSpPr>
            <a:spLocks noGrp="1"/>
          </p:cNvSpPr>
          <p:nvPr>
            <p:ph idx="1"/>
          </p:nvPr>
        </p:nvSpPr>
        <p:spPr>
          <a:xfrm>
            <a:off x="323528" y="332656"/>
            <a:ext cx="8496943" cy="5763344"/>
          </a:xfrm>
        </p:spPr>
        <p:txBody>
          <a:bodyPr/>
          <a:lstStyle/>
          <a:p>
            <a:pPr marL="34290" indent="0" algn="ctr">
              <a:buNone/>
            </a:pPr>
            <a:r>
              <a:rPr lang="en-US" b="1" i="1" dirty="0">
                <a:solidFill>
                  <a:schemeClr val="tx1"/>
                </a:solidFill>
                <a:latin typeface="Arial" panose="020B0604020202020204" pitchFamily="34" charset="0"/>
                <a:cs typeface="Arial" panose="020B0604020202020204" pitchFamily="34" charset="0"/>
              </a:rPr>
              <a:t>       </a:t>
            </a:r>
            <a:r>
              <a:rPr lang="ro-MD" b="1" i="1" dirty="0">
                <a:solidFill>
                  <a:schemeClr val="tx1"/>
                </a:solidFill>
                <a:latin typeface="Arial" panose="020B0604020202020204" pitchFamily="34" charset="0"/>
                <a:cs typeface="Arial" panose="020B0604020202020204" pitchFamily="34" charset="0"/>
              </a:rPr>
              <a:t>Concedii anuale, suplimentare  şi sociale.</a:t>
            </a:r>
            <a:r>
              <a:rPr lang="ro-MD" b="1" dirty="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dirty="0">
                <a:solidFill>
                  <a:schemeClr val="tx1"/>
                </a:solidFill>
                <a:latin typeface="Arial" panose="020B0604020202020204" pitchFamily="34" charset="0"/>
                <a:cs typeface="Arial" panose="020B0604020202020204" pitchFamily="34" charset="0"/>
              </a:rPr>
              <a:t>      </a:t>
            </a:r>
            <a:r>
              <a:rPr lang="ro-MD" dirty="0">
                <a:solidFill>
                  <a:schemeClr val="tx1"/>
                </a:solidFill>
                <a:latin typeface="Arial" panose="020B0604020202020204" pitchFamily="34" charset="0"/>
                <a:cs typeface="Arial" panose="020B0604020202020204" pitchFamily="34" charset="0"/>
              </a:rPr>
              <a:t>Dreptul la concediu de odihnă anual, concedii suplimentare și sociale nu poate fi obiectul vreunei cesiuni, renunţări sau limitări. </a:t>
            </a:r>
            <a:endParaRPr lang="en-US"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dirty="0">
                <a:solidFill>
                  <a:schemeClr val="tx1"/>
                </a:solidFill>
                <a:latin typeface="Arial" panose="020B0604020202020204" pitchFamily="34" charset="0"/>
                <a:cs typeface="Arial" panose="020B0604020202020204" pitchFamily="34" charset="0"/>
              </a:rPr>
              <a:t>      </a:t>
            </a:r>
            <a:r>
              <a:rPr lang="ro-MD" dirty="0">
                <a:solidFill>
                  <a:schemeClr val="tx1"/>
                </a:solidFill>
                <a:latin typeface="Arial" panose="020B0604020202020204" pitchFamily="34" charset="0"/>
                <a:cs typeface="Arial" panose="020B0604020202020204" pitchFamily="34" charset="0"/>
              </a:rPr>
              <a:t>Orice înţelegere prin care se renunţă, total sau parţial, la acest drept este nulă.</a:t>
            </a:r>
            <a:endParaRPr lang="en-US"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dirty="0">
                <a:solidFill>
                  <a:schemeClr val="tx1"/>
                </a:solidFill>
                <a:latin typeface="Arial" panose="020B0604020202020204" pitchFamily="34" charset="0"/>
                <a:cs typeface="Arial" panose="020B0604020202020204" pitchFamily="34" charset="0"/>
              </a:rPr>
              <a:t>      </a:t>
            </a:r>
            <a:r>
              <a:rPr lang="ro-MD" dirty="0">
                <a:solidFill>
                  <a:schemeClr val="tx1"/>
                </a:solidFill>
                <a:latin typeface="Arial" panose="020B0604020202020204" pitchFamily="34" charset="0"/>
                <a:cs typeface="Arial" panose="020B0604020202020204" pitchFamily="34" charset="0"/>
              </a:rPr>
              <a:t>Orice salariat care lucrează în baza unui contract individual de muncă beneficiază de dreptul la concediu de odihnă anual, concediu suplimentar și social în conformitate cu prevederile legislației muncii.</a:t>
            </a:r>
            <a:endParaRPr lang="ru-RU" dirty="0">
              <a:solidFill>
                <a:schemeClr val="tx1"/>
              </a:solidFill>
              <a:latin typeface="Arial" panose="020B0604020202020204" pitchFamily="34" charset="0"/>
              <a:cs typeface="Arial" panose="020B0604020202020204" pitchFamily="34" charset="0"/>
            </a:endParaRPr>
          </a:p>
          <a:p>
            <a:endParaRPr lang="ru-RU" dirty="0"/>
          </a:p>
        </p:txBody>
      </p:sp>
      <p:pic>
        <p:nvPicPr>
          <p:cNvPr id="5" name="Рисунок 4">
            <a:extLst>
              <a:ext uri="{FF2B5EF4-FFF2-40B4-BE49-F238E27FC236}">
                <a16:creationId xmlns:a16="http://schemas.microsoft.com/office/drawing/2014/main" id="{F38E4B41-EAD1-4D49-A9B3-75F22B52E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2996952"/>
            <a:ext cx="8784974" cy="3650754"/>
          </a:xfrm>
          <a:prstGeom prst="rect">
            <a:avLst/>
          </a:prstGeom>
        </p:spPr>
      </p:pic>
    </p:spTree>
    <p:extLst>
      <p:ext uri="{BB962C8B-B14F-4D97-AF65-F5344CB8AC3E}">
        <p14:creationId xmlns:p14="http://schemas.microsoft.com/office/powerpoint/2010/main" val="139918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A875E-D902-4F2E-A9DB-A6CD5CFBC256}"/>
              </a:ext>
            </a:extLst>
          </p:cNvPr>
          <p:cNvSpPr>
            <a:spLocks noGrp="1"/>
          </p:cNvSpPr>
          <p:nvPr>
            <p:ph type="title"/>
          </p:nvPr>
        </p:nvSpPr>
        <p:spPr>
          <a:xfrm>
            <a:off x="251520" y="365127"/>
            <a:ext cx="8479854" cy="1119658"/>
          </a:xfrm>
        </p:spPr>
        <p:txBody>
          <a:bodyPr>
            <a:normAutofit fontScale="90000"/>
          </a:bodyPr>
          <a:lstStyle/>
          <a:p>
            <a:pPr algn="ctr"/>
            <a:r>
              <a:rPr lang="ro-RO" sz="2800" dirty="0">
                <a:solidFill>
                  <a:schemeClr val="tx1"/>
                </a:solidFill>
                <a:latin typeface="Arial Black" panose="020B0A04020102020204" pitchFamily="34" charset="0"/>
                <a:cs typeface="Arial" pitchFamily="34" charset="0"/>
              </a:rPr>
              <a:t>Tipuri de concedii</a:t>
            </a:r>
            <a:br>
              <a:rPr lang="ro-RO" sz="2800" dirty="0">
                <a:solidFill>
                  <a:schemeClr val="tx1"/>
                </a:solidFill>
                <a:latin typeface="Arial Black" panose="020B0A04020102020204" pitchFamily="34" charset="0"/>
                <a:cs typeface="Arial" pitchFamily="34" charset="0"/>
              </a:rPr>
            </a:br>
            <a:r>
              <a:rPr lang="ro-RO" sz="2800" dirty="0">
                <a:solidFill>
                  <a:schemeClr val="tx1"/>
                </a:solidFill>
                <a:latin typeface="Arial Black" panose="020B0A04020102020204" pitchFamily="34" charset="0"/>
                <a:cs typeface="Arial" pitchFamily="34" charset="0"/>
              </a:rPr>
              <a:t>Caracteristici și proceduri de acordare a concediilor</a:t>
            </a:r>
            <a:endParaRPr lang="ru-RU" sz="2800" dirty="0">
              <a:solidFill>
                <a:schemeClr val="tx1"/>
              </a:solidFill>
            </a:endParaRPr>
          </a:p>
        </p:txBody>
      </p:sp>
      <p:sp>
        <p:nvSpPr>
          <p:cNvPr id="3" name="Объект 2">
            <a:extLst>
              <a:ext uri="{FF2B5EF4-FFF2-40B4-BE49-F238E27FC236}">
                <a16:creationId xmlns:a16="http://schemas.microsoft.com/office/drawing/2014/main" id="{9BB8652D-2789-4EB7-A56E-EDAA249886B9}"/>
              </a:ext>
            </a:extLst>
          </p:cNvPr>
          <p:cNvSpPr>
            <a:spLocks noGrp="1"/>
          </p:cNvSpPr>
          <p:nvPr>
            <p:ph idx="1"/>
          </p:nvPr>
        </p:nvSpPr>
        <p:spPr>
          <a:xfrm>
            <a:off x="323528" y="1825625"/>
            <a:ext cx="8568952" cy="4351338"/>
          </a:xfrm>
        </p:spPr>
        <p:txBody>
          <a:bodyPr/>
          <a:lstStyle/>
          <a:p>
            <a:pPr marL="0" indent="0">
              <a:buNone/>
            </a:pPr>
            <a:r>
              <a:rPr lang="ro-RO" dirty="0">
                <a:solidFill>
                  <a:schemeClr val="tx1"/>
                </a:solidFill>
                <a:latin typeface="Arial" panose="020B0604020202020204" pitchFamily="34" charset="0"/>
                <a:cs typeface="Arial" panose="020B0604020202020204" pitchFamily="34" charset="0"/>
              </a:rPr>
              <a:t>Concediile sunt de diferite tipuri, durate și au diferite scopuri</a:t>
            </a:r>
            <a:r>
              <a:rPr lang="en-US" dirty="0">
                <a:solidFill>
                  <a:schemeClr val="tx1"/>
                </a:solidFill>
                <a:latin typeface="Arial" panose="020B0604020202020204" pitchFamily="34" charset="0"/>
                <a:cs typeface="Arial" panose="020B0604020202020204" pitchFamily="34" charset="0"/>
              </a:rPr>
              <a:t>.</a:t>
            </a:r>
          </a:p>
          <a:p>
            <a:pPr marL="0" indent="0">
              <a:buNone/>
            </a:pPr>
            <a:r>
              <a:rPr lang="en-US" dirty="0">
                <a:solidFill>
                  <a:schemeClr val="tx1"/>
                </a:solidFill>
                <a:latin typeface="Arial" panose="020B0604020202020204" pitchFamily="34" charset="0"/>
                <a:cs typeface="Arial" panose="020B0604020202020204" pitchFamily="34" charset="0"/>
              </a:rPr>
              <a:t>C</a:t>
            </a:r>
            <a:r>
              <a:rPr lang="ro-RO" dirty="0">
                <a:solidFill>
                  <a:schemeClr val="tx1"/>
                </a:solidFill>
                <a:latin typeface="Arial" panose="020B0604020202020204" pitchFamily="34" charset="0"/>
                <a:cs typeface="Arial" panose="020B0604020202020204" pitchFamily="34" charset="0"/>
              </a:rPr>
              <a:t>oncediile se împart în:</a:t>
            </a:r>
            <a:endParaRPr lang="en-US" dirty="0">
              <a:solidFill>
                <a:schemeClr val="tx1"/>
              </a:solidFill>
              <a:latin typeface="Arial" panose="020B0604020202020204" pitchFamily="34" charset="0"/>
              <a:cs typeface="Arial" panose="020B0604020202020204" pitchFamily="34" charset="0"/>
            </a:endParaRPr>
          </a:p>
          <a:p>
            <a:pPr marL="0" indent="0">
              <a:buNone/>
            </a:pPr>
            <a:endParaRPr lang="ru-RU" dirty="0"/>
          </a:p>
        </p:txBody>
      </p:sp>
      <p:graphicFrame>
        <p:nvGraphicFramePr>
          <p:cNvPr id="5" name="Схема 4">
            <a:extLst>
              <a:ext uri="{FF2B5EF4-FFF2-40B4-BE49-F238E27FC236}">
                <a16:creationId xmlns:a16="http://schemas.microsoft.com/office/drawing/2014/main" id="{7E0AC5D2-7EC3-4343-9D6D-FFD0118A21CF}"/>
              </a:ext>
            </a:extLst>
          </p:cNvPr>
          <p:cNvGraphicFramePr/>
          <p:nvPr>
            <p:extLst>
              <p:ext uri="{D42A27DB-BD31-4B8C-83A1-F6EECF244321}">
                <p14:modId xmlns:p14="http://schemas.microsoft.com/office/powerpoint/2010/main" val="1254268514"/>
              </p:ext>
            </p:extLst>
          </p:nvPr>
        </p:nvGraphicFramePr>
        <p:xfrm>
          <a:off x="323528" y="2708919"/>
          <a:ext cx="8407846" cy="3783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49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404664"/>
            <a:ext cx="8496944" cy="3240360"/>
          </a:xfrm>
        </p:spPr>
        <p:txBody>
          <a:bodyPr>
            <a:noAutofit/>
          </a:bodyPr>
          <a:lstStyle/>
          <a:p>
            <a:pPr algn="just">
              <a:buNone/>
            </a:pPr>
            <a:r>
              <a:rPr lang="ro-RO" sz="1800" i="1" dirty="0">
                <a:latin typeface="Arial Black" panose="020B0A04020102020204" pitchFamily="34" charset="0"/>
                <a:cs typeface="Arial" pitchFamily="34" charset="0"/>
              </a:rPr>
              <a:t>      </a:t>
            </a:r>
            <a:r>
              <a:rPr lang="ro-RO" sz="1800" i="1" dirty="0">
                <a:solidFill>
                  <a:schemeClr val="tx1"/>
                </a:solidFill>
                <a:latin typeface="Arial Black" panose="020B0A04020102020204" pitchFamily="34" charset="0"/>
                <a:cs typeface="Arial" panose="020B0604020202020204" pitchFamily="34" charset="0"/>
              </a:rPr>
              <a:t>Pe lângă concediul plătit, se acordă și concediul fără plată.</a:t>
            </a:r>
          </a:p>
          <a:p>
            <a:pPr marL="0" indent="0" algn="just">
              <a:buNone/>
            </a:pPr>
            <a:r>
              <a:rPr lang="ro-RO" sz="1600" dirty="0">
                <a:solidFill>
                  <a:schemeClr val="tx1"/>
                </a:solidFill>
                <a:latin typeface="Arial" panose="020B0604020202020204" pitchFamily="34" charset="0"/>
                <a:cs typeface="Arial" panose="020B0604020202020204" pitchFamily="34" charset="0"/>
              </a:rPr>
              <a:t>Codul muncii reglamentează două tipuri de concediu fără plată:</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RO" sz="1600" dirty="0">
                <a:solidFill>
                  <a:schemeClr val="tx1"/>
                </a:solidFill>
                <a:latin typeface="Arial" panose="020B0604020202020204" pitchFamily="34" charset="0"/>
                <a:cs typeface="Arial" panose="020B0604020202020204" pitchFamily="34" charset="0"/>
              </a:rPr>
              <a:t>Suspendarea contractul individual de munca, prin acordul parților, în cazul concediilor fără plată pentru o perioadă mai mare de o lună, conform prevederii art. 77 lit. a) din Codul muncii.</a:t>
            </a:r>
            <a:endParaRPr lang="ru-RU" sz="16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ro-RO" sz="1600" dirty="0">
                <a:solidFill>
                  <a:schemeClr val="tx1"/>
                </a:solidFill>
                <a:latin typeface="Arial" panose="020B0604020202020204" pitchFamily="34" charset="0"/>
                <a:cs typeface="Arial" panose="020B0604020202020204" pitchFamily="34" charset="0"/>
              </a:rPr>
              <a:t>Concediu fără plată din condiții familiare și din alte motive intemeiate, cu o durată de pînă la 120 zile calendaristice, conform prevederii art. 120 alin. (1) din Codul muncii.</a:t>
            </a:r>
          </a:p>
          <a:p>
            <a:pPr marL="0" lvl="0" indent="0" algn="just">
              <a:buNone/>
            </a:pPr>
            <a:endParaRPr lang="ru-RU" sz="1600" dirty="0">
              <a:latin typeface="Arial" panose="020B0604020202020204" pitchFamily="34" charset="0"/>
              <a:cs typeface="Arial" panose="020B0604020202020204" pitchFamily="34" charset="0"/>
            </a:endParaRPr>
          </a:p>
          <a:p>
            <a:pPr algn="just">
              <a:buNone/>
            </a:pPr>
            <a:endParaRPr lang="en-US" sz="1400" dirty="0">
              <a:latin typeface="Arial" pitchFamily="34" charset="0"/>
              <a:cs typeface="Arial" pitchFamily="34" charset="0"/>
            </a:endParaRPr>
          </a:p>
          <a:p>
            <a:pPr algn="just">
              <a:buNone/>
            </a:pPr>
            <a:endParaRPr lang="ru-RU" sz="1400" dirty="0">
              <a:latin typeface="Arial" pitchFamily="34" charset="0"/>
              <a:cs typeface="Arial" pitchFamily="34" charset="0"/>
            </a:endParaRPr>
          </a:p>
        </p:txBody>
      </p:sp>
      <p:pic>
        <p:nvPicPr>
          <p:cNvPr id="5" name="Рисунок 4">
            <a:extLst>
              <a:ext uri="{FF2B5EF4-FFF2-40B4-BE49-F238E27FC236}">
                <a16:creationId xmlns:a16="http://schemas.microsoft.com/office/drawing/2014/main" id="{ADB2F13C-871B-4F03-9FA8-2AFE03E2B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140968"/>
            <a:ext cx="8712968" cy="3528392"/>
          </a:xfrm>
          <a:prstGeom prst="rect">
            <a:avLst/>
          </a:prstGeom>
        </p:spPr>
      </p:pic>
    </p:spTree>
    <p:extLst>
      <p:ext uri="{BB962C8B-B14F-4D97-AF65-F5344CB8AC3E}">
        <p14:creationId xmlns:p14="http://schemas.microsoft.com/office/powerpoint/2010/main" val="143941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9471DC-8BD3-46C1-8FBE-A494A246A78C}"/>
              </a:ext>
            </a:extLst>
          </p:cNvPr>
          <p:cNvSpPr>
            <a:spLocks noGrp="1"/>
          </p:cNvSpPr>
          <p:nvPr>
            <p:ph idx="1"/>
          </p:nvPr>
        </p:nvSpPr>
        <p:spPr>
          <a:xfrm>
            <a:off x="323528" y="3418514"/>
            <a:ext cx="8496944" cy="2891978"/>
          </a:xfrm>
        </p:spPr>
        <p:txBody>
          <a:bodyPr>
            <a:normAutofit/>
          </a:bodyPr>
          <a:lstStyle/>
          <a:p>
            <a:pPr marL="0" indent="0" algn="ctr">
              <a:buNone/>
            </a:pPr>
            <a:r>
              <a:rPr lang="ro-MD" sz="2000" b="1" dirty="0">
                <a:solidFill>
                  <a:srgbClr val="FF0000"/>
                </a:solidFill>
                <a:latin typeface="Arial" pitchFamily="34" charset="0"/>
                <a:cs typeface="Arial" pitchFamily="34" charset="0"/>
              </a:rPr>
              <a:t>IMPORTANT!</a:t>
            </a:r>
            <a:r>
              <a:rPr lang="en-US" sz="2000" b="1" dirty="0">
                <a:solidFill>
                  <a:srgbClr val="FF0000"/>
                </a:solidFill>
                <a:latin typeface="Arial" pitchFamily="34" charset="0"/>
                <a:cs typeface="Arial" pitchFamily="34" charset="0"/>
              </a:rPr>
              <a:t> </a:t>
            </a:r>
            <a:endParaRPr lang="ro-MD" sz="2000" b="1" dirty="0">
              <a:solidFill>
                <a:srgbClr val="FF0000"/>
              </a:solidFill>
              <a:latin typeface="Arial" pitchFamily="34" charset="0"/>
              <a:cs typeface="Arial" pitchFamily="34" charset="0"/>
            </a:endParaRPr>
          </a:p>
          <a:p>
            <a:pPr marL="0" indent="0" algn="just">
              <a:buNone/>
            </a:pPr>
            <a:r>
              <a:rPr lang="ro-RO" sz="2000" dirty="0">
                <a:solidFill>
                  <a:schemeClr val="tx1"/>
                </a:solidFill>
                <a:latin typeface="Arial" pitchFamily="34" charset="0"/>
                <a:cs typeface="Arial" pitchFamily="34" charset="0"/>
              </a:rPr>
              <a:t>   </a:t>
            </a:r>
            <a:r>
              <a:rPr lang="ro-RO" sz="1700" dirty="0">
                <a:solidFill>
                  <a:schemeClr val="tx1"/>
                </a:solidFill>
                <a:latin typeface="Arial" pitchFamily="34" charset="0"/>
                <a:cs typeface="Arial" pitchFamily="34" charset="0"/>
              </a:rPr>
              <a:t>Concediul se acordă tuturor angajaților întreprinderii care lucrează pe baza unui contract individual de muncă, inclusiv lucrătorilor cu fracțiune de normă, lucrătorilor sezonieri, persoanelor cu care a fost încheiat un contract individual de muncă pe durată determinată, angajaților prin cumul.</a:t>
            </a:r>
            <a:endParaRPr lang="en-US" sz="1700" dirty="0">
              <a:solidFill>
                <a:schemeClr val="tx1"/>
              </a:solidFill>
              <a:latin typeface="Arial" panose="020B0604020202020204" pitchFamily="34" charset="0"/>
              <a:cs typeface="Arial" pitchFamily="34" charset="0"/>
            </a:endParaRPr>
          </a:p>
          <a:p>
            <a:pPr marL="0" indent="0" algn="just">
              <a:buNone/>
            </a:pPr>
            <a:r>
              <a:rPr lang="ro-RO" sz="1700" dirty="0">
                <a:solidFill>
                  <a:schemeClr val="tx1"/>
                </a:solidFill>
                <a:latin typeface="Arial" panose="020B0604020202020204" pitchFamily="34" charset="0"/>
                <a:cs typeface="Arial" panose="020B0604020202020204" pitchFamily="34" charset="0"/>
              </a:rPr>
              <a:t>    </a:t>
            </a:r>
            <a:r>
              <a:rPr lang="ro-MD" sz="1700" dirty="0">
                <a:solidFill>
                  <a:schemeClr val="tx1"/>
                </a:solidFill>
                <a:latin typeface="Arial" panose="020B0604020202020204" pitchFamily="34" charset="0"/>
                <a:cs typeface="Arial" panose="020B0604020202020204" pitchFamily="34" charset="0"/>
              </a:rPr>
              <a:t>Articolul</a:t>
            </a:r>
            <a:r>
              <a:rPr lang="en-US" sz="1700" dirty="0">
                <a:solidFill>
                  <a:schemeClr val="tx1"/>
                </a:solidFill>
                <a:latin typeface="Arial" panose="020B0604020202020204" pitchFamily="34" charset="0"/>
                <a:cs typeface="Arial" panose="020B0604020202020204" pitchFamily="34" charset="0"/>
              </a:rPr>
              <a:t> 112</a:t>
            </a:r>
            <a:r>
              <a:rPr lang="ro-MD" sz="1700" dirty="0">
                <a:solidFill>
                  <a:schemeClr val="tx1"/>
                </a:solidFill>
                <a:latin typeface="Arial" panose="020B0604020202020204" pitchFamily="34" charset="0"/>
                <a:cs typeface="Arial" panose="020B0604020202020204" pitchFamily="34" charset="0"/>
              </a:rPr>
              <a:t> ali. (3) </a:t>
            </a:r>
            <a:r>
              <a:rPr lang="en-US" sz="1700" dirty="0">
                <a:solidFill>
                  <a:schemeClr val="tx1"/>
                </a:solidFill>
                <a:latin typeface="Arial" panose="020B0604020202020204" pitchFamily="34" charset="0"/>
                <a:cs typeface="Arial" panose="020B0604020202020204" pitchFamily="34" charset="0"/>
              </a:rPr>
              <a:t> din </a:t>
            </a:r>
            <a:r>
              <a:rPr lang="en-US" sz="1700" dirty="0" err="1">
                <a:solidFill>
                  <a:schemeClr val="tx1"/>
                </a:solidFill>
                <a:latin typeface="Arial" panose="020B0604020202020204" pitchFamily="34" charset="0"/>
                <a:cs typeface="Arial" panose="020B0604020202020204" pitchFamily="34" charset="0"/>
              </a:rPr>
              <a:t>Codul</a:t>
            </a:r>
            <a:r>
              <a:rPr lang="en-US" sz="1700" dirty="0">
                <a:solidFill>
                  <a:schemeClr val="tx1"/>
                </a:solidFill>
                <a:latin typeface="Arial" panose="020B0604020202020204" pitchFamily="34" charset="0"/>
                <a:cs typeface="Arial" panose="020B0604020202020204" pitchFamily="34" charset="0"/>
              </a:rPr>
              <a:t> </a:t>
            </a:r>
            <a:r>
              <a:rPr lang="en-US" sz="1700" dirty="0" err="1">
                <a:solidFill>
                  <a:schemeClr val="tx1"/>
                </a:solidFill>
                <a:latin typeface="Arial" panose="020B0604020202020204" pitchFamily="34" charset="0"/>
                <a:cs typeface="Arial" panose="020B0604020202020204" pitchFamily="34" charset="0"/>
              </a:rPr>
              <a:t>Muncii</a:t>
            </a:r>
            <a:r>
              <a:rPr lang="en-US" sz="1700" dirty="0">
                <a:solidFill>
                  <a:schemeClr val="tx1"/>
                </a:solidFill>
                <a:latin typeface="Arial" panose="020B0604020202020204" pitchFamily="34" charset="0"/>
                <a:cs typeface="Arial" panose="020B0604020202020204" pitchFamily="34" charset="0"/>
              </a:rPr>
              <a:t> </a:t>
            </a:r>
            <a:r>
              <a:rPr lang="ru-RU" sz="1700" b="1" i="1" dirty="0">
                <a:solidFill>
                  <a:schemeClr val="tx1"/>
                </a:solidFill>
                <a:latin typeface="Arial" panose="020B0604020202020204" pitchFamily="34" charset="0"/>
                <a:cs typeface="Arial" panose="020B0604020202020204" pitchFamily="34" charset="0"/>
              </a:rPr>
              <a:t>«</a:t>
            </a:r>
            <a:r>
              <a:rPr lang="en-US" sz="1700" b="1" i="1" dirty="0" err="1">
                <a:solidFill>
                  <a:schemeClr val="tx1"/>
                </a:solidFill>
                <a:latin typeface="Arial" panose="020B0604020202020204" pitchFamily="34" charset="0"/>
                <a:cs typeface="Arial" panose="020B0604020202020204" pitchFamily="34" charset="0"/>
              </a:rPr>
              <a:t>Dreptul</a:t>
            </a:r>
            <a:r>
              <a:rPr lang="en-US" sz="1700" b="1" i="1" dirty="0">
                <a:solidFill>
                  <a:schemeClr val="tx1"/>
                </a:solidFill>
                <a:latin typeface="Arial" panose="020B0604020202020204" pitchFamily="34" charset="0"/>
                <a:cs typeface="Arial" panose="020B0604020202020204" pitchFamily="34" charset="0"/>
              </a:rPr>
              <a:t> la </a:t>
            </a:r>
            <a:r>
              <a:rPr lang="en-US" sz="1700" b="1" i="1" dirty="0" err="1">
                <a:solidFill>
                  <a:schemeClr val="tx1"/>
                </a:solidFill>
                <a:latin typeface="Arial" panose="020B0604020202020204" pitchFamily="34" charset="0"/>
                <a:cs typeface="Arial" panose="020B0604020202020204" pitchFamily="34" charset="0"/>
              </a:rPr>
              <a:t>concediu</a:t>
            </a:r>
            <a:r>
              <a:rPr lang="en-US" sz="1700" b="1" i="1" dirty="0">
                <a:solidFill>
                  <a:schemeClr val="tx1"/>
                </a:solidFill>
                <a:latin typeface="Arial" panose="020B0604020202020204" pitchFamily="34" charset="0"/>
                <a:cs typeface="Arial" panose="020B0604020202020204" pitchFamily="34" charset="0"/>
              </a:rPr>
              <a:t> de </a:t>
            </a:r>
            <a:r>
              <a:rPr lang="en-US" sz="1700" b="1" i="1" dirty="0" err="1">
                <a:solidFill>
                  <a:schemeClr val="tx1"/>
                </a:solidFill>
                <a:latin typeface="Arial" panose="020B0604020202020204" pitchFamily="34" charset="0"/>
                <a:cs typeface="Arial" panose="020B0604020202020204" pitchFamily="34" charset="0"/>
              </a:rPr>
              <a:t>odihnă</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anual</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plătit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este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garantat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pentru</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toţi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salariaţii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Dreptul</a:t>
            </a:r>
            <a:r>
              <a:rPr lang="en-US" sz="1700" b="1" i="1" dirty="0">
                <a:solidFill>
                  <a:schemeClr val="tx1"/>
                </a:solidFill>
                <a:latin typeface="Arial" panose="020B0604020202020204" pitchFamily="34" charset="0"/>
                <a:cs typeface="Arial" panose="020B0604020202020204" pitchFamily="34" charset="0"/>
              </a:rPr>
              <a:t> la </a:t>
            </a:r>
            <a:r>
              <a:rPr lang="en-US" sz="1700" b="1" i="1" dirty="0" err="1">
                <a:solidFill>
                  <a:schemeClr val="tx1"/>
                </a:solidFill>
                <a:latin typeface="Arial" panose="020B0604020202020204" pitchFamily="34" charset="0"/>
                <a:cs typeface="Arial" panose="020B0604020202020204" pitchFamily="34" charset="0"/>
              </a:rPr>
              <a:t>concediu</a:t>
            </a:r>
            <a:r>
              <a:rPr lang="en-US" sz="1700" b="1" i="1" dirty="0">
                <a:solidFill>
                  <a:schemeClr val="tx1"/>
                </a:solidFill>
                <a:latin typeface="Arial" panose="020B0604020202020204" pitchFamily="34" charset="0"/>
                <a:cs typeface="Arial" panose="020B0604020202020204" pitchFamily="34" charset="0"/>
              </a:rPr>
              <a:t> de </a:t>
            </a:r>
            <a:r>
              <a:rPr lang="en-US" sz="1700" b="1" i="1" dirty="0" err="1">
                <a:solidFill>
                  <a:schemeClr val="tx1"/>
                </a:solidFill>
                <a:latin typeface="Arial" panose="020B0604020202020204" pitchFamily="34" charset="0"/>
                <a:cs typeface="Arial" panose="020B0604020202020204" pitchFamily="34" charset="0"/>
              </a:rPr>
              <a:t>odihnă</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anual</a:t>
            </a:r>
            <a:r>
              <a:rPr lang="en-US" sz="1700" b="1" i="1" dirty="0">
                <a:solidFill>
                  <a:schemeClr val="tx1"/>
                </a:solidFill>
                <a:latin typeface="Arial" panose="020B0604020202020204" pitchFamily="34" charset="0"/>
                <a:cs typeface="Arial" panose="020B0604020202020204" pitchFamily="34" charset="0"/>
              </a:rPr>
              <a:t> nu </a:t>
            </a:r>
            <a:r>
              <a:rPr lang="en-US" sz="1700" b="1" i="1" dirty="0" err="1">
                <a:solidFill>
                  <a:schemeClr val="tx1"/>
                </a:solidFill>
                <a:latin typeface="Arial" panose="020B0604020202020204" pitchFamily="34" charset="0"/>
                <a:cs typeface="Arial" panose="020B0604020202020204" pitchFamily="34" charset="0"/>
              </a:rPr>
              <a:t>poate</a:t>
            </a:r>
            <a:r>
              <a:rPr lang="en-US" sz="1700" b="1" i="1" dirty="0">
                <a:solidFill>
                  <a:schemeClr val="tx1"/>
                </a:solidFill>
                <a:latin typeface="Arial" panose="020B0604020202020204" pitchFamily="34" charset="0"/>
                <a:cs typeface="Arial" panose="020B0604020202020204" pitchFamily="34" charset="0"/>
              </a:rPr>
              <a:t> fi </a:t>
            </a:r>
            <a:r>
              <a:rPr lang="en-US" sz="1700" b="1" i="1" dirty="0" err="1">
                <a:solidFill>
                  <a:schemeClr val="tx1"/>
                </a:solidFill>
                <a:latin typeface="Arial" panose="020B0604020202020204" pitchFamily="34" charset="0"/>
                <a:cs typeface="Arial" panose="020B0604020202020204" pitchFamily="34" charset="0"/>
              </a:rPr>
              <a:t>obiectul</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vreunei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cesiuni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renunţări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sau</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limitări</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Orice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înţelegere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prin</a:t>
            </a:r>
            <a:r>
              <a:rPr lang="en-US" sz="1700" b="1" i="1" dirty="0">
                <a:solidFill>
                  <a:schemeClr val="tx1"/>
                </a:solidFill>
                <a:latin typeface="Arial" panose="020B0604020202020204" pitchFamily="34" charset="0"/>
                <a:cs typeface="Arial" panose="020B0604020202020204" pitchFamily="34" charset="0"/>
              </a:rPr>
              <a:t> care se </a:t>
            </a:r>
            <a:r>
              <a:rPr lang="en-US" sz="1700" b="1" i="1" dirty="0" err="1">
                <a:solidFill>
                  <a:schemeClr val="tx1"/>
                </a:solidFill>
                <a:latin typeface="Arial" panose="020B0604020202020204" pitchFamily="34" charset="0"/>
                <a:cs typeface="Arial" panose="020B0604020202020204" pitchFamily="34" charset="0"/>
              </a:rPr>
              <a:t>renunţă</a:t>
            </a:r>
            <a:r>
              <a:rPr lang="en-US" sz="1700" b="1" i="1" dirty="0">
                <a:solidFill>
                  <a:schemeClr val="tx1"/>
                </a:solidFill>
                <a:latin typeface="Arial" panose="020B0604020202020204" pitchFamily="34" charset="0"/>
                <a:cs typeface="Arial" panose="020B0604020202020204" pitchFamily="34" charset="0"/>
              </a:rPr>
              <a:t>, total </a:t>
            </a:r>
            <a:r>
              <a:rPr lang="en-US" sz="1700" b="1" i="1" dirty="0" err="1">
                <a:solidFill>
                  <a:schemeClr val="tx1"/>
                </a:solidFill>
                <a:latin typeface="Arial" panose="020B0604020202020204" pitchFamily="34" charset="0"/>
                <a:cs typeface="Arial" panose="020B0604020202020204" pitchFamily="34" charset="0"/>
              </a:rPr>
              <a:t>sau</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parţial</a:t>
            </a:r>
            <a:r>
              <a:rPr lang="en-US" sz="1700" b="1" i="1" dirty="0">
                <a:solidFill>
                  <a:schemeClr val="tx1"/>
                </a:solidFill>
                <a:latin typeface="Arial" panose="020B0604020202020204" pitchFamily="34" charset="0"/>
                <a:cs typeface="Arial" panose="020B0604020202020204" pitchFamily="34" charset="0"/>
              </a:rPr>
              <a:t>, la </a:t>
            </a:r>
            <a:r>
              <a:rPr lang="en-US" sz="1700" b="1" i="1" dirty="0" err="1">
                <a:solidFill>
                  <a:schemeClr val="tx1"/>
                </a:solidFill>
                <a:latin typeface="Arial" panose="020B0604020202020204" pitchFamily="34" charset="0"/>
                <a:cs typeface="Arial" panose="020B0604020202020204" pitchFamily="34" charset="0"/>
              </a:rPr>
              <a:t>acest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drept</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este</a:t>
            </a:r>
            <a:r>
              <a:rPr lang="en-US" sz="1700" b="1" i="1" dirty="0">
                <a:solidFill>
                  <a:schemeClr val="tx1"/>
                </a:solidFill>
                <a:latin typeface="Arial" panose="020B0604020202020204" pitchFamily="34" charset="0"/>
                <a:cs typeface="Arial" panose="020B0604020202020204" pitchFamily="34" charset="0"/>
              </a:rPr>
              <a:t> </a:t>
            </a:r>
            <a:r>
              <a:rPr lang="en-US" sz="1700" b="1" i="1" dirty="0" err="1">
                <a:solidFill>
                  <a:schemeClr val="tx1"/>
                </a:solidFill>
                <a:latin typeface="Arial" panose="020B0604020202020204" pitchFamily="34" charset="0"/>
                <a:cs typeface="Arial" panose="020B0604020202020204" pitchFamily="34" charset="0"/>
              </a:rPr>
              <a:t>nulă</a:t>
            </a:r>
            <a:r>
              <a:rPr lang="ru-RU" sz="1700" b="1" i="1" dirty="0">
                <a:solidFill>
                  <a:schemeClr val="tx1"/>
                </a:solidFill>
                <a:latin typeface="Arial" panose="020B0604020202020204" pitchFamily="34" charset="0"/>
                <a:cs typeface="Arial" panose="020B0604020202020204" pitchFamily="34" charset="0"/>
              </a:rPr>
              <a:t>»</a:t>
            </a:r>
            <a:r>
              <a:rPr lang="en-US" sz="1700" b="1" i="1" dirty="0">
                <a:solidFill>
                  <a:schemeClr val="tx1"/>
                </a:solidFill>
                <a:latin typeface="Arial" panose="020B0604020202020204" pitchFamily="34" charset="0"/>
                <a:cs typeface="Arial" panose="020B0604020202020204" pitchFamily="34" charset="0"/>
              </a:rPr>
              <a:t> </a:t>
            </a:r>
            <a:endParaRPr lang="ru-RU" sz="1700" b="1" i="1" dirty="0">
              <a:solidFill>
                <a:schemeClr val="tx1"/>
              </a:solidFill>
              <a:latin typeface="Arial" panose="020B0604020202020204" pitchFamily="34" charset="0"/>
              <a:cs typeface="Arial" panose="020B0604020202020204" pitchFamily="34" charset="0"/>
            </a:endParaRPr>
          </a:p>
          <a:p>
            <a:pPr marL="0" indent="0" algn="just">
              <a:buNone/>
            </a:pPr>
            <a:endParaRPr lang="ru-RU" dirty="0"/>
          </a:p>
        </p:txBody>
      </p:sp>
      <p:pic>
        <p:nvPicPr>
          <p:cNvPr id="5" name="Рисунок 4">
            <a:extLst>
              <a:ext uri="{FF2B5EF4-FFF2-40B4-BE49-F238E27FC236}">
                <a16:creationId xmlns:a16="http://schemas.microsoft.com/office/drawing/2014/main" id="{E06E6E0C-5E82-4AA7-844A-55CE65738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12968" cy="3125396"/>
          </a:xfrm>
          <a:prstGeom prst="rect">
            <a:avLst/>
          </a:prstGeom>
        </p:spPr>
      </p:pic>
    </p:spTree>
    <p:extLst>
      <p:ext uri="{BB962C8B-B14F-4D97-AF65-F5344CB8AC3E}">
        <p14:creationId xmlns:p14="http://schemas.microsoft.com/office/powerpoint/2010/main" val="165841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720080"/>
          </a:xfrm>
        </p:spPr>
        <p:txBody>
          <a:bodyPr>
            <a:normAutofit fontScale="90000"/>
          </a:bodyPr>
          <a:lstStyle/>
          <a:p>
            <a:pPr algn="ctr"/>
            <a:br>
              <a:rPr lang="en-US" sz="1800" b="1" i="1" dirty="0"/>
            </a:br>
            <a:br>
              <a:rPr lang="en-US" sz="1800" b="1" i="1" dirty="0"/>
            </a:br>
            <a:r>
              <a:rPr lang="ro-RO" sz="1800" b="1" i="1" dirty="0">
                <a:solidFill>
                  <a:schemeClr val="tx1"/>
                </a:solidFill>
                <a:latin typeface="Arial Black" panose="020B0A04020102020204" pitchFamily="34" charset="0"/>
              </a:rPr>
              <a:t>MUNCA SUPLIMENTARĂ ŞI MUNCA ÎN ZILELE DE REPAUS/ DE  SĂRBĂTOARE NELUCRĂTOARE</a:t>
            </a:r>
            <a:br>
              <a:rPr lang="ru-RU" dirty="0">
                <a:solidFill>
                  <a:schemeClr val="tx1"/>
                </a:solidFill>
                <a:latin typeface="Arial Black" panose="020B0A04020102020204" pitchFamily="34" charset="0"/>
              </a:rPr>
            </a:br>
            <a:endParaRPr lang="ru-RU" dirty="0">
              <a:solidFill>
                <a:schemeClr val="tx1"/>
              </a:solidFill>
              <a:latin typeface="Arial Black" panose="020B0A04020102020204" pitchFamily="34" charset="0"/>
            </a:endParaRPr>
          </a:p>
        </p:txBody>
      </p:sp>
      <p:sp>
        <p:nvSpPr>
          <p:cNvPr id="3" name="Содержимое 2"/>
          <p:cNvSpPr>
            <a:spLocks noGrp="1"/>
          </p:cNvSpPr>
          <p:nvPr>
            <p:ph idx="1"/>
          </p:nvPr>
        </p:nvSpPr>
        <p:spPr>
          <a:xfrm>
            <a:off x="304800" y="980728"/>
            <a:ext cx="8686800" cy="2304256"/>
          </a:xfrm>
        </p:spPr>
        <p:txBody>
          <a:bodyPr>
            <a:normAutofit fontScale="25000" lnSpcReduction="20000"/>
          </a:bodyPr>
          <a:lstStyle/>
          <a:p>
            <a:pPr marL="0" indent="0">
              <a:buNone/>
            </a:pPr>
            <a:r>
              <a:rPr lang="en-US" b="1" i="1" dirty="0"/>
              <a:t>    </a:t>
            </a:r>
            <a:endParaRPr lang="ro-MD" b="1" i="1" dirty="0"/>
          </a:p>
          <a:p>
            <a:pPr marL="0" indent="0" algn="just">
              <a:buNone/>
            </a:pPr>
            <a:r>
              <a:rPr lang="ro-MD" sz="6400" b="1" i="1" dirty="0">
                <a:solidFill>
                  <a:schemeClr val="tx1"/>
                </a:solidFill>
                <a:latin typeface="Arial" panose="020B0604020202020204" pitchFamily="34" charset="0"/>
                <a:cs typeface="Arial" panose="020B0604020202020204" pitchFamily="34" charset="0"/>
              </a:rPr>
              <a:t>   </a:t>
            </a:r>
            <a:r>
              <a:rPr lang="en-US" sz="6400" b="1" i="1" dirty="0">
                <a:solidFill>
                  <a:schemeClr val="tx1"/>
                </a:solidFill>
                <a:latin typeface="Arial" panose="020B0604020202020204" pitchFamily="34" charset="0"/>
                <a:cs typeface="Arial" panose="020B0604020202020204" pitchFamily="34" charset="0"/>
              </a:rPr>
              <a:t> </a:t>
            </a:r>
            <a:r>
              <a:rPr lang="ro-RO" sz="6400" dirty="0">
                <a:solidFill>
                  <a:schemeClr val="tx1"/>
                </a:solidFill>
                <a:latin typeface="Arial" panose="020B0604020202020204" pitchFamily="34" charset="0"/>
                <a:cs typeface="Arial" panose="020B0604020202020204" pitchFamily="34" charset="0"/>
              </a:rPr>
              <a:t>Durata normală a timpului de muncă al salariaţilor din unităţile din ţară se considera durata ce nu depăşi 40 de ore pe săptămână prevăzută de art. 95 alin. (2) din Codul muncii.</a:t>
            </a:r>
          </a:p>
          <a:p>
            <a:pPr marL="0" indent="0" algn="just">
              <a:buNone/>
            </a:pPr>
            <a:endParaRPr lang="ru-RU" sz="6400" dirty="0">
              <a:solidFill>
                <a:schemeClr val="tx1"/>
              </a:solidFill>
              <a:latin typeface="Arial" panose="020B0604020202020204" pitchFamily="34" charset="0"/>
              <a:cs typeface="Arial" panose="020B0604020202020204" pitchFamily="34" charset="0"/>
            </a:endParaRPr>
          </a:p>
          <a:p>
            <a:pPr marL="0" indent="0" algn="just">
              <a:buNone/>
            </a:pPr>
            <a:r>
              <a:rPr lang="ro-RO" sz="6400" b="1" dirty="0">
                <a:solidFill>
                  <a:schemeClr val="tx1"/>
                </a:solidFill>
                <a:latin typeface="Arial" panose="020B0604020202020204" pitchFamily="34" charset="0"/>
                <a:cs typeface="Arial" panose="020B0604020202020204" pitchFamily="34" charset="0"/>
              </a:rPr>
              <a:t>    Muncă suplimentară sau munca peste program – este considerată munca prestată în afara duratei normale a timpului de muncă săptămânal şi/sau zilnic stabilit în Regulamentul intern al unităţii şi în contractul individual de munca.                           </a:t>
            </a:r>
            <a:endParaRPr lang="ru-RU" sz="6400" b="1" dirty="0">
              <a:solidFill>
                <a:schemeClr val="tx1"/>
              </a:solidFill>
              <a:latin typeface="Arial" panose="020B0604020202020204" pitchFamily="34" charset="0"/>
              <a:cs typeface="Arial" panose="020B0604020202020204" pitchFamily="34" charset="0"/>
            </a:endParaRPr>
          </a:p>
          <a:p>
            <a:pPr marL="0" indent="0" algn="just">
              <a:buNone/>
            </a:pPr>
            <a:r>
              <a:rPr lang="ro-RO" sz="6400" dirty="0">
                <a:solidFill>
                  <a:schemeClr val="tx1"/>
                </a:solidFill>
                <a:latin typeface="Arial" panose="020B0604020202020204" pitchFamily="34" charset="0"/>
                <a:cs typeface="Arial" panose="020B0604020202020204" pitchFamily="34" charset="0"/>
              </a:rPr>
              <a:t>Se consideră </a:t>
            </a:r>
            <a:r>
              <a:rPr lang="ro-RO" sz="6400" i="1" dirty="0">
                <a:solidFill>
                  <a:schemeClr val="tx1"/>
                </a:solidFill>
                <a:latin typeface="Arial" panose="020B0604020202020204" pitchFamily="34" charset="0"/>
                <a:cs typeface="Arial" panose="020B0604020202020204" pitchFamily="34" charset="0"/>
              </a:rPr>
              <a:t>muncă suplimentară </a:t>
            </a:r>
            <a:r>
              <a:rPr lang="ro-RO" sz="6400" dirty="0">
                <a:solidFill>
                  <a:schemeClr val="tx1"/>
                </a:solidFill>
                <a:latin typeface="Arial" panose="020B0604020202020204" pitchFamily="34" charset="0"/>
                <a:cs typeface="Arial" panose="020B0604020202020204" pitchFamily="34" charset="0"/>
              </a:rPr>
              <a:t>munca prestată în afara duratei normale a timpului de muncă prevăzută la art. 95 alin. (2), la art. 96 alin. (2)–(4), la art. 98 alin. (3) şi la art. 99 alin. (1) din Codul muncii.</a:t>
            </a:r>
          </a:p>
          <a:p>
            <a:pPr marL="0" indent="0" algn="just">
              <a:buNone/>
            </a:pPr>
            <a:endParaRPr lang="ro-RO" sz="6400" dirty="0">
              <a:solidFill>
                <a:schemeClr val="tx1"/>
              </a:solidFill>
              <a:latin typeface="Arial" panose="020B0604020202020204" pitchFamily="34" charset="0"/>
              <a:cs typeface="Arial" panose="020B0604020202020204" pitchFamily="34" charset="0"/>
            </a:endParaRPr>
          </a:p>
          <a:p>
            <a:pPr marL="0" indent="0" algn="just">
              <a:buNone/>
            </a:pPr>
            <a:endParaRPr lang="ro-MD" sz="5600" dirty="0">
              <a:solidFill>
                <a:schemeClr val="tx1"/>
              </a:solidFill>
              <a:latin typeface="Arial" panose="020B0604020202020204" pitchFamily="34" charset="0"/>
              <a:cs typeface="Arial" panose="020B0604020202020204" pitchFamily="34" charset="0"/>
            </a:endParaRPr>
          </a:p>
          <a:p>
            <a:pPr marL="0" indent="0" algn="just">
              <a:buNone/>
            </a:pP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 </a:t>
            </a:r>
            <a:endParaRPr lang="ru-RU" sz="5600" dirty="0">
              <a:solidFill>
                <a:schemeClr val="tx1"/>
              </a:solidFill>
              <a:latin typeface="Arial" panose="020B0604020202020204" pitchFamily="34" charset="0"/>
              <a:cs typeface="Arial" panose="020B0604020202020204" pitchFamily="34" charset="0"/>
            </a:endParaRPr>
          </a:p>
          <a:p>
            <a:pPr marL="0" indent="0">
              <a:buNone/>
            </a:pPr>
            <a:endParaRPr lang="en-US" b="1" i="1" dirty="0"/>
          </a:p>
          <a:p>
            <a:pPr marL="0" indent="0">
              <a:buNone/>
            </a:pPr>
            <a:r>
              <a:rPr lang="en-US" b="1" i="1" dirty="0"/>
              <a:t>     </a:t>
            </a:r>
            <a:endParaRPr lang="ru-RU" dirty="0"/>
          </a:p>
        </p:txBody>
      </p:sp>
      <p:pic>
        <p:nvPicPr>
          <p:cNvPr id="6" name="Рисунок 5">
            <a:extLst>
              <a:ext uri="{FF2B5EF4-FFF2-40B4-BE49-F238E27FC236}">
                <a16:creationId xmlns:a16="http://schemas.microsoft.com/office/drawing/2014/main" id="{0A3F07F7-1A29-4980-858F-61D0354A1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501008"/>
            <a:ext cx="8568952" cy="31683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980728"/>
            <a:ext cx="8686800" cy="3312368"/>
          </a:xfrm>
        </p:spPr>
        <p:txBody>
          <a:bodyPr>
            <a:normAutofit fontScale="25000" lnSpcReduction="20000"/>
          </a:bodyPr>
          <a:lstStyle/>
          <a:p>
            <a:pPr marL="0" indent="0">
              <a:buNone/>
            </a:pPr>
            <a:r>
              <a:rPr lang="en-US" b="1" i="1" dirty="0"/>
              <a:t>    </a:t>
            </a:r>
            <a:endParaRPr lang="ro-MD" b="1" i="1" dirty="0"/>
          </a:p>
          <a:p>
            <a:pPr marL="0" indent="0" algn="just">
              <a:buNone/>
            </a:pPr>
            <a:r>
              <a:rPr lang="ro-MD" sz="5600" b="1" i="1" dirty="0">
                <a:solidFill>
                  <a:schemeClr val="tx1"/>
                </a:solidFill>
                <a:latin typeface="Arial" panose="020B0604020202020204" pitchFamily="34" charset="0"/>
                <a:cs typeface="Arial" panose="020B0604020202020204" pitchFamily="34" charset="0"/>
              </a:rPr>
              <a:t>   </a:t>
            </a:r>
            <a:r>
              <a:rPr lang="en-US" sz="5600" b="1" i="1" dirty="0">
                <a:solidFill>
                  <a:schemeClr val="tx1"/>
                </a:solidFill>
                <a:latin typeface="Arial" panose="020B0604020202020204" pitchFamily="34" charset="0"/>
                <a:cs typeface="Arial" panose="020B0604020202020204" pitchFamily="34" charset="0"/>
              </a:rPr>
              <a:t> </a:t>
            </a:r>
            <a:endParaRPr lang="ro-RO" sz="5600" dirty="0">
              <a:solidFill>
                <a:schemeClr val="tx1"/>
              </a:solidFill>
              <a:latin typeface="Arial" panose="020B0604020202020204" pitchFamily="34" charset="0"/>
              <a:cs typeface="Arial" panose="020B0604020202020204" pitchFamily="34" charset="0"/>
            </a:endParaRPr>
          </a:p>
          <a:p>
            <a:pPr marL="0" indent="0" algn="just">
              <a:buNone/>
            </a:pPr>
            <a:endParaRPr lang="ro-MD" sz="5600" dirty="0">
              <a:solidFill>
                <a:schemeClr val="tx1"/>
              </a:solidFill>
              <a:latin typeface="Arial" panose="020B0604020202020204" pitchFamily="34" charset="0"/>
              <a:cs typeface="Arial" panose="020B0604020202020204" pitchFamily="34" charset="0"/>
            </a:endParaRPr>
          </a:p>
          <a:p>
            <a:pPr marL="0" indent="0" algn="just">
              <a:buNone/>
            </a:pP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 </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endParaRPr lang="ro-RO" sz="5600" dirty="0">
              <a:solidFill>
                <a:schemeClr val="tx1"/>
              </a:solidFill>
              <a:latin typeface="Arial" panose="020B0604020202020204" pitchFamily="34" charset="0"/>
              <a:cs typeface="Arial" panose="020B0604020202020204" pitchFamily="34" charset="0"/>
            </a:endParaRPr>
          </a:p>
          <a:p>
            <a:pPr marL="0" indent="0" algn="just">
              <a:buNone/>
            </a:pPr>
            <a:r>
              <a:rPr lang="ro-RO" sz="6400" b="1" dirty="0">
                <a:solidFill>
                  <a:schemeClr val="tx1"/>
                </a:solidFill>
                <a:latin typeface="Arial" panose="020B0604020202020204" pitchFamily="34" charset="0"/>
                <a:cs typeface="Arial" panose="020B0604020202020204" pitchFamily="34" charset="0"/>
              </a:rPr>
              <a:t>Codul muncii limitează efectuarea muncii suplimentare pentru anumite categorii de salariaţi:</a:t>
            </a:r>
            <a:endParaRPr lang="ru-RU" sz="6400" b="1"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ü"/>
            </a:pPr>
            <a:r>
              <a:rPr lang="ro-RO" sz="6400" dirty="0">
                <a:solidFill>
                  <a:schemeClr val="tx1"/>
                </a:solidFill>
                <a:latin typeface="Arial" panose="020B0604020202020204" pitchFamily="34" charset="0"/>
                <a:cs typeface="Arial" panose="020B0604020202020204" pitchFamily="34" charset="0"/>
              </a:rPr>
              <a:t>tinerii în vârstă de până la 18 ani; </a:t>
            </a:r>
            <a:endParaRPr lang="ru-RU" sz="64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ü"/>
            </a:pPr>
            <a:r>
              <a:rPr lang="ro-RO" sz="6400" dirty="0">
                <a:solidFill>
                  <a:schemeClr val="tx1"/>
                </a:solidFill>
                <a:latin typeface="Arial" panose="020B0604020202020204" pitchFamily="34" charset="0"/>
                <a:cs typeface="Arial" panose="020B0604020202020204" pitchFamily="34" charset="0"/>
              </a:rPr>
              <a:t>femei gravide;</a:t>
            </a:r>
            <a:endParaRPr lang="ru-RU" sz="6400" dirty="0">
              <a:solidFill>
                <a:schemeClr val="tx1"/>
              </a:solidFill>
              <a:latin typeface="Arial" panose="020B0604020202020204" pitchFamily="34" charset="0"/>
              <a:cs typeface="Arial" panose="020B0604020202020204" pitchFamily="34" charset="0"/>
            </a:endParaRPr>
          </a:p>
          <a:p>
            <a:pPr lvl="0" algn="just">
              <a:buFont typeface="Wingdings" panose="05000000000000000000" pitchFamily="2" charset="2"/>
              <a:buChar char="ü"/>
            </a:pPr>
            <a:r>
              <a:rPr lang="ro-RO" sz="6400" dirty="0">
                <a:solidFill>
                  <a:schemeClr val="tx1"/>
                </a:solidFill>
                <a:latin typeface="Arial" panose="020B0604020202020204" pitchFamily="34" charset="0"/>
                <a:cs typeface="Arial" panose="020B0604020202020204" pitchFamily="34" charset="0"/>
              </a:rPr>
              <a:t>persoane a cărora muncă suplimentară le este contraindicată conform certificatului medical.</a:t>
            </a:r>
            <a:endParaRPr lang="ru-RU" sz="6400" dirty="0">
              <a:solidFill>
                <a:schemeClr val="tx1"/>
              </a:solidFill>
              <a:latin typeface="Arial" panose="020B0604020202020204" pitchFamily="34" charset="0"/>
              <a:cs typeface="Arial" panose="020B0604020202020204" pitchFamily="34" charset="0"/>
            </a:endParaRPr>
          </a:p>
          <a:p>
            <a:pPr marL="0" indent="0">
              <a:buNone/>
            </a:pPr>
            <a:endParaRPr lang="en-US" b="1" i="1" dirty="0"/>
          </a:p>
          <a:p>
            <a:pPr marL="0" indent="0">
              <a:buNone/>
            </a:pPr>
            <a:r>
              <a:rPr lang="en-US" b="1" i="1" dirty="0"/>
              <a:t>     </a:t>
            </a:r>
            <a:endParaRPr lang="ru-RU" dirty="0"/>
          </a:p>
        </p:txBody>
      </p:sp>
      <p:sp>
        <p:nvSpPr>
          <p:cNvPr id="4" name="Прямоугольник: скругленные углы 3">
            <a:extLst>
              <a:ext uri="{FF2B5EF4-FFF2-40B4-BE49-F238E27FC236}">
                <a16:creationId xmlns:a16="http://schemas.microsoft.com/office/drawing/2014/main" id="{1A1D1207-90C6-45CA-BC35-BFED15EAF4EE}"/>
              </a:ext>
            </a:extLst>
          </p:cNvPr>
          <p:cNvSpPr/>
          <p:nvPr/>
        </p:nvSpPr>
        <p:spPr>
          <a:xfrm>
            <a:off x="304800" y="332656"/>
            <a:ext cx="8534400"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dirty="0">
                <a:solidFill>
                  <a:schemeClr val="tx1"/>
                </a:solidFill>
                <a:latin typeface="Arial" panose="020B0604020202020204" pitchFamily="34" charset="0"/>
                <a:cs typeface="Arial" panose="020B0604020202020204" pitchFamily="34" charset="0"/>
              </a:rPr>
              <a:t>Situaţii tratate distinct în Codul muncii ca muncă suplimentară :</a:t>
            </a:r>
            <a:endParaRPr lang="ru-RU" b="1" dirty="0">
              <a:solidFill>
                <a:schemeClr val="tx1"/>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ro-RO" b="1" dirty="0">
                <a:solidFill>
                  <a:schemeClr val="tx1"/>
                </a:solidFill>
                <a:latin typeface="Arial" panose="020B0604020202020204" pitchFamily="34" charset="0"/>
                <a:cs typeface="Arial" panose="020B0604020202020204" pitchFamily="34" charset="0"/>
              </a:rPr>
              <a:t>munca suplimentară în zi normală de lucru, peste durata timpului de muncă indicat in CIM;</a:t>
            </a:r>
            <a:endParaRPr lang="ru-RU" b="1" dirty="0">
              <a:solidFill>
                <a:schemeClr val="tx1"/>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ro-RO" b="1" dirty="0">
                <a:solidFill>
                  <a:schemeClr val="tx1"/>
                </a:solidFill>
                <a:latin typeface="Arial" panose="020B0604020202020204" pitchFamily="34" charset="0"/>
                <a:cs typeface="Arial" panose="020B0604020202020204" pitchFamily="34" charset="0"/>
              </a:rPr>
              <a:t>munca în zi de repaus săptămânal;</a:t>
            </a:r>
            <a:endParaRPr lang="ru-RU" b="1" dirty="0">
              <a:solidFill>
                <a:schemeClr val="tx1"/>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ro-RO" b="1" dirty="0">
                <a:solidFill>
                  <a:schemeClr val="tx1"/>
                </a:solidFill>
                <a:latin typeface="Arial" panose="020B0604020202020204" pitchFamily="34" charset="0"/>
                <a:cs typeface="Arial" panose="020B0604020202020204" pitchFamily="34" charset="0"/>
              </a:rPr>
              <a:t>munca în zi de sărbătoare nelucrătoare conform art. 111 din Codul muncii.</a:t>
            </a:r>
            <a:endParaRPr lang="ru-RU" b="1" dirty="0">
              <a:solidFill>
                <a:schemeClr val="tx1"/>
              </a:solidFill>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9182B7CE-E40C-4409-9332-149E23C1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077072"/>
            <a:ext cx="3960440" cy="2520280"/>
          </a:xfrm>
          <a:prstGeom prst="rect">
            <a:avLst/>
          </a:prstGeom>
        </p:spPr>
      </p:pic>
    </p:spTree>
    <p:extLst>
      <p:ext uri="{BB962C8B-B14F-4D97-AF65-F5344CB8AC3E}">
        <p14:creationId xmlns:p14="http://schemas.microsoft.com/office/powerpoint/2010/main" val="181265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740080" cy="6485200"/>
          </a:xfrm>
        </p:spPr>
        <p:txBody>
          <a:bodyPr>
            <a:normAutofit lnSpcReduction="10000"/>
          </a:bodyPr>
          <a:lstStyle/>
          <a:p>
            <a:endParaRPr lang="en-US" dirty="0"/>
          </a:p>
          <a:p>
            <a:endParaRPr lang="en-US" dirty="0"/>
          </a:p>
          <a:p>
            <a:endParaRPr lang="en-US" b="1" dirty="0"/>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endParaRPr lang="ro-RO" b="1" dirty="0">
              <a:solidFill>
                <a:schemeClr val="tx1"/>
              </a:solidFill>
              <a:latin typeface="Arial" panose="020B0604020202020204" pitchFamily="34" charset="0"/>
              <a:cs typeface="Arial" panose="020B0604020202020204" pitchFamily="34" charset="0"/>
            </a:endParaRPr>
          </a:p>
          <a:p>
            <a:pPr algn="ctr">
              <a:buNone/>
            </a:pPr>
            <a:r>
              <a:rPr lang="ro-RO" b="1" dirty="0">
                <a:solidFill>
                  <a:schemeClr val="tx1"/>
                </a:solidFill>
                <a:latin typeface="Arial" panose="020B0604020202020204" pitchFamily="34" charset="0"/>
                <a:cs typeface="Arial" panose="020B0604020202020204" pitchFamily="34" charset="0"/>
              </a:rPr>
              <a:t>Tipurile săptăminii de muncă: </a:t>
            </a:r>
            <a:endParaRPr lang="ru-RU" dirty="0">
              <a:solidFill>
                <a:schemeClr val="tx1"/>
              </a:solidFill>
              <a:latin typeface="Arial" panose="020B0604020202020204" pitchFamily="34" charset="0"/>
              <a:cs typeface="Arial" panose="020B0604020202020204" pitchFamily="34" charset="0"/>
            </a:endParaRPr>
          </a:p>
          <a:p>
            <a:pPr>
              <a:buNone/>
            </a:pPr>
            <a:r>
              <a:rPr lang="en-US" b="1" dirty="0">
                <a:solidFill>
                  <a:schemeClr val="tx1"/>
                </a:solidFill>
                <a:latin typeface="Arial" panose="020B0604020202020204" pitchFamily="34" charset="0"/>
                <a:cs typeface="Arial" panose="020B0604020202020204" pitchFamily="34" charset="0"/>
              </a:rPr>
              <a:t>      </a:t>
            </a:r>
            <a:r>
              <a:rPr lang="ro-RO" b="1" dirty="0">
                <a:solidFill>
                  <a:schemeClr val="tx1"/>
                </a:solidFill>
                <a:latin typeface="Arial" panose="020B0604020202020204" pitchFamily="34" charset="0"/>
                <a:cs typeface="Arial" panose="020B0604020202020204" pitchFamily="34" charset="0"/>
              </a:rPr>
              <a:t>I. </a:t>
            </a:r>
            <a:r>
              <a:rPr lang="ro-RO" b="1" i="1" dirty="0">
                <a:solidFill>
                  <a:schemeClr val="tx1"/>
                </a:solidFill>
                <a:latin typeface="Arial" panose="020B0604020202020204" pitchFamily="34" charset="0"/>
                <a:cs typeface="Arial" panose="020B0604020202020204" pitchFamily="34" charset="0"/>
              </a:rPr>
              <a:t>Săptămina cu durată normală </a:t>
            </a:r>
            <a:r>
              <a:rPr lang="ro-RO" dirty="0">
                <a:solidFill>
                  <a:schemeClr val="tx1"/>
                </a:solidFill>
                <a:latin typeface="Arial" panose="020B0604020202020204" pitchFamily="34" charset="0"/>
                <a:cs typeface="Arial" panose="020B0604020202020204" pitchFamily="34" charset="0"/>
              </a:rPr>
              <a:t>- </a:t>
            </a:r>
            <a:r>
              <a:rPr lang="ro-RO" b="1" dirty="0">
                <a:solidFill>
                  <a:schemeClr val="tx1"/>
                </a:solidFill>
                <a:latin typeface="Arial" panose="020B0604020202020204" pitchFamily="34" charset="0"/>
                <a:cs typeface="Arial" panose="020B0604020202020204" pitchFamily="34" charset="0"/>
              </a:rPr>
              <a:t>timpul de muncă al salariaţilor din unităţi nu poate depăşi </a:t>
            </a:r>
            <a:r>
              <a:rPr lang="ro-RO" b="1" i="1" dirty="0">
                <a:solidFill>
                  <a:schemeClr val="tx1"/>
                </a:solidFill>
                <a:latin typeface="Arial" panose="020B0604020202020204" pitchFamily="34" charset="0"/>
                <a:cs typeface="Arial" panose="020B0604020202020204" pitchFamily="34" charset="0"/>
              </a:rPr>
              <a:t>40 de ore pe săptămînă.</a:t>
            </a:r>
            <a:endParaRPr lang="ru-RU" dirty="0">
              <a:solidFill>
                <a:schemeClr val="tx1"/>
              </a:solidFill>
              <a:latin typeface="Arial" panose="020B0604020202020204" pitchFamily="34" charset="0"/>
              <a:cs typeface="Arial" panose="020B0604020202020204" pitchFamily="34" charset="0"/>
            </a:endParaRPr>
          </a:p>
          <a:p>
            <a:pPr>
              <a:buNone/>
            </a:pPr>
            <a:r>
              <a:rPr lang="ro-RO"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     </a:t>
            </a:r>
            <a:r>
              <a:rPr lang="ro-RO" dirty="0">
                <a:solidFill>
                  <a:schemeClr val="tx1"/>
                </a:solidFill>
                <a:latin typeface="Arial" panose="020B0604020202020204" pitchFamily="34" charset="0"/>
                <a:cs typeface="Arial" panose="020B0604020202020204" pitchFamily="34" charset="0"/>
              </a:rPr>
              <a:t>Totodată, în situații excepționale legate de declararea stării de urgență, de asediu și de război sau de declararea stării de urgență în sănătate publică, autoritățile (comisiile) competente de gestionarea stării respective pot prevedea pentru unele categorii de salariați o altă durată a timpului de muncă.</a:t>
            </a:r>
            <a:endParaRPr lang="ru-RU" dirty="0">
              <a:solidFill>
                <a:schemeClr val="tx1"/>
              </a:solidFill>
              <a:latin typeface="Arial" panose="020B0604020202020204" pitchFamily="34" charset="0"/>
              <a:cs typeface="Arial" panose="020B0604020202020204" pitchFamily="34" charset="0"/>
            </a:endParaRPr>
          </a:p>
          <a:p>
            <a:pPr>
              <a:buNone/>
            </a:pPr>
            <a:r>
              <a:rPr lang="ro-RO" dirty="0">
                <a:solidFill>
                  <a:schemeClr val="tx1"/>
                </a:solidFill>
                <a:latin typeface="Arial" panose="020B0604020202020204" pitchFamily="34" charset="0"/>
                <a:cs typeface="Arial" panose="020B0604020202020204" pitchFamily="34" charset="0"/>
              </a:rPr>
              <a:t> </a:t>
            </a:r>
            <a:endParaRPr lang="ru-RU" dirty="0">
              <a:solidFill>
                <a:schemeClr val="tx1"/>
              </a:solidFill>
              <a:latin typeface="Arial" panose="020B0604020202020204" pitchFamily="34" charset="0"/>
              <a:cs typeface="Arial" panose="020B0604020202020204" pitchFamily="34" charset="0"/>
            </a:endParaRPr>
          </a:p>
          <a:p>
            <a:endParaRPr lang="ru-RU" dirty="0"/>
          </a:p>
        </p:txBody>
      </p:sp>
      <p:sp>
        <p:nvSpPr>
          <p:cNvPr id="111617" name="Rectangle 1"/>
          <p:cNvSpPr>
            <a:spLocks noChangeArrowheads="1"/>
          </p:cNvSpPr>
          <p:nvPr/>
        </p:nvSpPr>
        <p:spPr bwMode="auto">
          <a:xfrm>
            <a:off x="323528" y="207306"/>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a:ln>
                  <a:noFill/>
                </a:ln>
                <a:solidFill>
                  <a:schemeClr val="tx1"/>
                </a:solidFill>
                <a:effectLst/>
                <a:latin typeface="Agency FB" pitchFamily="34" charset="0"/>
                <a:ea typeface="Lucida Sans Unicode" pitchFamily="34" charset="0"/>
                <a:cs typeface="Calibri" pitchFamily="34" charset="0"/>
              </a:rPr>
              <a:t>   </a:t>
            </a:r>
            <a:r>
              <a:rPr kumimoji="0" lang="ro-RO" sz="1600" b="1" i="0" u="none" strike="noStrike" cap="none" normalizeH="0" baseline="0" dirty="0">
                <a:ln>
                  <a:noFill/>
                </a:ln>
                <a:solidFill>
                  <a:schemeClr val="tx1"/>
                </a:solidFill>
                <a:effectLst/>
                <a:latin typeface="Arial" panose="020B0604020202020204" pitchFamily="34" charset="0"/>
                <a:ea typeface="Lucida Sans Unicode" pitchFamily="34" charset="0"/>
                <a:cs typeface="Arial" panose="020B0604020202020204" pitchFamily="34" charset="0"/>
              </a:rPr>
              <a:t>Timpul de munca reprezinta durata pe care un salariat o are la îndemâna în vederea îndeplinirii sarcinilor de munca. În tot acest interval de timp salariatul se afla la dispozitia angajatorului si execută activitatile sale de functie.</a:t>
            </a:r>
            <a:endParaRPr kumimoji="0" lang="ru-RU" sz="1600" b="1"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1600" b="1" i="0" u="none" strike="noStrike" cap="none" normalizeH="0" baseline="0" dirty="0">
                <a:ln>
                  <a:noFill/>
                </a:ln>
                <a:solidFill>
                  <a:schemeClr val="tx1"/>
                </a:solidFill>
                <a:effectLst/>
                <a:latin typeface="Arial" panose="020B0604020202020204" pitchFamily="34" charset="0"/>
                <a:ea typeface="Lucida Sans Unicode" pitchFamily="34" charset="0"/>
                <a:cs typeface="Arial" panose="020B0604020202020204" pitchFamily="34" charset="0"/>
              </a:rPr>
              <a:t>     Durata timpului de muncă este reglamentată conform prevederilor art. 95 și  96 din Codul muncii.</a:t>
            </a:r>
            <a:endParaRPr kumimoji="0" lang="ro-R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EC0403A-80AB-4A9A-A13F-868BC452E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549411"/>
            <a:ext cx="3362325" cy="2152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9DFCD46-26BE-4FD1-A2CD-4CA06D7F5290}"/>
              </a:ext>
            </a:extLst>
          </p:cNvPr>
          <p:cNvSpPr>
            <a:spLocks noGrp="1"/>
          </p:cNvSpPr>
          <p:nvPr>
            <p:ph idx="1"/>
          </p:nvPr>
        </p:nvSpPr>
        <p:spPr>
          <a:xfrm>
            <a:off x="304800" y="404664"/>
            <a:ext cx="8686800" cy="6264696"/>
          </a:xfrm>
        </p:spPr>
        <p:txBody>
          <a:bodyPr>
            <a:normAutofit/>
          </a:bodyPr>
          <a:lstStyle/>
          <a:p>
            <a:pPr marL="0" indent="0" algn="ctr">
              <a:buNone/>
            </a:pPr>
            <a:r>
              <a:rPr lang="ro-RO" sz="2200" b="1" dirty="0">
                <a:solidFill>
                  <a:schemeClr val="tx1"/>
                </a:solidFill>
                <a:latin typeface="Arial Black" panose="020B0A04020102020204" pitchFamily="34" charset="0"/>
              </a:rPr>
              <a:t>Procedura atragerii salariaţilor la muncă suplimentară</a:t>
            </a:r>
            <a:endParaRPr lang="ru-RU" sz="2200" b="1" dirty="0">
              <a:solidFill>
                <a:schemeClr val="tx1"/>
              </a:solidFill>
              <a:latin typeface="Arial Black" panose="020B0A04020102020204" pitchFamily="34" charset="0"/>
            </a:endParaRPr>
          </a:p>
          <a:p>
            <a:pPr marL="0" indent="0">
              <a:buNone/>
            </a:pPr>
            <a:endParaRPr lang="ro-MD" dirty="0">
              <a:solidFill>
                <a:schemeClr val="tx1"/>
              </a:solidFill>
            </a:endParaRPr>
          </a:p>
          <a:p>
            <a:pPr marL="0" indent="0" algn="just">
              <a:buNone/>
            </a:pPr>
            <a:r>
              <a:rPr lang="ro-RO" sz="1600" dirty="0">
                <a:solidFill>
                  <a:schemeClr val="tx1"/>
                </a:solidFill>
                <a:latin typeface="Arial" panose="020B0604020202020204" pitchFamily="34" charset="0"/>
                <a:cs typeface="Arial" panose="020B0604020202020204" pitchFamily="34" charset="0"/>
              </a:rPr>
              <a:t>Munca suplimentară nu poate fi efectuată </a:t>
            </a:r>
            <a:r>
              <a:rPr lang="ro-RO" sz="1600" b="1" i="1" dirty="0">
                <a:solidFill>
                  <a:schemeClr val="tx1"/>
                </a:solidFill>
                <a:latin typeface="Arial" panose="020B0604020202020204" pitchFamily="34" charset="0"/>
                <a:cs typeface="Arial" panose="020B0604020202020204" pitchFamily="34" charset="0"/>
              </a:rPr>
              <a:t>fără acordul scris al salariatului</a:t>
            </a:r>
            <a:r>
              <a:rPr lang="ro-RO" sz="1600" dirty="0">
                <a:solidFill>
                  <a:schemeClr val="tx1"/>
                </a:solidFill>
                <a:latin typeface="Arial" panose="020B0604020202020204" pitchFamily="34" charset="0"/>
                <a:cs typeface="Arial" panose="020B0604020202020204" pitchFamily="34" charset="0"/>
              </a:rPr>
              <a:t>, cu excepţia cazului de forţă majoră sau pentru lucrări urgente destinate prevenirii producerii unor accidente ori înlăturării a consecinţelor unui accident în condiţiile menţionate în art. 104 alin. (2) din Codul muncii.</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Angajatorul este cel care solicită salariatului efectuarea de muncă suplimentară, scris sau verbal, însă un aspect important este acela că salariatul trebuie sa îşi dea acordul pentru munca suplimentară, exceptând cazurile mentionate în Codul muncii în forma scrisa. În baza acceptului angajatului la prestarea muncii suplimentare angajatorul emite ordin care este adus la cunoştinţa salariatului sub semnătură. </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În caz când salariatul dă acord la muncă suplimentară în forma verbală, angajatorul poate sa emită ordinul fără acordul în forma scrisă, însă în ordin salariatul va scri:</a:t>
            </a:r>
          </a:p>
          <a:p>
            <a:pPr marL="0" indent="0" algn="just">
              <a:buNone/>
            </a:pPr>
            <a:r>
              <a:rPr lang="ro-RO" sz="1600" dirty="0">
                <a:solidFill>
                  <a:schemeClr val="tx1"/>
                </a:solidFill>
                <a:latin typeface="Arial" panose="020B0604020202020204" pitchFamily="34" charset="0"/>
                <a:cs typeface="Arial" panose="020B0604020202020204" pitchFamily="34" charset="0"/>
              </a:rPr>
              <a:t> </a:t>
            </a:r>
            <a:r>
              <a:rPr lang="ro-RO" sz="1600" b="1" i="1" dirty="0">
                <a:solidFill>
                  <a:srgbClr val="FF0000"/>
                </a:solidFill>
                <a:latin typeface="Arial" panose="020B0604020202020204" pitchFamily="34" charset="0"/>
                <a:cs typeface="Arial" panose="020B0604020202020204" pitchFamily="34" charset="0"/>
              </a:rPr>
              <a:t>„Am luat cunoştinţa cu conţinutul ordinului şi sunt de acord sa fiu atras la muncă suplimentară pe data de 22 iulie 2023”</a:t>
            </a:r>
            <a:r>
              <a:rPr lang="ro-RO" sz="1600" dirty="0">
                <a:solidFill>
                  <a:srgbClr val="FF0000"/>
                </a:solidFill>
                <a:latin typeface="Arial" panose="020B0604020202020204" pitchFamily="34" charset="0"/>
                <a:cs typeface="Arial" panose="020B0604020202020204" pitchFamily="34" charset="0"/>
              </a:rPr>
              <a:t> </a:t>
            </a:r>
          </a:p>
          <a:p>
            <a:pPr marL="0" indent="0" algn="just">
              <a:buNone/>
            </a:pPr>
            <a:r>
              <a:rPr lang="ro-RO" sz="1600" dirty="0">
                <a:solidFill>
                  <a:schemeClr val="tx1"/>
                </a:solidFill>
                <a:latin typeface="Arial" panose="020B0604020202020204" pitchFamily="34" charset="0"/>
                <a:cs typeface="Arial" panose="020B0604020202020204" pitchFamily="34" charset="0"/>
              </a:rPr>
              <a:t>punând data şi semnătura.</a:t>
            </a:r>
            <a:endParaRPr lang="ru-RU" sz="1600" dirty="0">
              <a:solidFill>
                <a:schemeClr val="tx1"/>
              </a:solidFill>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3A620EDB-D0DE-44F9-A8F0-EB83F7E62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509120"/>
            <a:ext cx="6075784" cy="2160240"/>
          </a:xfrm>
          <a:prstGeom prst="rect">
            <a:avLst/>
          </a:prstGeom>
        </p:spPr>
      </p:pic>
    </p:spTree>
    <p:extLst>
      <p:ext uri="{BB962C8B-B14F-4D97-AF65-F5344CB8AC3E}">
        <p14:creationId xmlns:p14="http://schemas.microsoft.com/office/powerpoint/2010/main" val="14287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257837-C9EB-4121-ACF9-61B3808B40B4}"/>
              </a:ext>
            </a:extLst>
          </p:cNvPr>
          <p:cNvSpPr>
            <a:spLocks noGrp="1"/>
          </p:cNvSpPr>
          <p:nvPr>
            <p:ph idx="1"/>
          </p:nvPr>
        </p:nvSpPr>
        <p:spPr>
          <a:xfrm>
            <a:off x="304800" y="332656"/>
            <a:ext cx="8686800" cy="6192688"/>
          </a:xfrm>
        </p:spPr>
        <p:txBody>
          <a:bodyPr>
            <a:normAutofit/>
          </a:bodyPr>
          <a:lstStyle/>
          <a:p>
            <a:pPr marL="0" indent="0" algn="ctr">
              <a:buNone/>
            </a:pPr>
            <a:r>
              <a:rPr lang="ro-RO" sz="2900" b="1" dirty="0">
                <a:latin typeface="Arial Black" panose="020B0A04020102020204" pitchFamily="34" charset="0"/>
              </a:rPr>
              <a:t>Munca suplimentară</a:t>
            </a:r>
            <a:endParaRPr lang="ro-RO" sz="2900" dirty="0">
              <a:latin typeface="Arial Black" panose="020B0A04020102020204" pitchFamily="34" charset="0"/>
            </a:endParaRPr>
          </a:p>
          <a:p>
            <a:pPr marL="0" indent="0">
              <a:buNone/>
            </a:pPr>
            <a:endParaRPr lang="ro-RO" dirty="0"/>
          </a:p>
          <a:p>
            <a:endParaRPr lang="ru-RU" dirty="0"/>
          </a:p>
        </p:txBody>
      </p:sp>
      <p:graphicFrame>
        <p:nvGraphicFramePr>
          <p:cNvPr id="4" name="Таблица 3">
            <a:extLst>
              <a:ext uri="{FF2B5EF4-FFF2-40B4-BE49-F238E27FC236}">
                <a16:creationId xmlns:a16="http://schemas.microsoft.com/office/drawing/2014/main" id="{926B49D2-9858-4243-9BC2-F4985570F42E}"/>
              </a:ext>
            </a:extLst>
          </p:cNvPr>
          <p:cNvGraphicFramePr>
            <a:graphicFrameLocks noGrp="1"/>
          </p:cNvGraphicFramePr>
          <p:nvPr>
            <p:extLst>
              <p:ext uri="{D42A27DB-BD31-4B8C-83A1-F6EECF244321}">
                <p14:modId xmlns:p14="http://schemas.microsoft.com/office/powerpoint/2010/main" val="3721867578"/>
              </p:ext>
            </p:extLst>
          </p:nvPr>
        </p:nvGraphicFramePr>
        <p:xfrm>
          <a:off x="205680" y="825450"/>
          <a:ext cx="8686799" cy="6192689"/>
        </p:xfrm>
        <a:graphic>
          <a:graphicData uri="http://schemas.openxmlformats.org/drawingml/2006/table">
            <a:tbl>
              <a:tblPr>
                <a:tableStyleId>{5C22544A-7EE6-4342-B048-85BDC9FD1C3A}</a:tableStyleId>
              </a:tblPr>
              <a:tblGrid>
                <a:gridCol w="1939691">
                  <a:extLst>
                    <a:ext uri="{9D8B030D-6E8A-4147-A177-3AD203B41FA5}">
                      <a16:colId xmlns:a16="http://schemas.microsoft.com/office/drawing/2014/main" val="3490084356"/>
                    </a:ext>
                  </a:extLst>
                </a:gridCol>
                <a:gridCol w="1378791">
                  <a:extLst>
                    <a:ext uri="{9D8B030D-6E8A-4147-A177-3AD203B41FA5}">
                      <a16:colId xmlns:a16="http://schemas.microsoft.com/office/drawing/2014/main" val="3933701915"/>
                    </a:ext>
                  </a:extLst>
                </a:gridCol>
                <a:gridCol w="1604467">
                  <a:extLst>
                    <a:ext uri="{9D8B030D-6E8A-4147-A177-3AD203B41FA5}">
                      <a16:colId xmlns:a16="http://schemas.microsoft.com/office/drawing/2014/main" val="4271391531"/>
                    </a:ext>
                  </a:extLst>
                </a:gridCol>
                <a:gridCol w="2624598">
                  <a:extLst>
                    <a:ext uri="{9D8B030D-6E8A-4147-A177-3AD203B41FA5}">
                      <a16:colId xmlns:a16="http://schemas.microsoft.com/office/drawing/2014/main" val="786482179"/>
                    </a:ext>
                  </a:extLst>
                </a:gridCol>
                <a:gridCol w="1139252">
                  <a:extLst>
                    <a:ext uri="{9D8B030D-6E8A-4147-A177-3AD203B41FA5}">
                      <a16:colId xmlns:a16="http://schemas.microsoft.com/office/drawing/2014/main" val="636295700"/>
                    </a:ext>
                  </a:extLst>
                </a:gridCol>
              </a:tblGrid>
              <a:tr h="739115">
                <a:tc>
                  <a:txBody>
                    <a:bodyPr/>
                    <a:lstStyle/>
                    <a:p>
                      <a:pPr algn="ctr">
                        <a:lnSpc>
                          <a:spcPct val="115000"/>
                        </a:lnSpc>
                        <a:spcAft>
                          <a:spcPts val="0"/>
                        </a:spcAft>
                      </a:pPr>
                      <a:r>
                        <a:rPr lang="ro-RO" sz="1000" b="1" dirty="0">
                          <a:solidFill>
                            <a:srgbClr val="00B050"/>
                          </a:solidFill>
                          <a:effectLst/>
                          <a:latin typeface="Arial" panose="020B0604020202020204" pitchFamily="34" charset="0"/>
                          <a:cs typeface="Arial" panose="020B0604020202020204" pitchFamily="34" charset="0"/>
                        </a:rPr>
                        <a:t>Regimul de muncă al angajatului conform CIM</a:t>
                      </a:r>
                      <a:endParaRPr lang="ru-RU" sz="1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nchor="ctr"/>
                </a:tc>
                <a:tc>
                  <a:txBody>
                    <a:bodyPr/>
                    <a:lstStyle/>
                    <a:p>
                      <a:pPr algn="ctr">
                        <a:lnSpc>
                          <a:spcPct val="115000"/>
                        </a:lnSpc>
                        <a:spcAft>
                          <a:spcPts val="0"/>
                        </a:spcAft>
                      </a:pPr>
                      <a:r>
                        <a:rPr lang="ro-RO" sz="1000" b="1" dirty="0">
                          <a:solidFill>
                            <a:srgbClr val="00B050"/>
                          </a:solidFill>
                          <a:effectLst/>
                          <a:latin typeface="Arial" panose="020B0604020202020204" pitchFamily="34" charset="0"/>
                          <a:cs typeface="Arial" panose="020B0604020202020204" pitchFamily="34" charset="0"/>
                        </a:rPr>
                        <a:t>Munca suplimentară prestată de salariat</a:t>
                      </a:r>
                      <a:endParaRPr lang="ru-RU" sz="1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nchor="ctr"/>
                </a:tc>
                <a:tc>
                  <a:txBody>
                    <a:bodyPr/>
                    <a:lstStyle/>
                    <a:p>
                      <a:pPr algn="ctr">
                        <a:lnSpc>
                          <a:spcPct val="115000"/>
                        </a:lnSpc>
                        <a:spcAft>
                          <a:spcPts val="0"/>
                        </a:spcAft>
                      </a:pPr>
                      <a:r>
                        <a:rPr lang="ro-RO" sz="1000" b="1" dirty="0">
                          <a:solidFill>
                            <a:srgbClr val="00B050"/>
                          </a:solidFill>
                          <a:effectLst/>
                          <a:latin typeface="Arial" panose="020B0604020202020204" pitchFamily="34" charset="0"/>
                          <a:cs typeface="Arial" panose="020B0604020202020204" pitchFamily="34" charset="0"/>
                        </a:rPr>
                        <a:t>Documentele care necesita a fi remise pentru atragerea la muncă suplimentar</a:t>
                      </a:r>
                      <a:endParaRPr lang="ru-RU" sz="1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nchor="ctr"/>
                </a:tc>
                <a:tc>
                  <a:txBody>
                    <a:bodyPr/>
                    <a:lstStyle/>
                    <a:p>
                      <a:pPr algn="ctr">
                        <a:lnSpc>
                          <a:spcPct val="115000"/>
                        </a:lnSpc>
                        <a:spcAft>
                          <a:spcPts val="0"/>
                        </a:spcAft>
                      </a:pPr>
                      <a:r>
                        <a:rPr lang="ro-RO" sz="1000" b="1" dirty="0">
                          <a:solidFill>
                            <a:srgbClr val="00B050"/>
                          </a:solidFill>
                          <a:effectLst/>
                          <a:latin typeface="Arial" panose="020B0604020202020204" pitchFamily="34" charset="0"/>
                          <a:cs typeface="Arial" panose="020B0604020202020204" pitchFamily="34" charset="0"/>
                        </a:rPr>
                        <a:t>Retribuirea muncii prestate de salariat suplimentar</a:t>
                      </a:r>
                      <a:endParaRPr lang="ru-RU" sz="1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nchor="ctr"/>
                </a:tc>
                <a:tc>
                  <a:txBody>
                    <a:bodyPr/>
                    <a:lstStyle/>
                    <a:p>
                      <a:pPr algn="ctr">
                        <a:lnSpc>
                          <a:spcPct val="115000"/>
                        </a:lnSpc>
                        <a:spcAft>
                          <a:spcPts val="0"/>
                        </a:spcAft>
                      </a:pPr>
                      <a:r>
                        <a:rPr lang="ro-RO" sz="1000" b="1" dirty="0">
                          <a:solidFill>
                            <a:srgbClr val="00B050"/>
                          </a:solidFill>
                          <a:effectLst/>
                          <a:latin typeface="Arial" panose="020B0604020202020204" pitchFamily="34" charset="0"/>
                          <a:cs typeface="Arial" panose="020B0604020202020204" pitchFamily="34" charset="0"/>
                        </a:rPr>
                        <a:t>Baza legislativă</a:t>
                      </a:r>
                      <a:endParaRPr lang="ru-RU" sz="10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nchor="ctr"/>
                </a:tc>
                <a:extLst>
                  <a:ext uri="{0D108BD9-81ED-4DB2-BD59-A6C34878D82A}">
                    <a16:rowId xmlns:a16="http://schemas.microsoft.com/office/drawing/2014/main" val="2238009901"/>
                  </a:ext>
                </a:extLst>
              </a:tr>
              <a:tr h="2772910">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Regim de muncă normal, 8 ore/zi (8.00–17.00).         </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Salariatul a fost atras la muncă supli­men­tară în afara orelor de program stabilit in Contractul individual de muncă, pentru livrarea mărfurilor consumatorilor, pentru       4 ore (17.00–21.00).</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1. Solicitarea anga­ja­to­rului privind atragerea salaria­tu­lui la ore suplimen­tare (scris sau verbal).</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2. Acordul scris al salariatului.</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3. Ordinul privind atragerea salaria­tului la munca su­plimentară</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gn="just">
                        <a:lnSpc>
                          <a:spcPct val="115000"/>
                        </a:lnSpc>
                        <a:spcAft>
                          <a:spcPts val="0"/>
                        </a:spcAft>
                      </a:pPr>
                      <a:r>
                        <a:rPr lang="ro-RO" sz="1200" b="1" dirty="0">
                          <a:effectLst/>
                          <a:latin typeface="Arial" panose="020B0604020202020204" pitchFamily="34" charset="0"/>
                          <a:cs typeface="Arial" panose="020B0604020202020204" pitchFamily="34" charset="0"/>
                        </a:rPr>
                        <a:t>Pentru primele două ore, se retribuie în mărime de cel puţin 1,5 salarii de bază sta­bilite salariatului pe unitate de timp, pentru orele următoare – cel puţin în mărime dublă.</a:t>
                      </a:r>
                      <a:endParaRPr lang="ru-RU" sz="1200" b="1" dirty="0">
                        <a:effectLst/>
                        <a:latin typeface="Arial" panose="020B0604020202020204" pitchFamily="34" charset="0"/>
                        <a:cs typeface="Arial" panose="020B0604020202020204" pitchFamily="34" charset="0"/>
                      </a:endParaRPr>
                    </a:p>
                    <a:p>
                      <a:pPr algn="just">
                        <a:lnSpc>
                          <a:spcPct val="115000"/>
                        </a:lnSpc>
                        <a:spcAft>
                          <a:spcPts val="0"/>
                        </a:spcAft>
                      </a:pPr>
                      <a:r>
                        <a:rPr lang="ro-RO" sz="1200" b="1" dirty="0">
                          <a:effectLst/>
                          <a:latin typeface="Arial" panose="020B0604020202020204" pitchFamily="34" charset="0"/>
                          <a:cs typeface="Arial" panose="020B0604020202020204" pitchFamily="34" charset="0"/>
                        </a:rPr>
                        <a:t> Se admite de a compensa orele de muncă suplimentare cu ore libere </a:t>
                      </a:r>
                      <a:r>
                        <a:rPr lang="ro-RO" sz="1200" b="1" dirty="0">
                          <a:solidFill>
                            <a:srgbClr val="FF0000"/>
                          </a:solidFill>
                          <a:effectLst/>
                          <a:latin typeface="Arial" panose="020B0604020202020204" pitchFamily="34" charset="0"/>
                          <a:cs typeface="Arial" panose="020B0604020202020204" pitchFamily="34" charset="0"/>
                        </a:rPr>
                        <a:t>PLĂTITE</a:t>
                      </a:r>
                      <a:r>
                        <a:rPr lang="ro-RO" sz="1200" b="1" dirty="0">
                          <a:effectLst/>
                          <a:latin typeface="Arial" panose="020B0604020202020204" pitchFamily="34" charset="0"/>
                          <a:cs typeface="Arial" panose="020B0604020202020204" pitchFamily="34" charset="0"/>
                        </a:rPr>
                        <a:t>, cu acordul scris al părților. În acest caz, orele libere vor fi acordate în decurs de 30 de zile de la prestarea muncii suplimentare</a:t>
                      </a:r>
                      <a:endParaRPr lang="ru-RU" sz="1200" b="1" dirty="0">
                        <a:effectLst/>
                        <a:latin typeface="Arial" panose="020B0604020202020204" pitchFamily="34" charset="0"/>
                        <a:ea typeface="Lucida Sans Unicode" panose="020B0602030504020204" pitchFamily="34" charset="0"/>
                        <a:cs typeface="Arial" panose="020B0604020202020204" pitchFamily="34" charset="0"/>
                      </a:endParaRPr>
                    </a:p>
                  </a:txBody>
                  <a:tcPr marL="25356" marR="25826" marT="25826" marB="25826"/>
                </a:tc>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1. CM art. 104 </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2. CM art. 157 </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extLst>
                  <a:ext uri="{0D108BD9-81ED-4DB2-BD59-A6C34878D82A}">
                    <a16:rowId xmlns:a16="http://schemas.microsoft.com/office/drawing/2014/main" val="459182795"/>
                  </a:ext>
                </a:extLst>
              </a:tr>
              <a:tr h="2680664">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Regim de muncă normal, 8 ore/zi. Zi de odihnă sâm­bătă şi du­minică.</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Salariatul a fost atras la muncă suplimentară în ziua de sâmbătă, pentru finisarea proiectului de re­paraţie a sec­ţiei de producere a unităţii.</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1. Solicitarea anga­jatorului privind atragerea salaria­tu­lui la muncă în zi de repaus săptămânal (scris sau verbal).</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2. Acordul scris al salariatului.</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3. Ordinul privind atragerea salariatu­lui la muncă în zi de repaus săptămânal.</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gn="just">
                        <a:lnSpc>
                          <a:spcPct val="115000"/>
                        </a:lnSpc>
                        <a:spcAft>
                          <a:spcPts val="0"/>
                        </a:spcAft>
                      </a:pPr>
                      <a:r>
                        <a:rPr lang="ro-RO" sz="1200" b="1" dirty="0">
                          <a:effectLst/>
                          <a:latin typeface="Arial" panose="020B0604020202020204" pitchFamily="34" charset="0"/>
                          <a:cs typeface="Arial" panose="020B0604020202020204" pitchFamily="34" charset="0"/>
                        </a:rPr>
                        <a:t>Munca prestată în zilele de repaus săptămânal este retri­buită cel puţin în mărime dub­lă a salariului pe unitate de timp sau a remuneraţiei de o zi peste salariu. </a:t>
                      </a:r>
                      <a:br>
                        <a:rPr lang="ro-RO" sz="1200" b="1" dirty="0">
                          <a:effectLst/>
                          <a:latin typeface="Arial" panose="020B0604020202020204" pitchFamily="34" charset="0"/>
                          <a:cs typeface="Arial" panose="020B0604020202020204" pitchFamily="34" charset="0"/>
                        </a:rPr>
                      </a:br>
                      <a:r>
                        <a:rPr lang="ro-RO" sz="1200" b="1" dirty="0">
                          <a:effectLst/>
                          <a:latin typeface="Arial" panose="020B0604020202020204" pitchFamily="34" charset="0"/>
                          <a:cs typeface="Arial" panose="020B0604020202020204" pitchFamily="34" charset="0"/>
                        </a:rPr>
                        <a:t>La cererea scrisă a salariatului care a prestat munca în zi de repaus săptămânal, angaja­torul poate să-i acorde o altă zi liberă care nu va fi retribuită.</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1. CM art. 104 </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2. CM art. 110 alin.(2) CM</a:t>
                      </a:r>
                      <a:endParaRPr lang="ru-RU" sz="1200" b="1" dirty="0">
                        <a:effectLst/>
                        <a:latin typeface="Arial" panose="020B0604020202020204" pitchFamily="34" charset="0"/>
                        <a:cs typeface="Arial" panose="020B0604020202020204" pitchFamily="34" charset="0"/>
                      </a:endParaRPr>
                    </a:p>
                    <a:p>
                      <a:pPr>
                        <a:lnSpc>
                          <a:spcPct val="115000"/>
                        </a:lnSpc>
                        <a:spcAft>
                          <a:spcPts val="0"/>
                        </a:spcAft>
                      </a:pPr>
                      <a:r>
                        <a:rPr lang="ro-RO" sz="1200" b="1" dirty="0">
                          <a:effectLst/>
                          <a:latin typeface="Arial" panose="020B0604020202020204" pitchFamily="34" charset="0"/>
                          <a:cs typeface="Arial" panose="020B0604020202020204" pitchFamily="34" charset="0"/>
                        </a:rPr>
                        <a:t>3. CM art. 158 CM</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5356" marR="25826" marT="25826" marB="25826"/>
                </a:tc>
                <a:extLst>
                  <a:ext uri="{0D108BD9-81ED-4DB2-BD59-A6C34878D82A}">
                    <a16:rowId xmlns:a16="http://schemas.microsoft.com/office/drawing/2014/main" val="140789930"/>
                  </a:ext>
                </a:extLst>
              </a:tr>
            </a:tbl>
          </a:graphicData>
        </a:graphic>
      </p:graphicFrame>
    </p:spTree>
    <p:extLst>
      <p:ext uri="{BB962C8B-B14F-4D97-AF65-F5344CB8AC3E}">
        <p14:creationId xmlns:p14="http://schemas.microsoft.com/office/powerpoint/2010/main" val="134445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3DE077B-8587-4707-A4BA-12AED0ADF8F0}"/>
              </a:ext>
            </a:extLst>
          </p:cNvPr>
          <p:cNvGraphicFramePr>
            <a:graphicFrameLocks noGrp="1"/>
          </p:cNvGraphicFramePr>
          <p:nvPr>
            <p:ph idx="1"/>
            <p:extLst>
              <p:ext uri="{D42A27DB-BD31-4B8C-83A1-F6EECF244321}">
                <p14:modId xmlns:p14="http://schemas.microsoft.com/office/powerpoint/2010/main" val="3421893356"/>
              </p:ext>
            </p:extLst>
          </p:nvPr>
        </p:nvGraphicFramePr>
        <p:xfrm>
          <a:off x="251520" y="188640"/>
          <a:ext cx="8712969" cy="6565085"/>
        </p:xfrm>
        <a:graphic>
          <a:graphicData uri="http://schemas.openxmlformats.org/drawingml/2006/table">
            <a:tbl>
              <a:tblPr>
                <a:tableStyleId>{5C22544A-7EE6-4342-B048-85BDC9FD1C3A}</a:tableStyleId>
              </a:tblPr>
              <a:tblGrid>
                <a:gridCol w="1591064">
                  <a:extLst>
                    <a:ext uri="{9D8B030D-6E8A-4147-A177-3AD203B41FA5}">
                      <a16:colId xmlns:a16="http://schemas.microsoft.com/office/drawing/2014/main" val="3598167852"/>
                    </a:ext>
                  </a:extLst>
                </a:gridCol>
                <a:gridCol w="1591064">
                  <a:extLst>
                    <a:ext uri="{9D8B030D-6E8A-4147-A177-3AD203B41FA5}">
                      <a16:colId xmlns:a16="http://schemas.microsoft.com/office/drawing/2014/main" val="207297791"/>
                    </a:ext>
                  </a:extLst>
                </a:gridCol>
                <a:gridCol w="1723493">
                  <a:extLst>
                    <a:ext uri="{9D8B030D-6E8A-4147-A177-3AD203B41FA5}">
                      <a16:colId xmlns:a16="http://schemas.microsoft.com/office/drawing/2014/main" val="4008104693"/>
                    </a:ext>
                  </a:extLst>
                </a:gridCol>
                <a:gridCol w="2562638">
                  <a:extLst>
                    <a:ext uri="{9D8B030D-6E8A-4147-A177-3AD203B41FA5}">
                      <a16:colId xmlns:a16="http://schemas.microsoft.com/office/drawing/2014/main" val="4244350910"/>
                    </a:ext>
                  </a:extLst>
                </a:gridCol>
                <a:gridCol w="1244710">
                  <a:extLst>
                    <a:ext uri="{9D8B030D-6E8A-4147-A177-3AD203B41FA5}">
                      <a16:colId xmlns:a16="http://schemas.microsoft.com/office/drawing/2014/main" val="268696890"/>
                    </a:ext>
                  </a:extLst>
                </a:gridCol>
              </a:tblGrid>
              <a:tr h="611510">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Regimul de muncă al angajatului conform CIM</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nchor="ctr"/>
                </a:tc>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Munca suplimentară prestată de salariat</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nchor="ctr"/>
                </a:tc>
                <a:tc>
                  <a:txBody>
                    <a:bodyPr/>
                    <a:lstStyle/>
                    <a:p>
                      <a:pPr algn="ctr">
                        <a:lnSpc>
                          <a:spcPct val="115000"/>
                        </a:lnSpc>
                        <a:spcAft>
                          <a:spcPts val="0"/>
                        </a:spcAft>
                      </a:pPr>
                      <a:r>
                        <a:rPr lang="ro-RO" sz="1000">
                          <a:solidFill>
                            <a:srgbClr val="00B050"/>
                          </a:solidFill>
                          <a:effectLst/>
                          <a:latin typeface="Arial" panose="020B0604020202020204" pitchFamily="34" charset="0"/>
                          <a:cs typeface="Arial" panose="020B0604020202020204" pitchFamily="34" charset="0"/>
                        </a:rPr>
                        <a:t>Documentele care necesita a fi remise pentru atragerea la muncă suplimentar</a:t>
                      </a:r>
                      <a:endParaRPr lang="ru-RU" sz="100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nchor="ctr"/>
                </a:tc>
                <a:tc>
                  <a:txBody>
                    <a:bodyPr/>
                    <a:lstStyle/>
                    <a:p>
                      <a:pPr algn="ctr">
                        <a:lnSpc>
                          <a:spcPct val="115000"/>
                        </a:lnSpc>
                        <a:spcAft>
                          <a:spcPts val="0"/>
                        </a:spcAft>
                      </a:pPr>
                      <a:r>
                        <a:rPr lang="ro-RO" sz="1000">
                          <a:solidFill>
                            <a:srgbClr val="00B050"/>
                          </a:solidFill>
                          <a:effectLst/>
                          <a:latin typeface="Arial" panose="020B0604020202020204" pitchFamily="34" charset="0"/>
                          <a:cs typeface="Arial" panose="020B0604020202020204" pitchFamily="34" charset="0"/>
                        </a:rPr>
                        <a:t>Retribuirea muncii prestate de salariat suplimentar</a:t>
                      </a:r>
                      <a:endParaRPr lang="ru-RU" sz="100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nchor="ctr"/>
                </a:tc>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Baza legislativă</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nchor="ctr"/>
                </a:tc>
                <a:extLst>
                  <a:ext uri="{0D108BD9-81ED-4DB2-BD59-A6C34878D82A}">
                    <a16:rowId xmlns:a16="http://schemas.microsoft.com/office/drawing/2014/main" val="3895756547"/>
                  </a:ext>
                </a:extLst>
              </a:tr>
              <a:tr h="2238093">
                <a:tc>
                  <a:txBody>
                    <a:bodyPr/>
                    <a:lstStyle/>
                    <a:p>
                      <a:pPr algn="just">
                        <a:lnSpc>
                          <a:spcPct val="115000"/>
                        </a:lnSpc>
                        <a:spcAft>
                          <a:spcPts val="0"/>
                        </a:spcAft>
                      </a:pPr>
                      <a:r>
                        <a:rPr lang="ro-RO" sz="1200" b="1" dirty="0">
                          <a:effectLst/>
                          <a:latin typeface="Arial" panose="020B0604020202020204" pitchFamily="34" charset="0"/>
                          <a:cs typeface="Arial" panose="020B0604020202020204" pitchFamily="34" charset="0"/>
                        </a:rPr>
                        <a:t>Regim de muncă normal, 8 ore/zi. Zi de odihnă sâmbătă şi duminică.</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Salariatul a fost atras la muncă suplimentară în zi de sărbătoare nelucrătoare   pentru executarea reviziei tehnice a instalațiilor de gaz.</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1. Solicitarea anga­jatorului privind at­ragerea salariatului la munca în zi de sărbătoare nelucră­toare (scris sau ver­bal).</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2. Acordul scris al salariatului.</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3. Ordinul privind atragerea salariatu­lui la munca supli­mentară.</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Munca prestată în zi nelucrătoare este retribuită  cel puţin în mări­me dublă a salariului pe uni­tate de timp sau a remune­ra­ţiei de o zi peste salariu. </a:t>
                      </a:r>
                      <a:br>
                        <a:rPr lang="ro-RO" sz="1200" dirty="0">
                          <a:effectLst/>
                          <a:latin typeface="Arial" panose="020B0604020202020204" pitchFamily="34" charset="0"/>
                          <a:cs typeface="Arial" panose="020B0604020202020204" pitchFamily="34" charset="0"/>
                        </a:rPr>
                      </a:br>
                      <a:r>
                        <a:rPr lang="ro-RO" sz="1200" dirty="0">
                          <a:effectLst/>
                          <a:latin typeface="Arial" panose="020B0604020202020204" pitchFamily="34" charset="0"/>
                          <a:cs typeface="Arial" panose="020B0604020202020204" pitchFamily="34" charset="0"/>
                        </a:rPr>
                        <a:t>La cererea scrisă a salariatului care a prestat munca în zi de sărbătoare nelucrătoare, angajatorul poate să-i acorde o altă zi liberă care nu va fi retribuită.</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1. CM art. 104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2. CM art. 110 alin.(2)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3. CM art. 111 alin.(1)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4. CM art. 158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extLst>
                  <a:ext uri="{0D108BD9-81ED-4DB2-BD59-A6C34878D82A}">
                    <a16:rowId xmlns:a16="http://schemas.microsoft.com/office/drawing/2014/main" val="2833240649"/>
                  </a:ext>
                </a:extLst>
              </a:tr>
              <a:tr h="3631118">
                <a:tc>
                  <a:txBody>
                    <a:bodyPr/>
                    <a:lstStyle/>
                    <a:p>
                      <a:pPr algn="just">
                        <a:lnSpc>
                          <a:spcPct val="115000"/>
                        </a:lnSpc>
                        <a:spcAft>
                          <a:spcPts val="0"/>
                        </a:spcAft>
                      </a:pPr>
                      <a:r>
                        <a:rPr lang="ro-RO" sz="1200" b="1" dirty="0">
                          <a:effectLst/>
                          <a:latin typeface="Arial" panose="020B0604020202020204" pitchFamily="34" charset="0"/>
                          <a:cs typeface="Arial" panose="020B0604020202020204" pitchFamily="34" charset="0"/>
                        </a:rPr>
                        <a:t>Regim de munca pe schimburi conform unui grafic mobil sau gragic flexibil, timpul de muncă în limitele cele 40 de ore pe săptămână. Evidenta globala a timpului de muncă — 1 an calendaristic. </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0"/>
                        </a:spcAft>
                      </a:pPr>
                      <a:r>
                        <a:rPr lang="ro-RO" sz="1200">
                          <a:effectLst/>
                          <a:latin typeface="Arial" panose="020B0604020202020204" pitchFamily="34" charset="0"/>
                          <a:cs typeface="Arial" panose="020B0604020202020204" pitchFamily="34" charset="0"/>
                        </a:rPr>
                        <a:t>Nu se consideră muncă suplimen­tară munca pres­tată în limitele programului de muncă.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1000"/>
                        </a:spcAft>
                      </a:pPr>
                      <a:r>
                        <a:rPr lang="ro-RO" sz="1200" dirty="0">
                          <a:effectLst/>
                          <a:latin typeface="Arial" panose="020B0604020202020204" pitchFamily="34" charset="0"/>
                          <a:cs typeface="Arial" panose="020B0604020202020204" pitchFamily="34" charset="0"/>
                        </a:rPr>
                        <a:t>Programul de mun­că în schimburi sau grafic flexibil se elaborează şi se adu­­ce la cunoştinţa salariaţilor sub sem­nătura cu cel puţin o lună înainte de punerea lui în aplicare.</a:t>
                      </a:r>
                      <a:endParaRPr lang="ru-RU" sz="1200" dirty="0">
                        <a:effectLst/>
                        <a:latin typeface="Arial" panose="020B0604020202020204" pitchFamily="34" charset="0"/>
                        <a:ea typeface="Lucida Sans Unicode" panose="020B0602030504020204" pitchFamily="34" charset="0"/>
                        <a:cs typeface="Arial" panose="020B0604020202020204" pitchFamily="34" charset="0"/>
                      </a:endParaRPr>
                    </a:p>
                  </a:txBody>
                  <a:tcPr marL="13190" marR="13434" marT="13434" marB="13434"/>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1. Retribuirea muncii se efectuează propor­ţional timpului efectiv lucrat sau în funcţie de volumul lucrului executat.</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2. Munca prestată în zilele de sărbătoare nelucrătoare, con­form programului de muncă în schimburi sau graficului mobil, este retribuită  cel puţin în mărime dublă a salariului pe unitate de timp sau a remuneraţiei de o zi peste salariu.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3. Pentru munca prestată în program de noapte (intre orele 22.00 si 6.00) se stabi­leşte un adaos în mărime de cel puţin 0,5 din salariul de bază pe unitate de timp stabilit salariatului.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1. CM art. 99.</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2. CM art. 98 alin. (4).</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3. CM art. 101.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4. CM art. 111 alin. (1).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5. CM art. 158.</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6. CM art. 159.</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3190" marR="13434" marT="13434" marB="13434"/>
                </a:tc>
                <a:extLst>
                  <a:ext uri="{0D108BD9-81ED-4DB2-BD59-A6C34878D82A}">
                    <a16:rowId xmlns:a16="http://schemas.microsoft.com/office/drawing/2014/main" val="1401209560"/>
                  </a:ext>
                </a:extLst>
              </a:tr>
            </a:tbl>
          </a:graphicData>
        </a:graphic>
      </p:graphicFrame>
    </p:spTree>
    <p:extLst>
      <p:ext uri="{BB962C8B-B14F-4D97-AF65-F5344CB8AC3E}">
        <p14:creationId xmlns:p14="http://schemas.microsoft.com/office/powerpoint/2010/main" val="82793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FFCDC2C9-FFDD-4F73-9B79-5D76D1425166}"/>
              </a:ext>
            </a:extLst>
          </p:cNvPr>
          <p:cNvGraphicFramePr>
            <a:graphicFrameLocks noGrp="1"/>
          </p:cNvGraphicFramePr>
          <p:nvPr>
            <p:ph idx="1"/>
            <p:extLst>
              <p:ext uri="{D42A27DB-BD31-4B8C-83A1-F6EECF244321}">
                <p14:modId xmlns:p14="http://schemas.microsoft.com/office/powerpoint/2010/main" val="2138533240"/>
              </p:ext>
            </p:extLst>
          </p:nvPr>
        </p:nvGraphicFramePr>
        <p:xfrm>
          <a:off x="323528" y="476250"/>
          <a:ext cx="8640959" cy="2644763"/>
        </p:xfrm>
        <a:graphic>
          <a:graphicData uri="http://schemas.openxmlformats.org/drawingml/2006/table">
            <a:tbl>
              <a:tblPr>
                <a:tableStyleId>{5C22544A-7EE6-4342-B048-85BDC9FD1C3A}</a:tableStyleId>
              </a:tblPr>
              <a:tblGrid>
                <a:gridCol w="1620179">
                  <a:extLst>
                    <a:ext uri="{9D8B030D-6E8A-4147-A177-3AD203B41FA5}">
                      <a16:colId xmlns:a16="http://schemas.microsoft.com/office/drawing/2014/main" val="4014178860"/>
                    </a:ext>
                  </a:extLst>
                </a:gridCol>
                <a:gridCol w="1332149">
                  <a:extLst>
                    <a:ext uri="{9D8B030D-6E8A-4147-A177-3AD203B41FA5}">
                      <a16:colId xmlns:a16="http://schemas.microsoft.com/office/drawing/2014/main" val="396065781"/>
                    </a:ext>
                  </a:extLst>
                </a:gridCol>
                <a:gridCol w="1800200">
                  <a:extLst>
                    <a:ext uri="{9D8B030D-6E8A-4147-A177-3AD203B41FA5}">
                      <a16:colId xmlns:a16="http://schemas.microsoft.com/office/drawing/2014/main" val="2548139595"/>
                    </a:ext>
                  </a:extLst>
                </a:gridCol>
                <a:gridCol w="2808312">
                  <a:extLst>
                    <a:ext uri="{9D8B030D-6E8A-4147-A177-3AD203B41FA5}">
                      <a16:colId xmlns:a16="http://schemas.microsoft.com/office/drawing/2014/main" val="1041724077"/>
                    </a:ext>
                  </a:extLst>
                </a:gridCol>
                <a:gridCol w="1080119">
                  <a:extLst>
                    <a:ext uri="{9D8B030D-6E8A-4147-A177-3AD203B41FA5}">
                      <a16:colId xmlns:a16="http://schemas.microsoft.com/office/drawing/2014/main" val="110104678"/>
                    </a:ext>
                  </a:extLst>
                </a:gridCol>
              </a:tblGrid>
              <a:tr h="454340">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Regimul de muncă al angajatului conform CIM</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nchor="ctr"/>
                </a:tc>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Munca suplimentară prestată de salariat</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nchor="ctr"/>
                </a:tc>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Documentele care necesita a fi remise pentru atragerea la muncă suplimentar</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nchor="ctr"/>
                </a:tc>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Retribuirea muncii prestate de salariat suplimentar</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nchor="ctr"/>
                </a:tc>
                <a:tc>
                  <a:txBody>
                    <a:bodyPr/>
                    <a:lstStyle/>
                    <a:p>
                      <a:pPr algn="ctr">
                        <a:lnSpc>
                          <a:spcPct val="115000"/>
                        </a:lnSpc>
                        <a:spcAft>
                          <a:spcPts val="0"/>
                        </a:spcAft>
                      </a:pPr>
                      <a:r>
                        <a:rPr lang="ro-RO" sz="1000" dirty="0">
                          <a:solidFill>
                            <a:srgbClr val="00B050"/>
                          </a:solidFill>
                          <a:effectLst/>
                          <a:latin typeface="Arial" panose="020B0604020202020204" pitchFamily="34" charset="0"/>
                          <a:cs typeface="Arial" panose="020B0604020202020204" pitchFamily="34" charset="0"/>
                        </a:rPr>
                        <a:t>Baza legislativă</a:t>
                      </a:r>
                      <a:endParaRPr lang="ru-RU"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nchor="ctr"/>
                </a:tc>
                <a:extLst>
                  <a:ext uri="{0D108BD9-81ED-4DB2-BD59-A6C34878D82A}">
                    <a16:rowId xmlns:a16="http://schemas.microsoft.com/office/drawing/2014/main" val="2375803291"/>
                  </a:ext>
                </a:extLst>
              </a:tr>
              <a:tr h="1634314">
                <a:tc>
                  <a:txBody>
                    <a:bodyPr/>
                    <a:lstStyle/>
                    <a:p>
                      <a:pPr algn="just">
                        <a:lnSpc>
                          <a:spcPct val="115000"/>
                        </a:lnSpc>
                        <a:spcAft>
                          <a:spcPts val="0"/>
                        </a:spcAft>
                      </a:pPr>
                      <a:r>
                        <a:rPr lang="ro-RO" sz="1200" b="1" dirty="0">
                          <a:effectLst/>
                          <a:latin typeface="Arial" panose="020B0604020202020204" pitchFamily="34" charset="0"/>
                          <a:cs typeface="Arial" panose="020B0604020202020204" pitchFamily="34" charset="0"/>
                        </a:rPr>
                        <a:t>Regim de muncă normal, 8 ore/zi. Zi de odihnă sâmbătă şi duminică. Retribuirea muncii în acord (</a:t>
                      </a:r>
                      <a:r>
                        <a:rPr lang="en-US" sz="1200" b="1" dirty="0" err="1">
                          <a:effectLst/>
                          <a:latin typeface="Arial" panose="020B0604020202020204" pitchFamily="34" charset="0"/>
                          <a:cs typeface="Arial" panose="020B0604020202020204" pitchFamily="34" charset="0"/>
                        </a:rPr>
                        <a:t>Munca</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este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retribuită</a:t>
                      </a:r>
                      <a:r>
                        <a:rPr lang="en-US" sz="1200" b="1" dirty="0">
                          <a:effectLst/>
                          <a:latin typeface="Arial" panose="020B0604020202020204" pitchFamily="34" charset="0"/>
                          <a:cs typeface="Arial" panose="020B0604020202020204" pitchFamily="34" charset="0"/>
                        </a:rPr>
                        <a:t> conform </a:t>
                      </a:r>
                      <a:r>
                        <a:rPr lang="en-US" sz="1200" b="1" dirty="0" err="1">
                          <a:effectLst/>
                          <a:latin typeface="Arial" panose="020B0604020202020204" pitchFamily="34" charset="0"/>
                          <a:cs typeface="Arial" panose="020B0604020202020204" pitchFamily="34" charset="0"/>
                        </a:rPr>
                        <a:t>tarifelor</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lucrării</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efectuate</a:t>
                      </a:r>
                      <a:r>
                        <a:rPr lang="ro-RO" sz="1200" b="1" dirty="0">
                          <a:effectLst/>
                          <a:latin typeface="Arial" panose="020B0604020202020204" pitchFamily="34" charset="0"/>
                          <a:cs typeface="Arial" panose="020B0604020202020204" pitchFamily="34" charset="0"/>
                        </a:rPr>
                        <a:t>)</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Salariatul a fost atras la muncă suplimentară în zi de sărbătoare nelucrătoare                 (8 martie 2023), pentru repararea sistemului de încălzire a secției de producere.</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tc>
                <a:tc>
                  <a:txBody>
                    <a:bodyPr/>
                    <a:lstStyle/>
                    <a:p>
                      <a:pPr>
                        <a:lnSpc>
                          <a:spcPct val="115000"/>
                        </a:lnSpc>
                        <a:spcAft>
                          <a:spcPts val="0"/>
                        </a:spcAft>
                      </a:pPr>
                      <a:r>
                        <a:rPr lang="ro-RO" sz="1200">
                          <a:effectLst/>
                          <a:latin typeface="Arial" panose="020B0604020202020204" pitchFamily="34" charset="0"/>
                          <a:cs typeface="Arial" panose="020B0604020202020204" pitchFamily="34" charset="0"/>
                        </a:rPr>
                        <a:t>1. Solicitarea anga­jatorului privind at­ragerea salariatului la munca în zi de sărbătoare nelucră­toare (scris sau ver­bal).</a:t>
                      </a:r>
                      <a:endParaRPr lang="ru-RU" sz="1200">
                        <a:effectLst/>
                        <a:latin typeface="Arial" panose="020B0604020202020204" pitchFamily="34" charset="0"/>
                        <a:cs typeface="Arial" panose="020B0604020202020204" pitchFamily="34" charset="0"/>
                      </a:endParaRPr>
                    </a:p>
                    <a:p>
                      <a:pPr>
                        <a:lnSpc>
                          <a:spcPct val="115000"/>
                        </a:lnSpc>
                        <a:spcAft>
                          <a:spcPts val="0"/>
                        </a:spcAft>
                      </a:pPr>
                      <a:r>
                        <a:rPr lang="ro-RO" sz="1200">
                          <a:effectLst/>
                          <a:latin typeface="Arial" panose="020B0604020202020204" pitchFamily="34" charset="0"/>
                          <a:cs typeface="Arial" panose="020B0604020202020204" pitchFamily="34" charset="0"/>
                        </a:rPr>
                        <a:t>2. Acordul scris al salariatului.</a:t>
                      </a:r>
                      <a:endParaRPr lang="ru-RU" sz="1200">
                        <a:effectLst/>
                        <a:latin typeface="Arial" panose="020B0604020202020204" pitchFamily="34" charset="0"/>
                        <a:cs typeface="Arial" panose="020B0604020202020204" pitchFamily="34" charset="0"/>
                      </a:endParaRPr>
                    </a:p>
                    <a:p>
                      <a:pPr>
                        <a:lnSpc>
                          <a:spcPct val="115000"/>
                        </a:lnSpc>
                        <a:spcAft>
                          <a:spcPts val="1000"/>
                        </a:spcAft>
                      </a:pPr>
                      <a:r>
                        <a:rPr lang="ro-RO" sz="1200">
                          <a:effectLst/>
                          <a:latin typeface="Arial" panose="020B0604020202020204" pitchFamily="34" charset="0"/>
                          <a:cs typeface="Arial" panose="020B0604020202020204" pitchFamily="34" charset="0"/>
                        </a:rPr>
                        <a:t>3. Ordinul privind atragerea salariatu­lui la munca supli­mentară.</a:t>
                      </a:r>
                      <a:endParaRPr lang="ru-RU" sz="1200">
                        <a:effectLst/>
                        <a:latin typeface="Arial" panose="020B0604020202020204" pitchFamily="34" charset="0"/>
                        <a:ea typeface="Lucida Sans Unicode" panose="020B0602030504020204" pitchFamily="34" charset="0"/>
                        <a:cs typeface="Arial" panose="020B0604020202020204" pitchFamily="34" charset="0"/>
                      </a:endParaRPr>
                    </a:p>
                  </a:txBody>
                  <a:tcPr marL="11936" marR="12157" marT="12157" marB="12157"/>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Munca prestată în zilele de sărbătoare nelucrătoare este retribuită  cel puţin în mări­me dublă a retribuirii muncii conform  tarifelor aprobate în unitate a lucrărilor efectuate. </a:t>
                      </a:r>
                      <a:br>
                        <a:rPr lang="ro-RO" sz="1200" dirty="0">
                          <a:effectLst/>
                          <a:latin typeface="Arial" panose="020B0604020202020204" pitchFamily="34" charset="0"/>
                          <a:cs typeface="Arial" panose="020B0604020202020204" pitchFamily="34" charset="0"/>
                        </a:rPr>
                      </a:br>
                      <a:r>
                        <a:rPr lang="ro-RO" sz="1200" dirty="0">
                          <a:effectLst/>
                          <a:latin typeface="Arial" panose="020B0604020202020204" pitchFamily="34" charset="0"/>
                          <a:cs typeface="Arial" panose="020B0604020202020204" pitchFamily="34" charset="0"/>
                        </a:rPr>
                        <a:t>La cererea scrisă a salariatului care a prestat munca în zi de sărbătoare nelucrătoare, angajatorul poate să-i acorde o altă zi liberă care nu va fi retribuită.</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tc>
                <a:tc>
                  <a:txBody>
                    <a:bodyPr/>
                    <a:lstStyle/>
                    <a:p>
                      <a:pPr>
                        <a:lnSpc>
                          <a:spcPct val="115000"/>
                        </a:lnSpc>
                        <a:spcAft>
                          <a:spcPts val="0"/>
                        </a:spcAft>
                      </a:pPr>
                      <a:r>
                        <a:rPr lang="ro-RO" sz="1200" dirty="0">
                          <a:effectLst/>
                          <a:latin typeface="Arial" panose="020B0604020202020204" pitchFamily="34" charset="0"/>
                          <a:cs typeface="Arial" panose="020B0604020202020204" pitchFamily="34" charset="0"/>
                        </a:rPr>
                        <a:t>1. CM art. 104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2. CM art. 110 alin.(2)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3. CM art. 111 alin.(1) </a:t>
                      </a:r>
                      <a:endParaRPr lang="ru-RU" sz="1200" dirty="0">
                        <a:effectLst/>
                        <a:latin typeface="Arial" panose="020B0604020202020204" pitchFamily="34" charset="0"/>
                        <a:cs typeface="Arial" panose="020B0604020202020204" pitchFamily="34" charset="0"/>
                      </a:endParaRPr>
                    </a:p>
                    <a:p>
                      <a:pPr>
                        <a:lnSpc>
                          <a:spcPct val="115000"/>
                        </a:lnSpc>
                        <a:spcAft>
                          <a:spcPts val="0"/>
                        </a:spcAft>
                      </a:pPr>
                      <a:r>
                        <a:rPr lang="ro-RO" sz="1200" dirty="0">
                          <a:effectLst/>
                          <a:latin typeface="Arial" panose="020B0604020202020204" pitchFamily="34" charset="0"/>
                          <a:cs typeface="Arial" panose="020B0604020202020204" pitchFamily="34" charset="0"/>
                        </a:rPr>
                        <a:t>4. CM art. 158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936" marR="12157" marT="12157" marB="12157"/>
                </a:tc>
                <a:extLst>
                  <a:ext uri="{0D108BD9-81ED-4DB2-BD59-A6C34878D82A}">
                    <a16:rowId xmlns:a16="http://schemas.microsoft.com/office/drawing/2014/main" val="3568611296"/>
                  </a:ext>
                </a:extLst>
              </a:tr>
            </a:tbl>
          </a:graphicData>
        </a:graphic>
      </p:graphicFrame>
      <p:pic>
        <p:nvPicPr>
          <p:cNvPr id="3" name="Рисунок 2">
            <a:extLst>
              <a:ext uri="{FF2B5EF4-FFF2-40B4-BE49-F238E27FC236}">
                <a16:creationId xmlns:a16="http://schemas.microsoft.com/office/drawing/2014/main" id="{BFCB338B-1B87-4D0F-A815-4F926225E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3212976"/>
            <a:ext cx="8784974" cy="3510806"/>
          </a:xfrm>
          <a:prstGeom prst="rect">
            <a:avLst/>
          </a:prstGeom>
        </p:spPr>
      </p:pic>
    </p:spTree>
    <p:extLst>
      <p:ext uri="{BB962C8B-B14F-4D97-AF65-F5344CB8AC3E}">
        <p14:creationId xmlns:p14="http://schemas.microsoft.com/office/powerpoint/2010/main" val="163382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295D02F-F4E4-46E4-AB08-34854AC74A97}"/>
              </a:ext>
            </a:extLst>
          </p:cNvPr>
          <p:cNvSpPr>
            <a:spLocks noGrp="1"/>
          </p:cNvSpPr>
          <p:nvPr>
            <p:ph idx="1"/>
          </p:nvPr>
        </p:nvSpPr>
        <p:spPr>
          <a:xfrm>
            <a:off x="228600" y="332656"/>
            <a:ext cx="8686800" cy="6264696"/>
          </a:xfrm>
        </p:spPr>
        <p:txBody>
          <a:bodyPr>
            <a:normAutofit/>
          </a:bodyPr>
          <a:lstStyle/>
          <a:p>
            <a:pPr marL="0" indent="0" algn="ctr">
              <a:buNone/>
            </a:pPr>
            <a:r>
              <a:rPr lang="ro-RO" sz="2000" b="1" dirty="0">
                <a:solidFill>
                  <a:schemeClr val="tx1"/>
                </a:solidFill>
                <a:latin typeface="Arial" panose="020B0604020202020204" pitchFamily="34" charset="0"/>
                <a:cs typeface="Arial" panose="020B0604020202020204" pitchFamily="34" charset="0"/>
              </a:rPr>
              <a:t>Ore prestate  suplimentare pe parcursul unui an calendaristic</a:t>
            </a:r>
            <a:endParaRPr lang="ru-RU" sz="2000" b="1" dirty="0">
              <a:solidFill>
                <a:schemeClr val="tx1"/>
              </a:solidFill>
              <a:latin typeface="Arial" panose="020B0604020202020204" pitchFamily="34" charset="0"/>
              <a:cs typeface="Arial" panose="020B0604020202020204" pitchFamily="34" charset="0"/>
            </a:endParaRPr>
          </a:p>
          <a:p>
            <a:pPr marL="34290" indent="0">
              <a:buNone/>
            </a:pPr>
            <a:r>
              <a:rPr lang="ro-RO" sz="1200" dirty="0">
                <a:solidFill>
                  <a:schemeClr val="tx1"/>
                </a:solidFill>
                <a:latin typeface="Arial" panose="020B0604020202020204" pitchFamily="34" charset="0"/>
                <a:cs typeface="Arial" panose="020B0604020202020204" pitchFamily="34" charset="0"/>
              </a:rPr>
              <a:t>Articolul 104 alin. (5):</a:t>
            </a:r>
          </a:p>
          <a:p>
            <a:pPr marL="34290" indent="0">
              <a:buNone/>
            </a:pPr>
            <a:r>
              <a:rPr lang="ro-RO" sz="1200" dirty="0">
                <a:solidFill>
                  <a:schemeClr val="tx1"/>
                </a:solidFill>
                <a:latin typeface="Arial" panose="020B0604020202020204" pitchFamily="34" charset="0"/>
                <a:cs typeface="Arial" panose="020B0604020202020204" pitchFamily="34" charset="0"/>
              </a:rPr>
              <a:t>„</a:t>
            </a:r>
            <a:r>
              <a:rPr lang="ro-RO" sz="1400" b="1" dirty="0">
                <a:solidFill>
                  <a:srgbClr val="FF0000"/>
                </a:solidFill>
                <a:latin typeface="Arial" panose="020B0604020202020204" pitchFamily="34" charset="0"/>
                <a:cs typeface="Arial" panose="020B0604020202020204" pitchFamily="34" charset="0"/>
              </a:rPr>
              <a:t>La solicitarea angajatorului, salariații pot presta munca în afara orelor de program în limita a 240 de ore într-un an calendaristic</a:t>
            </a:r>
            <a:r>
              <a:rPr lang="ro-RO" sz="1200" dirty="0">
                <a:solidFill>
                  <a:schemeClr val="tx1"/>
                </a:solidFill>
                <a:latin typeface="Arial" panose="020B0604020202020204" pitchFamily="34" charset="0"/>
                <a:cs typeface="Arial" panose="020B0604020202020204" pitchFamily="34" charset="0"/>
              </a:rPr>
              <a:t>.”</a:t>
            </a:r>
          </a:p>
          <a:p>
            <a:pPr marL="34290" indent="0">
              <a:buNone/>
            </a:pPr>
            <a:r>
              <a:rPr lang="ro-RO" sz="1200" dirty="0">
                <a:solidFill>
                  <a:schemeClr val="tx1"/>
                </a:solidFill>
                <a:latin typeface="Arial" panose="020B0604020202020204" pitchFamily="34" charset="0"/>
                <a:cs typeface="Arial" panose="020B0604020202020204" pitchFamily="34" charset="0"/>
              </a:rPr>
              <a:t>Articolul 104 .alin. (5</a:t>
            </a:r>
            <a:r>
              <a:rPr lang="ro-RO" sz="1200" baseline="30000" dirty="0">
                <a:solidFill>
                  <a:schemeClr val="tx1"/>
                </a:solidFill>
                <a:latin typeface="Arial" panose="020B0604020202020204" pitchFamily="34" charset="0"/>
                <a:cs typeface="Arial" panose="020B0604020202020204" pitchFamily="34" charset="0"/>
              </a:rPr>
              <a:t>1</a:t>
            </a:r>
            <a:r>
              <a:rPr lang="ro-RO" sz="1200" dirty="0">
                <a:solidFill>
                  <a:schemeClr val="tx1"/>
                </a:solidFill>
                <a:latin typeface="Arial" panose="020B0604020202020204" pitchFamily="34" charset="0"/>
                <a:cs typeface="Arial" panose="020B0604020202020204" pitchFamily="34" charset="0"/>
              </a:rPr>
              <a:t>):</a:t>
            </a:r>
          </a:p>
          <a:p>
            <a:pPr marL="34290" indent="0" algn="just">
              <a:buNone/>
            </a:pPr>
            <a:r>
              <a:rPr lang="ro-RO" sz="1200" dirty="0">
                <a:solidFill>
                  <a:schemeClr val="tx1"/>
                </a:solidFill>
                <a:latin typeface="Arial" panose="020B0604020202020204" pitchFamily="34" charset="0"/>
                <a:cs typeface="Arial" panose="020B0604020202020204" pitchFamily="34" charset="0"/>
              </a:rPr>
              <a:t>„</a:t>
            </a:r>
            <a:r>
              <a:rPr lang="ro-RO" sz="1400" b="1" dirty="0">
                <a:solidFill>
                  <a:srgbClr val="FF0000"/>
                </a:solidFill>
                <a:latin typeface="Arial" panose="020B0604020202020204" pitchFamily="34" charset="0"/>
                <a:cs typeface="Arial" panose="020B0604020202020204" pitchFamily="34" charset="0"/>
              </a:rPr>
              <a:t>Durata maximă a timpului de muncă a salariaților nu poate depăși 48 de ore pe săptămână, inclusiv orele de muncă suplimentară. Ca excepție, durata timpului de muncă, ce include și orele de muncă suplimentară, poate fi prelungită peste 48 de ore pe săptămână cu condiția ca media orelor de muncă, calculate pe o perioadă de referință de 4 luni calendaristice, să nu depășească 48 de ore pe săptămână</a:t>
            </a:r>
            <a:r>
              <a:rPr lang="ro-RO" sz="1200" dirty="0">
                <a:solidFill>
                  <a:schemeClr val="tx1"/>
                </a:solidFill>
                <a:latin typeface="Arial" panose="020B0604020202020204" pitchFamily="34" charset="0"/>
                <a:cs typeface="Arial" panose="020B0604020202020204" pitchFamily="34" charset="0"/>
              </a:rPr>
              <a:t>.”</a:t>
            </a:r>
          </a:p>
          <a:p>
            <a:pPr marL="0" indent="0" algn="ctr">
              <a:buNone/>
            </a:pPr>
            <a:r>
              <a:rPr lang="ro-RO" sz="2000" b="1" dirty="0">
                <a:solidFill>
                  <a:schemeClr val="tx1"/>
                </a:solidFill>
                <a:latin typeface="Arial" panose="020B0604020202020204" pitchFamily="34" charset="0"/>
                <a:cs typeface="Arial" panose="020B0604020202020204" pitchFamily="34" charset="0"/>
              </a:rPr>
              <a:t>Ore prestate  suplimentare pe parcursul unui zile/schimb</a:t>
            </a:r>
            <a:endParaRPr lang="ru-RU" sz="2000" b="1" dirty="0">
              <a:solidFill>
                <a:schemeClr val="tx1"/>
              </a:solidFill>
              <a:latin typeface="Arial" panose="020B0604020202020204" pitchFamily="34" charset="0"/>
              <a:cs typeface="Arial" panose="020B0604020202020204" pitchFamily="34" charset="0"/>
            </a:endParaRPr>
          </a:p>
          <a:p>
            <a:pPr marL="0" indent="0">
              <a:buNone/>
            </a:pPr>
            <a:r>
              <a:rPr lang="en-US" sz="1400" dirty="0" err="1">
                <a:solidFill>
                  <a:schemeClr val="tx1"/>
                </a:solidFill>
                <a:latin typeface="Arial" panose="020B0604020202020204" pitchFamily="34" charset="0"/>
                <a:cs typeface="Arial" panose="020B0604020202020204" pitchFamily="34" charset="0"/>
              </a:rPr>
              <a:t>Efectuarea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muncii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suplimentare</a:t>
            </a:r>
            <a:r>
              <a:rPr lang="en-US" sz="1400" dirty="0">
                <a:solidFill>
                  <a:schemeClr val="tx1"/>
                </a:solidFill>
                <a:latin typeface="Arial" panose="020B0604020202020204" pitchFamily="34" charset="0"/>
                <a:cs typeface="Arial" panose="020B0604020202020204" pitchFamily="34" charset="0"/>
              </a:rPr>
              <a:t> nu </a:t>
            </a:r>
            <a:r>
              <a:rPr lang="en-US" sz="1400" dirty="0" err="1">
                <a:solidFill>
                  <a:schemeClr val="tx1"/>
                </a:solidFill>
                <a:latin typeface="Arial" panose="020B0604020202020204" pitchFamily="34" charset="0"/>
                <a:cs typeface="Arial" panose="020B0604020202020204" pitchFamily="34" charset="0"/>
              </a:rPr>
              <a:t>poate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avea</a:t>
            </a:r>
            <a:r>
              <a:rPr lang="en-US" sz="1400" dirty="0">
                <a:solidFill>
                  <a:schemeClr val="tx1"/>
                </a:solidFill>
                <a:latin typeface="Arial" panose="020B0604020202020204" pitchFamily="34" charset="0"/>
                <a:cs typeface="Arial" panose="020B0604020202020204" pitchFamily="34" charset="0"/>
              </a:rPr>
              <a:t> ca </a:t>
            </a:r>
            <a:r>
              <a:rPr lang="en-US" sz="1400" dirty="0" err="1">
                <a:solidFill>
                  <a:schemeClr val="tx1"/>
                </a:solidFill>
                <a:latin typeface="Arial" panose="020B0604020202020204" pitchFamily="34" charset="0"/>
                <a:cs typeface="Arial" panose="020B0604020202020204" pitchFamily="34" charset="0"/>
              </a:rPr>
              <a:t>efect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majorarea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duratei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zilnice</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timpului</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muncă</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peste</a:t>
            </a:r>
            <a:r>
              <a:rPr lang="en-US" sz="1400" dirty="0">
                <a:solidFill>
                  <a:schemeClr val="tx1"/>
                </a:solidFill>
                <a:latin typeface="Arial" panose="020B0604020202020204" pitchFamily="34" charset="0"/>
                <a:cs typeface="Arial" panose="020B0604020202020204" pitchFamily="34" charset="0"/>
              </a:rPr>
              <a:t> 12 ore</a:t>
            </a:r>
            <a:r>
              <a:rPr lang="ro-MD" sz="1400" dirty="0">
                <a:solidFill>
                  <a:schemeClr val="tx1"/>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(art. 105 alin. (3) din Codul muncii)</a:t>
            </a:r>
            <a:r>
              <a:rPr lang="en-US" sz="1400" dirty="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DE42733D-17FC-4123-87F4-0E2A490EB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005064"/>
            <a:ext cx="6624736" cy="2664296"/>
          </a:xfrm>
          <a:prstGeom prst="rect">
            <a:avLst/>
          </a:prstGeom>
        </p:spPr>
      </p:pic>
    </p:spTree>
    <p:extLst>
      <p:ext uri="{BB962C8B-B14F-4D97-AF65-F5344CB8AC3E}">
        <p14:creationId xmlns:p14="http://schemas.microsoft.com/office/powerpoint/2010/main" val="104559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936104"/>
          </a:xfrm>
        </p:spPr>
        <p:txBody>
          <a:bodyPr>
            <a:noAutofit/>
          </a:bodyPr>
          <a:lstStyle/>
          <a:p>
            <a:pPr algn="ctr"/>
            <a:r>
              <a:rPr lang="en-US" sz="1800" b="1" i="1" dirty="0" err="1">
                <a:solidFill>
                  <a:schemeClr val="tx1"/>
                </a:solidFill>
                <a:latin typeface="Arial Black" panose="020B0A04020102020204" pitchFamily="34" charset="0"/>
              </a:rPr>
              <a:t>Munca</a:t>
            </a:r>
            <a:r>
              <a:rPr lang="en-US" sz="1800" b="1" i="1" dirty="0">
                <a:solidFill>
                  <a:schemeClr val="tx1"/>
                </a:solidFill>
                <a:latin typeface="Arial Black" panose="020B0A04020102020204" pitchFamily="34" charset="0"/>
              </a:rPr>
              <a:t> </a:t>
            </a:r>
            <a:r>
              <a:rPr lang="en-US" sz="1800" b="1" i="1" dirty="0" err="1">
                <a:solidFill>
                  <a:schemeClr val="tx1"/>
                </a:solidFill>
                <a:latin typeface="Arial Black" panose="020B0A04020102020204" pitchFamily="34" charset="0"/>
              </a:rPr>
              <a:t>în</a:t>
            </a:r>
            <a:r>
              <a:rPr lang="en-US" sz="1800" b="1" i="1" dirty="0">
                <a:solidFill>
                  <a:schemeClr val="tx1"/>
                </a:solidFill>
                <a:latin typeface="Arial Black" panose="020B0A04020102020204" pitchFamily="34" charset="0"/>
              </a:rPr>
              <a:t> </a:t>
            </a:r>
            <a:r>
              <a:rPr lang="en-US" sz="1800" b="1" i="1" dirty="0" err="1">
                <a:solidFill>
                  <a:schemeClr val="tx1"/>
                </a:solidFill>
                <a:latin typeface="Arial Black" panose="020B0A04020102020204" pitchFamily="34" charset="0"/>
              </a:rPr>
              <a:t>zilele</a:t>
            </a:r>
            <a:r>
              <a:rPr lang="en-US" sz="1800" b="1" i="1" dirty="0">
                <a:solidFill>
                  <a:schemeClr val="tx1"/>
                </a:solidFill>
                <a:latin typeface="Arial Black" panose="020B0A04020102020204" pitchFamily="34" charset="0"/>
              </a:rPr>
              <a:t> de </a:t>
            </a:r>
            <a:r>
              <a:rPr lang="en-US" sz="1800" b="1" i="1" dirty="0" err="1">
                <a:solidFill>
                  <a:schemeClr val="tx1"/>
                </a:solidFill>
                <a:latin typeface="Arial Black" panose="020B0A04020102020204" pitchFamily="34" charset="0"/>
              </a:rPr>
              <a:t>sărbătoare</a:t>
            </a:r>
            <a:r>
              <a:rPr lang="en-US" sz="1800" b="1" i="1" dirty="0">
                <a:solidFill>
                  <a:schemeClr val="tx1"/>
                </a:solidFill>
                <a:latin typeface="Arial Black" panose="020B0A04020102020204" pitchFamily="34" charset="0"/>
              </a:rPr>
              <a:t> </a:t>
            </a:r>
            <a:r>
              <a:rPr lang="en-US" sz="1800" b="1" i="1" dirty="0" err="1">
                <a:solidFill>
                  <a:schemeClr val="tx1"/>
                </a:solidFill>
                <a:latin typeface="Arial Black" panose="020B0A04020102020204" pitchFamily="34" charset="0"/>
              </a:rPr>
              <a:t>nelucrătoare</a:t>
            </a:r>
            <a:r>
              <a:rPr lang="en-US" sz="1800" b="1" i="1" dirty="0">
                <a:solidFill>
                  <a:schemeClr val="tx1"/>
                </a:solidFill>
                <a:latin typeface="Arial Black" panose="020B0A04020102020204" pitchFamily="34" charset="0"/>
              </a:rPr>
              <a:t> </a:t>
            </a:r>
            <a:r>
              <a:rPr lang="en-US" sz="1800" b="1" i="1" dirty="0" err="1">
                <a:solidFill>
                  <a:schemeClr val="tx1"/>
                </a:solidFill>
                <a:latin typeface="Arial Black" panose="020B0A04020102020204" pitchFamily="34" charset="0"/>
              </a:rPr>
              <a:t>este</a:t>
            </a:r>
            <a:r>
              <a:rPr lang="en-US" sz="1800" b="1" i="1" dirty="0">
                <a:solidFill>
                  <a:schemeClr val="tx1"/>
                </a:solidFill>
                <a:latin typeface="Arial Black" panose="020B0A04020102020204" pitchFamily="34" charset="0"/>
              </a:rPr>
              <a:t> </a:t>
            </a:r>
            <a:r>
              <a:rPr lang="en-US" sz="1800" b="1" i="1" dirty="0" err="1">
                <a:solidFill>
                  <a:schemeClr val="tx1"/>
                </a:solidFill>
                <a:latin typeface="Arial Black" panose="020B0A04020102020204" pitchFamily="34" charset="0"/>
              </a:rPr>
              <a:t>reglamentată</a:t>
            </a:r>
            <a:r>
              <a:rPr lang="en-US" sz="1800" b="1" i="1" dirty="0">
                <a:solidFill>
                  <a:schemeClr val="tx1"/>
                </a:solidFill>
                <a:latin typeface="Arial Black" panose="020B0A04020102020204" pitchFamily="34" charset="0"/>
              </a:rPr>
              <a:t> conform </a:t>
            </a:r>
            <a:r>
              <a:rPr lang="ro-RO" sz="1800" b="1" i="1" dirty="0">
                <a:solidFill>
                  <a:schemeClr val="tx1"/>
                </a:solidFill>
                <a:latin typeface="Arial Black" panose="020B0A04020102020204" pitchFamily="34" charset="0"/>
              </a:rPr>
              <a:t>art.</a:t>
            </a:r>
            <a:r>
              <a:rPr lang="en-US" sz="1800" b="1" i="1" dirty="0">
                <a:solidFill>
                  <a:schemeClr val="tx1"/>
                </a:solidFill>
                <a:latin typeface="Arial Black" panose="020B0A04020102020204" pitchFamily="34" charset="0"/>
              </a:rPr>
              <a:t> 111 </a:t>
            </a:r>
            <a:r>
              <a:rPr lang="ro-RO" sz="1800" b="1" i="1" dirty="0">
                <a:solidFill>
                  <a:schemeClr val="tx1"/>
                </a:solidFill>
                <a:latin typeface="Arial Black" panose="020B0A04020102020204" pitchFamily="34" charset="0"/>
              </a:rPr>
              <a:t>al </a:t>
            </a:r>
            <a:r>
              <a:rPr lang="en-US" sz="1800" b="1" i="1" dirty="0" err="1">
                <a:solidFill>
                  <a:schemeClr val="tx1"/>
                </a:solidFill>
                <a:latin typeface="Arial Black" panose="020B0A04020102020204" pitchFamily="34" charset="0"/>
              </a:rPr>
              <a:t>Codul</a:t>
            </a:r>
            <a:r>
              <a:rPr lang="en-US" sz="1800" b="1" i="1" dirty="0">
                <a:solidFill>
                  <a:schemeClr val="tx1"/>
                </a:solidFill>
                <a:latin typeface="Arial Black" panose="020B0A04020102020204" pitchFamily="34" charset="0"/>
              </a:rPr>
              <a:t> </a:t>
            </a:r>
            <a:r>
              <a:rPr lang="en-US" sz="1800" b="1" i="1" dirty="0" err="1">
                <a:solidFill>
                  <a:schemeClr val="tx1"/>
                </a:solidFill>
                <a:latin typeface="Arial Black" panose="020B0A04020102020204" pitchFamily="34" charset="0"/>
              </a:rPr>
              <a:t>muncii</a:t>
            </a:r>
            <a:r>
              <a:rPr lang="en-US" sz="1800" b="1" i="1" dirty="0">
                <a:solidFill>
                  <a:schemeClr val="tx1"/>
                </a:solidFill>
                <a:latin typeface="Arial Black" panose="020B0A04020102020204" pitchFamily="34" charset="0"/>
              </a:rPr>
              <a:t>: </a:t>
            </a:r>
            <a:br>
              <a:rPr lang="ru-RU" sz="1800" dirty="0"/>
            </a:br>
            <a:endParaRPr lang="ru-RU" sz="1800" dirty="0"/>
          </a:p>
        </p:txBody>
      </p:sp>
      <p:sp>
        <p:nvSpPr>
          <p:cNvPr id="3" name="Содержимое 2"/>
          <p:cNvSpPr>
            <a:spLocks noGrp="1"/>
          </p:cNvSpPr>
          <p:nvPr>
            <p:ph idx="1"/>
          </p:nvPr>
        </p:nvSpPr>
        <p:spPr>
          <a:xfrm>
            <a:off x="251520" y="1052736"/>
            <a:ext cx="8740080" cy="5616624"/>
          </a:xfrm>
        </p:spPr>
        <p:txBody>
          <a:bodyPr>
            <a:noAutofit/>
          </a:bodyPr>
          <a:lstStyle/>
          <a:p>
            <a:pPr>
              <a:buNone/>
            </a:pPr>
            <a:r>
              <a:rPr lang="en-US" sz="1600" b="1" dirty="0">
                <a:solidFill>
                  <a:schemeClr val="tx1"/>
                </a:solidFill>
                <a:latin typeface="Arial" panose="020B0604020202020204" pitchFamily="34" charset="0"/>
                <a:cs typeface="Arial" panose="020B0604020202020204" pitchFamily="34" charset="0"/>
              </a:rPr>
              <a:t>                  </a:t>
            </a:r>
            <a:r>
              <a:rPr lang="ro-RO" sz="1600" b="1" dirty="0">
                <a:solidFill>
                  <a:schemeClr val="tx1"/>
                </a:solidFill>
                <a:latin typeface="Arial" panose="020B0604020202020204" pitchFamily="34" charset="0"/>
                <a:cs typeface="Arial" panose="020B0604020202020204" pitchFamily="34" charset="0"/>
              </a:rPr>
              <a:t>În Republica Moldova zile de sărbătoare nelucrătoare sînt:</a:t>
            </a:r>
            <a:endParaRPr lang="ru-RU" sz="1600" b="1"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1 ianuarie – Anul Nou;</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7 şi 8 ianuarie – Naşterea lui Isus Hristos (Crăciunul pe stil vechi);</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8 martie – Ziua internaţională a femeii;</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prima şi a doua zi de Paşte conform calendarului bisericesc; </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ziua de luni la o săptămînă după Paşte ( Paştele Blajinilor);</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1 mai – Ziua internaţională a solidarităţii oamenilor muncii;</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9 mai – Ziua Victoriei şi a comemorării eroilor căzuţi pentru independenţa Patriei;</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 9 mai – Ziua Europei;</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27 august – Ziua Independenţei;</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31 august – sărbătoarea „Ziua Limbii Romîne”;</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25 decembrie – Naşterea lui Isus Hristos (Crăciunul pe stil nou);</a:t>
            </a:r>
            <a:endParaRPr lang="ru-RU" sz="1400" dirty="0">
              <a:solidFill>
                <a:schemeClr val="accent1">
                  <a:lumMod val="50000"/>
                </a:schemeClr>
              </a:solidFill>
              <a:latin typeface="Arial" panose="020B0604020202020204" pitchFamily="34" charset="0"/>
              <a:cs typeface="Arial" panose="020B0604020202020204" pitchFamily="34" charset="0"/>
            </a:endParaRPr>
          </a:p>
          <a:p>
            <a:pPr lvl="0">
              <a:buFont typeface="Wingdings" pitchFamily="2" charset="2"/>
              <a:buChar char="Ø"/>
            </a:pPr>
            <a:r>
              <a:rPr lang="ro-RO" sz="1400" i="1" dirty="0">
                <a:solidFill>
                  <a:schemeClr val="accent1">
                    <a:lumMod val="50000"/>
                  </a:schemeClr>
                </a:solidFill>
                <a:latin typeface="Arial" panose="020B0604020202020204" pitchFamily="34" charset="0"/>
                <a:cs typeface="Arial" panose="020B0604020202020204" pitchFamily="34" charset="0"/>
              </a:rPr>
              <a:t>ziua Hramului bisericii din localitatea respectivă, declarată în modul stabilit de consiliul local al municipiului, oraşului, comunei, satului.</a:t>
            </a:r>
            <a:endParaRPr lang="ru-RU" sz="1400" dirty="0">
              <a:solidFill>
                <a:schemeClr val="tx1"/>
              </a:solidFill>
              <a:latin typeface="Arial" panose="020B0604020202020204" pitchFamily="34" charset="0"/>
              <a:cs typeface="Arial" panose="020B0604020202020204" pitchFamily="34" charset="0"/>
            </a:endParaRPr>
          </a:p>
          <a:p>
            <a:pPr algn="just">
              <a:buNone/>
            </a:pPr>
            <a:r>
              <a:rPr lang="en-US" sz="1400" dirty="0">
                <a:solidFill>
                  <a:schemeClr val="tx1"/>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Salariaților remunerați în acord sau pe unitate de timp (oră sau zi), pentru zilele de sărbătoare, în cazul în care zilele de sărbătoare nelucrătoare nu coincid cu zilele de repaus săptămînal (art.109 din Codul muncii), li se plătește  salariul mediu;</a:t>
            </a:r>
            <a:endParaRPr lang="ru-RU" sz="1400" dirty="0">
              <a:solidFill>
                <a:schemeClr val="tx1"/>
              </a:solidFill>
              <a:latin typeface="Arial" panose="020B0604020202020204" pitchFamily="34" charset="0"/>
              <a:cs typeface="Arial" panose="020B0604020202020204" pitchFamily="34" charset="0"/>
            </a:endParaRPr>
          </a:p>
          <a:p>
            <a:pPr algn="just">
              <a:buNone/>
            </a:pP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cazul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în</a:t>
            </a:r>
            <a:r>
              <a:rPr lang="en-US" sz="1400" dirty="0">
                <a:solidFill>
                  <a:schemeClr val="tx1"/>
                </a:solidFill>
                <a:latin typeface="Arial" panose="020B0604020202020204" pitchFamily="34" charset="0"/>
                <a:cs typeface="Arial" panose="020B0604020202020204" pitchFamily="34" charset="0"/>
              </a:rPr>
              <a:t> care </a:t>
            </a:r>
            <a:r>
              <a:rPr lang="en-US" sz="1400" dirty="0" err="1">
                <a:solidFill>
                  <a:schemeClr val="tx1"/>
                </a:solidFill>
                <a:latin typeface="Arial" panose="020B0604020202020204" pitchFamily="34" charset="0"/>
                <a:cs typeface="Arial" panose="020B0604020202020204" pitchFamily="34" charset="0"/>
              </a:rPr>
              <a:t>zilele</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sărbătoare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nelucrătoare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coincid</a:t>
            </a:r>
            <a:r>
              <a:rPr lang="en-US" sz="1400" dirty="0">
                <a:solidFill>
                  <a:schemeClr val="tx1"/>
                </a:solidFill>
                <a:latin typeface="Arial" panose="020B0604020202020204" pitchFamily="34" charset="0"/>
                <a:cs typeface="Arial" panose="020B0604020202020204" pitchFamily="34" charset="0"/>
              </a:rPr>
              <a:t> cu </a:t>
            </a:r>
            <a:r>
              <a:rPr lang="en-US" sz="1400" dirty="0" err="1">
                <a:solidFill>
                  <a:schemeClr val="tx1"/>
                </a:solidFill>
                <a:latin typeface="Arial" panose="020B0604020202020204" pitchFamily="34" charset="0"/>
                <a:cs typeface="Arial" panose="020B0604020202020204" pitchFamily="34" charset="0"/>
              </a:rPr>
              <a:t>zilele</a:t>
            </a:r>
            <a:r>
              <a:rPr lang="en-US" sz="1400" dirty="0">
                <a:solidFill>
                  <a:schemeClr val="tx1"/>
                </a:solidFill>
                <a:latin typeface="Arial" panose="020B0604020202020204" pitchFamily="34" charset="0"/>
                <a:cs typeface="Arial" panose="020B0604020202020204" pitchFamily="34" charset="0"/>
              </a:rPr>
              <a:t> de </a:t>
            </a:r>
            <a:r>
              <a:rPr lang="en-US" sz="1400" dirty="0" err="1">
                <a:solidFill>
                  <a:schemeClr val="tx1"/>
                </a:solidFill>
                <a:latin typeface="Arial" panose="020B0604020202020204" pitchFamily="34" charset="0"/>
                <a:cs typeface="Arial" panose="020B0604020202020204" pitchFamily="34" charset="0"/>
              </a:rPr>
              <a:t>repaus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săptămînal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salariul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mediu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aceste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zile</a:t>
            </a:r>
            <a:r>
              <a:rPr lang="en-US" sz="1400" dirty="0">
                <a:solidFill>
                  <a:schemeClr val="tx1"/>
                </a:solidFill>
                <a:latin typeface="Arial" panose="020B0604020202020204" pitchFamily="34" charset="0"/>
                <a:cs typeface="Arial" panose="020B0604020202020204" pitchFamily="34" charset="0"/>
              </a:rPr>
              <a:t> nu se </a:t>
            </a:r>
            <a:r>
              <a:rPr lang="en-US" sz="1400" dirty="0" err="1">
                <a:solidFill>
                  <a:schemeClr val="tx1"/>
                </a:solidFill>
                <a:latin typeface="Arial" panose="020B0604020202020204" pitchFamily="34" charset="0"/>
                <a:cs typeface="Arial" panose="020B0604020202020204" pitchFamily="34" charset="0"/>
              </a:rPr>
              <a:t>plătește</a:t>
            </a:r>
            <a:endParaRPr lang="ru-RU" sz="1400" dirty="0">
              <a:solidFill>
                <a:schemeClr val="tx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F1F782E2-D425-4FFB-B07E-E2AD28598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303107"/>
            <a:ext cx="2952328" cy="20538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DD6F8-BCCB-44A1-B44D-971ADBB13703}"/>
              </a:ext>
            </a:extLst>
          </p:cNvPr>
          <p:cNvSpPr>
            <a:spLocks noGrp="1"/>
          </p:cNvSpPr>
          <p:nvPr>
            <p:ph type="title"/>
          </p:nvPr>
        </p:nvSpPr>
        <p:spPr/>
        <p:txBody>
          <a:bodyPr>
            <a:normAutofit/>
          </a:bodyPr>
          <a:lstStyle/>
          <a:p>
            <a:pPr algn="ctr"/>
            <a:r>
              <a:rPr lang="ro-MD" sz="2200" b="1" dirty="0">
                <a:effectLst/>
                <a:latin typeface="Algerian" panose="04020705040A02060702" pitchFamily="82" charset="0"/>
              </a:rPr>
              <a:t>Munca în schimburi</a:t>
            </a:r>
            <a:br>
              <a:rPr lang="ru-RU" b="1" dirty="0">
                <a:effectLst/>
              </a:rPr>
            </a:br>
            <a:endParaRPr lang="ru-RU" dirty="0"/>
          </a:p>
        </p:txBody>
      </p:sp>
      <p:sp>
        <p:nvSpPr>
          <p:cNvPr id="3" name="Объект 2">
            <a:extLst>
              <a:ext uri="{FF2B5EF4-FFF2-40B4-BE49-F238E27FC236}">
                <a16:creationId xmlns:a16="http://schemas.microsoft.com/office/drawing/2014/main" id="{01378FE0-8721-4079-B3A5-3DFE4655EE2A}"/>
              </a:ext>
            </a:extLst>
          </p:cNvPr>
          <p:cNvSpPr>
            <a:spLocks noGrp="1"/>
          </p:cNvSpPr>
          <p:nvPr>
            <p:ph idx="1"/>
          </p:nvPr>
        </p:nvSpPr>
        <p:spPr>
          <a:xfrm>
            <a:off x="395536" y="692696"/>
            <a:ext cx="8474496" cy="5708104"/>
          </a:xfrm>
        </p:spPr>
        <p:txBody>
          <a:bodyPr>
            <a:normAutofit/>
          </a:bodyPr>
          <a:lstStyle/>
          <a:p>
            <a:pPr marL="0" indent="0" algn="just">
              <a:buNone/>
            </a:pPr>
            <a:r>
              <a:rPr lang="en-US" sz="1600" b="1" i="1" dirty="0">
                <a:solidFill>
                  <a:schemeClr val="tx1"/>
                </a:solidFill>
                <a:latin typeface="Arial" panose="020B0604020202020204" pitchFamily="34" charset="0"/>
                <a:cs typeface="Arial" panose="020B0604020202020204" pitchFamily="34" charset="0"/>
              </a:rPr>
              <a:t>    </a:t>
            </a:r>
          </a:p>
          <a:p>
            <a:pPr marL="0" indent="0" algn="just">
              <a:buNone/>
            </a:pPr>
            <a:endParaRPr lang="ru-RU" sz="1600" b="1" i="1" dirty="0">
              <a:solidFill>
                <a:schemeClr val="tx1"/>
              </a:solidFill>
              <a:latin typeface="Arial" panose="020B0604020202020204" pitchFamily="34" charset="0"/>
              <a:cs typeface="Arial" panose="020B0604020202020204" pitchFamily="34" charset="0"/>
            </a:endParaRPr>
          </a:p>
          <a:p>
            <a:pPr marL="0" indent="0" algn="just">
              <a:buNone/>
            </a:pPr>
            <a:endParaRPr lang="ru-RU" sz="1600" b="1" i="1" dirty="0">
              <a:solidFill>
                <a:schemeClr val="tx1"/>
              </a:solidFill>
              <a:latin typeface="Arial" panose="020B0604020202020204" pitchFamily="34" charset="0"/>
              <a:cs typeface="Arial" panose="020B0604020202020204" pitchFamily="34" charset="0"/>
            </a:endParaRPr>
          </a:p>
          <a:p>
            <a:pPr marL="0" indent="0" algn="just">
              <a:buNone/>
            </a:pPr>
            <a:endParaRPr lang="ru-RU" sz="1600" b="1" i="1" dirty="0">
              <a:solidFill>
                <a:schemeClr val="tx1"/>
              </a:solidFill>
              <a:latin typeface="Arial" panose="020B0604020202020204" pitchFamily="34" charset="0"/>
              <a:cs typeface="Arial" panose="020B0604020202020204" pitchFamily="34" charset="0"/>
            </a:endParaRPr>
          </a:p>
          <a:p>
            <a:pPr marL="0" indent="0" algn="just">
              <a:buNone/>
            </a:pPr>
            <a:endParaRPr lang="en-US" sz="1600" b="1" i="1" dirty="0">
              <a:solidFill>
                <a:schemeClr val="tx1"/>
              </a:solidFill>
              <a:latin typeface="Arial" panose="020B0604020202020204" pitchFamily="34" charset="0"/>
              <a:cs typeface="Arial" panose="020B0604020202020204" pitchFamily="34" charset="0"/>
            </a:endParaRPr>
          </a:p>
          <a:p>
            <a:pPr marL="0" indent="0" algn="just">
              <a:buNone/>
            </a:pPr>
            <a:r>
              <a:rPr lang="en-US" sz="1200" b="1" i="1" dirty="0">
                <a:solidFill>
                  <a:schemeClr val="tx1"/>
                </a:solidFill>
                <a:latin typeface="Arial" panose="020B0604020202020204" pitchFamily="34" charset="0"/>
                <a:cs typeface="Arial" panose="020B0604020202020204" pitchFamily="34" charset="0"/>
              </a:rPr>
              <a:t>    </a:t>
            </a:r>
            <a:r>
              <a:rPr lang="ro-MD" sz="1200" b="1" i="1" dirty="0">
                <a:solidFill>
                  <a:schemeClr val="tx1"/>
                </a:solidFill>
                <a:latin typeface="Arial" panose="020B0604020202020204" pitchFamily="34" charset="0"/>
                <a:cs typeface="Arial" panose="020B0604020202020204" pitchFamily="34" charset="0"/>
              </a:rPr>
              <a:t>Munca în schimburi este permisa de Codul muncii cu respectarea prevederilor legale referitoare la timpul de munca si timpul de odihna. </a:t>
            </a: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r>
              <a:rPr lang="en-US" sz="1200" b="1" i="1" dirty="0">
                <a:solidFill>
                  <a:schemeClr val="tx1"/>
                </a:solidFill>
                <a:latin typeface="Arial" panose="020B0604020202020204" pitchFamily="34" charset="0"/>
                <a:cs typeface="Arial" panose="020B0604020202020204" pitchFamily="34" charset="0"/>
              </a:rPr>
              <a:t>    </a:t>
            </a:r>
            <a:r>
              <a:rPr lang="ro-MD" sz="1200" b="1" i="1" dirty="0">
                <a:solidFill>
                  <a:schemeClr val="tx1"/>
                </a:solidFill>
                <a:latin typeface="Arial" panose="020B0604020202020204" pitchFamily="34" charset="0"/>
                <a:cs typeface="Arial" panose="020B0604020202020204" pitchFamily="34" charset="0"/>
              </a:rPr>
              <a:t>La </a:t>
            </a:r>
            <a:r>
              <a:rPr lang="en-US" sz="1200" b="1" i="1" dirty="0" err="1">
                <a:solidFill>
                  <a:schemeClr val="tx1"/>
                </a:solidFill>
                <a:latin typeface="Arial" panose="020B0604020202020204" pitchFamily="34" charset="0"/>
                <a:cs typeface="Arial" panose="020B0604020202020204" pitchFamily="34" charset="0"/>
              </a:rPr>
              <a:t>organizarea</a:t>
            </a:r>
            <a:r>
              <a:rPr lang="ro-MD" sz="1200" b="1" i="1" dirty="0">
                <a:solidFill>
                  <a:schemeClr val="tx1"/>
                </a:solidFill>
                <a:latin typeface="Arial" panose="020B0604020202020204" pitchFamily="34" charset="0"/>
                <a:cs typeface="Arial" panose="020B0604020202020204" pitchFamily="34" charset="0"/>
              </a:rPr>
              <a:t> muncii în schimburi vor fi respectate prevederile Codului muncii referitoare la durata maxima a timpului de lucru, munca suplimentara, repaus saptamanal, munca de noapte, etc.</a:t>
            </a:r>
            <a:endParaRPr lang="ru-RU" sz="1200" dirty="0">
              <a:solidFill>
                <a:schemeClr val="tx1"/>
              </a:solidFill>
              <a:latin typeface="Arial" panose="020B0604020202020204" pitchFamily="34" charset="0"/>
              <a:cs typeface="Arial" panose="020B0604020202020204" pitchFamily="34" charset="0"/>
            </a:endParaRPr>
          </a:p>
          <a:p>
            <a:pPr marL="0" indent="0" algn="just">
              <a:buNone/>
            </a:pPr>
            <a:r>
              <a:rPr lang="ro-MD" sz="1200" b="1" i="1" dirty="0">
                <a:solidFill>
                  <a:schemeClr val="tx1"/>
                </a:solidFill>
                <a:latin typeface="Arial" panose="020B0604020202020204" pitchFamily="34" charset="0"/>
                <a:cs typeface="Arial" panose="020B0604020202020204" pitchFamily="34" charset="0"/>
              </a:rPr>
              <a:t>    Munca în schimburi se admite cu respectarea prevederilor art. 101 din Codul muncii</a:t>
            </a:r>
            <a:r>
              <a:rPr lang="ro-MD" sz="1200" dirty="0">
                <a:solidFill>
                  <a:schemeClr val="tx1"/>
                </a:solidFill>
                <a:latin typeface="Arial" panose="020B0604020202020204" pitchFamily="34" charset="0"/>
                <a:cs typeface="Arial" panose="020B0604020202020204" pitchFamily="34" charset="0"/>
              </a:rPr>
              <a:t>.</a:t>
            </a:r>
            <a:r>
              <a:rPr lang="ro-MD" sz="1200" b="1" i="1" dirty="0">
                <a:solidFill>
                  <a:schemeClr val="tx1"/>
                </a:solidFill>
                <a:latin typeface="Arial" panose="020B0604020202020204" pitchFamily="34" charset="0"/>
                <a:cs typeface="Arial" panose="020B0604020202020204" pitchFamily="34" charset="0"/>
              </a:rPr>
              <a:t> Potrivit acestei norme legale, munca în schimburi, adică lucrul în 2, 3 sau 4 schimburi, se aplică în cazurile când durata procesului de producție depășește durata admisă a zilei de muncă, precum și în scopul utilizării mai eficiente a utilajului, sporirii volumului de producție sau de servicii.</a:t>
            </a: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endParaRPr lang="en-US" sz="1200" b="1" i="1" dirty="0">
              <a:solidFill>
                <a:schemeClr val="tx1"/>
              </a:solidFill>
              <a:latin typeface="Arial" panose="020B0604020202020204" pitchFamily="34" charset="0"/>
              <a:cs typeface="Arial" panose="020B0604020202020204" pitchFamily="34" charset="0"/>
            </a:endParaRPr>
          </a:p>
          <a:p>
            <a:pPr marL="0" indent="0" algn="just">
              <a:buNone/>
            </a:pPr>
            <a:r>
              <a:rPr lang="ro-MD" sz="1200" b="1" i="1" dirty="0">
                <a:solidFill>
                  <a:schemeClr val="tx1"/>
                </a:solidFill>
                <a:latin typeface="Arial" panose="020B0604020202020204" pitchFamily="34" charset="0"/>
                <a:cs typeface="Arial" panose="020B0604020202020204" pitchFamily="34" charset="0"/>
              </a:rPr>
              <a:t>Modul de aplicare a evidenţei globale a timpului de muncă se stabileşte prin regulamentul intern al unităţii şi prin contractul colectiv de muncă, luîndu-se în considerare restricţiile prevăzute pentru unele profesii de convenţiile colective la nivel naţional şi ramural, de legislaţia în vigoare şi de actele internaţionale la care Republica Moldova este parte.</a:t>
            </a:r>
            <a:endParaRPr lang="ru-RU" sz="1200" dirty="0">
              <a:solidFill>
                <a:schemeClr val="tx1"/>
              </a:solidFill>
              <a:latin typeface="Arial" panose="020B0604020202020204" pitchFamily="34" charset="0"/>
              <a:cs typeface="Arial" panose="020B0604020202020204" pitchFamily="34" charset="0"/>
            </a:endParaRPr>
          </a:p>
          <a:p>
            <a:pPr marL="0" indent="0">
              <a:buNone/>
            </a:pPr>
            <a:endParaRPr lang="ru-RU" dirty="0"/>
          </a:p>
        </p:txBody>
      </p:sp>
      <p:sp>
        <p:nvSpPr>
          <p:cNvPr id="4" name="Прямоугольник: скругленные углы 3">
            <a:extLst>
              <a:ext uri="{FF2B5EF4-FFF2-40B4-BE49-F238E27FC236}">
                <a16:creationId xmlns:a16="http://schemas.microsoft.com/office/drawing/2014/main" id="{15C188EA-DF87-4F4D-B60C-C012E1B0DAF0}"/>
              </a:ext>
            </a:extLst>
          </p:cNvPr>
          <p:cNvSpPr/>
          <p:nvPr/>
        </p:nvSpPr>
        <p:spPr>
          <a:xfrm>
            <a:off x="273968" y="4221088"/>
            <a:ext cx="8596064" cy="11521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ro-MD" b="1" i="1" spc="25" dirty="0">
                <a:solidFill>
                  <a:schemeClr val="tx1"/>
                </a:solidFill>
                <a:latin typeface="Arial Black" panose="020B0A04020102020204" pitchFamily="34" charset="0"/>
                <a:ea typeface="CIDFont+F2"/>
              </a:rPr>
              <a:t>În unitate poate fi întrodusă evidenţa globală a timpului de muncă, cu condiţia că perioada de evidenţă nu va depăși un an, potrivit prevederilor art. 99 CM.</a:t>
            </a:r>
            <a:endParaRPr lang="ru-RU" dirty="0">
              <a:solidFill>
                <a:schemeClr val="tx1"/>
              </a:solidFill>
              <a:latin typeface="Arial Black" panose="020B0A04020102020204" pitchFamily="34" charset="0"/>
              <a:ea typeface="Times New Roman" panose="02020603050405020304" pitchFamily="18" charset="0"/>
            </a:endParaRPr>
          </a:p>
        </p:txBody>
      </p:sp>
      <p:pic>
        <p:nvPicPr>
          <p:cNvPr id="6" name="Рисунок 5">
            <a:extLst>
              <a:ext uri="{FF2B5EF4-FFF2-40B4-BE49-F238E27FC236}">
                <a16:creationId xmlns:a16="http://schemas.microsoft.com/office/drawing/2014/main" id="{CC306B3F-C90E-4AB1-A330-A1D75F4F2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1656"/>
            <a:ext cx="2952740" cy="2232248"/>
          </a:xfrm>
          <a:prstGeom prst="rect">
            <a:avLst/>
          </a:prstGeom>
        </p:spPr>
      </p:pic>
      <p:pic>
        <p:nvPicPr>
          <p:cNvPr id="8" name="Рисунок 7">
            <a:extLst>
              <a:ext uri="{FF2B5EF4-FFF2-40B4-BE49-F238E27FC236}">
                <a16:creationId xmlns:a16="http://schemas.microsoft.com/office/drawing/2014/main" id="{483ACD65-43A8-4A2B-AF01-7EEAAA49C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02133"/>
            <a:ext cx="2773057" cy="1771293"/>
          </a:xfrm>
          <a:prstGeom prst="rect">
            <a:avLst/>
          </a:prstGeom>
        </p:spPr>
      </p:pic>
    </p:spTree>
    <p:extLst>
      <p:ext uri="{BB962C8B-B14F-4D97-AF65-F5344CB8AC3E}">
        <p14:creationId xmlns:p14="http://schemas.microsoft.com/office/powerpoint/2010/main" val="3762134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6B2EF8-E4FA-4B26-AD3B-CDA4877F1734}"/>
              </a:ext>
            </a:extLst>
          </p:cNvPr>
          <p:cNvSpPr>
            <a:spLocks noGrp="1"/>
          </p:cNvSpPr>
          <p:nvPr>
            <p:ph type="title"/>
          </p:nvPr>
        </p:nvSpPr>
        <p:spPr>
          <a:xfrm>
            <a:off x="152400" y="332656"/>
            <a:ext cx="8839200" cy="864096"/>
          </a:xfrm>
        </p:spPr>
        <p:txBody>
          <a:bodyPr>
            <a:normAutofit fontScale="90000"/>
          </a:bodyPr>
          <a:lstStyle/>
          <a:p>
            <a:r>
              <a:rPr lang="en-US" sz="2700" b="1" dirty="0" err="1">
                <a:effectLst/>
                <a:latin typeface="Algerian" panose="04020705040A02060702" pitchFamily="82" charset="0"/>
              </a:rPr>
              <a:t>Organizarea</a:t>
            </a:r>
            <a:r>
              <a:rPr lang="en-US" sz="2700" b="1" dirty="0">
                <a:effectLst/>
                <a:latin typeface="Algerian" panose="04020705040A02060702" pitchFamily="82" charset="0"/>
              </a:rPr>
              <a:t> </a:t>
            </a:r>
            <a:r>
              <a:rPr lang="en-US" sz="2700" b="1" dirty="0" err="1">
                <a:effectLst/>
                <a:latin typeface="Algerian" panose="04020705040A02060702" pitchFamily="82" charset="0"/>
              </a:rPr>
              <a:t>timpului</a:t>
            </a:r>
            <a:r>
              <a:rPr lang="en-US" sz="2700" b="1" dirty="0">
                <a:effectLst/>
                <a:latin typeface="Algerian" panose="04020705040A02060702" pitchFamily="82" charset="0"/>
              </a:rPr>
              <a:t> de </a:t>
            </a:r>
            <a:r>
              <a:rPr lang="en-US" sz="2700" b="1" dirty="0" err="1">
                <a:effectLst/>
                <a:latin typeface="Algerian" panose="04020705040A02060702" pitchFamily="82" charset="0"/>
              </a:rPr>
              <a:t>lucru</a:t>
            </a:r>
            <a:r>
              <a:rPr lang="en-US" sz="2700" b="1" dirty="0">
                <a:effectLst/>
                <a:latin typeface="Algerian" panose="04020705040A02060702" pitchFamily="82" charset="0"/>
              </a:rPr>
              <a:t> </a:t>
            </a:r>
            <a:r>
              <a:rPr lang="en-US" sz="2700" b="1" dirty="0" err="1">
                <a:effectLst/>
                <a:latin typeface="Algerian" panose="04020705040A02060702" pitchFamily="82" charset="0"/>
              </a:rPr>
              <a:t>pentru</a:t>
            </a:r>
            <a:r>
              <a:rPr lang="en-US" sz="2700" b="1" dirty="0">
                <a:effectLst/>
                <a:latin typeface="Algerian" panose="04020705040A02060702" pitchFamily="82" charset="0"/>
              </a:rPr>
              <a:t> </a:t>
            </a:r>
            <a:r>
              <a:rPr lang="en-US" sz="2700" b="1" dirty="0" err="1">
                <a:effectLst/>
                <a:latin typeface="Algerian" panose="04020705040A02060702" pitchFamily="82" charset="0"/>
              </a:rPr>
              <a:t>munca</a:t>
            </a:r>
            <a:r>
              <a:rPr lang="en-US" sz="2700" b="1" dirty="0">
                <a:effectLst/>
                <a:latin typeface="Algerian" panose="04020705040A02060702" pitchFamily="82" charset="0"/>
              </a:rPr>
              <a:t> in </a:t>
            </a:r>
            <a:r>
              <a:rPr lang="en-US" sz="2700" b="1" dirty="0" err="1">
                <a:effectLst/>
                <a:latin typeface="Algerian" panose="04020705040A02060702" pitchFamily="82" charset="0"/>
              </a:rPr>
              <a:t>ture</a:t>
            </a:r>
            <a:br>
              <a:rPr lang="ru-RU" b="1" dirty="0">
                <a:effectLst/>
              </a:rPr>
            </a:br>
            <a:endParaRPr lang="ru-RU" dirty="0"/>
          </a:p>
        </p:txBody>
      </p:sp>
      <p:sp>
        <p:nvSpPr>
          <p:cNvPr id="3" name="Объект 2">
            <a:extLst>
              <a:ext uri="{FF2B5EF4-FFF2-40B4-BE49-F238E27FC236}">
                <a16:creationId xmlns:a16="http://schemas.microsoft.com/office/drawing/2014/main" id="{B7411B5D-0DAA-4D2D-9791-B46AC280953B}"/>
              </a:ext>
            </a:extLst>
          </p:cNvPr>
          <p:cNvSpPr>
            <a:spLocks noGrp="1"/>
          </p:cNvSpPr>
          <p:nvPr>
            <p:ph idx="1"/>
          </p:nvPr>
        </p:nvSpPr>
        <p:spPr>
          <a:xfrm>
            <a:off x="304800" y="1052736"/>
            <a:ext cx="8686800" cy="5616624"/>
          </a:xfrm>
        </p:spPr>
        <p:txBody>
          <a:bodyPr>
            <a:normAutofit fontScale="25000" lnSpcReduction="20000"/>
          </a:bodyPr>
          <a:lstStyle/>
          <a:p>
            <a:pPr marL="0" indent="0" algn="just">
              <a:buNone/>
            </a:pPr>
            <a:r>
              <a:rPr lang="ro-RO" sz="5600" dirty="0">
                <a:latin typeface="Arial" panose="020B0604020202020204" pitchFamily="34" charset="0"/>
                <a:cs typeface="Arial" panose="020B0604020202020204" pitchFamily="34" charset="0"/>
              </a:rPr>
              <a:t> </a:t>
            </a:r>
            <a:r>
              <a:rPr lang="ro-RO" sz="5600" dirty="0">
                <a:solidFill>
                  <a:schemeClr val="tx1"/>
                </a:solidFill>
                <a:latin typeface="Arial" panose="020B0604020202020204" pitchFamily="34" charset="0"/>
                <a:cs typeface="Arial" panose="020B0604020202020204" pitchFamily="34" charset="0"/>
              </a:rPr>
              <a:t>Vom vedea mai jos cum se poate organiza munca  în ture astfel incat să fie respectate dispozitiile Codului muncii referitoare la repausul saptămînal, care trebuie acordat în doua zile consecutive, precum și cele referitoare la obligația ca durata zilnica a timpului de muncă  de 12 ore va fi urmata de 24 de ore de repaus.</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  Programul muncii  în schimburi trebuie să fie adus la cunoştinţa salariaţilor cu cel puţin o </a:t>
            </a:r>
            <a:r>
              <a:rPr lang="en-US" sz="5600" dirty="0">
                <a:solidFill>
                  <a:schemeClr val="tx1"/>
                </a:solidFill>
                <a:latin typeface="Arial" panose="020B0604020202020204" pitchFamily="34" charset="0"/>
                <a:cs typeface="Arial" panose="020B0604020202020204" pitchFamily="34" charset="0"/>
              </a:rPr>
              <a:t>                                          </a:t>
            </a:r>
            <a:r>
              <a:rPr lang="en-US" sz="5600" b="1" i="1" dirty="0">
                <a:solidFill>
                  <a:srgbClr val="FF0000"/>
                </a:solidFill>
                <a:latin typeface="Arial" panose="020B0604020202020204" pitchFamily="34" charset="0"/>
                <a:cs typeface="Arial" panose="020B0604020202020204" pitchFamily="34" charset="0"/>
              </a:rPr>
              <a:t>14 </a:t>
            </a:r>
            <a:r>
              <a:rPr lang="en-US" sz="5600" b="1" i="1" dirty="0" err="1">
                <a:solidFill>
                  <a:srgbClr val="FF0000"/>
                </a:solidFill>
                <a:latin typeface="Arial" panose="020B0604020202020204" pitchFamily="34" charset="0"/>
                <a:cs typeface="Arial" panose="020B0604020202020204" pitchFamily="34" charset="0"/>
              </a:rPr>
              <a:t>zile</a:t>
            </a:r>
            <a:r>
              <a:rPr lang="ro-RO" sz="5600" b="1" i="1" dirty="0">
                <a:solidFill>
                  <a:srgbClr val="FF0000"/>
                </a:solidFill>
                <a:latin typeface="Arial" panose="020B0604020202020204" pitchFamily="34" charset="0"/>
                <a:cs typeface="Arial" panose="020B0604020202020204" pitchFamily="34" charset="0"/>
              </a:rPr>
              <a:t> </a:t>
            </a:r>
            <a:r>
              <a:rPr lang="en-US" sz="5600" b="1" i="1" dirty="0">
                <a:solidFill>
                  <a:srgbClr val="FF0000"/>
                </a:solidFill>
                <a:latin typeface="Arial" panose="020B0604020202020204" pitchFamily="34" charset="0"/>
                <a:cs typeface="Arial" panose="020B0604020202020204" pitchFamily="34" charset="0"/>
              </a:rPr>
              <a:t>(</a:t>
            </a:r>
            <a:r>
              <a:rPr lang="en-US" sz="5600" b="1" i="1" dirty="0" err="1">
                <a:solidFill>
                  <a:srgbClr val="FF0000"/>
                </a:solidFill>
                <a:latin typeface="Arial" panose="020B0604020202020204" pitchFamily="34" charset="0"/>
                <a:cs typeface="Arial" panose="020B0604020202020204" pitchFamily="34" charset="0"/>
              </a:rPr>
              <a:t>modificare</a:t>
            </a:r>
            <a:r>
              <a:rPr lang="en-US" sz="5600" b="1" i="1" dirty="0">
                <a:solidFill>
                  <a:srgbClr val="FF0000"/>
                </a:solidFill>
                <a:latin typeface="Arial" panose="020B0604020202020204" pitchFamily="34" charset="0"/>
                <a:cs typeface="Arial" panose="020B0604020202020204" pitchFamily="34" charset="0"/>
              </a:rPr>
              <a:t> din 26.08.2022) </a:t>
            </a:r>
            <a:r>
              <a:rPr lang="ro-RO" sz="5600" dirty="0">
                <a:solidFill>
                  <a:schemeClr val="tx1"/>
                </a:solidFill>
                <a:latin typeface="Arial" panose="020B0604020202020204" pitchFamily="34" charset="0"/>
                <a:cs typeface="Arial" panose="020B0604020202020204" pitchFamily="34" charset="0"/>
              </a:rPr>
              <a:t>înainte de punerea lui în aplicare (pct. 5 al art. 101 CM).</a:t>
            </a: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lgn="just">
              <a:buNone/>
            </a:pPr>
            <a:r>
              <a:rPr lang="ro-RO" sz="5600" b="1" i="1" dirty="0">
                <a:solidFill>
                  <a:schemeClr val="tx1"/>
                </a:solidFill>
                <a:latin typeface="Arial" panose="020B0604020202020204" pitchFamily="34" charset="0"/>
                <a:cs typeface="Arial" panose="020B0604020202020204" pitchFamily="34" charset="0"/>
              </a:rPr>
              <a:t>Se consideră muncă de noapte munca prestată între orele 22.00 şi 6.00.</a:t>
            </a:r>
            <a:endParaRPr lang="ru-RU" sz="5600" b="1" i="1"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Programul muncii în schimburi  se elaborează și se aduce la cunoştinţa salariaţilor cu cel puţin o 14 zile înainte de punerea lui în aplicare.</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 </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Nu există o formă standard aprobată pentru programul muncă în  schimb.</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Untățile elaborează și aprobă în mod independent probramul muncii în schimb.</a:t>
            </a:r>
            <a:endParaRPr lang="ru-RU" sz="56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buNone/>
            </a:pPr>
            <a:endParaRPr lang="ro-RO" sz="4300" dirty="0">
              <a:solidFill>
                <a:schemeClr val="tx1"/>
              </a:solidFill>
              <a:latin typeface="Arial" panose="020B0604020202020204" pitchFamily="34" charset="0"/>
              <a:cs typeface="Arial" panose="020B0604020202020204" pitchFamily="34" charset="0"/>
            </a:endParaRPr>
          </a:p>
          <a:p>
            <a:pPr marL="0" indent="0" algn="just">
              <a:buNone/>
            </a:pPr>
            <a:r>
              <a:rPr lang="ro-RO" sz="5600" b="1" i="1" dirty="0">
                <a:solidFill>
                  <a:schemeClr val="tx1"/>
                </a:solidFill>
                <a:latin typeface="Arial" panose="020B0604020202020204" pitchFamily="34" charset="0"/>
                <a:cs typeface="Arial" panose="020B0604020202020204" pitchFamily="34" charset="0"/>
              </a:rPr>
              <a:t>Se consideră muncă de noapte munca prestată între orele 22.00 şi 6.00.</a:t>
            </a:r>
            <a:endParaRPr lang="ru-RU" sz="5600" b="1" i="1"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Programul muncii în schimburi  se elaborează și se aduce la cunoştinţa salariaţilor cu cel puţin o lună înainte de punerea lui în aplicare.</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 </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Nu există o formă standard aprobată pentru programul muncă în  schimb.</a:t>
            </a:r>
            <a:endParaRPr lang="ru-RU" sz="5600" dirty="0">
              <a:solidFill>
                <a:schemeClr val="tx1"/>
              </a:solidFill>
              <a:latin typeface="Arial" panose="020B0604020202020204" pitchFamily="34" charset="0"/>
              <a:cs typeface="Arial" panose="020B0604020202020204" pitchFamily="34" charset="0"/>
            </a:endParaRPr>
          </a:p>
          <a:p>
            <a:pPr marL="0" indent="0" algn="just">
              <a:buNone/>
            </a:pPr>
            <a:r>
              <a:rPr lang="ro-RO" sz="5600" dirty="0">
                <a:solidFill>
                  <a:schemeClr val="tx1"/>
                </a:solidFill>
                <a:latin typeface="Arial" panose="020B0604020202020204" pitchFamily="34" charset="0"/>
                <a:cs typeface="Arial" panose="020B0604020202020204" pitchFamily="34" charset="0"/>
              </a:rPr>
              <a:t>Untățile elaborează și aprobă în mod independent probramul muncii în schimb.</a:t>
            </a:r>
            <a:endParaRPr lang="ru-RU" sz="5600" dirty="0">
              <a:solidFill>
                <a:schemeClr val="tx1"/>
              </a:solidFill>
              <a:latin typeface="Arial" panose="020B0604020202020204" pitchFamily="34" charset="0"/>
              <a:cs typeface="Arial" panose="020B0604020202020204" pitchFamily="34" charset="0"/>
            </a:endParaRPr>
          </a:p>
          <a:p>
            <a:pPr marL="0" indent="0">
              <a:buNone/>
            </a:pPr>
            <a:endParaRPr lang="ru-RU" sz="1500" dirty="0">
              <a:latin typeface="Arial" panose="020B0604020202020204" pitchFamily="34" charset="0"/>
              <a:cs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C510F4AF-68E9-4405-A164-72E5DA113549}"/>
              </a:ext>
            </a:extLst>
          </p:cNvPr>
          <p:cNvSpPr/>
          <p:nvPr/>
        </p:nvSpPr>
        <p:spPr>
          <a:xfrm>
            <a:off x="228600" y="2204864"/>
            <a:ext cx="8686800" cy="2736304"/>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ro-RO" sz="1400" b="1" dirty="0">
                <a:solidFill>
                  <a:schemeClr val="tx1"/>
                </a:solidFill>
                <a:latin typeface="Arial" panose="020B0604020202020204" pitchFamily="34" charset="0"/>
                <a:cs typeface="Arial" panose="020B0604020202020204" pitchFamily="34" charset="0"/>
              </a:rPr>
              <a:t>Cu o persoană care a fost angajată în calitate de paznic a fost încheiat un contract individual de muncă ce prevede următoarele dispoziții privind durata timpului de muncă și de odihnă:</a:t>
            </a:r>
            <a:endParaRPr lang="ru-RU" sz="1400" b="1" dirty="0">
              <a:solidFill>
                <a:schemeClr val="tx1"/>
              </a:solidFill>
              <a:latin typeface="Arial" panose="020B0604020202020204" pitchFamily="34" charset="0"/>
              <a:cs typeface="Arial" panose="020B0604020202020204" pitchFamily="34" charset="0"/>
            </a:endParaRPr>
          </a:p>
          <a:p>
            <a:pPr algn="just"/>
            <a:r>
              <a:rPr lang="ro-RO" sz="1400" b="1" dirty="0">
                <a:solidFill>
                  <a:schemeClr val="tx1"/>
                </a:solidFill>
                <a:latin typeface="Arial" panose="020B0604020202020204" pitchFamily="34" charset="0"/>
                <a:cs typeface="Arial" panose="020B0604020202020204" pitchFamily="34" charset="0"/>
              </a:rPr>
              <a:t> </a:t>
            </a:r>
            <a:endParaRPr lang="ru-RU" sz="1400" b="1" dirty="0">
              <a:solidFill>
                <a:schemeClr val="tx1"/>
              </a:solidFill>
              <a:latin typeface="Arial" panose="020B0604020202020204" pitchFamily="34" charset="0"/>
              <a:cs typeface="Arial" panose="020B0604020202020204" pitchFamily="34" charset="0"/>
            </a:endParaRPr>
          </a:p>
          <a:p>
            <a:pPr algn="just"/>
            <a:r>
              <a:rPr lang="ro-RO" sz="1400" b="1" dirty="0">
                <a:solidFill>
                  <a:schemeClr val="tx1"/>
                </a:solidFill>
                <a:latin typeface="Arial" panose="020B0604020202020204" pitchFamily="34" charset="0"/>
                <a:cs typeface="Arial" panose="020B0604020202020204" pitchFamily="34" charset="0"/>
              </a:rPr>
              <a:t>I schimb - schimb de zi cu durata 11 ore (08.00–20.00), 1 oră pauză de masa care nu sunt incluse în programul de lucru, reintervalul dintre ture - 24 de ore ((11 program de lucru + 1 oră pauză) x 2);</a:t>
            </a:r>
          </a:p>
          <a:p>
            <a:pPr algn="just"/>
            <a:endParaRPr lang="ru-RU" sz="1400" b="1" dirty="0">
              <a:solidFill>
                <a:schemeClr val="tx1"/>
              </a:solidFill>
              <a:latin typeface="Arial" panose="020B0604020202020204" pitchFamily="34" charset="0"/>
              <a:cs typeface="Arial" panose="020B0604020202020204" pitchFamily="34" charset="0"/>
            </a:endParaRPr>
          </a:p>
          <a:p>
            <a:pPr algn="just"/>
            <a:r>
              <a:rPr lang="ro-RO" sz="1400" b="1" dirty="0">
                <a:solidFill>
                  <a:schemeClr val="tx1"/>
                </a:solidFill>
                <a:latin typeface="Arial" panose="020B0604020202020204" pitchFamily="34" charset="0"/>
                <a:cs typeface="Arial" panose="020B0604020202020204" pitchFamily="34" charset="0"/>
              </a:rPr>
              <a:t>II schimb - tura de noapte 11 ore (20.00 - 08.00), 1 ora pauza pentru masa, care nu este inclusa in programul de lucru. Durata unei pauze între ture nu poate fi mai mică de dublul timpului de lucru al schimbului precedent (inclusiv  pauză de masă). </a:t>
            </a:r>
            <a:endParaRPr lang="ru-RU"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98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BE31F591-DCC8-4B87-A465-0AC575899490}"/>
              </a:ext>
            </a:extLst>
          </p:cNvPr>
          <p:cNvSpPr>
            <a:spLocks noGrp="1"/>
          </p:cNvSpPr>
          <p:nvPr>
            <p:ph idx="1"/>
          </p:nvPr>
        </p:nvSpPr>
        <p:spPr>
          <a:xfrm>
            <a:off x="304800" y="332656"/>
            <a:ext cx="8686800" cy="6192688"/>
          </a:xfrm>
        </p:spPr>
        <p:txBody>
          <a:bodyPr>
            <a:normAutofit fontScale="47500" lnSpcReduction="20000"/>
          </a:bodyPr>
          <a:lstStyle/>
          <a:p>
            <a:pPr marL="0" indent="0" algn="ctr">
              <a:buNone/>
            </a:pPr>
            <a:r>
              <a:rPr lang="ro-MD" sz="5000" b="1" dirty="0">
                <a:solidFill>
                  <a:schemeClr val="tx1"/>
                </a:solidFill>
                <a:latin typeface="Arial Black" panose="020B0A04020102020204" pitchFamily="34" charset="0"/>
                <a:cs typeface="Arial" panose="020B0604020202020204" pitchFamily="34" charset="0"/>
              </a:rPr>
              <a:t>PPOGRAMA MUNCII ÎN SCHIBURI</a:t>
            </a:r>
            <a:endParaRPr lang="ru-RU" sz="5000" dirty="0">
              <a:solidFill>
                <a:schemeClr val="tx1"/>
              </a:solidFill>
              <a:latin typeface="Arial Black" panose="020B0A04020102020204" pitchFamily="34" charset="0"/>
              <a:cs typeface="Arial" panose="020B0604020202020204" pitchFamily="34" charset="0"/>
            </a:endParaRPr>
          </a:p>
          <a:p>
            <a:pPr marL="0" indent="0" algn="ctr">
              <a:buNone/>
            </a:pPr>
            <a:r>
              <a:rPr lang="ro-MD" sz="5000" b="1" dirty="0">
                <a:solidFill>
                  <a:schemeClr val="tx1"/>
                </a:solidFill>
                <a:latin typeface="Arial Black" panose="020B0A04020102020204" pitchFamily="34" charset="0"/>
                <a:cs typeface="Arial" panose="020B0604020202020204" pitchFamily="34" charset="0"/>
              </a:rPr>
              <a:t>martie </a:t>
            </a:r>
            <a:r>
              <a:rPr lang="en-US" sz="5000" b="1" dirty="0">
                <a:solidFill>
                  <a:schemeClr val="tx1"/>
                </a:solidFill>
                <a:latin typeface="Arial Black" panose="020B0A04020102020204" pitchFamily="34" charset="0"/>
                <a:cs typeface="Arial" panose="020B0604020202020204" pitchFamily="34" charset="0"/>
              </a:rPr>
              <a:t>202</a:t>
            </a:r>
            <a:r>
              <a:rPr lang="ro-MD" sz="5000" b="1" dirty="0">
                <a:solidFill>
                  <a:schemeClr val="tx1"/>
                </a:solidFill>
                <a:latin typeface="Arial Black" panose="020B0A04020102020204" pitchFamily="34" charset="0"/>
                <a:cs typeface="Arial" panose="020B0604020202020204" pitchFamily="34" charset="0"/>
              </a:rPr>
              <a:t>3</a:t>
            </a:r>
            <a:endParaRPr lang="ru-RU" sz="5000" dirty="0">
              <a:solidFill>
                <a:schemeClr val="tx1"/>
              </a:solidFill>
              <a:latin typeface="Arial Black" panose="020B0A04020102020204" pitchFamily="34" charset="0"/>
              <a:cs typeface="Arial" panose="020B0604020202020204" pitchFamily="34" charset="0"/>
            </a:endParaRPr>
          </a:p>
          <a:p>
            <a:pPr marL="0" indent="0" algn="ctr">
              <a:buNone/>
            </a:pPr>
            <a:r>
              <a:rPr lang="ro-MD" sz="5000" dirty="0">
                <a:solidFill>
                  <a:schemeClr val="tx1"/>
                </a:solidFill>
                <a:latin typeface="Arial Black" panose="020B0A04020102020204" pitchFamily="34" charset="0"/>
                <a:cs typeface="Arial" panose="020B0604020202020204" pitchFamily="34" charset="0"/>
              </a:rPr>
              <a:t>serviciu pază</a:t>
            </a:r>
            <a:endParaRPr lang="en-US" sz="5000" dirty="0">
              <a:solidFill>
                <a:schemeClr val="tx1"/>
              </a:solidFill>
              <a:latin typeface="Arial Black" panose="020B0A04020102020204" pitchFamily="34" charset="0"/>
              <a:cs typeface="Arial" panose="020B0604020202020204" pitchFamily="34" charset="0"/>
            </a:endParaRPr>
          </a:p>
          <a:p>
            <a:pPr marL="0" indent="0" algn="ctr">
              <a:buNone/>
            </a:pPr>
            <a:endParaRPr lang="ro-MD" sz="5000" dirty="0">
              <a:solidFill>
                <a:schemeClr val="tx1"/>
              </a:solidFill>
              <a:latin typeface="Arial Black" panose="020B0A040201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buNone/>
            </a:pPr>
            <a:r>
              <a:rPr lang="ro-MD" sz="2000" dirty="0">
                <a:solidFill>
                  <a:schemeClr val="tx1"/>
                </a:solidFill>
                <a:latin typeface="Arial" panose="020B0604020202020204" pitchFamily="34" charset="0"/>
                <a:cs typeface="Arial" panose="020B0604020202020204" pitchFamily="34" charset="0"/>
              </a:rPr>
              <a:t>Durata schimbului</a:t>
            </a:r>
            <a:r>
              <a:rPr lang="en-US" sz="2000" dirty="0">
                <a:solidFill>
                  <a:schemeClr val="tx1"/>
                </a:solidFill>
                <a:latin typeface="Arial" panose="020B0604020202020204" pitchFamily="34" charset="0"/>
                <a:cs typeface="Arial" panose="020B0604020202020204" pitchFamily="34" charset="0"/>
              </a:rPr>
              <a:t>: 11 </a:t>
            </a:r>
            <a:r>
              <a:rPr lang="ro-MD" sz="2000" dirty="0">
                <a:solidFill>
                  <a:schemeClr val="tx1"/>
                </a:solidFill>
                <a:latin typeface="Arial" panose="020B0604020202020204" pitchFamily="34" charset="0"/>
                <a:cs typeface="Arial" panose="020B0604020202020204" pitchFamily="34" charset="0"/>
              </a:rPr>
              <a:t>ore</a:t>
            </a:r>
            <a:r>
              <a:rPr lang="en-US" sz="2000" dirty="0">
                <a:solidFill>
                  <a:schemeClr val="tx1"/>
                </a:solidFill>
                <a:latin typeface="Arial" panose="020B0604020202020204" pitchFamily="34" charset="0"/>
                <a:cs typeface="Arial" panose="020B0604020202020204" pitchFamily="34" charset="0"/>
              </a:rPr>
              <a:t>, 1 </a:t>
            </a:r>
            <a:r>
              <a:rPr lang="ro-MD" sz="2000" dirty="0">
                <a:solidFill>
                  <a:schemeClr val="tx1"/>
                </a:solidFill>
                <a:latin typeface="Arial" panose="020B0604020202020204" pitchFamily="34" charset="0"/>
                <a:cs typeface="Arial" panose="020B0604020202020204" pitchFamily="34" charset="0"/>
              </a:rPr>
              <a:t>oră pauză de masă</a:t>
            </a:r>
            <a:r>
              <a:rPr lang="en-US" sz="2000" dirty="0">
                <a:solidFill>
                  <a:schemeClr val="tx1"/>
                </a:solidFill>
                <a:latin typeface="Arial" panose="020B0604020202020204" pitchFamily="34" charset="0"/>
                <a:cs typeface="Arial" panose="020B0604020202020204" pitchFamily="34" charset="0"/>
              </a:rPr>
              <a:t>, care nu se include </a:t>
            </a:r>
            <a:r>
              <a:rPr lang="en-US" sz="2000" dirty="0" err="1">
                <a:solidFill>
                  <a:schemeClr val="tx1"/>
                </a:solidFill>
                <a:latin typeface="Arial" panose="020B0604020202020204" pitchFamily="34" charset="0"/>
                <a:cs typeface="Arial" panose="020B0604020202020204" pitchFamily="34" charset="0"/>
              </a:rPr>
              <a:t>în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programul</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lucru</a:t>
            </a:r>
            <a:r>
              <a:rPr lang="en-US" sz="2000" dirty="0">
                <a:solidFill>
                  <a:schemeClr val="tx1"/>
                </a:solidFill>
                <a:latin typeface="Arial" panose="020B0604020202020204" pitchFamily="34" charset="0"/>
                <a:cs typeface="Arial" panose="020B0604020202020204" pitchFamily="34" charset="0"/>
              </a:rPr>
              <a:t>.</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dirty="0">
                <a:solidFill>
                  <a:schemeClr val="tx1"/>
                </a:solidFill>
                <a:latin typeface="Arial" panose="020B0604020202020204" pitchFamily="34" charset="0"/>
                <a:cs typeface="Arial" panose="020B0604020202020204" pitchFamily="34" charset="0"/>
              </a:rPr>
              <a:t>Numărul schimburilor</a:t>
            </a:r>
            <a:r>
              <a:rPr lang="en-US" sz="2000" dirty="0">
                <a:solidFill>
                  <a:schemeClr val="tx1"/>
                </a:solidFill>
                <a:latin typeface="Arial" panose="020B0604020202020204" pitchFamily="34" charset="0"/>
                <a:cs typeface="Arial" panose="020B0604020202020204" pitchFamily="34" charset="0"/>
              </a:rPr>
              <a:t>: 2	</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dirty="0">
                <a:solidFill>
                  <a:schemeClr val="tx1"/>
                </a:solidFill>
                <a:latin typeface="Arial" panose="020B0604020202020204" pitchFamily="34" charset="0"/>
                <a:cs typeface="Arial" panose="020B0604020202020204" pitchFamily="34" charset="0"/>
              </a:rPr>
              <a:t>Schimbul I</a:t>
            </a:r>
            <a:r>
              <a:rPr lang="en-US" sz="2000" dirty="0">
                <a:solidFill>
                  <a:schemeClr val="tx1"/>
                </a:solidFill>
                <a:latin typeface="Arial" panose="020B0604020202020204" pitchFamily="34" charset="0"/>
                <a:cs typeface="Arial" panose="020B0604020202020204" pitchFamily="34" charset="0"/>
              </a:rPr>
              <a:t>: 08-20.00</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dirty="0">
                <a:solidFill>
                  <a:schemeClr val="tx1"/>
                </a:solidFill>
                <a:latin typeface="Arial" panose="020B0604020202020204" pitchFamily="34" charset="0"/>
                <a:cs typeface="Arial" panose="020B0604020202020204" pitchFamily="34" charset="0"/>
              </a:rPr>
              <a:t>Schimbul II</a:t>
            </a:r>
            <a:r>
              <a:rPr lang="en-US" sz="2000" dirty="0">
                <a:solidFill>
                  <a:schemeClr val="tx1"/>
                </a:solidFill>
                <a:latin typeface="Arial" panose="020B0604020202020204" pitchFamily="34" charset="0"/>
                <a:cs typeface="Arial" panose="020B0604020202020204" pitchFamily="34" charset="0"/>
              </a:rPr>
              <a:t>: 20-00-08.00</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dirty="0">
                <a:solidFill>
                  <a:schemeClr val="tx1"/>
                </a:solidFill>
                <a:latin typeface="Arial" panose="020B0604020202020204" pitchFamily="34" charset="0"/>
                <a:cs typeface="Arial" panose="020B0604020202020204" pitchFamily="34" charset="0"/>
              </a:rPr>
              <a:t>Simboluri</a:t>
            </a:r>
            <a:r>
              <a:rPr lang="en-US" sz="2000" dirty="0">
                <a:solidFill>
                  <a:schemeClr val="tx1"/>
                </a:solidFill>
                <a:latin typeface="Arial" panose="020B0604020202020204" pitchFamily="34" charset="0"/>
                <a:cs typeface="Arial" panose="020B0604020202020204" pitchFamily="34" charset="0"/>
              </a:rPr>
              <a:t> : 1 – </a:t>
            </a:r>
            <a:r>
              <a:rPr lang="ro-MD" sz="2000" dirty="0">
                <a:solidFill>
                  <a:schemeClr val="tx1"/>
                </a:solidFill>
                <a:latin typeface="Arial" panose="020B0604020202020204" pitchFamily="34" charset="0"/>
                <a:cs typeface="Arial" panose="020B0604020202020204" pitchFamily="34" charset="0"/>
              </a:rPr>
              <a:t>primul schimb</a:t>
            </a:r>
            <a:r>
              <a:rPr lang="en-US" sz="2000" dirty="0">
                <a:solidFill>
                  <a:schemeClr val="tx1"/>
                </a:solidFill>
                <a:latin typeface="Arial" panose="020B0604020202020204" pitchFamily="34" charset="0"/>
                <a:cs typeface="Arial" panose="020B0604020202020204" pitchFamily="34" charset="0"/>
              </a:rPr>
              <a:t>, 2 – </a:t>
            </a:r>
            <a:r>
              <a:rPr lang="ro-MD" sz="2000" dirty="0">
                <a:solidFill>
                  <a:schemeClr val="tx1"/>
                </a:solidFill>
                <a:latin typeface="Arial" panose="020B0604020202020204" pitchFamily="34" charset="0"/>
                <a:cs typeface="Arial" panose="020B0604020202020204" pitchFamily="34" charset="0"/>
              </a:rPr>
              <a:t>schimbul al doilea</a:t>
            </a:r>
            <a:r>
              <a:rPr lang="en-US" sz="2000" dirty="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В</a:t>
            </a:r>
            <a:r>
              <a:rPr lang="en-US" sz="2000" dirty="0">
                <a:solidFill>
                  <a:schemeClr val="tx1"/>
                </a:solidFill>
                <a:latin typeface="Arial" panose="020B0604020202020204" pitchFamily="34" charset="0"/>
                <a:cs typeface="Arial" panose="020B0604020202020204" pitchFamily="34" charset="0"/>
              </a:rPr>
              <a:t> – </a:t>
            </a:r>
            <a:r>
              <a:rPr lang="ro-MD" sz="2000" dirty="0">
                <a:solidFill>
                  <a:schemeClr val="tx1"/>
                </a:solidFill>
                <a:latin typeface="Arial" panose="020B0604020202020204" pitchFamily="34" charset="0"/>
                <a:cs typeface="Arial" panose="020B0604020202020204" pitchFamily="34" charset="0"/>
              </a:rPr>
              <a:t>zi liberă </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en-US" sz="2000" dirty="0">
                <a:solidFill>
                  <a:schemeClr val="tx1"/>
                </a:solidFill>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dirty="0">
                <a:solidFill>
                  <a:schemeClr val="tx1"/>
                </a:solidFill>
                <a:latin typeface="Arial" panose="020B0604020202020204" pitchFamily="34" charset="0"/>
                <a:cs typeface="Arial" panose="020B0604020202020204" pitchFamily="34" charset="0"/>
              </a:rPr>
              <a:t>Am luat cunoștință</a:t>
            </a:r>
            <a:r>
              <a:rPr lang="en-US" sz="2000" dirty="0">
                <a:solidFill>
                  <a:schemeClr val="tx1"/>
                </a:solidFill>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i="1" dirty="0">
                <a:solidFill>
                  <a:schemeClr val="tx1"/>
                </a:solidFill>
                <a:latin typeface="Arial" panose="020B0604020202020204" pitchFamily="34" charset="0"/>
                <a:cs typeface="Arial" panose="020B0604020202020204" pitchFamily="34" charset="0"/>
              </a:rPr>
              <a:t>Moraru Ion</a:t>
            </a:r>
            <a:r>
              <a:rPr lang="en-US" sz="2000" i="1" dirty="0">
                <a:solidFill>
                  <a:schemeClr val="tx1"/>
                </a:solidFill>
                <a:latin typeface="Arial" panose="020B0604020202020204" pitchFamily="34" charset="0"/>
                <a:cs typeface="Arial" panose="020B0604020202020204" pitchFamily="34" charset="0"/>
              </a:rPr>
              <a:t> _______________</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i="1" dirty="0">
                <a:solidFill>
                  <a:schemeClr val="tx1"/>
                </a:solidFill>
                <a:latin typeface="Arial" panose="020B0604020202020204" pitchFamily="34" charset="0"/>
                <a:cs typeface="Arial" panose="020B0604020202020204" pitchFamily="34" charset="0"/>
              </a:rPr>
              <a:t>Cebotari Victor</a:t>
            </a:r>
            <a:r>
              <a:rPr lang="en-US" sz="2000" i="1" dirty="0">
                <a:solidFill>
                  <a:schemeClr val="tx1"/>
                </a:solidFill>
                <a:latin typeface="Arial" panose="020B0604020202020204" pitchFamily="34" charset="0"/>
                <a:cs typeface="Arial" panose="020B0604020202020204" pitchFamily="34" charset="0"/>
              </a:rPr>
              <a:t> ____________</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i="1" dirty="0">
                <a:solidFill>
                  <a:schemeClr val="tx1"/>
                </a:solidFill>
                <a:latin typeface="Arial" panose="020B0604020202020204" pitchFamily="34" charset="0"/>
                <a:cs typeface="Arial" panose="020B0604020202020204" pitchFamily="34" charset="0"/>
              </a:rPr>
              <a:t>Croitoru Maxim</a:t>
            </a:r>
            <a:r>
              <a:rPr lang="en-US" sz="2000" i="1" dirty="0">
                <a:solidFill>
                  <a:schemeClr val="tx1"/>
                </a:solidFill>
                <a:latin typeface="Arial" panose="020B0604020202020204" pitchFamily="34" charset="0"/>
                <a:cs typeface="Arial" panose="020B0604020202020204" pitchFamily="34" charset="0"/>
              </a:rPr>
              <a:t> ___________ </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ro-MD" sz="2000" i="1" dirty="0">
                <a:solidFill>
                  <a:schemeClr val="tx1"/>
                </a:solidFill>
                <a:latin typeface="Arial" panose="020B0604020202020204" pitchFamily="34" charset="0"/>
                <a:cs typeface="Arial" panose="020B0604020202020204" pitchFamily="34" charset="0"/>
              </a:rPr>
              <a:t>Vidrașcu Constantin </a:t>
            </a:r>
            <a:r>
              <a:rPr lang="en-US" sz="2000" i="1" dirty="0">
                <a:solidFill>
                  <a:schemeClr val="tx1"/>
                </a:solidFill>
                <a:latin typeface="Arial" panose="020B0604020202020204" pitchFamily="34" charset="0"/>
                <a:cs typeface="Arial" panose="020B0604020202020204" pitchFamily="34" charset="0"/>
              </a:rPr>
              <a:t>_______</a:t>
            </a:r>
            <a:endParaRPr lang="ru-RU" sz="2000" dirty="0">
              <a:solidFill>
                <a:schemeClr val="tx1"/>
              </a:solidFill>
              <a:latin typeface="Arial" panose="020B0604020202020204" pitchFamily="34" charset="0"/>
              <a:cs typeface="Arial" panose="020B0604020202020204" pitchFamily="34" charset="0"/>
            </a:endParaRPr>
          </a:p>
          <a:p>
            <a:pPr marL="0" indent="0" algn="ctr">
              <a:buNone/>
            </a:pPr>
            <a:endParaRPr lang="ro-MD" sz="1200" dirty="0">
              <a:latin typeface="Arial" panose="020B0604020202020204" pitchFamily="34" charset="0"/>
              <a:cs typeface="Arial" panose="020B0604020202020204" pitchFamily="34" charset="0"/>
            </a:endParaRPr>
          </a:p>
          <a:p>
            <a:pPr marL="0" indent="0" algn="ctr">
              <a:buNone/>
            </a:pPr>
            <a:endParaRPr lang="ru-RU" sz="1200" dirty="0">
              <a:latin typeface="Arial" panose="020B0604020202020204" pitchFamily="34" charset="0"/>
              <a:cs typeface="Arial" panose="020B0604020202020204" pitchFamily="34" charset="0"/>
            </a:endParaRPr>
          </a:p>
          <a:p>
            <a:endParaRPr lang="ru-RU" dirty="0"/>
          </a:p>
        </p:txBody>
      </p:sp>
      <p:graphicFrame>
        <p:nvGraphicFramePr>
          <p:cNvPr id="6" name="Таблица 5">
            <a:extLst>
              <a:ext uri="{FF2B5EF4-FFF2-40B4-BE49-F238E27FC236}">
                <a16:creationId xmlns:a16="http://schemas.microsoft.com/office/drawing/2014/main" id="{C9109E66-4B50-419A-AC0F-F45BB748F272}"/>
              </a:ext>
            </a:extLst>
          </p:cNvPr>
          <p:cNvGraphicFramePr>
            <a:graphicFrameLocks noGrp="1"/>
          </p:cNvGraphicFramePr>
          <p:nvPr>
            <p:extLst>
              <p:ext uri="{D42A27DB-BD31-4B8C-83A1-F6EECF244321}">
                <p14:modId xmlns:p14="http://schemas.microsoft.com/office/powerpoint/2010/main" val="1395966366"/>
              </p:ext>
            </p:extLst>
          </p:nvPr>
        </p:nvGraphicFramePr>
        <p:xfrm>
          <a:off x="228597" y="1700808"/>
          <a:ext cx="8686805" cy="2022144"/>
        </p:xfrm>
        <a:graphic>
          <a:graphicData uri="http://schemas.openxmlformats.org/drawingml/2006/table">
            <a:tbl>
              <a:tblPr firstRow="1" firstCol="1" lastRow="1" lastCol="1" bandRow="1" bandCol="1">
                <a:tableStyleId>{5C22544A-7EE6-4342-B048-85BDC9FD1C3A}</a:tableStyleId>
              </a:tblPr>
              <a:tblGrid>
                <a:gridCol w="1218972">
                  <a:extLst>
                    <a:ext uri="{9D8B030D-6E8A-4147-A177-3AD203B41FA5}">
                      <a16:colId xmlns:a16="http://schemas.microsoft.com/office/drawing/2014/main" val="70505123"/>
                    </a:ext>
                  </a:extLst>
                </a:gridCol>
                <a:gridCol w="230997">
                  <a:extLst>
                    <a:ext uri="{9D8B030D-6E8A-4147-A177-3AD203B41FA5}">
                      <a16:colId xmlns:a16="http://schemas.microsoft.com/office/drawing/2014/main" val="1297027966"/>
                    </a:ext>
                  </a:extLst>
                </a:gridCol>
                <a:gridCol w="230997">
                  <a:extLst>
                    <a:ext uri="{9D8B030D-6E8A-4147-A177-3AD203B41FA5}">
                      <a16:colId xmlns:a16="http://schemas.microsoft.com/office/drawing/2014/main" val="278322392"/>
                    </a:ext>
                  </a:extLst>
                </a:gridCol>
                <a:gridCol w="230455">
                  <a:extLst>
                    <a:ext uri="{9D8B030D-6E8A-4147-A177-3AD203B41FA5}">
                      <a16:colId xmlns:a16="http://schemas.microsoft.com/office/drawing/2014/main" val="2140504033"/>
                    </a:ext>
                  </a:extLst>
                </a:gridCol>
                <a:gridCol w="193583">
                  <a:extLst>
                    <a:ext uri="{9D8B030D-6E8A-4147-A177-3AD203B41FA5}">
                      <a16:colId xmlns:a16="http://schemas.microsoft.com/office/drawing/2014/main" val="4108419009"/>
                    </a:ext>
                  </a:extLst>
                </a:gridCol>
                <a:gridCol w="230455">
                  <a:extLst>
                    <a:ext uri="{9D8B030D-6E8A-4147-A177-3AD203B41FA5}">
                      <a16:colId xmlns:a16="http://schemas.microsoft.com/office/drawing/2014/main" val="1919593576"/>
                    </a:ext>
                  </a:extLst>
                </a:gridCol>
                <a:gridCol w="230455">
                  <a:extLst>
                    <a:ext uri="{9D8B030D-6E8A-4147-A177-3AD203B41FA5}">
                      <a16:colId xmlns:a16="http://schemas.microsoft.com/office/drawing/2014/main" val="1369697964"/>
                    </a:ext>
                  </a:extLst>
                </a:gridCol>
                <a:gridCol w="230455">
                  <a:extLst>
                    <a:ext uri="{9D8B030D-6E8A-4147-A177-3AD203B41FA5}">
                      <a16:colId xmlns:a16="http://schemas.microsoft.com/office/drawing/2014/main" val="1395671280"/>
                    </a:ext>
                  </a:extLst>
                </a:gridCol>
                <a:gridCol w="232082">
                  <a:extLst>
                    <a:ext uri="{9D8B030D-6E8A-4147-A177-3AD203B41FA5}">
                      <a16:colId xmlns:a16="http://schemas.microsoft.com/office/drawing/2014/main" val="4244774106"/>
                    </a:ext>
                  </a:extLst>
                </a:gridCol>
                <a:gridCol w="232082">
                  <a:extLst>
                    <a:ext uri="{9D8B030D-6E8A-4147-A177-3AD203B41FA5}">
                      <a16:colId xmlns:a16="http://schemas.microsoft.com/office/drawing/2014/main" val="2932105759"/>
                    </a:ext>
                  </a:extLst>
                </a:gridCol>
                <a:gridCol w="230455">
                  <a:extLst>
                    <a:ext uri="{9D8B030D-6E8A-4147-A177-3AD203B41FA5}">
                      <a16:colId xmlns:a16="http://schemas.microsoft.com/office/drawing/2014/main" val="1661193903"/>
                    </a:ext>
                  </a:extLst>
                </a:gridCol>
                <a:gridCol w="230997">
                  <a:extLst>
                    <a:ext uri="{9D8B030D-6E8A-4147-A177-3AD203B41FA5}">
                      <a16:colId xmlns:a16="http://schemas.microsoft.com/office/drawing/2014/main" val="613923837"/>
                    </a:ext>
                  </a:extLst>
                </a:gridCol>
                <a:gridCol w="247265">
                  <a:extLst>
                    <a:ext uri="{9D8B030D-6E8A-4147-A177-3AD203B41FA5}">
                      <a16:colId xmlns:a16="http://schemas.microsoft.com/office/drawing/2014/main" val="1444135883"/>
                    </a:ext>
                  </a:extLst>
                </a:gridCol>
                <a:gridCol w="247265">
                  <a:extLst>
                    <a:ext uri="{9D8B030D-6E8A-4147-A177-3AD203B41FA5}">
                      <a16:colId xmlns:a16="http://schemas.microsoft.com/office/drawing/2014/main" val="3782286949"/>
                    </a:ext>
                  </a:extLst>
                </a:gridCol>
                <a:gridCol w="247265">
                  <a:extLst>
                    <a:ext uri="{9D8B030D-6E8A-4147-A177-3AD203B41FA5}">
                      <a16:colId xmlns:a16="http://schemas.microsoft.com/office/drawing/2014/main" val="982324121"/>
                    </a:ext>
                  </a:extLst>
                </a:gridCol>
                <a:gridCol w="247265">
                  <a:extLst>
                    <a:ext uri="{9D8B030D-6E8A-4147-A177-3AD203B41FA5}">
                      <a16:colId xmlns:a16="http://schemas.microsoft.com/office/drawing/2014/main" val="33699872"/>
                    </a:ext>
                  </a:extLst>
                </a:gridCol>
                <a:gridCol w="247265">
                  <a:extLst>
                    <a:ext uri="{9D8B030D-6E8A-4147-A177-3AD203B41FA5}">
                      <a16:colId xmlns:a16="http://schemas.microsoft.com/office/drawing/2014/main" val="2520116326"/>
                    </a:ext>
                  </a:extLst>
                </a:gridCol>
                <a:gridCol w="247265">
                  <a:extLst>
                    <a:ext uri="{9D8B030D-6E8A-4147-A177-3AD203B41FA5}">
                      <a16:colId xmlns:a16="http://schemas.microsoft.com/office/drawing/2014/main" val="1805802884"/>
                    </a:ext>
                  </a:extLst>
                </a:gridCol>
                <a:gridCol w="247265">
                  <a:extLst>
                    <a:ext uri="{9D8B030D-6E8A-4147-A177-3AD203B41FA5}">
                      <a16:colId xmlns:a16="http://schemas.microsoft.com/office/drawing/2014/main" val="2722480979"/>
                    </a:ext>
                  </a:extLst>
                </a:gridCol>
                <a:gridCol w="247265">
                  <a:extLst>
                    <a:ext uri="{9D8B030D-6E8A-4147-A177-3AD203B41FA5}">
                      <a16:colId xmlns:a16="http://schemas.microsoft.com/office/drawing/2014/main" val="4236729908"/>
                    </a:ext>
                  </a:extLst>
                </a:gridCol>
                <a:gridCol w="247265">
                  <a:extLst>
                    <a:ext uri="{9D8B030D-6E8A-4147-A177-3AD203B41FA5}">
                      <a16:colId xmlns:a16="http://schemas.microsoft.com/office/drawing/2014/main" val="3341090179"/>
                    </a:ext>
                  </a:extLst>
                </a:gridCol>
                <a:gridCol w="247265">
                  <a:extLst>
                    <a:ext uri="{9D8B030D-6E8A-4147-A177-3AD203B41FA5}">
                      <a16:colId xmlns:a16="http://schemas.microsoft.com/office/drawing/2014/main" val="1466106521"/>
                    </a:ext>
                  </a:extLst>
                </a:gridCol>
                <a:gridCol w="247265">
                  <a:extLst>
                    <a:ext uri="{9D8B030D-6E8A-4147-A177-3AD203B41FA5}">
                      <a16:colId xmlns:a16="http://schemas.microsoft.com/office/drawing/2014/main" val="1207608773"/>
                    </a:ext>
                  </a:extLst>
                </a:gridCol>
                <a:gridCol w="247265">
                  <a:extLst>
                    <a:ext uri="{9D8B030D-6E8A-4147-A177-3AD203B41FA5}">
                      <a16:colId xmlns:a16="http://schemas.microsoft.com/office/drawing/2014/main" val="280385821"/>
                    </a:ext>
                  </a:extLst>
                </a:gridCol>
                <a:gridCol w="247265">
                  <a:extLst>
                    <a:ext uri="{9D8B030D-6E8A-4147-A177-3AD203B41FA5}">
                      <a16:colId xmlns:a16="http://schemas.microsoft.com/office/drawing/2014/main" val="3333072909"/>
                    </a:ext>
                  </a:extLst>
                </a:gridCol>
                <a:gridCol w="247265">
                  <a:extLst>
                    <a:ext uri="{9D8B030D-6E8A-4147-A177-3AD203B41FA5}">
                      <a16:colId xmlns:a16="http://schemas.microsoft.com/office/drawing/2014/main" val="1721836961"/>
                    </a:ext>
                  </a:extLst>
                </a:gridCol>
                <a:gridCol w="247265">
                  <a:extLst>
                    <a:ext uri="{9D8B030D-6E8A-4147-A177-3AD203B41FA5}">
                      <a16:colId xmlns:a16="http://schemas.microsoft.com/office/drawing/2014/main" val="3786141910"/>
                    </a:ext>
                  </a:extLst>
                </a:gridCol>
                <a:gridCol w="247265">
                  <a:extLst>
                    <a:ext uri="{9D8B030D-6E8A-4147-A177-3AD203B41FA5}">
                      <a16:colId xmlns:a16="http://schemas.microsoft.com/office/drawing/2014/main" val="2160974540"/>
                    </a:ext>
                  </a:extLst>
                </a:gridCol>
                <a:gridCol w="247265">
                  <a:extLst>
                    <a:ext uri="{9D8B030D-6E8A-4147-A177-3AD203B41FA5}">
                      <a16:colId xmlns:a16="http://schemas.microsoft.com/office/drawing/2014/main" val="1113541974"/>
                    </a:ext>
                  </a:extLst>
                </a:gridCol>
                <a:gridCol w="247265">
                  <a:extLst>
                    <a:ext uri="{9D8B030D-6E8A-4147-A177-3AD203B41FA5}">
                      <a16:colId xmlns:a16="http://schemas.microsoft.com/office/drawing/2014/main" val="3390145378"/>
                    </a:ext>
                  </a:extLst>
                </a:gridCol>
                <a:gridCol w="257025">
                  <a:extLst>
                    <a:ext uri="{9D8B030D-6E8A-4147-A177-3AD203B41FA5}">
                      <a16:colId xmlns:a16="http://schemas.microsoft.com/office/drawing/2014/main" val="3778660678"/>
                    </a:ext>
                  </a:extLst>
                </a:gridCol>
                <a:gridCol w="257025">
                  <a:extLst>
                    <a:ext uri="{9D8B030D-6E8A-4147-A177-3AD203B41FA5}">
                      <a16:colId xmlns:a16="http://schemas.microsoft.com/office/drawing/2014/main" val="684983945"/>
                    </a:ext>
                  </a:extLst>
                </a:gridCol>
              </a:tblGrid>
              <a:tr h="194241">
                <a:tc rowSpan="2">
                  <a:txBody>
                    <a:bodyPr/>
                    <a:lstStyle/>
                    <a:p>
                      <a:pPr algn="ctr">
                        <a:spcAft>
                          <a:spcPts val="0"/>
                        </a:spcAft>
                        <a:tabLst>
                          <a:tab pos="1771650" algn="l"/>
                        </a:tabLst>
                      </a:pPr>
                      <a:r>
                        <a:rPr lang="ro-MD" sz="1200">
                          <a:solidFill>
                            <a:schemeClr val="tx1"/>
                          </a:solidFill>
                          <a:effectLst/>
                        </a:rPr>
                        <a:t>Numele, prenumele</a:t>
                      </a:r>
                      <a:endParaRPr lang="ru-RU" sz="1200">
                        <a:solidFill>
                          <a:schemeClr val="tx1"/>
                        </a:solidFill>
                        <a:effectLst/>
                        <a:latin typeface="Times New Roman" panose="02020603050405020304" pitchFamily="18" charset="0"/>
                        <a:ea typeface="Times New Roman" panose="02020603050405020304" pitchFamily="18" charset="0"/>
                      </a:endParaRPr>
                    </a:p>
                  </a:txBody>
                  <a:tcPr marL="59284" marR="59284" marT="0" marB="0"/>
                </a:tc>
                <a:tc gridSpan="31">
                  <a:txBody>
                    <a:bodyPr/>
                    <a:lstStyle/>
                    <a:p>
                      <a:pPr algn="ctr">
                        <a:spcAft>
                          <a:spcPts val="0"/>
                        </a:spcAft>
                        <a:tabLst>
                          <a:tab pos="1771650" algn="l"/>
                        </a:tabLst>
                      </a:pPr>
                      <a:r>
                        <a:rPr lang="ro-MD" sz="900">
                          <a:effectLst/>
                        </a:rPr>
                        <a:t>Ziua lunii</a:t>
                      </a:r>
                      <a:endParaRPr lang="ru-RU" sz="1000">
                        <a:effectLst/>
                        <a:latin typeface="Times New Roman" panose="02020603050405020304" pitchFamily="18" charset="0"/>
                        <a:ea typeface="Times New Roman" panose="02020603050405020304" pitchFamily="18" charset="0"/>
                      </a:endParaRPr>
                    </a:p>
                  </a:txBody>
                  <a:tcPr marL="59284" marR="5928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60099182"/>
                  </a:ext>
                </a:extLst>
              </a:tr>
              <a:tr h="388484">
                <a:tc vMerge="1">
                  <a:txBody>
                    <a:bodyPr/>
                    <a:lstStyle/>
                    <a:p>
                      <a:endParaRPr lang="ru-RU"/>
                    </a:p>
                  </a:txBody>
                  <a:tcPr/>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3</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4</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5</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6</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7</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8</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9</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10</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13</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14</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dirty="0">
                          <a:effectLst/>
                        </a:rPr>
                        <a:t>15</a:t>
                      </a:r>
                      <a:endParaRPr lang="ru-RU" sz="1000" dirty="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16</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17</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18</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19</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20</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23</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24</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25</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26</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27</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28</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29</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30</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31</a:t>
                      </a:r>
                      <a:endParaRPr lang="ru-RU" sz="100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65740972"/>
                  </a:ext>
                </a:extLst>
              </a:tr>
              <a:tr h="194241">
                <a:tc>
                  <a:txBody>
                    <a:bodyPr/>
                    <a:lstStyle/>
                    <a:p>
                      <a:pPr>
                        <a:spcAft>
                          <a:spcPts val="0"/>
                        </a:spcAft>
                        <a:tabLst>
                          <a:tab pos="1771650" algn="l"/>
                        </a:tabLst>
                      </a:pPr>
                      <a:r>
                        <a:rPr lang="ro-MD" sz="1200">
                          <a:solidFill>
                            <a:schemeClr val="tx1"/>
                          </a:solidFill>
                          <a:effectLst/>
                        </a:rPr>
                        <a:t>Moraru Ion</a:t>
                      </a:r>
                      <a:endParaRPr lang="ru-RU" sz="1200">
                        <a:solidFill>
                          <a:schemeClr val="tx1"/>
                        </a:solidFill>
                        <a:effectLst/>
                        <a:latin typeface="Times New Roman" panose="02020603050405020304" pitchFamily="18" charset="0"/>
                        <a:ea typeface="Times New Roman" panose="02020603050405020304" pitchFamily="18" charset="0"/>
                      </a:endParaRPr>
                    </a:p>
                  </a:txBody>
                  <a:tcPr marL="59284" marR="59284" marT="0" marB="0" anchor="b"/>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3743586105"/>
                  </a:ext>
                </a:extLst>
              </a:tr>
              <a:tr h="215824">
                <a:tc>
                  <a:txBody>
                    <a:bodyPr/>
                    <a:lstStyle/>
                    <a:p>
                      <a:pPr>
                        <a:spcAft>
                          <a:spcPts val="0"/>
                        </a:spcAft>
                        <a:tabLst>
                          <a:tab pos="1771650" algn="l"/>
                        </a:tabLst>
                      </a:pPr>
                      <a:r>
                        <a:rPr lang="ro-MD" sz="1200">
                          <a:solidFill>
                            <a:schemeClr val="tx1"/>
                          </a:solidFill>
                          <a:effectLst/>
                        </a:rPr>
                        <a:t>Cebotari Victor</a:t>
                      </a:r>
                      <a:endParaRPr lang="ru-RU" sz="1200">
                        <a:solidFill>
                          <a:schemeClr val="tx1"/>
                        </a:solidFill>
                        <a:effectLst/>
                        <a:latin typeface="Times New Roman" panose="02020603050405020304" pitchFamily="18" charset="0"/>
                        <a:ea typeface="Times New Roman" panose="02020603050405020304" pitchFamily="18" charset="0"/>
                      </a:endParaRPr>
                    </a:p>
                  </a:txBody>
                  <a:tcPr marL="59284" marR="59284" marT="0" marB="0" anchor="b"/>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dirty="0">
                          <a:effectLst/>
                        </a:rPr>
                        <a:t>1</a:t>
                      </a:r>
                      <a:endParaRPr lang="ru-RU" sz="1000" dirty="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2358257005"/>
                  </a:ext>
                </a:extLst>
              </a:tr>
              <a:tr h="215824">
                <a:tc>
                  <a:txBody>
                    <a:bodyPr/>
                    <a:lstStyle/>
                    <a:p>
                      <a:pPr>
                        <a:spcAft>
                          <a:spcPts val="0"/>
                        </a:spcAft>
                        <a:tabLst>
                          <a:tab pos="1771650" algn="l"/>
                        </a:tabLst>
                      </a:pPr>
                      <a:r>
                        <a:rPr lang="ro-MD" sz="1200">
                          <a:solidFill>
                            <a:schemeClr val="tx1"/>
                          </a:solidFill>
                          <a:effectLst/>
                        </a:rPr>
                        <a:t>Croitoru Maxim</a:t>
                      </a:r>
                      <a:endParaRPr lang="ru-RU" sz="1200">
                        <a:solidFill>
                          <a:schemeClr val="tx1"/>
                        </a:solidFill>
                        <a:effectLst/>
                        <a:latin typeface="Times New Roman" panose="02020603050405020304" pitchFamily="18" charset="0"/>
                        <a:ea typeface="Times New Roman" panose="02020603050405020304" pitchFamily="18" charset="0"/>
                      </a:endParaRPr>
                    </a:p>
                  </a:txBody>
                  <a:tcPr marL="59284" marR="59284" marT="0" marB="0" anchor="ctr"/>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188385037"/>
                  </a:ext>
                </a:extLst>
              </a:tr>
              <a:tr h="215824">
                <a:tc>
                  <a:txBody>
                    <a:bodyPr/>
                    <a:lstStyle/>
                    <a:p>
                      <a:pPr>
                        <a:spcAft>
                          <a:spcPts val="0"/>
                        </a:spcAft>
                        <a:tabLst>
                          <a:tab pos="1771650" algn="l"/>
                        </a:tabLst>
                      </a:pPr>
                      <a:r>
                        <a:rPr lang="ro-MD" sz="1200" dirty="0">
                          <a:solidFill>
                            <a:schemeClr val="tx1"/>
                          </a:solidFill>
                          <a:effectLst/>
                        </a:rPr>
                        <a:t>Vidrascu Constantin</a:t>
                      </a:r>
                      <a:endParaRPr lang="ru-RU" sz="1200" dirty="0">
                        <a:solidFill>
                          <a:schemeClr val="tx1"/>
                        </a:solidFill>
                        <a:effectLst/>
                        <a:latin typeface="Times New Roman" panose="02020603050405020304" pitchFamily="18" charset="0"/>
                        <a:ea typeface="Times New Roman" panose="02020603050405020304" pitchFamily="18" charset="0"/>
                      </a:endParaRPr>
                    </a:p>
                  </a:txBody>
                  <a:tcPr marL="59284" marR="59284" marT="0" marB="0" anchor="b"/>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В</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1</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2</a:t>
                      </a:r>
                      <a:endParaRPr lang="ru-RU" sz="100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2898675316"/>
                  </a:ext>
                </a:extLst>
              </a:tr>
              <a:tr h="223885">
                <a:tc>
                  <a:txBody>
                    <a:bodyPr/>
                    <a:lstStyle/>
                    <a:p>
                      <a:pPr>
                        <a:spcAft>
                          <a:spcPts val="0"/>
                        </a:spcAft>
                        <a:tabLst>
                          <a:tab pos="1771650" algn="l"/>
                        </a:tabLst>
                      </a:pPr>
                      <a:r>
                        <a:rPr lang="ru-RU" sz="8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nchor="b"/>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2137293842"/>
                  </a:ext>
                </a:extLst>
              </a:tr>
              <a:tr h="223885">
                <a:tc>
                  <a:txBody>
                    <a:bodyPr/>
                    <a:lstStyle/>
                    <a:p>
                      <a:pPr>
                        <a:spcAft>
                          <a:spcPts val="0"/>
                        </a:spcAft>
                        <a:tabLst>
                          <a:tab pos="1771650" algn="l"/>
                        </a:tabLst>
                      </a:pPr>
                      <a:r>
                        <a:rPr lang="ru-RU" sz="800" dirty="0">
                          <a:effectLst/>
                        </a:rPr>
                        <a:t> </a:t>
                      </a:r>
                      <a:endParaRPr lang="ru-RU" sz="1000" dirty="0">
                        <a:effectLst/>
                        <a:latin typeface="Times New Roman" panose="02020603050405020304" pitchFamily="18" charset="0"/>
                        <a:ea typeface="Times New Roman" panose="02020603050405020304" pitchFamily="18" charset="0"/>
                      </a:endParaRPr>
                    </a:p>
                  </a:txBody>
                  <a:tcPr marL="59284" marR="59284" marT="0" marB="0" anchor="b"/>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9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59284" marR="59284" marT="0" marB="0"/>
                </a:tc>
                <a:tc>
                  <a:txBody>
                    <a:bodyPr/>
                    <a:lstStyle/>
                    <a:p>
                      <a:pPr>
                        <a:spcAft>
                          <a:spcPts val="0"/>
                        </a:spcAft>
                        <a:tabLst>
                          <a:tab pos="1771650" algn="l"/>
                        </a:tabLst>
                      </a:pPr>
                      <a:r>
                        <a:rPr lang="ru-RU" sz="1000" dirty="0">
                          <a:effectLst/>
                        </a:rPr>
                        <a:t> </a:t>
                      </a:r>
                      <a:endParaRPr lang="ru-RU" sz="1000" dirty="0">
                        <a:effectLst/>
                        <a:latin typeface="Times New Roman" panose="02020603050405020304" pitchFamily="18" charset="0"/>
                        <a:ea typeface="Times New Roman" panose="02020603050405020304" pitchFamily="18" charset="0"/>
                      </a:endParaRPr>
                    </a:p>
                  </a:txBody>
                  <a:tcPr marL="59284" marR="59284" marT="0" marB="0"/>
                </a:tc>
                <a:extLst>
                  <a:ext uri="{0D108BD9-81ED-4DB2-BD59-A6C34878D82A}">
                    <a16:rowId xmlns:a16="http://schemas.microsoft.com/office/drawing/2014/main" val="2818900858"/>
                  </a:ext>
                </a:extLst>
              </a:tr>
            </a:tbl>
          </a:graphicData>
        </a:graphic>
      </p:graphicFrame>
      <p:sp>
        <p:nvSpPr>
          <p:cNvPr id="7" name="Rectangle 1">
            <a:extLst>
              <a:ext uri="{FF2B5EF4-FFF2-40B4-BE49-F238E27FC236}">
                <a16:creationId xmlns:a16="http://schemas.microsoft.com/office/drawing/2014/main" id="{BC319295-B237-4CE2-A141-C8C6C32D0596}"/>
              </a:ext>
            </a:extLst>
          </p:cNvPr>
          <p:cNvSpPr>
            <a:spLocks noChangeArrowheads="1"/>
          </p:cNvSpPr>
          <p:nvPr/>
        </p:nvSpPr>
        <p:spPr bwMode="auto">
          <a:xfrm>
            <a:off x="971600" y="4365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76174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2E20EA-4BD9-4A6A-85E9-86F18368038E}"/>
              </a:ext>
            </a:extLst>
          </p:cNvPr>
          <p:cNvSpPr>
            <a:spLocks noGrp="1"/>
          </p:cNvSpPr>
          <p:nvPr>
            <p:ph idx="1"/>
          </p:nvPr>
        </p:nvSpPr>
        <p:spPr>
          <a:xfrm>
            <a:off x="304800" y="260648"/>
            <a:ext cx="8686800" cy="6192688"/>
          </a:xfrm>
        </p:spPr>
        <p:txBody>
          <a:bodyPr>
            <a:normAutofit/>
          </a:bodyPr>
          <a:lstStyle/>
          <a:p>
            <a:pPr marL="0" indent="0" algn="ctr">
              <a:buNone/>
            </a:pPr>
            <a:r>
              <a:rPr lang="ro-RO" sz="2000" b="1" dirty="0">
                <a:solidFill>
                  <a:schemeClr val="tx1"/>
                </a:solidFill>
                <a:latin typeface="Arial" panose="020B0604020202020204" pitchFamily="34" charset="0"/>
                <a:cs typeface="Arial" panose="020B0604020202020204" pitchFamily="34" charset="0"/>
              </a:rPr>
              <a:t>Condițiile evidenței  timpului de muncă în schimburi</a:t>
            </a:r>
          </a:p>
          <a:p>
            <a:pPr marL="0" indent="0" algn="just">
              <a:buNone/>
            </a:pPr>
            <a:r>
              <a:rPr lang="ro-MD" sz="1400" dirty="0">
                <a:solidFill>
                  <a:schemeClr val="tx1"/>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La determinarea salariului paznicilor se ia în considerație că aceștea prestează munca în timp de noapte între orele 22.00 şi 6.00 potrivit art. 103 al Codului Muncii. Ca derogare de la prevederile pct. 3 al art. 103 CM pentru paznici, întrucât sunt angajaţi special pentru prestarea muncii de noapte, durata muncii (schimbului) de noapte nu se reduce cu o oră.</a:t>
            </a:r>
            <a:endParaRPr lang="ru-RU" sz="1400" dirty="0">
              <a:solidFill>
                <a:schemeClr val="tx1"/>
              </a:solidFill>
              <a:latin typeface="Arial" panose="020B0604020202020204" pitchFamily="34" charset="0"/>
              <a:cs typeface="Arial" panose="020B0604020202020204" pitchFamily="34" charset="0"/>
            </a:endParaRPr>
          </a:p>
          <a:p>
            <a:pPr marL="0" indent="0" algn="just">
              <a:buNone/>
            </a:pPr>
            <a:r>
              <a:rPr lang="ro-RO" sz="1400" dirty="0">
                <a:solidFill>
                  <a:schemeClr val="tx1"/>
                </a:solidFill>
                <a:latin typeface="Arial" panose="020B0604020202020204" pitchFamily="34" charset="0"/>
                <a:cs typeface="Arial" panose="020B0604020202020204" pitchFamily="34" charset="0"/>
              </a:rPr>
              <a:t>     Pentru munca prestată în program de noapte se stabileşte un adaos în mărime de cel puţin 0,5 din salariul de bază pe unitate de timp stabilit salariatului (art. 159 CM).</a:t>
            </a:r>
            <a:endParaRPr lang="ru-RU" sz="1400" dirty="0">
              <a:solidFill>
                <a:schemeClr val="tx1"/>
              </a:solidFill>
              <a:latin typeface="Arial" panose="020B0604020202020204" pitchFamily="34" charset="0"/>
              <a:cs typeface="Arial" panose="020B0604020202020204" pitchFamily="34" charset="0"/>
            </a:endParaRPr>
          </a:p>
          <a:p>
            <a:pPr marL="0" indent="0" algn="just">
              <a:buNone/>
            </a:pPr>
            <a:r>
              <a:rPr lang="ro-RO" sz="1400" dirty="0">
                <a:solidFill>
                  <a:schemeClr val="tx1"/>
                </a:solidFill>
                <a:latin typeface="Arial" panose="020B0604020202020204" pitchFamily="34" charset="0"/>
                <a:cs typeface="Arial" panose="020B0604020202020204" pitchFamily="34" charset="0"/>
              </a:rPr>
              <a:t>     Salariații care, într-o perioadă de 6 luni, prestează cel puţin 120 de ore de muncă de noapte vor fi supus unui examen medical din contul angajatorului în conformitate cu pct. 4 al art. 104 CM.</a:t>
            </a:r>
            <a:endParaRPr lang="ru-RU" sz="1400" dirty="0">
              <a:solidFill>
                <a:schemeClr val="tx1"/>
              </a:solidFill>
              <a:latin typeface="Arial" panose="020B0604020202020204" pitchFamily="34" charset="0"/>
              <a:cs typeface="Arial" panose="020B0604020202020204" pitchFamily="34" charset="0"/>
            </a:endParaRPr>
          </a:p>
          <a:p>
            <a:pPr marL="0" indent="0" algn="just">
              <a:buNone/>
            </a:pPr>
            <a:r>
              <a:rPr lang="ro-RO" sz="1400" dirty="0">
                <a:solidFill>
                  <a:schemeClr val="tx1"/>
                </a:solidFill>
                <a:latin typeface="Arial" panose="020B0604020202020204" pitchFamily="34" charset="0"/>
                <a:cs typeface="Arial" panose="020B0604020202020204" pitchFamily="34" charset="0"/>
              </a:rPr>
              <a:t>Schimbul de munca a paznicului, care a coincis cu zilele de sărbătoare nelucrătoare,  se achită în mărime dublă (art. 111 si art. 158 CM).</a:t>
            </a:r>
          </a:p>
          <a:p>
            <a:pPr marL="0" indent="0" algn="just">
              <a:buNone/>
            </a:pPr>
            <a:endParaRPr lang="ru-RU" sz="1400" dirty="0">
              <a:solidFill>
                <a:schemeClr val="tx1"/>
              </a:solidFill>
              <a:latin typeface="Arial" panose="020B0604020202020204" pitchFamily="34" charset="0"/>
              <a:cs typeface="Arial" panose="020B0604020202020204" pitchFamily="34" charset="0"/>
            </a:endParaRPr>
          </a:p>
          <a:p>
            <a:endParaRPr lang="ru-RU" dirty="0"/>
          </a:p>
        </p:txBody>
      </p:sp>
      <p:sp>
        <p:nvSpPr>
          <p:cNvPr id="4" name="Прямоугольник: скругленные углы 3">
            <a:extLst>
              <a:ext uri="{FF2B5EF4-FFF2-40B4-BE49-F238E27FC236}">
                <a16:creationId xmlns:a16="http://schemas.microsoft.com/office/drawing/2014/main" id="{4FAF61CB-9B0A-4404-B603-AB76C9B538A7}"/>
              </a:ext>
            </a:extLst>
          </p:cNvPr>
          <p:cNvSpPr/>
          <p:nvPr/>
        </p:nvSpPr>
        <p:spPr>
          <a:xfrm>
            <a:off x="304800" y="3140968"/>
            <a:ext cx="8587680" cy="1872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Durata</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muncii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în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ajunul</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zilelor</a:t>
            </a:r>
            <a:r>
              <a:rPr lang="en-US" sz="1400" b="1" dirty="0">
                <a:solidFill>
                  <a:schemeClr val="tx1"/>
                </a:solidFill>
                <a:latin typeface="Arial" panose="020B0604020202020204" pitchFamily="34" charset="0"/>
                <a:cs typeface="Arial" panose="020B0604020202020204" pitchFamily="34" charset="0"/>
              </a:rPr>
              <a:t> de </a:t>
            </a:r>
            <a:r>
              <a:rPr lang="en-US" sz="1400" b="1" dirty="0" err="1">
                <a:solidFill>
                  <a:schemeClr val="tx1"/>
                </a:solidFill>
                <a:latin typeface="Arial" panose="020B0604020202020204" pitchFamily="34" charset="0"/>
                <a:cs typeface="Arial" panose="020B0604020202020204" pitchFamily="34" charset="0"/>
              </a:rPr>
              <a:t>sărbătoare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nelucrătoare</a:t>
            </a:r>
            <a:r>
              <a:rPr lang="en-US" sz="1400" b="1" dirty="0">
                <a:solidFill>
                  <a:schemeClr val="tx1"/>
                </a:solidFill>
                <a:latin typeface="Arial" panose="020B0604020202020204" pitchFamily="34" charset="0"/>
                <a:cs typeface="Arial" panose="020B0604020202020204" pitchFamily="34" charset="0"/>
              </a:rPr>
              <a:t> (art. 102 CM)</a:t>
            </a:r>
            <a:endParaRPr lang="ru-RU" sz="1400" b="1" dirty="0">
              <a:solidFill>
                <a:schemeClr val="tx1"/>
              </a:solidFill>
              <a:latin typeface="Arial" panose="020B0604020202020204" pitchFamily="34" charset="0"/>
              <a:cs typeface="Arial" panose="020B0604020202020204" pitchFamily="34" charset="0"/>
            </a:endParaRPr>
          </a:p>
          <a:p>
            <a:pPr algn="just"/>
            <a:r>
              <a:rPr lang="ro-RO" sz="1400" b="1" dirty="0">
                <a:solidFill>
                  <a:schemeClr val="tx1"/>
                </a:solidFill>
                <a:latin typeface="Arial" panose="020B0604020202020204" pitchFamily="34" charset="0"/>
                <a:cs typeface="Arial" panose="020B0604020202020204" pitchFamily="34" charset="0"/>
              </a:rPr>
              <a:t>Durata zilei de muncă (schimbului) din ajunul zilei de sărbătoare nelucrătoare se reduce cu cel puţin o oră pentru toţi salariaţii, cu excepţia celor cărora li s-a stabilit durata redusă a timpului de muncă sau ziua de muncă parţială.</a:t>
            </a:r>
            <a:endParaRPr lang="ru-RU" sz="1400" b="1" dirty="0">
              <a:solidFill>
                <a:schemeClr val="tx1"/>
              </a:solidFill>
              <a:latin typeface="Arial" panose="020B0604020202020204" pitchFamily="34" charset="0"/>
              <a:cs typeface="Arial" panose="020B0604020202020204" pitchFamily="34" charset="0"/>
            </a:endParaRPr>
          </a:p>
          <a:p>
            <a:pPr algn="just"/>
            <a:r>
              <a:rPr lang="ro-RO" sz="1400" b="1" dirty="0">
                <a:solidFill>
                  <a:schemeClr val="tx1"/>
                </a:solidFill>
                <a:latin typeface="Arial" panose="020B0604020202020204" pitchFamily="34" charset="0"/>
                <a:cs typeface="Arial" panose="020B0604020202020204" pitchFamily="34" charset="0"/>
              </a:rPr>
              <a:t>La unitățile cu flux continuu și la unele lucrări cu regim de muncă neîntrerupt, care nu permit reducerea duratei zilei de muncă (schimbului) din ajunul zilei de sărbătoare nelucrătoare, ora/orele de muncă care nu pot fi reduse </a:t>
            </a:r>
            <a:r>
              <a:rPr lang="ro-RO" sz="1400" b="1" i="1" dirty="0">
                <a:solidFill>
                  <a:srgbClr val="FF0000"/>
                </a:solidFill>
                <a:latin typeface="Arial" panose="020B0604020202020204" pitchFamily="34" charset="0"/>
                <a:cs typeface="Arial" panose="020B0604020202020204" pitchFamily="34" charset="0"/>
              </a:rPr>
              <a:t>se consideră muncă suplimentară</a:t>
            </a:r>
            <a:r>
              <a:rPr lang="ro-RO" sz="1400" b="1" dirty="0">
                <a:solidFill>
                  <a:schemeClr val="tx1"/>
                </a:solidFill>
                <a:latin typeface="Arial" panose="020B0604020202020204" pitchFamily="34" charset="0"/>
                <a:cs typeface="Arial" panose="020B0604020202020204" pitchFamily="34" charset="0"/>
              </a:rPr>
              <a:t>.</a:t>
            </a:r>
            <a:endParaRPr lang="ru-RU" sz="1400" b="1" dirty="0">
              <a:solidFill>
                <a:schemeClr val="tx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89658669-8E9B-4361-A859-C053F8868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88" y="5085184"/>
            <a:ext cx="5616624" cy="1584176"/>
          </a:xfrm>
          <a:prstGeom prst="rect">
            <a:avLst/>
          </a:prstGeom>
        </p:spPr>
      </p:pic>
    </p:spTree>
    <p:extLst>
      <p:ext uri="{BB962C8B-B14F-4D97-AF65-F5344CB8AC3E}">
        <p14:creationId xmlns:p14="http://schemas.microsoft.com/office/powerpoint/2010/main" val="117601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740080" cy="6485200"/>
          </a:xfrm>
        </p:spPr>
        <p:txBody>
          <a:bodyPr>
            <a:normAutofit fontScale="92500" lnSpcReduction="20000"/>
          </a:bodyPr>
          <a:lstStyle/>
          <a:p>
            <a:endParaRPr lang="en-US" dirty="0"/>
          </a:p>
          <a:p>
            <a:endParaRPr lang="en-US" dirty="0"/>
          </a:p>
          <a:p>
            <a:endParaRPr lang="en-US" b="1" dirty="0"/>
          </a:p>
          <a:p>
            <a:pPr algn="ctr">
              <a:buNone/>
            </a:pPr>
            <a:r>
              <a:rPr lang="ro-RO" b="1" dirty="0">
                <a:solidFill>
                  <a:schemeClr val="tx1"/>
                </a:solidFill>
                <a:latin typeface="Arial" panose="020B0604020202020204" pitchFamily="34" charset="0"/>
                <a:cs typeface="Arial" panose="020B0604020202020204" pitchFamily="34" charset="0"/>
              </a:rPr>
              <a:t>Tipurile săptăminii de muncă: </a:t>
            </a:r>
            <a:endParaRPr lang="ru-RU" dirty="0">
              <a:solidFill>
                <a:schemeClr val="tx1"/>
              </a:solidFill>
              <a:latin typeface="Arial" panose="020B0604020202020204" pitchFamily="34" charset="0"/>
              <a:cs typeface="Arial" panose="020B0604020202020204" pitchFamily="34" charset="0"/>
            </a:endParaRPr>
          </a:p>
          <a:p>
            <a:pPr>
              <a:buNone/>
            </a:pPr>
            <a:r>
              <a:rPr lang="en-US" b="1" dirty="0">
                <a:solidFill>
                  <a:schemeClr val="tx1"/>
                </a:solidFill>
                <a:latin typeface="Arial" panose="020B0604020202020204" pitchFamily="34" charset="0"/>
                <a:cs typeface="Arial" panose="020B0604020202020204" pitchFamily="34" charset="0"/>
              </a:rPr>
              <a:t>      </a:t>
            </a:r>
            <a:r>
              <a:rPr lang="ro-RO" b="1" dirty="0">
                <a:solidFill>
                  <a:schemeClr val="tx1"/>
                </a:solidFill>
                <a:latin typeface="Arial" panose="020B0604020202020204" pitchFamily="34" charset="0"/>
                <a:cs typeface="Arial" panose="020B0604020202020204" pitchFamily="34" charset="0"/>
              </a:rPr>
              <a:t>I. </a:t>
            </a:r>
            <a:r>
              <a:rPr lang="ro-RO" b="1" i="1" dirty="0">
                <a:solidFill>
                  <a:schemeClr val="tx1"/>
                </a:solidFill>
                <a:latin typeface="Arial" panose="020B0604020202020204" pitchFamily="34" charset="0"/>
                <a:cs typeface="Arial" panose="020B0604020202020204" pitchFamily="34" charset="0"/>
              </a:rPr>
              <a:t>Săptămina cu durată normală </a:t>
            </a:r>
            <a:r>
              <a:rPr lang="ro-RO" dirty="0">
                <a:solidFill>
                  <a:schemeClr val="tx1"/>
                </a:solidFill>
                <a:latin typeface="Arial" panose="020B0604020202020204" pitchFamily="34" charset="0"/>
                <a:cs typeface="Arial" panose="020B0604020202020204" pitchFamily="34" charset="0"/>
              </a:rPr>
              <a:t>- </a:t>
            </a:r>
            <a:r>
              <a:rPr lang="ro-RO" b="1" dirty="0">
                <a:solidFill>
                  <a:schemeClr val="tx1"/>
                </a:solidFill>
                <a:latin typeface="Arial" panose="020B0604020202020204" pitchFamily="34" charset="0"/>
                <a:cs typeface="Arial" panose="020B0604020202020204" pitchFamily="34" charset="0"/>
              </a:rPr>
              <a:t>timpul de muncă al salariaţilor din unităţi nu poate depăşi </a:t>
            </a:r>
            <a:r>
              <a:rPr lang="ro-RO" b="1" i="1" dirty="0">
                <a:solidFill>
                  <a:schemeClr val="tx1"/>
                </a:solidFill>
                <a:latin typeface="Arial" panose="020B0604020202020204" pitchFamily="34" charset="0"/>
                <a:cs typeface="Arial" panose="020B0604020202020204" pitchFamily="34" charset="0"/>
              </a:rPr>
              <a:t>40 de ore pe săptămînă.</a:t>
            </a:r>
            <a:endParaRPr lang="ru-RU" dirty="0">
              <a:solidFill>
                <a:schemeClr val="tx1"/>
              </a:solidFill>
              <a:latin typeface="Arial" panose="020B0604020202020204" pitchFamily="34" charset="0"/>
              <a:cs typeface="Arial" panose="020B0604020202020204" pitchFamily="34" charset="0"/>
            </a:endParaRPr>
          </a:p>
          <a:p>
            <a:pPr>
              <a:buNone/>
            </a:pPr>
            <a:r>
              <a:rPr lang="ro-RO"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     </a:t>
            </a:r>
            <a:r>
              <a:rPr lang="ro-RO" dirty="0">
                <a:solidFill>
                  <a:schemeClr val="tx1"/>
                </a:solidFill>
                <a:latin typeface="Arial" panose="020B0604020202020204" pitchFamily="34" charset="0"/>
                <a:cs typeface="Arial" panose="020B0604020202020204" pitchFamily="34" charset="0"/>
              </a:rPr>
              <a:t>Totodată, în situații excepționale legate de declararea stării de urgență, de asediu și de război sau de declararea stării de urgență în sănătate publică, autoritățile (comisiile) competente de gestionarea stării respective pot prevedea pentru unele categorii de salariați o altă durată a timpului de muncă.</a:t>
            </a:r>
            <a:endParaRPr lang="ru-RU" dirty="0">
              <a:solidFill>
                <a:schemeClr val="tx1"/>
              </a:solidFill>
              <a:latin typeface="Arial" panose="020B0604020202020204" pitchFamily="34" charset="0"/>
              <a:cs typeface="Arial" panose="020B0604020202020204" pitchFamily="34" charset="0"/>
            </a:endParaRPr>
          </a:p>
          <a:p>
            <a:pPr>
              <a:buNone/>
            </a:pPr>
            <a:r>
              <a:rPr lang="ro-RO" dirty="0">
                <a:solidFill>
                  <a:schemeClr val="tx1"/>
                </a:solidFill>
                <a:latin typeface="Arial" panose="020B0604020202020204" pitchFamily="34" charset="0"/>
                <a:cs typeface="Arial" panose="020B0604020202020204" pitchFamily="34" charset="0"/>
              </a:rPr>
              <a:t> </a:t>
            </a:r>
            <a:endParaRPr lang="ru-RU" dirty="0">
              <a:solidFill>
                <a:schemeClr val="tx1"/>
              </a:solidFill>
              <a:latin typeface="Arial" panose="020B0604020202020204" pitchFamily="34" charset="0"/>
              <a:cs typeface="Arial" panose="020B0604020202020204" pitchFamily="34" charset="0"/>
            </a:endParaRPr>
          </a:p>
          <a:p>
            <a:pPr>
              <a:buNone/>
            </a:pPr>
            <a:r>
              <a:rPr lang="en-US" b="1" dirty="0">
                <a:solidFill>
                  <a:schemeClr val="tx1"/>
                </a:solidFill>
                <a:latin typeface="Arial" panose="020B0604020202020204" pitchFamily="34" charset="0"/>
                <a:cs typeface="Arial" panose="020B0604020202020204" pitchFamily="34" charset="0"/>
              </a:rPr>
              <a:t>      II.</a:t>
            </a:r>
            <a:r>
              <a:rPr lang="en-US" dirty="0">
                <a:solidFill>
                  <a:schemeClr val="tx1"/>
                </a:solidFill>
                <a:latin typeface="Arial" panose="020B0604020202020204" pitchFamily="34" charset="0"/>
                <a:cs typeface="Arial" panose="020B0604020202020204" pitchFamily="34" charset="0"/>
              </a:rPr>
              <a:t> </a:t>
            </a:r>
            <a:r>
              <a:rPr lang="en-US" b="1" i="1" dirty="0" err="1">
                <a:solidFill>
                  <a:schemeClr val="tx1"/>
                </a:solidFill>
                <a:latin typeface="Arial" panose="020B0604020202020204" pitchFamily="34" charset="0"/>
                <a:cs typeface="Arial" panose="020B0604020202020204" pitchFamily="34" charset="0"/>
              </a:rPr>
              <a:t>Săptămîna</a:t>
            </a:r>
            <a:r>
              <a:rPr lang="en-US" b="1" i="1" dirty="0">
                <a:solidFill>
                  <a:schemeClr val="tx1"/>
                </a:solidFill>
                <a:latin typeface="Arial" panose="020B0604020202020204" pitchFamily="34" charset="0"/>
                <a:cs typeface="Arial" panose="020B0604020202020204" pitchFamily="34" charset="0"/>
              </a:rPr>
              <a:t> cu </a:t>
            </a:r>
            <a:r>
              <a:rPr lang="en-US" b="1" i="1" dirty="0" err="1">
                <a:solidFill>
                  <a:schemeClr val="tx1"/>
                </a:solidFill>
                <a:latin typeface="Arial" panose="020B0604020202020204" pitchFamily="34" charset="0"/>
                <a:cs typeface="Arial" panose="020B0604020202020204" pitchFamily="34" charset="0"/>
              </a:rPr>
              <a:t>durata</a:t>
            </a:r>
            <a:r>
              <a:rPr lang="en-US" b="1" i="1" dirty="0">
                <a:solidFill>
                  <a:schemeClr val="tx1"/>
                </a:solidFill>
                <a:latin typeface="Arial" panose="020B0604020202020204" pitchFamily="34" charset="0"/>
                <a:cs typeface="Arial" panose="020B0604020202020204" pitchFamily="34" charset="0"/>
              </a:rPr>
              <a:t> </a:t>
            </a:r>
            <a:r>
              <a:rPr lang="en-US" b="1" i="1" dirty="0" err="1">
                <a:solidFill>
                  <a:schemeClr val="tx1"/>
                </a:solidFill>
                <a:latin typeface="Arial" panose="020B0604020202020204" pitchFamily="34" charset="0"/>
                <a:cs typeface="Arial" panose="020B0604020202020204" pitchFamily="34" charset="0"/>
              </a:rPr>
              <a:t>redusă</a:t>
            </a:r>
            <a:r>
              <a:rPr lang="en-US" b="1" i="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timpului</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muncă</a:t>
            </a:r>
            <a:r>
              <a:rPr lang="en-US" b="1" dirty="0">
                <a:solidFill>
                  <a:schemeClr val="tx1"/>
                </a:solidFill>
                <a:latin typeface="Arial" panose="020B0604020202020204" pitchFamily="34" charset="0"/>
                <a:cs typeface="Arial" panose="020B0604020202020204" pitchFamily="34" charset="0"/>
              </a:rPr>
              <a:t>, care </a:t>
            </a:r>
            <a:r>
              <a:rPr lang="en-US" b="1" dirty="0" err="1">
                <a:solidFill>
                  <a:schemeClr val="tx1"/>
                </a:solidFill>
                <a:latin typeface="Arial" panose="020B0604020202020204" pitchFamily="34" charset="0"/>
                <a:cs typeface="Arial" panose="020B0604020202020204" pitchFamily="34" charset="0"/>
              </a:rPr>
              <a:t>este</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stabilită</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pentru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anumite</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categorii</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salariaţi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în</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funcţie</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vîrstă</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starea</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sănătăţii</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condiţiile</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muncă</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şi</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alte</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circumstanţe</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constituie</a:t>
            </a:r>
            <a:r>
              <a:rPr lang="en-US" b="1" dirty="0">
                <a:solidFill>
                  <a:schemeClr val="tx1"/>
                </a:solidFill>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Ø"/>
            </a:pPr>
            <a:r>
              <a:rPr lang="en-US" dirty="0">
                <a:solidFill>
                  <a:schemeClr val="tx1"/>
                </a:solidFill>
                <a:latin typeface="Arial" panose="020B0604020202020204" pitchFamily="34" charset="0"/>
                <a:cs typeface="Arial" panose="020B0604020202020204" pitchFamily="34" charset="0"/>
              </a:rPr>
              <a:t>24 de ore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salariaţii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vîrstă</a:t>
            </a:r>
            <a:r>
              <a:rPr lang="en-US" dirty="0">
                <a:solidFill>
                  <a:schemeClr val="tx1"/>
                </a:solidFill>
                <a:latin typeface="Arial" panose="020B0604020202020204" pitchFamily="34" charset="0"/>
                <a:cs typeface="Arial" panose="020B0604020202020204" pitchFamily="34" charset="0"/>
              </a:rPr>
              <a:t> de la 15 la 16 </a:t>
            </a:r>
            <a:r>
              <a:rPr lang="en-US" dirty="0" err="1">
                <a:solidFill>
                  <a:schemeClr val="tx1"/>
                </a:solidFill>
                <a:latin typeface="Arial" panose="020B0604020202020204" pitchFamily="34" charset="0"/>
                <a:cs typeface="Arial" panose="020B0604020202020204" pitchFamily="34" charset="0"/>
              </a:rPr>
              <a:t>ani</a:t>
            </a:r>
            <a:r>
              <a:rPr lang="en-US" dirty="0">
                <a:solidFill>
                  <a:schemeClr val="tx1"/>
                </a:solidFill>
                <a:latin typeface="Arial" panose="020B0604020202020204" pitchFamily="34" charset="0"/>
                <a:cs typeface="Arial" panose="020B0604020202020204" pitchFamily="34" charset="0"/>
              </a:rPr>
              <a:t> ;</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Ø"/>
            </a:pPr>
            <a:r>
              <a:rPr lang="en-US" dirty="0">
                <a:solidFill>
                  <a:schemeClr val="tx1"/>
                </a:solidFill>
                <a:latin typeface="Arial" panose="020B0604020202020204" pitchFamily="34" charset="0"/>
                <a:cs typeface="Arial" panose="020B0604020202020204" pitchFamily="34" charset="0"/>
              </a:rPr>
              <a:t>35 de ore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salariaţii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vîrstă</a:t>
            </a:r>
            <a:r>
              <a:rPr lang="en-US" dirty="0">
                <a:solidFill>
                  <a:schemeClr val="tx1"/>
                </a:solidFill>
                <a:latin typeface="Arial" panose="020B0604020202020204" pitchFamily="34" charset="0"/>
                <a:cs typeface="Arial" panose="020B0604020202020204" pitchFamily="34" charset="0"/>
              </a:rPr>
              <a:t> de la 16 la 18 </a:t>
            </a:r>
            <a:r>
              <a:rPr lang="en-US" dirty="0" err="1">
                <a:solidFill>
                  <a:schemeClr val="tx1"/>
                </a:solidFill>
                <a:latin typeface="Arial" panose="020B0604020202020204" pitchFamily="34" charset="0"/>
                <a:cs typeface="Arial" panose="020B0604020202020204" pitchFamily="34" charset="0"/>
              </a:rPr>
              <a:t>ani</a:t>
            </a:r>
            <a:r>
              <a:rPr lang="en-US" dirty="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Ø"/>
            </a:pPr>
            <a:r>
              <a:rPr lang="en-US" dirty="0">
                <a:solidFill>
                  <a:schemeClr val="tx1"/>
                </a:solidFill>
                <a:latin typeface="Arial" panose="020B0604020202020204" pitchFamily="34" charset="0"/>
                <a:cs typeface="Arial" panose="020B0604020202020204" pitchFamily="34" charset="0"/>
              </a:rPr>
              <a:t>35 de ore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salariaţii</a:t>
            </a:r>
            <a:r>
              <a:rPr lang="en-US" dirty="0">
                <a:solidFill>
                  <a:schemeClr val="tx1"/>
                </a:solidFill>
                <a:latin typeface="Arial" panose="020B0604020202020204" pitchFamily="34" charset="0"/>
                <a:cs typeface="Arial" panose="020B0604020202020204" pitchFamily="34" charset="0"/>
              </a:rPr>
              <a:t> care </a:t>
            </a:r>
            <a:r>
              <a:rPr lang="en-US" dirty="0" err="1">
                <a:solidFill>
                  <a:schemeClr val="tx1"/>
                </a:solidFill>
                <a:latin typeface="Arial" panose="020B0604020202020204" pitchFamily="34" charset="0"/>
                <a:cs typeface="Arial" panose="020B0604020202020204" pitchFamily="34" charset="0"/>
              </a:rPr>
              <a:t>activează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condiţii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vătămătoare</a:t>
            </a:r>
            <a:r>
              <a:rPr lang="en-US" dirty="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Ø"/>
            </a:pPr>
            <a:r>
              <a:rPr lang="en-US" dirty="0" err="1">
                <a:solidFill>
                  <a:schemeClr val="tx1"/>
                </a:solidFill>
                <a:latin typeface="Arial" panose="020B0604020202020204" pitchFamily="34" charset="0"/>
                <a:cs typeface="Arial" panose="020B0604020202020204" pitchFamily="34" charset="0"/>
              </a:rPr>
              <a:t>până</a:t>
            </a:r>
            <a:r>
              <a:rPr lang="en-US" dirty="0">
                <a:solidFill>
                  <a:schemeClr val="tx1"/>
                </a:solidFill>
                <a:latin typeface="Arial" panose="020B0604020202020204" pitchFamily="34" charset="0"/>
                <a:cs typeface="Arial" panose="020B0604020202020204" pitchFamily="34" charset="0"/>
              </a:rPr>
              <a:t> la 35 de ore </a:t>
            </a:r>
            <a:r>
              <a:rPr lang="en-US" dirty="0" err="1">
                <a:solidFill>
                  <a:schemeClr val="tx1"/>
                </a:solidFill>
                <a:latin typeface="Arial" panose="020B0604020202020204" pitchFamily="34" charset="0"/>
                <a:cs typeface="Arial" panose="020B0604020202020204" pitchFamily="34" charset="0"/>
              </a:rPr>
              <a:t>pe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săptămînă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anumite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categorii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salariaţi</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căror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implică</a:t>
            </a:r>
            <a:r>
              <a:rPr lang="en-US" dirty="0">
                <a:solidFill>
                  <a:schemeClr val="tx1"/>
                </a:solidFill>
                <a:latin typeface="Arial" panose="020B0604020202020204" pitchFamily="34" charset="0"/>
                <a:cs typeface="Arial" panose="020B0604020202020204" pitchFamily="34" charset="0"/>
              </a:rPr>
              <a:t> un </a:t>
            </a:r>
            <a:r>
              <a:rPr lang="en-US" dirty="0" err="1">
                <a:solidFill>
                  <a:schemeClr val="tx1"/>
                </a:solidFill>
                <a:latin typeface="Arial" panose="020B0604020202020204" pitchFamily="34" charset="0"/>
                <a:cs typeface="Arial" panose="020B0604020202020204" pitchFamily="34" charset="0"/>
              </a:rPr>
              <a:t>efort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intelectual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şi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psiho-emoţional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sporit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Hotărârea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Guvernului</a:t>
            </a:r>
            <a:r>
              <a:rPr lang="en-US" dirty="0">
                <a:solidFill>
                  <a:schemeClr val="tx1"/>
                </a:solidFill>
                <a:latin typeface="Arial" panose="020B0604020202020204" pitchFamily="34" charset="0"/>
                <a:cs typeface="Arial" panose="020B0604020202020204" pitchFamily="34" charset="0"/>
              </a:rPr>
              <a:t> nr. </a:t>
            </a:r>
            <a:r>
              <a:rPr lang="ro-RO" dirty="0">
                <a:solidFill>
                  <a:schemeClr val="tx1"/>
                </a:solidFill>
                <a:latin typeface="Arial" panose="020B0604020202020204" pitchFamily="34" charset="0"/>
                <a:cs typeface="Arial" panose="020B0604020202020204" pitchFamily="34" charset="0"/>
              </a:rPr>
              <a:t>1254</a:t>
            </a:r>
            <a:r>
              <a:rPr lang="en-US" dirty="0">
                <a:solidFill>
                  <a:schemeClr val="tx1"/>
                </a:solidFill>
                <a:latin typeface="Arial" panose="020B0604020202020204" pitchFamily="34" charset="0"/>
                <a:cs typeface="Arial" panose="020B0604020202020204" pitchFamily="34" charset="0"/>
              </a:rPr>
              <a:t>/2004);</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Ø"/>
            </a:pPr>
            <a:r>
              <a:rPr lang="ro-RO" dirty="0">
                <a:solidFill>
                  <a:schemeClr val="tx1"/>
                </a:solidFill>
                <a:latin typeface="Arial" panose="020B0604020202020204" pitchFamily="34" charset="0"/>
                <a:cs typeface="Arial" panose="020B0604020202020204" pitchFamily="34" charset="0"/>
              </a:rPr>
              <a:t>30 de ore pe săptămînă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persoanele</a:t>
            </a:r>
            <a:r>
              <a:rPr lang="en-US" dirty="0">
                <a:solidFill>
                  <a:schemeClr val="tx1"/>
                </a:solidFill>
                <a:latin typeface="Arial" panose="020B0604020202020204" pitchFamily="34" charset="0"/>
                <a:cs typeface="Arial" panose="020B0604020202020204" pitchFamily="34" charset="0"/>
              </a:rPr>
              <a:t> cu </a:t>
            </a:r>
            <a:r>
              <a:rPr lang="en-US" dirty="0" err="1">
                <a:solidFill>
                  <a:schemeClr val="tx1"/>
                </a:solidFill>
                <a:latin typeface="Arial" panose="020B0604020202020204" pitchFamily="34" charset="0"/>
                <a:cs typeface="Arial" panose="020B0604020202020204" pitchFamily="34" charset="0"/>
              </a:rPr>
              <a:t>dizabilităţi</a:t>
            </a:r>
            <a:r>
              <a:rPr lang="en-US" dirty="0">
                <a:solidFill>
                  <a:schemeClr val="tx1"/>
                </a:solidFill>
                <a:latin typeface="Arial" panose="020B0604020202020204" pitchFamily="34" charset="0"/>
                <a:cs typeface="Arial" panose="020B0604020202020204" pitchFamily="34" charset="0"/>
              </a:rPr>
              <a:t> severe </a:t>
            </a:r>
            <a:r>
              <a:rPr lang="en-US" dirty="0" err="1">
                <a:solidFill>
                  <a:schemeClr val="tx1"/>
                </a:solidFill>
                <a:latin typeface="Arial" panose="020B0604020202020204" pitchFamily="34" charset="0"/>
                <a:cs typeface="Arial" panose="020B0604020202020204" pitchFamily="34" charset="0"/>
              </a:rPr>
              <a:t>şi</a:t>
            </a:r>
            <a:r>
              <a:rPr lang="en-US" dirty="0">
                <a:solidFill>
                  <a:schemeClr val="tx1"/>
                </a:solidFill>
                <a:latin typeface="Arial" panose="020B0604020202020204" pitchFamily="34" charset="0"/>
                <a:cs typeface="Arial" panose="020B0604020202020204" pitchFamily="34" charset="0"/>
              </a:rPr>
              <a:t> accentuate (</a:t>
            </a:r>
            <a:r>
              <a:rPr lang="en-US" i="1" dirty="0" err="1">
                <a:solidFill>
                  <a:schemeClr val="tx1"/>
                </a:solidFill>
                <a:latin typeface="Arial" panose="020B0604020202020204" pitchFamily="34" charset="0"/>
                <a:cs typeface="Arial" panose="020B0604020202020204" pitchFamily="34" charset="0"/>
              </a:rPr>
              <a:t>Legea</a:t>
            </a:r>
            <a:r>
              <a:rPr lang="en-US" i="1" dirty="0">
                <a:solidFill>
                  <a:schemeClr val="tx1"/>
                </a:solidFill>
                <a:latin typeface="Arial" panose="020B0604020202020204" pitchFamily="34" charset="0"/>
                <a:cs typeface="Arial" panose="020B0604020202020204" pitchFamily="34" charset="0"/>
              </a:rPr>
              <a:t> nr. 60/2012 </a:t>
            </a:r>
            <a:r>
              <a:rPr lang="en-US" i="1" dirty="0" err="1">
                <a:solidFill>
                  <a:schemeClr val="tx1"/>
                </a:solidFill>
                <a:latin typeface="Arial" panose="020B0604020202020204" pitchFamily="34" charset="0"/>
                <a:cs typeface="Arial" panose="020B0604020202020204" pitchFamily="34" charset="0"/>
              </a:rPr>
              <a:t>privind</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incluziunea</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socială</a:t>
            </a:r>
            <a:r>
              <a:rPr lang="en-US" i="1" dirty="0">
                <a:solidFill>
                  <a:schemeClr val="tx1"/>
                </a:solidFill>
                <a:latin typeface="Arial" panose="020B0604020202020204" pitchFamily="34" charset="0"/>
                <a:cs typeface="Arial" panose="020B0604020202020204" pitchFamily="34" charset="0"/>
              </a:rPr>
              <a:t> a </a:t>
            </a:r>
            <a:r>
              <a:rPr lang="en-US" i="1" dirty="0" err="1">
                <a:solidFill>
                  <a:schemeClr val="tx1"/>
                </a:solidFill>
                <a:latin typeface="Arial" panose="020B0604020202020204" pitchFamily="34" charset="0"/>
                <a:cs typeface="Arial" panose="020B0604020202020204" pitchFamily="34" charset="0"/>
              </a:rPr>
              <a:t>persoanelor</a:t>
            </a:r>
            <a:r>
              <a:rPr lang="en-US" i="1" dirty="0">
                <a:solidFill>
                  <a:schemeClr val="tx1"/>
                </a:solidFill>
                <a:latin typeface="Arial" panose="020B0604020202020204" pitchFamily="34" charset="0"/>
                <a:cs typeface="Arial" panose="020B0604020202020204" pitchFamily="34" charset="0"/>
              </a:rPr>
              <a:t> cu </a:t>
            </a:r>
            <a:r>
              <a:rPr lang="en-US" i="1" dirty="0" err="1">
                <a:solidFill>
                  <a:schemeClr val="tx1"/>
                </a:solidFill>
                <a:latin typeface="Arial" panose="020B0604020202020204" pitchFamily="34" charset="0"/>
                <a:cs typeface="Arial" panose="020B0604020202020204" pitchFamily="34" charset="0"/>
              </a:rPr>
              <a:t>dizabilităţi</a:t>
            </a:r>
            <a:r>
              <a:rPr lang="en-US" dirty="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endParaRPr lang="ru-RU" dirty="0"/>
          </a:p>
        </p:txBody>
      </p:sp>
      <p:sp>
        <p:nvSpPr>
          <p:cNvPr id="111617" name="Rectangle 1"/>
          <p:cNvSpPr>
            <a:spLocks noChangeArrowheads="1"/>
          </p:cNvSpPr>
          <p:nvPr/>
        </p:nvSpPr>
        <p:spPr bwMode="auto">
          <a:xfrm>
            <a:off x="395536" y="184160"/>
            <a:ext cx="82809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a:ln>
                  <a:noFill/>
                </a:ln>
                <a:solidFill>
                  <a:schemeClr val="tx1"/>
                </a:solidFill>
                <a:effectLst/>
                <a:latin typeface="Agency FB" pitchFamily="34" charset="0"/>
                <a:ea typeface="Lucida Sans Unicode" pitchFamily="34" charset="0"/>
                <a:cs typeface="Calibri" pitchFamily="34" charset="0"/>
              </a:rPr>
              <a:t>Timpul de munca reprezinta durata pe care un salariat o are la îndemâna în vederea îndeplinirii sarcinilor de munca. În tot acest interval de timp salariatul se afla la dispozitia angajatorului si execută activitatile sale de functie.</a:t>
            </a:r>
            <a:endParaRPr kumimoji="0" lang="ru-RU" sz="1600" b="1"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600" b="1" i="0" u="none" strike="noStrike" cap="none" normalizeH="0" baseline="0" dirty="0">
                <a:ln>
                  <a:noFill/>
                </a:ln>
                <a:solidFill>
                  <a:schemeClr val="tx1"/>
                </a:solidFill>
                <a:effectLst/>
                <a:latin typeface="Agency FB" pitchFamily="34" charset="0"/>
                <a:ea typeface="Lucida Sans Unicode" pitchFamily="34" charset="0"/>
                <a:cs typeface="Calibri" pitchFamily="34" charset="0"/>
              </a:rPr>
              <a:t>Durata timpului de muncă este reglamentată conform prevederilor art. 95 și  96 din Codul muncii.</a:t>
            </a:r>
            <a:endParaRPr kumimoji="0" lang="ro-RO" sz="1600" b="1" i="0" u="none" strike="noStrike" cap="none" normalizeH="0" baseline="0" dirty="0">
              <a:ln>
                <a:noFill/>
              </a:ln>
              <a:solidFill>
                <a:schemeClr val="tx1"/>
              </a:solidFill>
              <a:effectLst/>
              <a:latin typeface="Agency FB" pitchFamily="34" charset="0"/>
              <a:cs typeface="Arial" panose="020B0604020202020204" pitchFamily="34" charset="0"/>
            </a:endParaRPr>
          </a:p>
        </p:txBody>
      </p:sp>
    </p:spTree>
    <p:extLst>
      <p:ext uri="{BB962C8B-B14F-4D97-AF65-F5344CB8AC3E}">
        <p14:creationId xmlns:p14="http://schemas.microsoft.com/office/powerpoint/2010/main" val="1623055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5CA6BD-114F-4BDB-840A-B4D965737766}"/>
              </a:ext>
            </a:extLst>
          </p:cNvPr>
          <p:cNvSpPr>
            <a:spLocks noGrp="1"/>
          </p:cNvSpPr>
          <p:nvPr>
            <p:ph type="title"/>
          </p:nvPr>
        </p:nvSpPr>
        <p:spPr>
          <a:xfrm>
            <a:off x="304800" y="260648"/>
            <a:ext cx="8686800" cy="1034752"/>
          </a:xfrm>
        </p:spPr>
        <p:txBody>
          <a:bodyPr>
            <a:normAutofit fontScale="90000"/>
          </a:bodyPr>
          <a:lstStyle/>
          <a:p>
            <a:pPr marL="0" indent="0" algn="ctr"/>
            <a:br>
              <a:rPr lang="ro-RO" sz="2700" b="1" dirty="0">
                <a:effectLst>
                  <a:outerShdw blurRad="50800" dist="38100" algn="tr" rotWithShape="0">
                    <a:prstClr val="black">
                      <a:alpha val="40000"/>
                    </a:prstClr>
                  </a:outerShdw>
                </a:effectLst>
                <a:latin typeface="Arial" panose="020B0604020202020204" pitchFamily="34" charset="0"/>
                <a:cs typeface="Arial" panose="020B0604020202020204" pitchFamily="34" charset="0"/>
              </a:rPr>
            </a:br>
            <a:br>
              <a:rPr lang="ro-RO" sz="2700" b="1" dirty="0">
                <a:effectLst>
                  <a:outerShdw blurRad="50800" dist="38100" algn="tr" rotWithShape="0">
                    <a:prstClr val="black">
                      <a:alpha val="40000"/>
                    </a:prstClr>
                  </a:outerShdw>
                </a:effectLst>
                <a:latin typeface="Arial" panose="020B0604020202020204" pitchFamily="34" charset="0"/>
                <a:cs typeface="Arial" panose="020B0604020202020204" pitchFamily="34" charset="0"/>
              </a:rPr>
            </a:br>
            <a:r>
              <a:rPr lang="ro-RO" sz="2700" b="1" dirty="0">
                <a:solidFill>
                  <a:schemeClr val="tx1"/>
                </a:solidFill>
                <a:effectLst>
                  <a:outerShdw blurRad="50800" dist="38100" algn="tr" rotWithShape="0">
                    <a:prstClr val="black">
                      <a:alpha val="40000"/>
                    </a:prstClr>
                  </a:outerShdw>
                </a:effectLst>
                <a:latin typeface="Arial" panose="020B0604020202020204" pitchFamily="34" charset="0"/>
                <a:cs typeface="Arial" panose="020B0604020202020204" pitchFamily="34" charset="0"/>
              </a:rPr>
              <a:t>TABEL DE EVIDENȚĂ A TIMPULUI DE MUNCĂ</a:t>
            </a:r>
            <a:br>
              <a:rPr lang="ru-RU" sz="2700" b="1" dirty="0">
                <a:solidFill>
                  <a:schemeClr val="tx1"/>
                </a:solidFill>
                <a:latin typeface="Arial" panose="020B0604020202020204" pitchFamily="34" charset="0"/>
                <a:cs typeface="Arial" panose="020B0604020202020204" pitchFamily="34" charset="0"/>
              </a:rPr>
            </a:br>
            <a:r>
              <a:rPr lang="ro-MD" sz="2700" b="1" u="sng" dirty="0">
                <a:solidFill>
                  <a:schemeClr val="tx1"/>
                </a:solidFill>
                <a:latin typeface="Arial" panose="020B0604020202020204" pitchFamily="34" charset="0"/>
                <a:cs typeface="Arial" panose="020B0604020202020204" pitchFamily="34" charset="0"/>
              </a:rPr>
              <a:t>Serviciu pază</a:t>
            </a:r>
            <a:br>
              <a:rPr lang="ru-RU" sz="2700" dirty="0">
                <a:solidFill>
                  <a:schemeClr val="tx1"/>
                </a:solidFill>
                <a:latin typeface="Arial" panose="020B0604020202020204" pitchFamily="34" charset="0"/>
                <a:cs typeface="Arial" panose="020B0604020202020204" pitchFamily="34" charset="0"/>
              </a:rPr>
            </a:br>
            <a:r>
              <a:rPr lang="ro-MD" sz="2700" dirty="0">
                <a:solidFill>
                  <a:schemeClr val="tx1"/>
                </a:solidFill>
                <a:latin typeface="Arial" panose="020B0604020202020204" pitchFamily="34" charset="0"/>
                <a:cs typeface="Arial" panose="020B0604020202020204" pitchFamily="34" charset="0"/>
              </a:rPr>
              <a:t>Luna martie 2023 </a:t>
            </a:r>
            <a:br>
              <a:rPr lang="ro-MD" dirty="0">
                <a:latin typeface="Arial" panose="020B0604020202020204" pitchFamily="34" charset="0"/>
                <a:cs typeface="Arial" panose="020B0604020202020204" pitchFamily="34" charset="0"/>
              </a:rPr>
            </a:br>
            <a:endParaRPr lang="ru-RU" dirty="0"/>
          </a:p>
        </p:txBody>
      </p:sp>
      <p:graphicFrame>
        <p:nvGraphicFramePr>
          <p:cNvPr id="4" name="Объект 3">
            <a:extLst>
              <a:ext uri="{FF2B5EF4-FFF2-40B4-BE49-F238E27FC236}">
                <a16:creationId xmlns:a16="http://schemas.microsoft.com/office/drawing/2014/main" id="{C9BCA731-5CDB-4FE8-B364-E7A3A7171B09}"/>
              </a:ext>
            </a:extLst>
          </p:cNvPr>
          <p:cNvGraphicFramePr>
            <a:graphicFrameLocks noGrp="1"/>
          </p:cNvGraphicFramePr>
          <p:nvPr>
            <p:ph idx="1"/>
            <p:extLst>
              <p:ext uri="{D42A27DB-BD31-4B8C-83A1-F6EECF244321}">
                <p14:modId xmlns:p14="http://schemas.microsoft.com/office/powerpoint/2010/main" val="1320192092"/>
              </p:ext>
            </p:extLst>
          </p:nvPr>
        </p:nvGraphicFramePr>
        <p:xfrm>
          <a:off x="304800" y="1475387"/>
          <a:ext cx="7529167" cy="2097631"/>
        </p:xfrm>
        <a:graphic>
          <a:graphicData uri="http://schemas.openxmlformats.org/drawingml/2006/table">
            <a:tbl>
              <a:tblPr firstRow="1" firstCol="1" bandRow="1"/>
              <a:tblGrid>
                <a:gridCol w="306760">
                  <a:extLst>
                    <a:ext uri="{9D8B030D-6E8A-4147-A177-3AD203B41FA5}">
                      <a16:colId xmlns:a16="http://schemas.microsoft.com/office/drawing/2014/main" val="2622788887"/>
                    </a:ext>
                  </a:extLst>
                </a:gridCol>
                <a:gridCol w="864096">
                  <a:extLst>
                    <a:ext uri="{9D8B030D-6E8A-4147-A177-3AD203B41FA5}">
                      <a16:colId xmlns:a16="http://schemas.microsoft.com/office/drawing/2014/main" val="1699623173"/>
                    </a:ext>
                  </a:extLst>
                </a:gridCol>
                <a:gridCol w="573059">
                  <a:extLst>
                    <a:ext uri="{9D8B030D-6E8A-4147-A177-3AD203B41FA5}">
                      <a16:colId xmlns:a16="http://schemas.microsoft.com/office/drawing/2014/main" val="69079410"/>
                    </a:ext>
                  </a:extLst>
                </a:gridCol>
                <a:gridCol w="303289">
                  <a:extLst>
                    <a:ext uri="{9D8B030D-6E8A-4147-A177-3AD203B41FA5}">
                      <a16:colId xmlns:a16="http://schemas.microsoft.com/office/drawing/2014/main" val="3166956926"/>
                    </a:ext>
                  </a:extLst>
                </a:gridCol>
                <a:gridCol w="379112">
                  <a:extLst>
                    <a:ext uri="{9D8B030D-6E8A-4147-A177-3AD203B41FA5}">
                      <a16:colId xmlns:a16="http://schemas.microsoft.com/office/drawing/2014/main" val="1779936330"/>
                    </a:ext>
                  </a:extLst>
                </a:gridCol>
                <a:gridCol w="379112">
                  <a:extLst>
                    <a:ext uri="{9D8B030D-6E8A-4147-A177-3AD203B41FA5}">
                      <a16:colId xmlns:a16="http://schemas.microsoft.com/office/drawing/2014/main" val="671072077"/>
                    </a:ext>
                  </a:extLst>
                </a:gridCol>
                <a:gridCol w="379112">
                  <a:extLst>
                    <a:ext uri="{9D8B030D-6E8A-4147-A177-3AD203B41FA5}">
                      <a16:colId xmlns:a16="http://schemas.microsoft.com/office/drawing/2014/main" val="456903044"/>
                    </a:ext>
                  </a:extLst>
                </a:gridCol>
                <a:gridCol w="379112">
                  <a:extLst>
                    <a:ext uri="{9D8B030D-6E8A-4147-A177-3AD203B41FA5}">
                      <a16:colId xmlns:a16="http://schemas.microsoft.com/office/drawing/2014/main" val="478822782"/>
                    </a:ext>
                  </a:extLst>
                </a:gridCol>
                <a:gridCol w="379112">
                  <a:extLst>
                    <a:ext uri="{9D8B030D-6E8A-4147-A177-3AD203B41FA5}">
                      <a16:colId xmlns:a16="http://schemas.microsoft.com/office/drawing/2014/main" val="1624975017"/>
                    </a:ext>
                  </a:extLst>
                </a:gridCol>
                <a:gridCol w="379112">
                  <a:extLst>
                    <a:ext uri="{9D8B030D-6E8A-4147-A177-3AD203B41FA5}">
                      <a16:colId xmlns:a16="http://schemas.microsoft.com/office/drawing/2014/main" val="1170064495"/>
                    </a:ext>
                  </a:extLst>
                </a:gridCol>
                <a:gridCol w="454934">
                  <a:extLst>
                    <a:ext uri="{9D8B030D-6E8A-4147-A177-3AD203B41FA5}">
                      <a16:colId xmlns:a16="http://schemas.microsoft.com/office/drawing/2014/main" val="3617026915"/>
                    </a:ext>
                  </a:extLst>
                </a:gridCol>
                <a:gridCol w="379112">
                  <a:extLst>
                    <a:ext uri="{9D8B030D-6E8A-4147-A177-3AD203B41FA5}">
                      <a16:colId xmlns:a16="http://schemas.microsoft.com/office/drawing/2014/main" val="2577880066"/>
                    </a:ext>
                  </a:extLst>
                </a:gridCol>
                <a:gridCol w="379112">
                  <a:extLst>
                    <a:ext uri="{9D8B030D-6E8A-4147-A177-3AD203B41FA5}">
                      <a16:colId xmlns:a16="http://schemas.microsoft.com/office/drawing/2014/main" val="423711553"/>
                    </a:ext>
                  </a:extLst>
                </a:gridCol>
                <a:gridCol w="379112">
                  <a:extLst>
                    <a:ext uri="{9D8B030D-6E8A-4147-A177-3AD203B41FA5}">
                      <a16:colId xmlns:a16="http://schemas.microsoft.com/office/drawing/2014/main" val="302533030"/>
                    </a:ext>
                  </a:extLst>
                </a:gridCol>
                <a:gridCol w="454934">
                  <a:extLst>
                    <a:ext uri="{9D8B030D-6E8A-4147-A177-3AD203B41FA5}">
                      <a16:colId xmlns:a16="http://schemas.microsoft.com/office/drawing/2014/main" val="211142958"/>
                    </a:ext>
                  </a:extLst>
                </a:gridCol>
                <a:gridCol w="379112">
                  <a:extLst>
                    <a:ext uri="{9D8B030D-6E8A-4147-A177-3AD203B41FA5}">
                      <a16:colId xmlns:a16="http://schemas.microsoft.com/office/drawing/2014/main" val="2823699309"/>
                    </a:ext>
                  </a:extLst>
                </a:gridCol>
                <a:gridCol w="401863">
                  <a:extLst>
                    <a:ext uri="{9D8B030D-6E8A-4147-A177-3AD203B41FA5}">
                      <a16:colId xmlns:a16="http://schemas.microsoft.com/office/drawing/2014/main" val="1295532243"/>
                    </a:ext>
                  </a:extLst>
                </a:gridCol>
                <a:gridCol w="379112">
                  <a:extLst>
                    <a:ext uri="{9D8B030D-6E8A-4147-A177-3AD203B41FA5}">
                      <a16:colId xmlns:a16="http://schemas.microsoft.com/office/drawing/2014/main" val="2171344657"/>
                    </a:ext>
                  </a:extLst>
                </a:gridCol>
              </a:tblGrid>
              <a:tr h="379931">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Nr. crt.</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N.P.</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Funcţia</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37103254"/>
                  </a:ext>
                </a:extLst>
              </a:tr>
              <a:tr h="39377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l">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Doroș Dumitru</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paznic</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2763360368"/>
                  </a:ext>
                </a:extLst>
              </a:tr>
              <a:tr h="525038">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2</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l">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Suruceanu Nicolae</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paznic</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3367634950"/>
                  </a:ext>
                </a:extLst>
              </a:tr>
              <a:tr h="32814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3</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l">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Nanu Vasile</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paznic</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u-RU"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ro-MD"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1897251663"/>
                  </a:ext>
                </a:extLst>
              </a:tr>
              <a:tr h="39377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l">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Surdu Leonid</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paznic</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3719755589"/>
                  </a:ext>
                </a:extLst>
              </a:tr>
              <a:tr h="76955">
                <a:tc gridSpan="18">
                  <a:txBody>
                    <a:bodyPr/>
                    <a:lstStyle/>
                    <a:p>
                      <a:pPr algn="l">
                        <a:spcAft>
                          <a:spcPts val="0"/>
                        </a:spcAft>
                      </a:pPr>
                      <a:r>
                        <a:rPr lang="ro-RO" sz="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solidFill>
                        <a:srgbClr val="000000"/>
                      </a:solid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pPr algn="l">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no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768486904"/>
                  </a:ext>
                </a:extLst>
              </a:tr>
            </a:tbl>
          </a:graphicData>
        </a:graphic>
      </p:graphicFrame>
      <p:graphicFrame>
        <p:nvGraphicFramePr>
          <p:cNvPr id="5" name="Таблица 4">
            <a:extLst>
              <a:ext uri="{FF2B5EF4-FFF2-40B4-BE49-F238E27FC236}">
                <a16:creationId xmlns:a16="http://schemas.microsoft.com/office/drawing/2014/main" id="{378E1762-F2CE-4162-9703-4906433D71E9}"/>
              </a:ext>
            </a:extLst>
          </p:cNvPr>
          <p:cNvGraphicFramePr>
            <a:graphicFrameLocks noGrp="1"/>
          </p:cNvGraphicFramePr>
          <p:nvPr/>
        </p:nvGraphicFramePr>
        <p:xfrm>
          <a:off x="304801" y="3723431"/>
          <a:ext cx="8686797" cy="187426"/>
        </p:xfrm>
        <a:graphic>
          <a:graphicData uri="http://schemas.openxmlformats.org/drawingml/2006/table">
            <a:tbl>
              <a:tblPr firstRow="1" firstCol="1" bandRow="1"/>
              <a:tblGrid>
                <a:gridCol w="194018">
                  <a:extLst>
                    <a:ext uri="{9D8B030D-6E8A-4147-A177-3AD203B41FA5}">
                      <a16:colId xmlns:a16="http://schemas.microsoft.com/office/drawing/2014/main" val="560651885"/>
                    </a:ext>
                  </a:extLst>
                </a:gridCol>
                <a:gridCol w="1113023">
                  <a:extLst>
                    <a:ext uri="{9D8B030D-6E8A-4147-A177-3AD203B41FA5}">
                      <a16:colId xmlns:a16="http://schemas.microsoft.com/office/drawing/2014/main" val="548497265"/>
                    </a:ext>
                  </a:extLst>
                </a:gridCol>
                <a:gridCol w="184236">
                  <a:extLst>
                    <a:ext uri="{9D8B030D-6E8A-4147-A177-3AD203B41FA5}">
                      <a16:colId xmlns:a16="http://schemas.microsoft.com/office/drawing/2014/main" val="1233589545"/>
                    </a:ext>
                  </a:extLst>
                </a:gridCol>
                <a:gridCol w="184236">
                  <a:extLst>
                    <a:ext uri="{9D8B030D-6E8A-4147-A177-3AD203B41FA5}">
                      <a16:colId xmlns:a16="http://schemas.microsoft.com/office/drawing/2014/main" val="2657677928"/>
                    </a:ext>
                  </a:extLst>
                </a:gridCol>
                <a:gridCol w="184236">
                  <a:extLst>
                    <a:ext uri="{9D8B030D-6E8A-4147-A177-3AD203B41FA5}">
                      <a16:colId xmlns:a16="http://schemas.microsoft.com/office/drawing/2014/main" val="2914439958"/>
                    </a:ext>
                  </a:extLst>
                </a:gridCol>
                <a:gridCol w="183693">
                  <a:extLst>
                    <a:ext uri="{9D8B030D-6E8A-4147-A177-3AD203B41FA5}">
                      <a16:colId xmlns:a16="http://schemas.microsoft.com/office/drawing/2014/main" val="1794275279"/>
                    </a:ext>
                  </a:extLst>
                </a:gridCol>
                <a:gridCol w="183693">
                  <a:extLst>
                    <a:ext uri="{9D8B030D-6E8A-4147-A177-3AD203B41FA5}">
                      <a16:colId xmlns:a16="http://schemas.microsoft.com/office/drawing/2014/main" val="2219418018"/>
                    </a:ext>
                  </a:extLst>
                </a:gridCol>
                <a:gridCol w="183693">
                  <a:extLst>
                    <a:ext uri="{9D8B030D-6E8A-4147-A177-3AD203B41FA5}">
                      <a16:colId xmlns:a16="http://schemas.microsoft.com/office/drawing/2014/main" val="3835237302"/>
                    </a:ext>
                  </a:extLst>
                </a:gridCol>
                <a:gridCol w="183693">
                  <a:extLst>
                    <a:ext uri="{9D8B030D-6E8A-4147-A177-3AD203B41FA5}">
                      <a16:colId xmlns:a16="http://schemas.microsoft.com/office/drawing/2014/main" val="125065537"/>
                    </a:ext>
                  </a:extLst>
                </a:gridCol>
                <a:gridCol w="177171">
                  <a:extLst>
                    <a:ext uri="{9D8B030D-6E8A-4147-A177-3AD203B41FA5}">
                      <a16:colId xmlns:a16="http://schemas.microsoft.com/office/drawing/2014/main" val="383346968"/>
                    </a:ext>
                  </a:extLst>
                </a:gridCol>
                <a:gridCol w="177171">
                  <a:extLst>
                    <a:ext uri="{9D8B030D-6E8A-4147-A177-3AD203B41FA5}">
                      <a16:colId xmlns:a16="http://schemas.microsoft.com/office/drawing/2014/main" val="3396876527"/>
                    </a:ext>
                  </a:extLst>
                </a:gridCol>
                <a:gridCol w="94200">
                  <a:extLst>
                    <a:ext uri="{9D8B030D-6E8A-4147-A177-3AD203B41FA5}">
                      <a16:colId xmlns:a16="http://schemas.microsoft.com/office/drawing/2014/main" val="1233321593"/>
                    </a:ext>
                  </a:extLst>
                </a:gridCol>
                <a:gridCol w="261228">
                  <a:extLst>
                    <a:ext uri="{9D8B030D-6E8A-4147-A177-3AD203B41FA5}">
                      <a16:colId xmlns:a16="http://schemas.microsoft.com/office/drawing/2014/main" val="373047255"/>
                    </a:ext>
                  </a:extLst>
                </a:gridCol>
                <a:gridCol w="177714">
                  <a:extLst>
                    <a:ext uri="{9D8B030D-6E8A-4147-A177-3AD203B41FA5}">
                      <a16:colId xmlns:a16="http://schemas.microsoft.com/office/drawing/2014/main" val="2197101608"/>
                    </a:ext>
                  </a:extLst>
                </a:gridCol>
                <a:gridCol w="177714">
                  <a:extLst>
                    <a:ext uri="{9D8B030D-6E8A-4147-A177-3AD203B41FA5}">
                      <a16:colId xmlns:a16="http://schemas.microsoft.com/office/drawing/2014/main" val="2068022345"/>
                    </a:ext>
                  </a:extLst>
                </a:gridCol>
                <a:gridCol w="234778">
                  <a:extLst>
                    <a:ext uri="{9D8B030D-6E8A-4147-A177-3AD203B41FA5}">
                      <a16:colId xmlns:a16="http://schemas.microsoft.com/office/drawing/2014/main" val="552278058"/>
                    </a:ext>
                  </a:extLst>
                </a:gridCol>
                <a:gridCol w="234778">
                  <a:extLst>
                    <a:ext uri="{9D8B030D-6E8A-4147-A177-3AD203B41FA5}">
                      <a16:colId xmlns:a16="http://schemas.microsoft.com/office/drawing/2014/main" val="1936412236"/>
                    </a:ext>
                  </a:extLst>
                </a:gridCol>
                <a:gridCol w="234235">
                  <a:extLst>
                    <a:ext uri="{9D8B030D-6E8A-4147-A177-3AD203B41FA5}">
                      <a16:colId xmlns:a16="http://schemas.microsoft.com/office/drawing/2014/main" val="2529891167"/>
                    </a:ext>
                  </a:extLst>
                </a:gridCol>
                <a:gridCol w="177714">
                  <a:extLst>
                    <a:ext uri="{9D8B030D-6E8A-4147-A177-3AD203B41FA5}">
                      <a16:colId xmlns:a16="http://schemas.microsoft.com/office/drawing/2014/main" val="100511460"/>
                    </a:ext>
                  </a:extLst>
                </a:gridCol>
                <a:gridCol w="234778">
                  <a:extLst>
                    <a:ext uri="{9D8B030D-6E8A-4147-A177-3AD203B41FA5}">
                      <a16:colId xmlns:a16="http://schemas.microsoft.com/office/drawing/2014/main" val="1522783565"/>
                    </a:ext>
                  </a:extLst>
                </a:gridCol>
                <a:gridCol w="234778">
                  <a:extLst>
                    <a:ext uri="{9D8B030D-6E8A-4147-A177-3AD203B41FA5}">
                      <a16:colId xmlns:a16="http://schemas.microsoft.com/office/drawing/2014/main" val="2388153612"/>
                    </a:ext>
                  </a:extLst>
                </a:gridCol>
                <a:gridCol w="177714">
                  <a:extLst>
                    <a:ext uri="{9D8B030D-6E8A-4147-A177-3AD203B41FA5}">
                      <a16:colId xmlns:a16="http://schemas.microsoft.com/office/drawing/2014/main" val="3059825431"/>
                    </a:ext>
                  </a:extLst>
                </a:gridCol>
                <a:gridCol w="177714">
                  <a:extLst>
                    <a:ext uri="{9D8B030D-6E8A-4147-A177-3AD203B41FA5}">
                      <a16:colId xmlns:a16="http://schemas.microsoft.com/office/drawing/2014/main" val="3554215637"/>
                    </a:ext>
                  </a:extLst>
                </a:gridCol>
                <a:gridCol w="177714">
                  <a:extLst>
                    <a:ext uri="{9D8B030D-6E8A-4147-A177-3AD203B41FA5}">
                      <a16:colId xmlns:a16="http://schemas.microsoft.com/office/drawing/2014/main" val="1623880740"/>
                    </a:ext>
                  </a:extLst>
                </a:gridCol>
                <a:gridCol w="234778">
                  <a:extLst>
                    <a:ext uri="{9D8B030D-6E8A-4147-A177-3AD203B41FA5}">
                      <a16:colId xmlns:a16="http://schemas.microsoft.com/office/drawing/2014/main" val="980304953"/>
                    </a:ext>
                  </a:extLst>
                </a:gridCol>
                <a:gridCol w="177714">
                  <a:extLst>
                    <a:ext uri="{9D8B030D-6E8A-4147-A177-3AD203B41FA5}">
                      <a16:colId xmlns:a16="http://schemas.microsoft.com/office/drawing/2014/main" val="2294511356"/>
                    </a:ext>
                  </a:extLst>
                </a:gridCol>
                <a:gridCol w="177714">
                  <a:extLst>
                    <a:ext uri="{9D8B030D-6E8A-4147-A177-3AD203B41FA5}">
                      <a16:colId xmlns:a16="http://schemas.microsoft.com/office/drawing/2014/main" val="2572158804"/>
                    </a:ext>
                  </a:extLst>
                </a:gridCol>
                <a:gridCol w="177714">
                  <a:extLst>
                    <a:ext uri="{9D8B030D-6E8A-4147-A177-3AD203B41FA5}">
                      <a16:colId xmlns:a16="http://schemas.microsoft.com/office/drawing/2014/main" val="1524928105"/>
                    </a:ext>
                  </a:extLst>
                </a:gridCol>
                <a:gridCol w="177714">
                  <a:extLst>
                    <a:ext uri="{9D8B030D-6E8A-4147-A177-3AD203B41FA5}">
                      <a16:colId xmlns:a16="http://schemas.microsoft.com/office/drawing/2014/main" val="3276706048"/>
                    </a:ext>
                  </a:extLst>
                </a:gridCol>
                <a:gridCol w="177714">
                  <a:extLst>
                    <a:ext uri="{9D8B030D-6E8A-4147-A177-3AD203B41FA5}">
                      <a16:colId xmlns:a16="http://schemas.microsoft.com/office/drawing/2014/main" val="3485310913"/>
                    </a:ext>
                  </a:extLst>
                </a:gridCol>
                <a:gridCol w="177714">
                  <a:extLst>
                    <a:ext uri="{9D8B030D-6E8A-4147-A177-3AD203B41FA5}">
                      <a16:colId xmlns:a16="http://schemas.microsoft.com/office/drawing/2014/main" val="3939451664"/>
                    </a:ext>
                  </a:extLst>
                </a:gridCol>
                <a:gridCol w="184236">
                  <a:extLst>
                    <a:ext uri="{9D8B030D-6E8A-4147-A177-3AD203B41FA5}">
                      <a16:colId xmlns:a16="http://schemas.microsoft.com/office/drawing/2014/main" val="3177581632"/>
                    </a:ext>
                  </a:extLst>
                </a:gridCol>
                <a:gridCol w="241843">
                  <a:extLst>
                    <a:ext uri="{9D8B030D-6E8A-4147-A177-3AD203B41FA5}">
                      <a16:colId xmlns:a16="http://schemas.microsoft.com/office/drawing/2014/main" val="839570938"/>
                    </a:ext>
                  </a:extLst>
                </a:gridCol>
                <a:gridCol w="234778">
                  <a:extLst>
                    <a:ext uri="{9D8B030D-6E8A-4147-A177-3AD203B41FA5}">
                      <a16:colId xmlns:a16="http://schemas.microsoft.com/office/drawing/2014/main" val="2456052612"/>
                    </a:ext>
                  </a:extLst>
                </a:gridCol>
                <a:gridCol w="234778">
                  <a:extLst>
                    <a:ext uri="{9D8B030D-6E8A-4147-A177-3AD203B41FA5}">
                      <a16:colId xmlns:a16="http://schemas.microsoft.com/office/drawing/2014/main" val="789810414"/>
                    </a:ext>
                  </a:extLst>
                </a:gridCol>
                <a:gridCol w="234778">
                  <a:extLst>
                    <a:ext uri="{9D8B030D-6E8A-4147-A177-3AD203B41FA5}">
                      <a16:colId xmlns:a16="http://schemas.microsoft.com/office/drawing/2014/main" val="1360025340"/>
                    </a:ext>
                  </a:extLst>
                </a:gridCol>
                <a:gridCol w="234778">
                  <a:extLst>
                    <a:ext uri="{9D8B030D-6E8A-4147-A177-3AD203B41FA5}">
                      <a16:colId xmlns:a16="http://schemas.microsoft.com/office/drawing/2014/main" val="1080704794"/>
                    </a:ext>
                  </a:extLst>
                </a:gridCol>
                <a:gridCol w="476622">
                  <a:extLst>
                    <a:ext uri="{9D8B030D-6E8A-4147-A177-3AD203B41FA5}">
                      <a16:colId xmlns:a16="http://schemas.microsoft.com/office/drawing/2014/main" val="4085648549"/>
                    </a:ext>
                  </a:extLst>
                </a:gridCol>
              </a:tblGrid>
              <a:tr h="187426">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dirty="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tc>
                  <a:txBody>
                    <a:bodyPr/>
                    <a:lstStyle/>
                    <a:p>
                      <a:pPr algn="l"/>
                      <a:endParaRPr lang="ru-RU" sz="1000" dirty="0">
                        <a:effectLst/>
                        <a:latin typeface="Calibri" panose="020F0502020204030204" pitchFamily="34" charset="0"/>
                        <a:cs typeface="Times New Roman" panose="02020603050405020304" pitchFamily="18" charset="0"/>
                      </a:endParaRPr>
                    </a:p>
                  </a:txBody>
                  <a:tcPr marL="30966" marR="30966" marT="0" marB="0" anchor="b">
                    <a:lnL>
                      <a:noFill/>
                    </a:lnL>
                    <a:lnR>
                      <a:noFill/>
                    </a:lnR>
                    <a:lnT>
                      <a:noFill/>
                    </a:lnT>
                    <a:lnB>
                      <a:noFill/>
                    </a:lnB>
                  </a:tcPr>
                </a:tc>
                <a:extLst>
                  <a:ext uri="{0D108BD9-81ED-4DB2-BD59-A6C34878D82A}">
                    <a16:rowId xmlns:a16="http://schemas.microsoft.com/office/drawing/2014/main" val="947971463"/>
                  </a:ext>
                </a:extLst>
              </a:tr>
            </a:tbl>
          </a:graphicData>
        </a:graphic>
      </p:graphicFrame>
      <p:sp>
        <p:nvSpPr>
          <p:cNvPr id="6" name="Rectangle 1">
            <a:extLst>
              <a:ext uri="{FF2B5EF4-FFF2-40B4-BE49-F238E27FC236}">
                <a16:creationId xmlns:a16="http://schemas.microsoft.com/office/drawing/2014/main" id="{74D6BEC8-C0CE-45BC-8620-3504EC43093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3">
            <a:extLst>
              <a:ext uri="{FF2B5EF4-FFF2-40B4-BE49-F238E27FC236}">
                <a16:creationId xmlns:a16="http://schemas.microsoft.com/office/drawing/2014/main" id="{F449D834-E7A7-4BB5-A6E4-EF429D944C01}"/>
              </a:ext>
            </a:extLst>
          </p:cNvPr>
          <p:cNvGraphicFramePr>
            <a:graphicFrameLocks/>
          </p:cNvGraphicFramePr>
          <p:nvPr>
            <p:extLst>
              <p:ext uri="{D42A27DB-BD31-4B8C-83A1-F6EECF244321}">
                <p14:modId xmlns:p14="http://schemas.microsoft.com/office/powerpoint/2010/main" val="2549191843"/>
              </p:ext>
            </p:extLst>
          </p:nvPr>
        </p:nvGraphicFramePr>
        <p:xfrm>
          <a:off x="304800" y="3851176"/>
          <a:ext cx="8164012" cy="1981430"/>
        </p:xfrm>
        <a:graphic>
          <a:graphicData uri="http://schemas.openxmlformats.org/drawingml/2006/table">
            <a:tbl>
              <a:tblPr firstRow="1" firstCol="1" bandRow="1"/>
              <a:tblGrid>
                <a:gridCol w="234752">
                  <a:extLst>
                    <a:ext uri="{9D8B030D-6E8A-4147-A177-3AD203B41FA5}">
                      <a16:colId xmlns:a16="http://schemas.microsoft.com/office/drawing/2014/main" val="2622788887"/>
                    </a:ext>
                  </a:extLst>
                </a:gridCol>
                <a:gridCol w="360040">
                  <a:extLst>
                    <a:ext uri="{9D8B030D-6E8A-4147-A177-3AD203B41FA5}">
                      <a16:colId xmlns:a16="http://schemas.microsoft.com/office/drawing/2014/main" val="257997172"/>
                    </a:ext>
                  </a:extLst>
                </a:gridCol>
                <a:gridCol w="360040">
                  <a:extLst>
                    <a:ext uri="{9D8B030D-6E8A-4147-A177-3AD203B41FA5}">
                      <a16:colId xmlns:a16="http://schemas.microsoft.com/office/drawing/2014/main" val="4013651012"/>
                    </a:ext>
                  </a:extLst>
                </a:gridCol>
                <a:gridCol w="360040">
                  <a:extLst>
                    <a:ext uri="{9D8B030D-6E8A-4147-A177-3AD203B41FA5}">
                      <a16:colId xmlns:a16="http://schemas.microsoft.com/office/drawing/2014/main" val="84470765"/>
                    </a:ext>
                  </a:extLst>
                </a:gridCol>
                <a:gridCol w="288032">
                  <a:extLst>
                    <a:ext uri="{9D8B030D-6E8A-4147-A177-3AD203B41FA5}">
                      <a16:colId xmlns:a16="http://schemas.microsoft.com/office/drawing/2014/main" val="1177038387"/>
                    </a:ext>
                  </a:extLst>
                </a:gridCol>
                <a:gridCol w="288032">
                  <a:extLst>
                    <a:ext uri="{9D8B030D-6E8A-4147-A177-3AD203B41FA5}">
                      <a16:colId xmlns:a16="http://schemas.microsoft.com/office/drawing/2014/main" val="300192146"/>
                    </a:ext>
                  </a:extLst>
                </a:gridCol>
                <a:gridCol w="288032">
                  <a:extLst>
                    <a:ext uri="{9D8B030D-6E8A-4147-A177-3AD203B41FA5}">
                      <a16:colId xmlns:a16="http://schemas.microsoft.com/office/drawing/2014/main" val="1132100925"/>
                    </a:ext>
                  </a:extLst>
                </a:gridCol>
                <a:gridCol w="288032">
                  <a:extLst>
                    <a:ext uri="{9D8B030D-6E8A-4147-A177-3AD203B41FA5}">
                      <a16:colId xmlns:a16="http://schemas.microsoft.com/office/drawing/2014/main" val="2853961937"/>
                    </a:ext>
                  </a:extLst>
                </a:gridCol>
                <a:gridCol w="288032">
                  <a:extLst>
                    <a:ext uri="{9D8B030D-6E8A-4147-A177-3AD203B41FA5}">
                      <a16:colId xmlns:a16="http://schemas.microsoft.com/office/drawing/2014/main" val="1162016588"/>
                    </a:ext>
                  </a:extLst>
                </a:gridCol>
                <a:gridCol w="288032">
                  <a:extLst>
                    <a:ext uri="{9D8B030D-6E8A-4147-A177-3AD203B41FA5}">
                      <a16:colId xmlns:a16="http://schemas.microsoft.com/office/drawing/2014/main" val="48629339"/>
                    </a:ext>
                  </a:extLst>
                </a:gridCol>
                <a:gridCol w="288032">
                  <a:extLst>
                    <a:ext uri="{9D8B030D-6E8A-4147-A177-3AD203B41FA5}">
                      <a16:colId xmlns:a16="http://schemas.microsoft.com/office/drawing/2014/main" val="1015898341"/>
                    </a:ext>
                  </a:extLst>
                </a:gridCol>
                <a:gridCol w="288032">
                  <a:extLst>
                    <a:ext uri="{9D8B030D-6E8A-4147-A177-3AD203B41FA5}">
                      <a16:colId xmlns:a16="http://schemas.microsoft.com/office/drawing/2014/main" val="2186529792"/>
                    </a:ext>
                  </a:extLst>
                </a:gridCol>
                <a:gridCol w="288032">
                  <a:extLst>
                    <a:ext uri="{9D8B030D-6E8A-4147-A177-3AD203B41FA5}">
                      <a16:colId xmlns:a16="http://schemas.microsoft.com/office/drawing/2014/main" val="1085114755"/>
                    </a:ext>
                  </a:extLst>
                </a:gridCol>
                <a:gridCol w="288032">
                  <a:extLst>
                    <a:ext uri="{9D8B030D-6E8A-4147-A177-3AD203B41FA5}">
                      <a16:colId xmlns:a16="http://schemas.microsoft.com/office/drawing/2014/main" val="1338550481"/>
                    </a:ext>
                  </a:extLst>
                </a:gridCol>
                <a:gridCol w="288032">
                  <a:extLst>
                    <a:ext uri="{9D8B030D-6E8A-4147-A177-3AD203B41FA5}">
                      <a16:colId xmlns:a16="http://schemas.microsoft.com/office/drawing/2014/main" val="3990676073"/>
                    </a:ext>
                  </a:extLst>
                </a:gridCol>
                <a:gridCol w="260764">
                  <a:extLst>
                    <a:ext uri="{9D8B030D-6E8A-4147-A177-3AD203B41FA5}">
                      <a16:colId xmlns:a16="http://schemas.microsoft.com/office/drawing/2014/main" val="795303421"/>
                    </a:ext>
                  </a:extLst>
                </a:gridCol>
                <a:gridCol w="243292">
                  <a:extLst>
                    <a:ext uri="{9D8B030D-6E8A-4147-A177-3AD203B41FA5}">
                      <a16:colId xmlns:a16="http://schemas.microsoft.com/office/drawing/2014/main" val="2947044112"/>
                    </a:ext>
                  </a:extLst>
                </a:gridCol>
                <a:gridCol w="565754">
                  <a:extLst>
                    <a:ext uri="{9D8B030D-6E8A-4147-A177-3AD203B41FA5}">
                      <a16:colId xmlns:a16="http://schemas.microsoft.com/office/drawing/2014/main" val="2068137386"/>
                    </a:ext>
                  </a:extLst>
                </a:gridCol>
                <a:gridCol w="514848">
                  <a:extLst>
                    <a:ext uri="{9D8B030D-6E8A-4147-A177-3AD203B41FA5}">
                      <a16:colId xmlns:a16="http://schemas.microsoft.com/office/drawing/2014/main" val="3585368409"/>
                    </a:ext>
                  </a:extLst>
                </a:gridCol>
                <a:gridCol w="367748">
                  <a:extLst>
                    <a:ext uri="{9D8B030D-6E8A-4147-A177-3AD203B41FA5}">
                      <a16:colId xmlns:a16="http://schemas.microsoft.com/office/drawing/2014/main" val="320262586"/>
                    </a:ext>
                  </a:extLst>
                </a:gridCol>
                <a:gridCol w="441298">
                  <a:extLst>
                    <a:ext uri="{9D8B030D-6E8A-4147-A177-3AD203B41FA5}">
                      <a16:colId xmlns:a16="http://schemas.microsoft.com/office/drawing/2014/main" val="3617038372"/>
                    </a:ext>
                  </a:extLst>
                </a:gridCol>
                <a:gridCol w="367748">
                  <a:extLst>
                    <a:ext uri="{9D8B030D-6E8A-4147-A177-3AD203B41FA5}">
                      <a16:colId xmlns:a16="http://schemas.microsoft.com/office/drawing/2014/main" val="2619340798"/>
                    </a:ext>
                  </a:extLst>
                </a:gridCol>
                <a:gridCol w="492021">
                  <a:extLst>
                    <a:ext uri="{9D8B030D-6E8A-4147-A177-3AD203B41FA5}">
                      <a16:colId xmlns:a16="http://schemas.microsoft.com/office/drawing/2014/main" val="2501382610"/>
                    </a:ext>
                  </a:extLst>
                </a:gridCol>
                <a:gridCol w="427315">
                  <a:extLst>
                    <a:ext uri="{9D8B030D-6E8A-4147-A177-3AD203B41FA5}">
                      <a16:colId xmlns:a16="http://schemas.microsoft.com/office/drawing/2014/main" val="3547306403"/>
                    </a:ext>
                  </a:extLst>
                </a:gridCol>
              </a:tblGrid>
              <a:tr h="933711">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Nr. crt.</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ru-RU" dirty="0"/>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schimburi</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ctr">
                    <a:lnL w="12700" cap="flat" cmpd="sng" algn="ctr">
                      <a:solidFill>
                        <a:srgbClr val="333333"/>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effectLst/>
                          <a:latin typeface="Arial" panose="020B0604020202020204" pitchFamily="34" charset="0"/>
                          <a:ea typeface="Times New Roman" panose="02020603050405020304" pitchFamily="18" charset="0"/>
                          <a:cs typeface="Arial" panose="020B0604020202020204" pitchFamily="34" charset="0"/>
                        </a:rPr>
                        <a:t>Ore</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Concediu medical (B)</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b">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Concediu anual (C)</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b">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Ore de lucru nocturne</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b">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Ore de lucru în zi  de sărbătoare</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b">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Ore suplimentare</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vert="vert270" anchor="b">
                    <a:lnL w="12700" cap="flat" cmpd="sng" algn="ctr">
                      <a:solidFill>
                        <a:srgbClr val="21212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37103254"/>
                  </a:ext>
                </a:extLst>
              </a:tr>
              <a:tr h="21464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176</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2763360368"/>
                  </a:ext>
                </a:extLst>
              </a:tr>
              <a:tr h="21464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2</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dirty="0"/>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169</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3367634950"/>
                  </a:ext>
                </a:extLst>
              </a:tr>
              <a:tr h="21464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3</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17</a:t>
                      </a:r>
                      <a:r>
                        <a:rPr lang="ro-MD" sz="1000">
                          <a:effectLst/>
                          <a:latin typeface="Arial" panose="020B0604020202020204" pitchFamily="34" charset="0"/>
                          <a:ea typeface="Times New Roman" panose="02020603050405020304" pitchFamily="18" charset="0"/>
                          <a:cs typeface="Arial" panose="020B0604020202020204" pitchFamily="34" charset="0"/>
                        </a:rPr>
                        <a:t>2</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1897251663"/>
                  </a:ext>
                </a:extLst>
              </a:tr>
              <a:tr h="214649">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000000"/>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dirty="0"/>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a:effectLst/>
                          <a:latin typeface="Arial" panose="020B0604020202020204" pitchFamily="34" charset="0"/>
                          <a:ea typeface="Times New Roman" panose="02020603050405020304" pitchFamily="18" charset="0"/>
                          <a:cs typeface="Arial" panose="020B0604020202020204" pitchFamily="34" charset="0"/>
                        </a:rPr>
                        <a:t>165</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212121"/>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a:txBody>
                    <a:bodyPr/>
                    <a:lstStyle/>
                    <a:p>
                      <a:pPr algn="ctr">
                        <a:spcAft>
                          <a:spcPts val="0"/>
                        </a:spcAft>
                      </a:pPr>
                      <a:r>
                        <a:rPr lang="ro-R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30966" marR="30966" marT="0" marB="0" anchor="ctr">
                    <a:lnL w="12700" cap="flat" cmpd="sng" algn="ctr">
                      <a:solidFill>
                        <a:srgbClr val="21212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extLst>
                  <a:ext uri="{0D108BD9-81ED-4DB2-BD59-A6C34878D82A}">
                    <a16:rowId xmlns:a16="http://schemas.microsoft.com/office/drawing/2014/main" val="3719755589"/>
                  </a:ext>
                </a:extLst>
              </a:tr>
              <a:tr h="189123">
                <a:tc gridSpan="4">
                  <a:txBody>
                    <a:bodyPr/>
                    <a:lstStyle/>
                    <a:p>
                      <a:pPr algn="l">
                        <a:spcAft>
                          <a:spcPts val="0"/>
                        </a:spcAft>
                      </a:pPr>
                      <a:r>
                        <a:rPr lang="ro-RO" sz="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w="12700" cap="flat" cmpd="sng" algn="ctr">
                      <a:solidFill>
                        <a:srgbClr val="000000"/>
                      </a:solidFill>
                      <a:prstDash val="solid"/>
                      <a:round/>
                      <a:headEnd type="none" w="med" len="med"/>
                      <a:tailEnd type="none" w="med" len="med"/>
                    </a:lnL>
                    <a:lnR>
                      <a:noFill/>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endParaRPr lang="ru-RU"/>
                    </a:p>
                  </a:txBody>
                  <a:tcPr>
                    <a:lnL w="12700" cmpd="sng">
                      <a:noFill/>
                      <a:prstDash val="solid"/>
                    </a:lnL>
                    <a:lnT w="12700" cap="flat" cmpd="sng" algn="ctr">
                      <a:solidFill>
                        <a:srgbClr val="21212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gridSpan="20">
                  <a:txBody>
                    <a:bodyPr/>
                    <a:lstStyle/>
                    <a:p>
                      <a:pPr algn="l">
                        <a:spcAft>
                          <a:spcPts val="0"/>
                        </a:spcAft>
                      </a:pPr>
                      <a:r>
                        <a:rPr lang="ro-RO"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966" marR="30966" marT="0" marB="0" anchor="b">
                    <a:lnL>
                      <a:noFill/>
                    </a:lnL>
                    <a:lnR w="12700" cap="flat" cmpd="sng" algn="ctr">
                      <a:solidFill>
                        <a:srgbClr val="000000"/>
                      </a:solidFill>
                      <a:prstDash val="solid"/>
                      <a:round/>
                      <a:headEnd type="none" w="med" len="med"/>
                      <a:tailEnd type="none" w="med" len="med"/>
                    </a:lnR>
                    <a:lnT w="12700" cap="flat" cmpd="sng" algn="ctr">
                      <a:solidFill>
                        <a:srgbClr val="212121"/>
                      </a:solidFill>
                      <a:prstDash val="solid"/>
                      <a:round/>
                      <a:headEnd type="none" w="med" len="med"/>
                      <a:tailEnd type="none" w="med" len="med"/>
                    </a:lnT>
                    <a:lnB w="12700" cap="flat" cmpd="sng" algn="ctr">
                      <a:solidFill>
                        <a:srgbClr val="212121"/>
                      </a:solidFill>
                      <a:prstDash val="solid"/>
                      <a:round/>
                      <a:headEnd type="none" w="med" len="med"/>
                      <a:tailEnd type="none" w="med" len="med"/>
                    </a:lnB>
                    <a:solidFill>
                      <a:srgbClr val="FFFFFF"/>
                    </a:solidFill>
                  </a:tcPr>
                </a:tc>
                <a:tc hMerge="1">
                  <a:txBody>
                    <a:bodyPr/>
                    <a:lstStyle/>
                    <a:p>
                      <a:endParaRPr lang="ru-RU"/>
                    </a:p>
                  </a:txBody>
                  <a:tcPr>
                    <a:lnL w="12700" cap="flat" cmpd="sng" algn="ctr">
                      <a:solidFill>
                        <a:srgbClr val="000000"/>
                      </a:solidFill>
                      <a:prstDash val="solid"/>
                      <a:round/>
                      <a:headEnd type="none" w="med" len="med"/>
                      <a:tailEnd type="none" w="med" len="med"/>
                    </a:lnL>
                    <a:lnT w="12700" cap="flat" cmpd="sng" algn="ctr">
                      <a:solidFill>
                        <a:srgbClr val="21212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68486904"/>
                  </a:ext>
                </a:extLst>
              </a:tr>
            </a:tbl>
          </a:graphicData>
        </a:graphic>
      </p:graphicFrame>
    </p:spTree>
    <p:extLst>
      <p:ext uri="{BB962C8B-B14F-4D97-AF65-F5344CB8AC3E}">
        <p14:creationId xmlns:p14="http://schemas.microsoft.com/office/powerpoint/2010/main" val="398701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C97A93D9-4CD0-4C38-AD7A-AAA44357E4D6}"/>
              </a:ext>
            </a:extLst>
          </p:cNvPr>
          <p:cNvSpPr>
            <a:spLocks noGrp="1"/>
          </p:cNvSpPr>
          <p:nvPr>
            <p:ph idx="1"/>
          </p:nvPr>
        </p:nvSpPr>
        <p:spPr>
          <a:xfrm>
            <a:off x="304800" y="333375"/>
            <a:ext cx="8686800" cy="5746750"/>
          </a:xfrm>
        </p:spPr>
        <p:txBody>
          <a:bodyPr>
            <a:normAutofit/>
          </a:bodyPr>
          <a:lstStyle/>
          <a:p>
            <a:pPr marL="0" indent="0" algn="ctr">
              <a:buNone/>
            </a:pPr>
            <a:r>
              <a:rPr lang="ro-MD" sz="3600" b="1" dirty="0">
                <a:latin typeface="Arial Black" panose="020B0A04020102020204" pitchFamily="34" charset="0"/>
              </a:rPr>
              <a:t>Calculul salariului</a:t>
            </a:r>
            <a:endParaRPr lang="ru-RU" sz="3600" b="1" dirty="0">
              <a:latin typeface="Arial Black" panose="020B0A04020102020204" pitchFamily="34" charset="0"/>
            </a:endParaRPr>
          </a:p>
          <a:p>
            <a:pPr marL="0" indent="0" algn="ctr">
              <a:buNone/>
            </a:pPr>
            <a:endParaRPr lang="ro-MD" sz="1400" dirty="0">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Pentru a ilustra felul în care se calculeaza salariul brut pentru un salariat care lucreaza în schimburi (ture) vom lua un două exemple concerte pentru care avem intocmite tabelele de pntaj.</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b="1" i="1" dirty="0">
                <a:solidFill>
                  <a:schemeClr val="tx1"/>
                </a:solidFill>
                <a:latin typeface="Arial" panose="020B0604020202020204" pitchFamily="34" charset="0"/>
                <a:cs typeface="Arial" panose="020B0604020202020204" pitchFamily="34" charset="0"/>
              </a:rPr>
              <a:t>Calculul salariului pentru paznic</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Paznicul  Surdu Leonid, conform contractului individual de muncă, sa stabilit salariu în mărime de 30 lei pe oră.</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Conform balanței timpului de muncă pentru  luna martie 2023, sunt stabilite 175 ore de lucru.</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Salariatul a lucrat în luna martie 2023, conform </a:t>
            </a:r>
            <a:r>
              <a:rPr lang="ro-MD" sz="1600" dirty="0">
                <a:solidFill>
                  <a:schemeClr val="tx1"/>
                </a:solidFill>
                <a:latin typeface="Arial" panose="020B0604020202020204" pitchFamily="34" charset="0"/>
                <a:cs typeface="Arial" panose="020B0604020202020204" pitchFamily="34" charset="0"/>
              </a:rPr>
              <a:t> Tabelul de evidență a timpului de muncă            </a:t>
            </a:r>
            <a:r>
              <a:rPr lang="ro-RO" sz="1600" dirty="0">
                <a:solidFill>
                  <a:schemeClr val="tx1"/>
                </a:solidFill>
                <a:latin typeface="Arial" panose="020B0604020202020204" pitchFamily="34" charset="0"/>
                <a:cs typeface="Arial" panose="020B0604020202020204" pitchFamily="34" charset="0"/>
              </a:rPr>
              <a:t> - 165 de ore, dintre care 56 ore sunt pe timp de noapte și 11 ore sunt lucrate în zi de sărbătore nelucrătoare (8 martie).</a:t>
            </a:r>
            <a:endParaRPr lang="ru-RU" sz="1600" dirty="0">
              <a:solidFill>
                <a:schemeClr val="tx1"/>
              </a:solidFill>
              <a:latin typeface="Arial" panose="020B0604020202020204" pitchFamily="34" charset="0"/>
              <a:cs typeface="Arial" panose="020B0604020202020204" pitchFamily="34" charset="0"/>
            </a:endParaRPr>
          </a:p>
          <a:p>
            <a:pPr marL="0" indent="0" algn="just">
              <a:buNone/>
            </a:pPr>
            <a:r>
              <a:rPr lang="ro-RO" sz="1600" dirty="0">
                <a:solidFill>
                  <a:schemeClr val="tx1"/>
                </a:solidFill>
                <a:latin typeface="Arial" panose="020B0604020202020204" pitchFamily="34" charset="0"/>
                <a:cs typeface="Arial" panose="020B0604020202020204" pitchFamily="34" charset="0"/>
              </a:rPr>
              <a:t>Calculăm salariile pentru luna martie:</a:t>
            </a:r>
            <a:endParaRPr lang="ro-MD" sz="1600" dirty="0">
              <a:solidFill>
                <a:schemeClr val="tx1"/>
              </a:solidFill>
              <a:latin typeface="Arial" panose="020B0604020202020204" pitchFamily="34" charset="0"/>
              <a:cs typeface="Arial" panose="020B0604020202020204" pitchFamily="34" charset="0"/>
            </a:endParaRPr>
          </a:p>
          <a:p>
            <a:pPr marL="0" indent="0" algn="ctr">
              <a:buNone/>
            </a:pPr>
            <a:endParaRPr lang="ro-MD" sz="1600" dirty="0">
              <a:solidFill>
                <a:schemeClr val="tx1"/>
              </a:solidFill>
              <a:latin typeface="Arial" panose="020B0604020202020204" pitchFamily="34" charset="0"/>
              <a:cs typeface="Arial" panose="020B0604020202020204" pitchFamily="34" charset="0"/>
            </a:endParaRPr>
          </a:p>
          <a:p>
            <a:pPr marL="0" indent="0" algn="ctr">
              <a:buNone/>
            </a:pPr>
            <a:endParaRPr lang="ro-MD" sz="1600" dirty="0">
              <a:solidFill>
                <a:schemeClr val="tx1"/>
              </a:solidFill>
              <a:latin typeface="Arial" panose="020B0604020202020204" pitchFamily="34" charset="0"/>
              <a:cs typeface="Arial" panose="020B0604020202020204" pitchFamily="34" charset="0"/>
            </a:endParaRPr>
          </a:p>
          <a:p>
            <a:pPr marL="0" indent="0" algn="ctr">
              <a:buNone/>
            </a:pPr>
            <a:endParaRPr lang="ru-RU" sz="1400" dirty="0">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0323519C-8F51-4481-9A0D-EA236704F716}"/>
              </a:ext>
            </a:extLst>
          </p:cNvPr>
          <p:cNvSpPr>
            <a:spLocks noChangeArrowheads="1"/>
          </p:cNvSpPr>
          <p:nvPr/>
        </p:nvSpPr>
        <p:spPr bwMode="auto">
          <a:xfrm>
            <a:off x="304800" y="302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ru-RU"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u-RU" altLang="ru-RU"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ru-RU"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u-RU" altLang="ru-RU"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83A6D4FE-4C6A-4A35-9E2B-857286A3833F}"/>
              </a:ext>
            </a:extLst>
          </p:cNvPr>
          <p:cNvSpPr/>
          <p:nvPr/>
        </p:nvSpPr>
        <p:spPr>
          <a:xfrm>
            <a:off x="391185" y="4653136"/>
            <a:ext cx="8501295" cy="19442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400" dirty="0">
                <a:solidFill>
                  <a:schemeClr val="tx1"/>
                </a:solidFill>
                <a:latin typeface="Arial Black" panose="020B0A04020102020204" pitchFamily="34" charset="0"/>
              </a:rPr>
              <a:t>a) salariu pentru orele efectiv lucrate: 165 h × 30 lei/h = 4.950 lei;</a:t>
            </a:r>
            <a:endParaRPr lang="ru-RU" sz="1400" dirty="0">
              <a:solidFill>
                <a:schemeClr val="tx1"/>
              </a:solidFill>
              <a:latin typeface="Arial Black" panose="020B0A04020102020204" pitchFamily="34" charset="0"/>
            </a:endParaRPr>
          </a:p>
          <a:p>
            <a:r>
              <a:rPr lang="ro-RO" sz="1400" dirty="0">
                <a:solidFill>
                  <a:schemeClr val="tx1"/>
                </a:solidFill>
                <a:latin typeface="Arial Black" panose="020B0A04020102020204" pitchFamily="34" charset="0"/>
              </a:rPr>
              <a:t>b) adaos pentru munca prestată în noapte: 56 h × (30/2) lei/h = 840 lei;</a:t>
            </a:r>
            <a:endParaRPr lang="ru-RU" sz="1400" dirty="0">
              <a:solidFill>
                <a:schemeClr val="tx1"/>
              </a:solidFill>
              <a:latin typeface="Arial Black" panose="020B0A04020102020204" pitchFamily="34" charset="0"/>
            </a:endParaRPr>
          </a:p>
          <a:p>
            <a:r>
              <a:rPr lang="ro-RO" sz="1400" dirty="0">
                <a:solidFill>
                  <a:schemeClr val="tx1"/>
                </a:solidFill>
                <a:latin typeface="Arial Black" panose="020B0A04020102020204" pitchFamily="34" charset="0"/>
              </a:rPr>
              <a:t>c) plata suplimentara pentru munca în zi de sărbătoare nelucrătoare: 11 h × 30 lei/h = 330 lei;</a:t>
            </a:r>
            <a:endParaRPr lang="ru-RU" sz="1400" dirty="0">
              <a:solidFill>
                <a:schemeClr val="tx1"/>
              </a:solidFill>
              <a:latin typeface="Arial Black" panose="020B0A04020102020204" pitchFamily="34" charset="0"/>
            </a:endParaRPr>
          </a:p>
          <a:p>
            <a:r>
              <a:rPr lang="ro-RO" sz="1400" dirty="0">
                <a:solidFill>
                  <a:schemeClr val="tx1"/>
                </a:solidFill>
                <a:latin typeface="Arial Black" panose="020B0A04020102020204" pitchFamily="34" charset="0"/>
              </a:rPr>
              <a:t>d) salariu total: 4950 + 840 + 330 = 6120 lei.</a:t>
            </a:r>
            <a:endParaRPr lang="ru-RU" sz="1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192095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848872" cy="838200"/>
          </a:xfrm>
        </p:spPr>
        <p:txBody>
          <a:bodyPr>
            <a:normAutofit/>
          </a:bodyPr>
          <a:lstStyle/>
          <a:p>
            <a:pPr algn="ctr"/>
            <a:r>
              <a:rPr lang="ro-RO" sz="2700" b="1" i="1" dirty="0">
                <a:solidFill>
                  <a:schemeClr val="tx1"/>
                </a:solidFill>
                <a:latin typeface="Arial Black" panose="020B0A04020102020204" pitchFamily="34" charset="0"/>
              </a:rPr>
              <a:t>EVIDENŢA TIMPULUI DE MUNCĂ</a:t>
            </a:r>
            <a:br>
              <a:rPr lang="ru-RU" sz="2700" dirty="0">
                <a:solidFill>
                  <a:schemeClr val="tx1"/>
                </a:solidFill>
                <a:latin typeface="Arial Black" panose="020B0A04020102020204" pitchFamily="34" charset="0"/>
              </a:rPr>
            </a:br>
            <a:endParaRPr lang="ru-RU" sz="2700" dirty="0">
              <a:solidFill>
                <a:schemeClr val="tx1"/>
              </a:solidFill>
              <a:latin typeface="Arial Black" panose="020B0A04020102020204" pitchFamily="34" charset="0"/>
            </a:endParaRPr>
          </a:p>
        </p:txBody>
      </p:sp>
      <p:sp>
        <p:nvSpPr>
          <p:cNvPr id="3" name="Содержимое 2"/>
          <p:cNvSpPr>
            <a:spLocks noGrp="1"/>
          </p:cNvSpPr>
          <p:nvPr>
            <p:ph idx="1"/>
          </p:nvPr>
        </p:nvSpPr>
        <p:spPr>
          <a:xfrm>
            <a:off x="251520" y="692696"/>
            <a:ext cx="8568952" cy="4680520"/>
          </a:xfrm>
        </p:spPr>
        <p:txBody>
          <a:bodyPr>
            <a:normAutofit fontScale="32500" lnSpcReduction="20000"/>
          </a:bodyPr>
          <a:lstStyle/>
          <a:p>
            <a:pPr algn="just">
              <a:buNone/>
            </a:pPr>
            <a:r>
              <a:rPr lang="ro-RO" sz="4000" dirty="0">
                <a:solidFill>
                  <a:schemeClr val="tx1"/>
                </a:solidFill>
                <a:latin typeface="Arial Black" panose="020B0A04020102020204" pitchFamily="34" charset="0"/>
              </a:rPr>
              <a:t>         Angajatorul este obligat să țină evidența timpului muncii prestate efectiv de fiecare salariat, inclusiv al muncii suplimentare, al muncii prestate în zilele de repaus și în zilele de sărbătoare nelucrătoare, conform modelului aprobat prin convențiile colective încheiate la nivel național, sau să țină evidența orelor de muncă prestate zilnic de fiecare salariat, în condițiile stabilite cu salariații prin acord scris, în funcție de activitatea specifică desfășurată de către aceștia.</a:t>
            </a:r>
            <a:r>
              <a:rPr lang="en-US" sz="4000" dirty="0">
                <a:solidFill>
                  <a:srgbClr val="FF0000"/>
                </a:solidFill>
                <a:latin typeface="Arial Black" panose="020B0A04020102020204" pitchFamily="34" charset="0"/>
                <a:cs typeface="Arial" panose="020B0604020202020204" pitchFamily="34" charset="0"/>
              </a:rPr>
              <a:t> </a:t>
            </a:r>
            <a:r>
              <a:rPr lang="ro-MD" sz="4000" dirty="0">
                <a:solidFill>
                  <a:srgbClr val="FF0000"/>
                </a:solidFill>
                <a:latin typeface="Arial Black" panose="020B0A04020102020204" pitchFamily="34" charset="0"/>
                <a:cs typeface="Arial" panose="020B0604020202020204" pitchFamily="34" charset="0"/>
              </a:rPr>
              <a:t> (modificare din 2.07.2023)</a:t>
            </a:r>
            <a:endParaRPr lang="ro-MD" sz="4000" dirty="0">
              <a:solidFill>
                <a:schemeClr val="tx1"/>
              </a:solidFill>
              <a:latin typeface="Arial" panose="020B0604020202020204" pitchFamily="34" charset="0"/>
              <a:cs typeface="Arial" panose="020B0604020202020204" pitchFamily="34" charset="0"/>
            </a:endParaRPr>
          </a:p>
          <a:p>
            <a:pPr algn="ctr">
              <a:buNone/>
            </a:pP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Evidența</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en-US" sz="4000" dirty="0">
                <a:solidFill>
                  <a:schemeClr val="tx1"/>
                </a:solidFill>
                <a:latin typeface="Arial" panose="020B0604020202020204" pitchFamily="34" charset="0"/>
                <a:cs typeface="Arial" panose="020B0604020202020204" pitchFamily="34" charset="0"/>
              </a:rPr>
              <a:t> se </a:t>
            </a:r>
            <a:r>
              <a:rPr lang="en-US" sz="4000" dirty="0" err="1">
                <a:solidFill>
                  <a:schemeClr val="tx1"/>
                </a:solidFill>
                <a:latin typeface="Arial" panose="020B0604020202020204" pitchFamily="34" charset="0"/>
                <a:cs typeface="Arial" panose="020B0604020202020204" pitchFamily="34" charset="0"/>
              </a:rPr>
              <a:t>ține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în</a:t>
            </a:r>
            <a:r>
              <a:rPr lang="en-US" sz="4000" dirty="0">
                <a:solidFill>
                  <a:schemeClr val="tx1"/>
                </a:solidFill>
                <a:latin typeface="Arial" panose="020B0604020202020204" pitchFamily="34" charset="0"/>
                <a:cs typeface="Arial" panose="020B0604020202020204" pitchFamily="34" charset="0"/>
              </a:rPr>
              <a:t> mod </a:t>
            </a:r>
            <a:r>
              <a:rPr lang="en-US" sz="4000" dirty="0" err="1">
                <a:solidFill>
                  <a:schemeClr val="tx1"/>
                </a:solidFill>
                <a:latin typeface="Arial" panose="020B0604020202020204" pitchFamily="34" charset="0"/>
                <a:cs typeface="Arial" panose="020B0604020202020204" pitchFamily="34" charset="0"/>
              </a:rPr>
              <a:t>stabilit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în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Tabelul</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evidență</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en-US" sz="4000" dirty="0">
                <a:solidFill>
                  <a:schemeClr val="tx1"/>
                </a:solidFill>
                <a:latin typeface="Arial" panose="020B0604020202020204" pitchFamily="34" charset="0"/>
                <a:cs typeface="Arial" panose="020B0604020202020204" pitchFamily="34" charset="0"/>
              </a:rPr>
              <a:t>.</a:t>
            </a:r>
            <a:endParaRPr lang="ru-RU" sz="4000" dirty="0">
              <a:solidFill>
                <a:schemeClr val="tx1"/>
              </a:solidFill>
              <a:latin typeface="Arial" panose="020B0604020202020204" pitchFamily="34" charset="0"/>
              <a:cs typeface="Arial" panose="020B0604020202020204" pitchFamily="34" charset="0"/>
            </a:endParaRPr>
          </a:p>
          <a:p>
            <a:pPr algn="just">
              <a:buNone/>
            </a:pP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Tabelul</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evidență</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ro-RO" sz="4000" dirty="0">
                <a:solidFill>
                  <a:schemeClr val="tx1"/>
                </a:solidFill>
                <a:latin typeface="Arial" panose="020B0604020202020204" pitchFamily="34" charset="0"/>
                <a:cs typeface="Arial" panose="020B0604020202020204" pitchFamily="34" charset="0"/>
              </a:rPr>
              <a:t> este un document care reflectă numărul de ore efectiv lucrate lucrate de fiecare angajat și numărul de absente motivate (concediu de odihna anual platit, concediu medical, etc.) și nemotivate (absentă fără motiv) pe lună pentru fiecare salariat al întreprinderii. Calculul si achitarea salariului se efectuiază în baza </a:t>
            </a:r>
            <a:r>
              <a:rPr lang="en-US" sz="4000" dirty="0" err="1">
                <a:solidFill>
                  <a:schemeClr val="tx1"/>
                </a:solidFill>
                <a:latin typeface="Arial" panose="020B0604020202020204" pitchFamily="34" charset="0"/>
                <a:cs typeface="Arial" panose="020B0604020202020204" pitchFamily="34" charset="0"/>
              </a:rPr>
              <a:t>Tabelul</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evidență</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ro-RO" sz="4000" dirty="0">
                <a:solidFill>
                  <a:schemeClr val="tx1"/>
                </a:solidFill>
                <a:latin typeface="Arial" panose="020B0604020202020204" pitchFamily="34" charset="0"/>
                <a:cs typeface="Arial" panose="020B0604020202020204" pitchFamily="34" charset="0"/>
              </a:rPr>
              <a:t>. </a:t>
            </a:r>
            <a:endParaRPr lang="ru-RU" sz="4000" dirty="0">
              <a:solidFill>
                <a:schemeClr val="tx1"/>
              </a:solidFill>
              <a:latin typeface="Arial" panose="020B0604020202020204" pitchFamily="34" charset="0"/>
              <a:cs typeface="Arial" panose="020B0604020202020204" pitchFamily="34" charset="0"/>
            </a:endParaRPr>
          </a:p>
          <a:p>
            <a:pPr algn="just">
              <a:buNone/>
            </a:pP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Prin</a:t>
            </a:r>
            <a:r>
              <a:rPr lang="en-US" sz="4000" dirty="0">
                <a:solidFill>
                  <a:schemeClr val="tx1"/>
                </a:solidFill>
                <a:latin typeface="Arial" panose="020B0604020202020204" pitchFamily="34" charset="0"/>
                <a:cs typeface="Arial" panose="020B0604020202020204" pitchFamily="34" charset="0"/>
              </a:rPr>
              <a:t> </a:t>
            </a:r>
            <a:r>
              <a:rPr lang="ro-RO" sz="4000" b="1" i="1" dirty="0">
                <a:solidFill>
                  <a:srgbClr val="FF0000"/>
                </a:solidFill>
                <a:latin typeface="Arial" panose="020B0604020202020204" pitchFamily="34" charset="0"/>
                <a:cs typeface="Arial" panose="020B0604020202020204" pitchFamily="34" charset="0"/>
              </a:rPr>
              <a:t>Convenţiei colective (nivel naţional) nr.  17/2020 ”Cu privire la modelul Tabelului de evidență a timpului de muncă” </a:t>
            </a:r>
            <a:r>
              <a:rPr lang="ro-RO" sz="4000" dirty="0">
                <a:solidFill>
                  <a:schemeClr val="tx1"/>
                </a:solidFill>
                <a:latin typeface="Arial" panose="020B0604020202020204" pitchFamily="34" charset="0"/>
                <a:cs typeface="Arial" panose="020B0604020202020204" pitchFamily="34" charset="0"/>
              </a:rPr>
              <a:t>a fost aprobat si recomandat pentru aplicare modelul </a:t>
            </a:r>
            <a:r>
              <a:rPr lang="en-US" sz="4000" dirty="0" err="1">
                <a:solidFill>
                  <a:schemeClr val="tx1"/>
                </a:solidFill>
                <a:latin typeface="Arial" panose="020B0604020202020204" pitchFamily="34" charset="0"/>
                <a:cs typeface="Arial" panose="020B0604020202020204" pitchFamily="34" charset="0"/>
              </a:rPr>
              <a:t>Tabelul</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evidență</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endParaRPr lang="ru-RU" sz="4000" dirty="0">
              <a:solidFill>
                <a:schemeClr val="tx1"/>
              </a:solidFill>
              <a:latin typeface="Arial" panose="020B0604020202020204" pitchFamily="34" charset="0"/>
              <a:cs typeface="Arial" panose="020B0604020202020204" pitchFamily="34" charset="0"/>
            </a:endParaRPr>
          </a:p>
          <a:p>
            <a:pPr algn="just">
              <a:buNone/>
            </a:pP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Aceasta</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fost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elaborată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în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scopul</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asigurării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aplicării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corecte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și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uniforme</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prevederilor</a:t>
            </a:r>
            <a:r>
              <a:rPr lang="en-US" sz="4000" dirty="0">
                <a:solidFill>
                  <a:schemeClr val="tx1"/>
                </a:solidFill>
                <a:latin typeface="Arial" panose="020B0604020202020204" pitchFamily="34" charset="0"/>
                <a:cs typeface="Arial" panose="020B0604020202020204" pitchFamily="34" charset="0"/>
              </a:rPr>
              <a:t> art. 106 din </a:t>
            </a:r>
            <a:r>
              <a:rPr lang="en-US" sz="4000" dirty="0" err="1">
                <a:solidFill>
                  <a:schemeClr val="tx1"/>
                </a:solidFill>
                <a:latin typeface="Arial" panose="020B0604020202020204" pitchFamily="34" charset="0"/>
                <a:cs typeface="Arial" panose="020B0604020202020204" pitchFamily="34" charset="0"/>
              </a:rPr>
              <a:t>Codul</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muncii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precum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și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în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vederea</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asigurării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evidenței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prestat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efectiv</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fiecare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salariat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inclusiv</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muncii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suplimentare</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muncii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în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zilele</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repaus</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în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zilele</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sărbătoare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nelucrătoare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precum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și</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absențelor</a:t>
            </a:r>
            <a:r>
              <a:rPr lang="en-US" sz="4000" dirty="0">
                <a:solidFill>
                  <a:schemeClr val="tx1"/>
                </a:solidFill>
                <a:latin typeface="Arial" panose="020B0604020202020204" pitchFamily="34" charset="0"/>
                <a:cs typeface="Arial" panose="020B0604020202020204" pitchFamily="34" charset="0"/>
              </a:rPr>
              <a:t> de la </a:t>
            </a:r>
            <a:r>
              <a:rPr lang="en-US" sz="4000" dirty="0" err="1">
                <a:solidFill>
                  <a:schemeClr val="tx1"/>
                </a:solidFill>
                <a:latin typeface="Arial" panose="020B0604020202020204" pitchFamily="34" charset="0"/>
                <a:cs typeface="Arial" panose="020B0604020202020204" pitchFamily="34" charset="0"/>
              </a:rPr>
              <a:t>lucru</a:t>
            </a:r>
            <a:r>
              <a:rPr lang="en-US" sz="4000" dirty="0">
                <a:solidFill>
                  <a:schemeClr val="tx1"/>
                </a:solidFill>
                <a:latin typeface="Arial" panose="020B0604020202020204" pitchFamily="34" charset="0"/>
                <a:cs typeface="Arial" panose="020B0604020202020204" pitchFamily="34" charset="0"/>
              </a:rPr>
              <a:t> din </a:t>
            </a:r>
            <a:r>
              <a:rPr lang="en-US" sz="4000" dirty="0" err="1">
                <a:solidFill>
                  <a:schemeClr val="tx1"/>
                </a:solidFill>
                <a:latin typeface="Arial" panose="020B0604020202020204" pitchFamily="34" charset="0"/>
                <a:cs typeface="Arial" panose="020B0604020202020204" pitchFamily="34" charset="0"/>
              </a:rPr>
              <a:t>diferite</a:t>
            </a:r>
            <a:r>
              <a:rPr lang="en-US" sz="4000" dirty="0">
                <a:solidFill>
                  <a:schemeClr val="tx1"/>
                </a:solidFill>
                <a:latin typeface="Arial" panose="020B0604020202020204" pitchFamily="34" charset="0"/>
                <a:cs typeface="Arial" panose="020B0604020202020204" pitchFamily="34" charset="0"/>
              </a:rPr>
              <a:t> motive. </a:t>
            </a:r>
            <a:r>
              <a:rPr lang="en-US" sz="4000" dirty="0" err="1">
                <a:solidFill>
                  <a:schemeClr val="tx1"/>
                </a:solidFill>
                <a:latin typeface="Arial" panose="020B0604020202020204" pitchFamily="34" charset="0"/>
                <a:cs typeface="Arial" panose="020B0604020202020204" pitchFamily="34" charset="0"/>
              </a:rPr>
              <a:t>Astfel</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unităților</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indiferent</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tipul</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proprietate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și</a:t>
            </a:r>
            <a:r>
              <a:rPr lang="en-US" sz="4000" dirty="0">
                <a:solidFill>
                  <a:schemeClr val="tx1"/>
                </a:solidFill>
                <a:latin typeface="Arial" panose="020B0604020202020204" pitchFamily="34" charset="0"/>
                <a:cs typeface="Arial" panose="020B0604020202020204" pitchFamily="34" charset="0"/>
              </a:rPr>
              <a:t> forma </a:t>
            </a:r>
            <a:r>
              <a:rPr lang="en-US" sz="4000" dirty="0" err="1">
                <a:solidFill>
                  <a:schemeClr val="tx1"/>
                </a:solidFill>
                <a:latin typeface="Arial" panose="020B0604020202020204" pitchFamily="34" charset="0"/>
                <a:cs typeface="Arial" panose="020B0604020202020204" pitchFamily="34" charset="0"/>
              </a:rPr>
              <a:t>juridică</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organizare</a:t>
            </a:r>
            <a:r>
              <a:rPr lang="en-US" sz="4000" dirty="0">
                <a:solidFill>
                  <a:schemeClr val="tx1"/>
                </a:solidFill>
                <a:latin typeface="Arial" panose="020B0604020202020204" pitchFamily="34" charset="0"/>
                <a:cs typeface="Arial" panose="020B0604020202020204" pitchFamily="34" charset="0"/>
              </a:rPr>
              <a:t>, se </a:t>
            </a:r>
            <a:r>
              <a:rPr lang="en-US" sz="4000" dirty="0" err="1">
                <a:solidFill>
                  <a:schemeClr val="tx1"/>
                </a:solidFill>
                <a:latin typeface="Arial" panose="020B0604020202020204" pitchFamily="34" charset="0"/>
                <a:cs typeface="Arial" panose="020B0604020202020204" pitchFamily="34" charset="0"/>
              </a:rPr>
              <a:t>recomandă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țină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evidența</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utilizând</a:t>
            </a:r>
            <a:r>
              <a:rPr lang="en-US" sz="4000" dirty="0">
                <a:solidFill>
                  <a:schemeClr val="tx1"/>
                </a:solidFill>
                <a:latin typeface="Arial" panose="020B0604020202020204" pitchFamily="34" charset="0"/>
                <a:cs typeface="Arial" panose="020B0604020202020204" pitchFamily="34" charset="0"/>
              </a:rPr>
              <a:t> model al </a:t>
            </a:r>
            <a:r>
              <a:rPr lang="en-US" sz="4000" dirty="0" err="1">
                <a:solidFill>
                  <a:schemeClr val="tx1"/>
                </a:solidFill>
                <a:latin typeface="Arial" panose="020B0604020202020204" pitchFamily="34" charset="0"/>
                <a:cs typeface="Arial" panose="020B0604020202020204" pitchFamily="34" charset="0"/>
              </a:rPr>
              <a:t>Tabelului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aprobat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prin</a:t>
            </a:r>
            <a:r>
              <a:rPr lang="en-US" sz="4000" dirty="0">
                <a:solidFill>
                  <a:schemeClr val="tx1"/>
                </a:solidFill>
                <a:latin typeface="Arial" panose="020B0604020202020204" pitchFamily="34" charset="0"/>
                <a:cs typeface="Arial" panose="020B0604020202020204" pitchFamily="34" charset="0"/>
              </a:rPr>
              <a:t>  </a:t>
            </a:r>
            <a:r>
              <a:rPr lang="ro-RO" sz="4000" dirty="0">
                <a:solidFill>
                  <a:schemeClr val="tx1"/>
                </a:solidFill>
                <a:latin typeface="Arial" panose="020B0604020202020204" pitchFamily="34" charset="0"/>
                <a:cs typeface="Arial" panose="020B0604020202020204" pitchFamily="34" charset="0"/>
              </a:rPr>
              <a:t>Convenţiei colective (nivel naţional) nr.  17/2020 sau in baza acestui tabel să elaboreze si sa aprobe </a:t>
            </a:r>
            <a:r>
              <a:rPr lang="en-US" sz="4000" dirty="0" err="1">
                <a:solidFill>
                  <a:schemeClr val="tx1"/>
                </a:solidFill>
                <a:latin typeface="Arial" panose="020B0604020202020204" pitchFamily="34" charset="0"/>
                <a:cs typeface="Arial" panose="020B0604020202020204" pitchFamily="34" charset="0"/>
              </a:rPr>
              <a:t>Tabelul</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evidență</a:t>
            </a:r>
            <a:r>
              <a:rPr lang="en-US" sz="4000" dirty="0">
                <a:solidFill>
                  <a:schemeClr val="tx1"/>
                </a:solidFill>
                <a:latin typeface="Arial" panose="020B0604020202020204" pitchFamily="34" charset="0"/>
                <a:cs typeface="Arial" panose="020B0604020202020204" pitchFamily="34" charset="0"/>
              </a:rPr>
              <a:t> a </a:t>
            </a:r>
            <a:r>
              <a:rPr lang="en-US" sz="4000" dirty="0" err="1">
                <a:solidFill>
                  <a:schemeClr val="tx1"/>
                </a:solidFill>
                <a:latin typeface="Arial" panose="020B0604020202020204" pitchFamily="34" charset="0"/>
                <a:cs typeface="Arial" panose="020B0604020202020204" pitchFamily="34" charset="0"/>
              </a:rPr>
              <a:t>timpului</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muncă</a:t>
            </a:r>
            <a:r>
              <a:rPr lang="en-US" sz="4000" dirty="0">
                <a:solidFill>
                  <a:schemeClr val="tx1"/>
                </a:solidFill>
                <a:latin typeface="Arial" panose="020B0604020202020204" pitchFamily="34" charset="0"/>
                <a:cs typeface="Arial" panose="020B0604020202020204" pitchFamily="34" charset="0"/>
              </a:rPr>
              <a:t> al </a:t>
            </a:r>
            <a:r>
              <a:rPr lang="en-US" sz="4000" dirty="0" err="1">
                <a:solidFill>
                  <a:schemeClr val="tx1"/>
                </a:solidFill>
                <a:latin typeface="Arial" panose="020B0604020202020204" pitchFamily="34" charset="0"/>
                <a:cs typeface="Arial" panose="020B0604020202020204" pitchFamily="34" charset="0"/>
              </a:rPr>
              <a:t>unității</a:t>
            </a:r>
            <a:r>
              <a:rPr lang="en-US" sz="4000" dirty="0">
                <a:solidFill>
                  <a:schemeClr val="tx1"/>
                </a:solidFill>
                <a:latin typeface="Arial" panose="020B0604020202020204" pitchFamily="34" charset="0"/>
                <a:cs typeface="Arial" panose="020B0604020202020204" pitchFamily="34" charset="0"/>
              </a:rPr>
              <a:t>.</a:t>
            </a:r>
            <a:endParaRPr lang="ru-RU" sz="4000" dirty="0">
              <a:solidFill>
                <a:schemeClr val="tx1"/>
              </a:solidFill>
              <a:latin typeface="Arial" panose="020B0604020202020204" pitchFamily="34" charset="0"/>
              <a:cs typeface="Arial" panose="020B0604020202020204" pitchFamily="34" charset="0"/>
            </a:endParaRPr>
          </a:p>
          <a:p>
            <a:pPr algn="just">
              <a:buNone/>
            </a:pPr>
            <a:r>
              <a:rPr lang="en-US" sz="4000" dirty="0">
                <a:solidFill>
                  <a:schemeClr val="tx1"/>
                </a:solidFill>
                <a:latin typeface="Arial" panose="020B0604020202020204" pitchFamily="34" charset="0"/>
                <a:cs typeface="Arial" panose="020B0604020202020204" pitchFamily="34" charset="0"/>
              </a:rPr>
              <a:t> </a:t>
            </a:r>
            <a:endParaRPr lang="ru-RU" sz="4000" dirty="0">
              <a:solidFill>
                <a:schemeClr val="tx1"/>
              </a:solidFill>
              <a:latin typeface="Arial" panose="020B0604020202020204" pitchFamily="34" charset="0"/>
              <a:cs typeface="Arial" panose="020B0604020202020204" pitchFamily="34" charset="0"/>
            </a:endParaRPr>
          </a:p>
          <a:p>
            <a:pPr algn="just">
              <a:buNone/>
            </a:pPr>
            <a:r>
              <a:rPr lang="en-US" sz="4000" b="1" dirty="0">
                <a:solidFill>
                  <a:schemeClr val="tx1"/>
                </a:solidFill>
                <a:latin typeface="Arial" panose="020B0604020202020204" pitchFamily="34" charset="0"/>
                <a:cs typeface="Arial" panose="020B0604020202020204" pitchFamily="34" charset="0"/>
              </a:rPr>
              <a:t>       </a:t>
            </a:r>
            <a:r>
              <a:rPr lang="ro-RO" sz="4000" b="1" dirty="0">
                <a:solidFill>
                  <a:schemeClr val="tx1"/>
                </a:solidFill>
                <a:latin typeface="Arial" panose="020B0604020202020204" pitchFamily="34" charset="0"/>
                <a:cs typeface="Arial" panose="020B0604020202020204" pitchFamily="34" charset="0"/>
              </a:rPr>
              <a:t>Datele </a:t>
            </a:r>
            <a:r>
              <a:rPr lang="ro-MD" sz="4000" b="1" dirty="0">
                <a:solidFill>
                  <a:schemeClr val="tx1"/>
                </a:solidFill>
                <a:latin typeface="Arial" panose="020B0604020202020204" pitchFamily="34" charset="0"/>
                <a:cs typeface="Arial" panose="020B0604020202020204" pitchFamily="34" charset="0"/>
              </a:rPr>
              <a:t>evidenței </a:t>
            </a:r>
            <a:r>
              <a:rPr lang="en-US" sz="4000" b="1" dirty="0" err="1">
                <a:solidFill>
                  <a:schemeClr val="tx1"/>
                </a:solidFill>
                <a:latin typeface="Arial" panose="020B0604020202020204" pitchFamily="34" charset="0"/>
                <a:cs typeface="Arial" panose="020B0604020202020204" pitchFamily="34" charset="0"/>
              </a:rPr>
              <a:t>timpului</a:t>
            </a:r>
            <a:r>
              <a:rPr lang="en-US" sz="4000" b="1" dirty="0">
                <a:solidFill>
                  <a:schemeClr val="tx1"/>
                </a:solidFill>
                <a:latin typeface="Arial" panose="020B0604020202020204" pitchFamily="34" charset="0"/>
                <a:cs typeface="Arial" panose="020B0604020202020204" pitchFamily="34" charset="0"/>
              </a:rPr>
              <a:t> de </a:t>
            </a:r>
            <a:r>
              <a:rPr lang="en-US" sz="4000" b="1" dirty="0" err="1">
                <a:solidFill>
                  <a:schemeClr val="tx1"/>
                </a:solidFill>
                <a:latin typeface="Arial" panose="020B0604020202020204" pitchFamily="34" charset="0"/>
                <a:cs typeface="Arial" panose="020B0604020202020204" pitchFamily="34" charset="0"/>
              </a:rPr>
              <a:t>muncă</a:t>
            </a:r>
            <a:r>
              <a:rPr lang="en-US" sz="4000" b="1" dirty="0">
                <a:solidFill>
                  <a:schemeClr val="tx1"/>
                </a:solidFill>
                <a:latin typeface="Arial" panose="020B0604020202020204" pitchFamily="34" charset="0"/>
                <a:cs typeface="Arial" panose="020B0604020202020204" pitchFamily="34" charset="0"/>
              </a:rPr>
              <a:t> </a:t>
            </a:r>
            <a:r>
              <a:rPr lang="ro-RO" sz="4000" b="1" dirty="0">
                <a:solidFill>
                  <a:schemeClr val="tx1"/>
                </a:solidFill>
                <a:latin typeface="Arial" panose="020B0604020202020204" pitchFamily="34" charset="0"/>
                <a:cs typeface="Arial" panose="020B0604020202020204" pitchFamily="34" charset="0"/>
              </a:rPr>
              <a:t>sunt introduse zilnic, înregistrând toate prezențele și absențele la locul de muncă.</a:t>
            </a:r>
            <a:endParaRPr lang="ru-RU" sz="4000" b="1" dirty="0">
              <a:solidFill>
                <a:schemeClr val="tx1"/>
              </a:solidFill>
              <a:latin typeface="Arial" panose="020B0604020202020204" pitchFamily="34" charset="0"/>
              <a:cs typeface="Arial" panose="020B0604020202020204" pitchFamily="34" charset="0"/>
            </a:endParaRPr>
          </a:p>
          <a:p>
            <a:endParaRPr lang="ru-RU" dirty="0"/>
          </a:p>
        </p:txBody>
      </p:sp>
      <p:pic>
        <p:nvPicPr>
          <p:cNvPr id="5" name="Рисунок 4">
            <a:extLst>
              <a:ext uri="{FF2B5EF4-FFF2-40B4-BE49-F238E27FC236}">
                <a16:creationId xmlns:a16="http://schemas.microsoft.com/office/drawing/2014/main" id="{F4431C61-0232-41F5-810B-B44CEE01E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5036598"/>
            <a:ext cx="3888432" cy="158417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04664"/>
            <a:ext cx="8686800" cy="6120680"/>
          </a:xfrm>
        </p:spPr>
        <p:txBody>
          <a:bodyPr>
            <a:normAutofit fontScale="25000" lnSpcReduction="20000"/>
          </a:bodyPr>
          <a:lstStyle/>
          <a:p>
            <a:pPr>
              <a:buNone/>
            </a:pPr>
            <a:r>
              <a:rPr lang="en-US" sz="5600" b="1" dirty="0">
                <a:solidFill>
                  <a:schemeClr val="tx1"/>
                </a:solidFill>
                <a:latin typeface="Arial Black" panose="020B0A04020102020204" pitchFamily="34" charset="0"/>
              </a:rPr>
              <a:t>      </a:t>
            </a:r>
            <a:r>
              <a:rPr lang="ro-RO" sz="5600" b="1" dirty="0">
                <a:solidFill>
                  <a:schemeClr val="tx1"/>
                </a:solidFill>
                <a:latin typeface="Arial Black" panose="020B0A04020102020204" pitchFamily="34" charset="0"/>
              </a:rPr>
              <a:t>Desemnări care sunt utilizate la completarea </a:t>
            </a:r>
            <a:r>
              <a:rPr lang="en-US" sz="5600" b="1" dirty="0" err="1">
                <a:solidFill>
                  <a:schemeClr val="tx1"/>
                </a:solidFill>
                <a:latin typeface="Arial Black" panose="020B0A04020102020204" pitchFamily="34" charset="0"/>
              </a:rPr>
              <a:t>Tabelul</a:t>
            </a:r>
            <a:r>
              <a:rPr lang="en-US" sz="5600" b="1" dirty="0">
                <a:solidFill>
                  <a:schemeClr val="tx1"/>
                </a:solidFill>
                <a:latin typeface="Arial Black" panose="020B0A04020102020204" pitchFamily="34" charset="0"/>
              </a:rPr>
              <a:t> de </a:t>
            </a:r>
            <a:r>
              <a:rPr lang="en-US" sz="5600" b="1" dirty="0" err="1">
                <a:solidFill>
                  <a:schemeClr val="tx1"/>
                </a:solidFill>
                <a:latin typeface="Arial Black" panose="020B0A04020102020204" pitchFamily="34" charset="0"/>
              </a:rPr>
              <a:t>evidență</a:t>
            </a:r>
            <a:r>
              <a:rPr lang="en-US" sz="5600" b="1" dirty="0">
                <a:solidFill>
                  <a:schemeClr val="tx1"/>
                </a:solidFill>
                <a:latin typeface="Arial Black" panose="020B0A04020102020204" pitchFamily="34" charset="0"/>
              </a:rPr>
              <a:t> a </a:t>
            </a:r>
            <a:r>
              <a:rPr lang="en-US" sz="5600" b="1" dirty="0" err="1">
                <a:solidFill>
                  <a:schemeClr val="tx1"/>
                </a:solidFill>
                <a:latin typeface="Arial Black" panose="020B0A04020102020204" pitchFamily="34" charset="0"/>
              </a:rPr>
              <a:t>timpului</a:t>
            </a:r>
            <a:r>
              <a:rPr lang="en-US" sz="5600" b="1" dirty="0">
                <a:solidFill>
                  <a:schemeClr val="tx1"/>
                </a:solidFill>
                <a:latin typeface="Arial Black" panose="020B0A04020102020204" pitchFamily="34" charset="0"/>
              </a:rPr>
              <a:t> de </a:t>
            </a:r>
            <a:r>
              <a:rPr lang="en-US" sz="5600" b="1" dirty="0" err="1">
                <a:solidFill>
                  <a:schemeClr val="tx1"/>
                </a:solidFill>
                <a:latin typeface="Arial Black" panose="020B0A04020102020204" pitchFamily="34" charset="0"/>
              </a:rPr>
              <a:t>muncă</a:t>
            </a:r>
            <a:r>
              <a:rPr lang="en-US" sz="5600" b="1" dirty="0">
                <a:solidFill>
                  <a:schemeClr val="tx1"/>
                </a:solidFill>
                <a:latin typeface="Arial Black" panose="020B0A04020102020204" pitchFamily="34" charset="0"/>
              </a:rPr>
              <a:t> </a:t>
            </a:r>
            <a:r>
              <a:rPr lang="ro-RO" sz="5600" b="1" dirty="0">
                <a:solidFill>
                  <a:schemeClr val="tx1"/>
                </a:solidFill>
                <a:latin typeface="Arial Black" panose="020B0A04020102020204" pitchFamily="34" charset="0"/>
              </a:rPr>
              <a:t>sunt </a:t>
            </a:r>
            <a:r>
              <a:rPr lang="en-US" sz="5600" b="1" dirty="0" err="1">
                <a:solidFill>
                  <a:schemeClr val="tx1"/>
                </a:solidFill>
                <a:latin typeface="Arial Black" panose="020B0A04020102020204" pitchFamily="34" charset="0"/>
              </a:rPr>
              <a:t>aprobat</a:t>
            </a:r>
            <a:r>
              <a:rPr lang="en-US" sz="5600" b="1" dirty="0">
                <a:solidFill>
                  <a:schemeClr val="tx1"/>
                </a:solidFill>
                <a:latin typeface="Arial Black" panose="020B0A04020102020204" pitchFamily="34" charset="0"/>
              </a:rPr>
              <a:t> </a:t>
            </a:r>
            <a:r>
              <a:rPr lang="en-US" sz="5600" b="1" dirty="0" err="1">
                <a:solidFill>
                  <a:schemeClr val="tx1"/>
                </a:solidFill>
                <a:latin typeface="Arial Black" panose="020B0A04020102020204" pitchFamily="34" charset="0"/>
              </a:rPr>
              <a:t>prin</a:t>
            </a:r>
            <a:r>
              <a:rPr lang="en-US" sz="5600" b="1" dirty="0">
                <a:solidFill>
                  <a:schemeClr val="tx1"/>
                </a:solidFill>
                <a:latin typeface="Arial Black" panose="020B0A04020102020204" pitchFamily="34" charset="0"/>
              </a:rPr>
              <a:t>  </a:t>
            </a:r>
            <a:r>
              <a:rPr lang="ro-RO" sz="5600" b="1" dirty="0">
                <a:solidFill>
                  <a:schemeClr val="tx1"/>
                </a:solidFill>
                <a:latin typeface="Arial Black" panose="020B0A04020102020204" pitchFamily="34" charset="0"/>
              </a:rPr>
              <a:t>Convenţiei colective (nivel naţional) nr.  17/2020, conform căreea tabelul se completează în felul următor:</a:t>
            </a:r>
            <a:endParaRPr lang="en-US" sz="5600" b="1" dirty="0">
              <a:solidFill>
                <a:schemeClr val="tx1"/>
              </a:solidFill>
              <a:latin typeface="Arial Black" panose="020B0A04020102020204" pitchFamily="34" charset="0"/>
            </a:endParaRPr>
          </a:p>
          <a:p>
            <a:pPr>
              <a:buNone/>
            </a:pPr>
            <a:endParaRPr lang="ru-RU" sz="4000" dirty="0">
              <a:solidFill>
                <a:schemeClr val="tx1"/>
              </a:solidFill>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1-12 ore (se indică durata concretă a timpului de muncă);</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R – zile de repaus (odihnă);</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Sn – zile de sărbătoare nelucrătoare;</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Ls – zile libere cu menținerea salariului;</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C – concediu plătit;</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Cn – concediu neplătit;</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Cs – concediu de studii;</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Cm – concediu medical;</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Cc – concediu de maternitate, concediu pentru îngrijirea copilului, concediu paternal;</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D – deplasare;</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Sp – perioada de suspendare a contractului individual de muncă;</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Şt – şomaj tehnic;</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St – staționare;</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Dt – detașare;</a:t>
            </a:r>
            <a:endParaRPr lang="ru-RU" sz="4400" dirty="0">
              <a:solidFill>
                <a:schemeClr val="tx1"/>
              </a:solidFill>
              <a:latin typeface="Arial" panose="020B0604020202020204" pitchFamily="34" charset="0"/>
              <a:cs typeface="Arial" panose="020B0604020202020204" pitchFamily="34" charset="0"/>
            </a:endParaRPr>
          </a:p>
          <a:p>
            <a:pPr lvl="0">
              <a:buFont typeface="Wingdings" pitchFamily="2" charset="2"/>
              <a:buChar char="Ø"/>
            </a:pPr>
            <a:r>
              <a:rPr lang="ro-RO" sz="4400" i="1" dirty="0">
                <a:solidFill>
                  <a:schemeClr val="tx1"/>
                </a:solidFill>
                <a:latin typeface="Arial" panose="020B0604020202020204" pitchFamily="34" charset="0"/>
                <a:cs typeface="Arial" panose="020B0604020202020204" pitchFamily="34" charset="0"/>
              </a:rPr>
              <a:t>A – absențe.</a:t>
            </a:r>
            <a:endParaRPr lang="en-US" sz="4400" i="1" dirty="0">
              <a:solidFill>
                <a:schemeClr val="tx1"/>
              </a:solidFill>
              <a:latin typeface="Arial" panose="020B0604020202020204" pitchFamily="34" charset="0"/>
              <a:cs typeface="Arial" panose="020B0604020202020204" pitchFamily="34" charset="0"/>
            </a:endParaRPr>
          </a:p>
          <a:p>
            <a:pPr lvl="0">
              <a:buNone/>
            </a:pPr>
            <a:endParaRPr lang="ru-RU" sz="4000" dirty="0">
              <a:solidFill>
                <a:schemeClr val="tx1"/>
              </a:solidFill>
            </a:endParaRPr>
          </a:p>
          <a:p>
            <a:pPr>
              <a:buNone/>
            </a:pPr>
            <a:r>
              <a:rPr lang="en-US" sz="4000" b="1" i="1" dirty="0">
                <a:solidFill>
                  <a:srgbClr val="FF0000"/>
                </a:solidFill>
              </a:rPr>
              <a:t>        </a:t>
            </a:r>
            <a:r>
              <a:rPr lang="ro-RO" sz="4900" b="1" i="1" dirty="0">
                <a:solidFill>
                  <a:srgbClr val="FF0000"/>
                </a:solidFill>
                <a:latin typeface="Arial Black" panose="020B0A04020102020204" pitchFamily="34" charset="0"/>
              </a:rPr>
              <a:t>Important!</a:t>
            </a:r>
            <a:r>
              <a:rPr lang="en-US" sz="4900" i="1" dirty="0">
                <a:solidFill>
                  <a:srgbClr val="FF0000"/>
                </a:solidFill>
                <a:latin typeface="Arial Black" panose="020B0A04020102020204" pitchFamily="34" charset="0"/>
              </a:rPr>
              <a:t>!!</a:t>
            </a:r>
            <a:r>
              <a:rPr lang="en-US" sz="4900" dirty="0">
                <a:solidFill>
                  <a:srgbClr val="FF0000"/>
                </a:solidFill>
                <a:latin typeface="Arial Black" panose="020B0A04020102020204" pitchFamily="34" charset="0"/>
              </a:rPr>
              <a:t> </a:t>
            </a:r>
            <a:r>
              <a:rPr lang="ro-MD" sz="4900" dirty="0">
                <a:solidFill>
                  <a:srgbClr val="FF0000"/>
                </a:solidFill>
                <a:latin typeface="Arial Black" panose="020B0A04020102020204" pitchFamily="34" charset="0"/>
              </a:rPr>
              <a:t>  </a:t>
            </a:r>
            <a:r>
              <a:rPr lang="ro-RO" sz="4900" dirty="0">
                <a:solidFill>
                  <a:schemeClr val="tx1"/>
                </a:solidFill>
                <a:latin typeface="Arial Black" panose="020B0A04020102020204" pitchFamily="34" charset="0"/>
              </a:rPr>
              <a:t>La unitate pot fi elaborate și aprobate desemnări proprii.</a:t>
            </a:r>
            <a:endParaRPr lang="en-US" sz="4900" dirty="0">
              <a:solidFill>
                <a:schemeClr val="tx1"/>
              </a:solidFill>
              <a:latin typeface="Arial Black" panose="020B0A04020102020204" pitchFamily="34" charset="0"/>
            </a:endParaRPr>
          </a:p>
          <a:p>
            <a:pPr marL="34290" indent="0">
              <a:buNone/>
            </a:pPr>
            <a:endParaRPr lang="en-US" sz="4900" dirty="0">
              <a:solidFill>
                <a:schemeClr val="tx1"/>
              </a:solidFill>
            </a:endParaRPr>
          </a:p>
          <a:p>
            <a:pPr algn="just">
              <a:buNone/>
            </a:pPr>
            <a:r>
              <a:rPr lang="en-US" sz="6200" b="1" dirty="0">
                <a:solidFill>
                  <a:schemeClr val="tx1"/>
                </a:solidFill>
                <a:latin typeface="Arial" panose="020B0604020202020204" pitchFamily="34" charset="0"/>
                <a:cs typeface="Arial" panose="020B0604020202020204" pitchFamily="34" charset="0"/>
              </a:rPr>
              <a:t>        </a:t>
            </a:r>
            <a:r>
              <a:rPr lang="ro-RO" sz="6200" b="1" dirty="0">
                <a:solidFill>
                  <a:schemeClr val="tx1"/>
                </a:solidFill>
                <a:latin typeface="Arial" panose="020B0604020202020204" pitchFamily="34" charset="0"/>
                <a:cs typeface="Arial" panose="020B0604020202020204" pitchFamily="34" charset="0"/>
              </a:rPr>
              <a:t>Toate datele din </a:t>
            </a:r>
            <a:r>
              <a:rPr lang="en-US" sz="6200" b="1" dirty="0" err="1">
                <a:solidFill>
                  <a:schemeClr val="tx1"/>
                </a:solidFill>
                <a:latin typeface="Arial" panose="020B0604020202020204" pitchFamily="34" charset="0"/>
                <a:cs typeface="Arial" panose="020B0604020202020204" pitchFamily="34" charset="0"/>
              </a:rPr>
              <a:t>Tabelul</a:t>
            </a:r>
            <a:r>
              <a:rPr lang="en-US" sz="6200" b="1" dirty="0">
                <a:solidFill>
                  <a:schemeClr val="tx1"/>
                </a:solidFill>
                <a:latin typeface="Arial" panose="020B0604020202020204" pitchFamily="34" charset="0"/>
                <a:cs typeface="Arial" panose="020B0604020202020204" pitchFamily="34" charset="0"/>
              </a:rPr>
              <a:t> de </a:t>
            </a:r>
            <a:r>
              <a:rPr lang="en-US" sz="6200" b="1" dirty="0" err="1">
                <a:solidFill>
                  <a:schemeClr val="tx1"/>
                </a:solidFill>
                <a:latin typeface="Arial" panose="020B0604020202020204" pitchFamily="34" charset="0"/>
                <a:cs typeface="Arial" panose="020B0604020202020204" pitchFamily="34" charset="0"/>
              </a:rPr>
              <a:t>evidență</a:t>
            </a:r>
            <a:r>
              <a:rPr lang="en-US" sz="6200" b="1" dirty="0">
                <a:solidFill>
                  <a:schemeClr val="tx1"/>
                </a:solidFill>
                <a:latin typeface="Arial" panose="020B0604020202020204" pitchFamily="34" charset="0"/>
                <a:cs typeface="Arial" panose="020B0604020202020204" pitchFamily="34" charset="0"/>
              </a:rPr>
              <a:t> a </a:t>
            </a:r>
            <a:r>
              <a:rPr lang="en-US" sz="6200" b="1" dirty="0" err="1">
                <a:solidFill>
                  <a:schemeClr val="tx1"/>
                </a:solidFill>
                <a:latin typeface="Arial" panose="020B0604020202020204" pitchFamily="34" charset="0"/>
                <a:cs typeface="Arial" panose="020B0604020202020204" pitchFamily="34" charset="0"/>
              </a:rPr>
              <a:t>timpului</a:t>
            </a:r>
            <a:r>
              <a:rPr lang="en-US" sz="6200" b="1" dirty="0">
                <a:solidFill>
                  <a:schemeClr val="tx1"/>
                </a:solidFill>
                <a:latin typeface="Arial" panose="020B0604020202020204" pitchFamily="34" charset="0"/>
                <a:cs typeface="Arial" panose="020B0604020202020204" pitchFamily="34" charset="0"/>
              </a:rPr>
              <a:t> de </a:t>
            </a:r>
            <a:r>
              <a:rPr lang="en-US" sz="6200" b="1" dirty="0" err="1">
                <a:solidFill>
                  <a:schemeClr val="tx1"/>
                </a:solidFill>
                <a:latin typeface="Arial" panose="020B0604020202020204" pitchFamily="34" charset="0"/>
                <a:cs typeface="Arial" panose="020B0604020202020204" pitchFamily="34" charset="0"/>
              </a:rPr>
              <a:t>muncă</a:t>
            </a:r>
            <a:r>
              <a:rPr lang="en-US" sz="6200" b="1" dirty="0">
                <a:solidFill>
                  <a:schemeClr val="tx1"/>
                </a:solidFill>
                <a:latin typeface="Arial" panose="020B0604020202020204" pitchFamily="34" charset="0"/>
                <a:cs typeface="Arial" panose="020B0604020202020204" pitchFamily="34" charset="0"/>
              </a:rPr>
              <a:t> </a:t>
            </a:r>
            <a:r>
              <a:rPr lang="ro-RO" sz="6200" b="1" dirty="0">
                <a:solidFill>
                  <a:schemeClr val="tx1"/>
                </a:solidFill>
                <a:latin typeface="Arial" panose="020B0604020202020204" pitchFamily="34" charset="0"/>
                <a:cs typeface="Arial" panose="020B0604020202020204" pitchFamily="34" charset="0"/>
              </a:rPr>
              <a:t>trebuie să fie valabile, documentate. Acest document poate fi folosit, de exemplu, în instanță, ca una dintre dovezile bunei-credințe (necinstite) îndeplinirii de către angajat a îndatoririlor de serviciu în cazul concedierii sale ilegale sau recuperării pentru încălcarea disciplinei muncii (absența de la lucrează fără motive întemeiate).</a:t>
            </a:r>
            <a:endParaRPr lang="ru-RU" sz="6200" b="1" dirty="0">
              <a:solidFill>
                <a:schemeClr val="tx1"/>
              </a:solidFill>
              <a:latin typeface="Arial" panose="020B0604020202020204" pitchFamily="34" charset="0"/>
              <a:cs typeface="Arial" panose="020B0604020202020204" pitchFamily="34" charset="0"/>
            </a:endParaRP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positphotos_5993335-stock-illustration-lack-of-time.jpg"/>
          <p:cNvPicPr>
            <a:picLocks noGrp="1" noChangeAspect="1"/>
          </p:cNvPicPr>
          <p:nvPr>
            <p:ph idx="1"/>
          </p:nvPr>
        </p:nvPicPr>
        <p:blipFill>
          <a:blip r:embed="rId2" cstate="print"/>
          <a:stretch>
            <a:fillRect/>
          </a:stretch>
        </p:blipFill>
        <p:spPr>
          <a:xfrm>
            <a:off x="467544" y="1052736"/>
            <a:ext cx="7776863" cy="502738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504056"/>
          </a:xfrm>
        </p:spPr>
        <p:txBody>
          <a:bodyPr>
            <a:normAutofit/>
          </a:bodyPr>
          <a:lstStyle/>
          <a:p>
            <a:pPr algn="ctr"/>
            <a:r>
              <a:rPr lang="ro-RO" sz="2000" b="1" dirty="0">
                <a:solidFill>
                  <a:schemeClr val="tx1"/>
                </a:solidFill>
                <a:latin typeface="Arial Black" panose="020B0A04020102020204" pitchFamily="34" charset="0"/>
                <a:cs typeface="Arial" panose="020B0604020202020204" pitchFamily="34" charset="0"/>
              </a:rPr>
              <a:t>Durata zilei de muncă: </a:t>
            </a:r>
            <a:endParaRPr lang="ru-RU" sz="2000" dirty="0">
              <a:solidFill>
                <a:schemeClr val="tx1"/>
              </a:solidFill>
              <a:latin typeface="Arial Black" panose="020B0A04020102020204" pitchFamily="34" charset="0"/>
              <a:cs typeface="Arial" panose="020B0604020202020204" pitchFamily="34" charset="0"/>
            </a:endParaRPr>
          </a:p>
        </p:txBody>
      </p:sp>
      <p:sp>
        <p:nvSpPr>
          <p:cNvPr id="3" name="Содержимое 2"/>
          <p:cNvSpPr>
            <a:spLocks noGrp="1"/>
          </p:cNvSpPr>
          <p:nvPr>
            <p:ph idx="1"/>
          </p:nvPr>
        </p:nvSpPr>
        <p:spPr>
          <a:xfrm>
            <a:off x="304800" y="764704"/>
            <a:ext cx="8534400" cy="4392488"/>
          </a:xfrm>
        </p:spPr>
        <p:txBody>
          <a:bodyPr>
            <a:normAutofit fontScale="85000" lnSpcReduction="20000"/>
          </a:bodyPr>
          <a:lstStyle/>
          <a:p>
            <a:pPr algn="just">
              <a:buNone/>
            </a:pPr>
            <a:r>
              <a:rPr lang="en-US" b="1" dirty="0">
                <a:latin typeface="Arial" panose="020B0604020202020204" pitchFamily="34" charset="0"/>
                <a:cs typeface="Arial" panose="020B0604020202020204" pitchFamily="34" charset="0"/>
              </a:rPr>
              <a:t>      </a:t>
            </a:r>
            <a:r>
              <a:rPr lang="ro-RO" b="1" dirty="0">
                <a:solidFill>
                  <a:schemeClr val="tx1"/>
                </a:solidFill>
                <a:latin typeface="Arial" panose="020B0604020202020204" pitchFamily="34" charset="0"/>
                <a:cs typeface="Arial" panose="020B0604020202020204" pitchFamily="34" charset="0"/>
              </a:rPr>
              <a:t>Durata zilei de muncă se reglamentează conform la prevederilor art. 100 </a:t>
            </a:r>
            <a:r>
              <a:rPr lang="en-US" b="1" dirty="0">
                <a:solidFill>
                  <a:schemeClr val="tx1"/>
                </a:solidFill>
                <a:latin typeface="Arial" panose="020B0604020202020204" pitchFamily="34" charset="0"/>
                <a:cs typeface="Arial" panose="020B0604020202020204" pitchFamily="34" charset="0"/>
              </a:rPr>
              <a:t>din </a:t>
            </a:r>
            <a:r>
              <a:rPr lang="en-US" b="1" dirty="0" err="1">
                <a:solidFill>
                  <a:schemeClr val="tx1"/>
                </a:solidFill>
                <a:latin typeface="Arial" panose="020B0604020202020204" pitchFamily="34" charset="0"/>
                <a:cs typeface="Arial" panose="020B0604020202020204" pitchFamily="34" charset="0"/>
              </a:rPr>
              <a:t>Codul</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muncii</a:t>
            </a:r>
            <a:r>
              <a:rPr lang="en-US" b="1" dirty="0">
                <a:solidFill>
                  <a:schemeClr val="tx1"/>
                </a:solidFill>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normală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constituie</a:t>
            </a:r>
            <a:r>
              <a:rPr lang="en-US" dirty="0">
                <a:solidFill>
                  <a:schemeClr val="tx1"/>
                </a:solidFill>
                <a:latin typeface="Arial" panose="020B0604020202020204" pitchFamily="34" charset="0"/>
                <a:cs typeface="Arial" panose="020B0604020202020204" pitchFamily="34" charset="0"/>
              </a:rPr>
              <a:t> 8 ore;</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salariaţii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vîrstă</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pînă</a:t>
            </a:r>
            <a:r>
              <a:rPr lang="en-US" dirty="0">
                <a:solidFill>
                  <a:schemeClr val="tx1"/>
                </a:solidFill>
                <a:latin typeface="Arial" panose="020B0604020202020204" pitchFamily="34" charset="0"/>
                <a:cs typeface="Arial" panose="020B0604020202020204" pitchFamily="34" charset="0"/>
              </a:rPr>
              <a:t> la 16 </a:t>
            </a:r>
            <a:r>
              <a:rPr lang="en-US" dirty="0" err="1">
                <a:solidFill>
                  <a:schemeClr val="tx1"/>
                </a:solidFill>
                <a:latin typeface="Arial" panose="020B0604020202020204" pitchFamily="34" charset="0"/>
                <a:cs typeface="Arial" panose="020B0604020202020204" pitchFamily="34" charset="0"/>
              </a:rPr>
              <a:t>ani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nu </a:t>
            </a:r>
            <a:r>
              <a:rPr lang="en-US" dirty="0" err="1">
                <a:solidFill>
                  <a:schemeClr val="tx1"/>
                </a:solidFill>
                <a:latin typeface="Arial" panose="020B0604020202020204" pitchFamily="34" charset="0"/>
                <a:cs typeface="Arial" panose="020B0604020202020204" pitchFamily="34" charset="0"/>
              </a:rPr>
              <a:t>poate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depăşi</a:t>
            </a:r>
            <a:r>
              <a:rPr lang="en-US" dirty="0">
                <a:solidFill>
                  <a:schemeClr val="tx1"/>
                </a:solidFill>
                <a:latin typeface="Arial" panose="020B0604020202020204" pitchFamily="34" charset="0"/>
                <a:cs typeface="Arial" panose="020B0604020202020204" pitchFamily="34" charset="0"/>
              </a:rPr>
              <a:t> 5 ore;</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salariaţii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vîrstă</a:t>
            </a:r>
            <a:r>
              <a:rPr lang="en-US" dirty="0">
                <a:solidFill>
                  <a:schemeClr val="tx1"/>
                </a:solidFill>
                <a:latin typeface="Arial" panose="020B0604020202020204" pitchFamily="34" charset="0"/>
                <a:cs typeface="Arial" panose="020B0604020202020204" pitchFamily="34" charset="0"/>
              </a:rPr>
              <a:t> de la 16 la 18 </a:t>
            </a:r>
            <a:r>
              <a:rPr lang="en-US" dirty="0" err="1">
                <a:solidFill>
                  <a:schemeClr val="tx1"/>
                </a:solidFill>
                <a:latin typeface="Arial" panose="020B0604020202020204" pitchFamily="34" charset="0"/>
                <a:cs typeface="Arial" panose="020B0604020202020204" pitchFamily="34" charset="0"/>
              </a:rPr>
              <a:t>ani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şi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salariaţii</a:t>
            </a:r>
            <a:r>
              <a:rPr lang="en-US" dirty="0">
                <a:solidFill>
                  <a:schemeClr val="tx1"/>
                </a:solidFill>
                <a:latin typeface="Arial" panose="020B0604020202020204" pitchFamily="34" charset="0"/>
                <a:cs typeface="Arial" panose="020B0604020202020204" pitchFamily="34" charset="0"/>
              </a:rPr>
              <a:t> care </a:t>
            </a:r>
            <a:r>
              <a:rPr lang="en-US" dirty="0" err="1">
                <a:solidFill>
                  <a:schemeClr val="tx1"/>
                </a:solidFill>
                <a:latin typeface="Arial" panose="020B0604020202020204" pitchFamily="34" charset="0"/>
                <a:cs typeface="Arial" panose="020B0604020202020204" pitchFamily="34" charset="0"/>
              </a:rPr>
              <a:t>lucrează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condiţii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vătămătoare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nu </a:t>
            </a:r>
            <a:r>
              <a:rPr lang="en-US" dirty="0" err="1">
                <a:solidFill>
                  <a:schemeClr val="tx1"/>
                </a:solidFill>
                <a:latin typeface="Arial" panose="020B0604020202020204" pitchFamily="34" charset="0"/>
                <a:cs typeface="Arial" panose="020B0604020202020204" pitchFamily="34" charset="0"/>
              </a:rPr>
              <a:t>poate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depăşi</a:t>
            </a:r>
            <a:r>
              <a:rPr lang="en-US" dirty="0">
                <a:solidFill>
                  <a:schemeClr val="tx1"/>
                </a:solidFill>
                <a:latin typeface="Arial" panose="020B0604020202020204" pitchFamily="34" charset="0"/>
                <a:cs typeface="Arial" panose="020B0604020202020204" pitchFamily="34" charset="0"/>
              </a:rPr>
              <a:t> 7 ore;</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persoanele</a:t>
            </a:r>
            <a:r>
              <a:rPr lang="en-US" dirty="0">
                <a:solidFill>
                  <a:schemeClr val="tx1"/>
                </a:solidFill>
                <a:latin typeface="Arial" panose="020B0604020202020204" pitchFamily="34" charset="0"/>
                <a:cs typeface="Arial" panose="020B0604020202020204" pitchFamily="34" charset="0"/>
              </a:rPr>
              <a:t> cu </a:t>
            </a:r>
            <a:r>
              <a:rPr lang="en-US" dirty="0" err="1">
                <a:solidFill>
                  <a:schemeClr val="tx1"/>
                </a:solidFill>
                <a:latin typeface="Arial" panose="020B0604020202020204" pitchFamily="34" charset="0"/>
                <a:cs typeface="Arial" panose="020B0604020202020204" pitchFamily="34" charset="0"/>
              </a:rPr>
              <a:t>dizabilităţi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se </a:t>
            </a:r>
            <a:r>
              <a:rPr lang="en-US" dirty="0" err="1">
                <a:solidFill>
                  <a:schemeClr val="tx1"/>
                </a:solidFill>
                <a:latin typeface="Arial" panose="020B0604020202020204" pitchFamily="34" charset="0"/>
                <a:cs typeface="Arial" panose="020B0604020202020204" pitchFamily="34" charset="0"/>
              </a:rPr>
              <a:t>stabileşte</a:t>
            </a:r>
            <a:r>
              <a:rPr lang="en-US" dirty="0">
                <a:solidFill>
                  <a:schemeClr val="tx1"/>
                </a:solidFill>
                <a:latin typeface="Arial" panose="020B0604020202020204" pitchFamily="34" charset="0"/>
                <a:cs typeface="Arial" panose="020B0604020202020204" pitchFamily="34" charset="0"/>
              </a:rPr>
              <a:t> conform </a:t>
            </a:r>
            <a:r>
              <a:rPr lang="en-US" dirty="0" err="1">
                <a:solidFill>
                  <a:schemeClr val="tx1"/>
                </a:solidFill>
                <a:latin typeface="Arial" panose="020B0604020202020204" pitchFamily="34" charset="0"/>
                <a:cs typeface="Arial" panose="020B0604020202020204" pitchFamily="34" charset="0"/>
              </a:rPr>
              <a:t>certificatului</a:t>
            </a:r>
            <a:r>
              <a:rPr lang="en-US" dirty="0">
                <a:solidFill>
                  <a:schemeClr val="tx1"/>
                </a:solidFill>
                <a:latin typeface="Arial" panose="020B0604020202020204" pitchFamily="34" charset="0"/>
                <a:cs typeface="Arial" panose="020B0604020202020204" pitchFamily="34" charset="0"/>
              </a:rPr>
              <a:t> medical,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limitele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duratei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normale</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maximă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nu </a:t>
            </a:r>
            <a:r>
              <a:rPr lang="en-US" dirty="0" err="1">
                <a:solidFill>
                  <a:schemeClr val="tx1"/>
                </a:solidFill>
                <a:latin typeface="Arial" panose="020B0604020202020204" pitchFamily="34" charset="0"/>
                <a:cs typeface="Arial" panose="020B0604020202020204" pitchFamily="34" charset="0"/>
              </a:rPr>
              <a:t>poate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depăşi</a:t>
            </a:r>
            <a:r>
              <a:rPr lang="en-US" dirty="0">
                <a:solidFill>
                  <a:schemeClr val="tx1"/>
                </a:solidFill>
                <a:latin typeface="Arial" panose="020B0604020202020204" pitchFamily="34" charset="0"/>
                <a:cs typeface="Arial" panose="020B0604020202020204" pitchFamily="34" charset="0"/>
              </a:rPr>
              <a:t> 10 ore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limitele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duratei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normale</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de 40 de ore </a:t>
            </a:r>
            <a:r>
              <a:rPr lang="en-US" dirty="0" err="1">
                <a:solidFill>
                  <a:schemeClr val="tx1"/>
                </a:solidFill>
                <a:latin typeface="Arial" panose="020B0604020202020204" pitchFamily="34" charset="0"/>
                <a:cs typeface="Arial" panose="020B0604020202020204" pitchFamily="34" charset="0"/>
              </a:rPr>
              <a:t>pe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săptămînă</a:t>
            </a:r>
            <a:r>
              <a:rPr lang="en-US" dirty="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anumite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genuri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activitate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unităţi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profesii</a:t>
            </a:r>
            <a:r>
              <a:rPr lang="en-US" dirty="0">
                <a:solidFill>
                  <a:schemeClr val="tx1"/>
                </a:solidFill>
                <a:latin typeface="Arial" panose="020B0604020202020204" pitchFamily="34" charset="0"/>
                <a:cs typeface="Arial" panose="020B0604020202020204" pitchFamily="34" charset="0"/>
              </a:rPr>
              <a:t> se </a:t>
            </a:r>
            <a:r>
              <a:rPr lang="en-US" dirty="0" err="1">
                <a:solidFill>
                  <a:schemeClr val="tx1"/>
                </a:solidFill>
                <a:latin typeface="Arial" panose="020B0604020202020204" pitchFamily="34" charset="0"/>
                <a:cs typeface="Arial" panose="020B0604020202020204" pitchFamily="34" charset="0"/>
              </a:rPr>
              <a:t>poate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stabili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prin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Convenţie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colectivă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național</a:t>
            </a:r>
            <a:r>
              <a:rPr lang="en-US" dirty="0">
                <a:solidFill>
                  <a:schemeClr val="tx1"/>
                </a:solidFill>
                <a:latin typeface="Arial" panose="020B0604020202020204" pitchFamily="34" charset="0"/>
                <a:cs typeface="Arial" panose="020B0604020202020204" pitchFamily="34" charset="0"/>
              </a:rPr>
              <a:t>) nr. 2 din 9.07.2004, o </a:t>
            </a:r>
            <a:r>
              <a:rPr lang="en-US" dirty="0" err="1">
                <a:solidFill>
                  <a:schemeClr val="tx1"/>
                </a:solidFill>
                <a:latin typeface="Arial" panose="020B0604020202020204" pitchFamily="34" charset="0"/>
                <a:cs typeface="Arial" panose="020B0604020202020204" pitchFamily="34" charset="0"/>
              </a:rPr>
              <a:t>durată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de 12 ore, </a:t>
            </a:r>
            <a:r>
              <a:rPr lang="en-US" dirty="0" err="1">
                <a:solidFill>
                  <a:schemeClr val="tx1"/>
                </a:solidFill>
                <a:latin typeface="Arial" panose="020B0604020202020204" pitchFamily="34" charset="0"/>
                <a:cs typeface="Arial" panose="020B0604020202020204" pitchFamily="34" charset="0"/>
              </a:rPr>
              <a:t>urmată</a:t>
            </a:r>
            <a:r>
              <a:rPr lang="en-US" dirty="0">
                <a:solidFill>
                  <a:schemeClr val="tx1"/>
                </a:solidFill>
                <a:latin typeface="Arial" panose="020B0604020202020204" pitchFamily="34" charset="0"/>
                <a:cs typeface="Arial" panose="020B0604020202020204" pitchFamily="34" charset="0"/>
              </a:rPr>
              <a:t> de o </a:t>
            </a:r>
            <a:r>
              <a:rPr lang="en-US" dirty="0" err="1">
                <a:solidFill>
                  <a:schemeClr val="tx1"/>
                </a:solidFill>
                <a:latin typeface="Arial" panose="020B0604020202020204" pitchFamily="34" charset="0"/>
                <a:cs typeface="Arial" panose="020B0604020202020204" pitchFamily="34" charset="0"/>
              </a:rPr>
              <a:t>perioadă</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repaus</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cel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puţin</a:t>
            </a:r>
            <a:r>
              <a:rPr lang="en-US" dirty="0">
                <a:solidFill>
                  <a:schemeClr val="tx1"/>
                </a:solidFill>
                <a:latin typeface="Arial" panose="020B0604020202020204" pitchFamily="34" charset="0"/>
                <a:cs typeface="Arial" panose="020B0604020202020204" pitchFamily="34" charset="0"/>
              </a:rPr>
              <a:t> 24 de ore;</a:t>
            </a:r>
            <a:endParaRPr lang="ru-RU" dirty="0">
              <a:solidFill>
                <a:schemeClr val="tx1"/>
              </a:solidFill>
              <a:latin typeface="Arial" panose="020B0604020202020204" pitchFamily="34" charset="0"/>
              <a:cs typeface="Arial" panose="020B0604020202020204" pitchFamily="34" charset="0"/>
            </a:endParaRPr>
          </a:p>
          <a:p>
            <a:pPr lvl="0" algn="just">
              <a:buFont typeface="Wingdings" pitchFamily="2" charset="2"/>
              <a:buChar char="v"/>
            </a:pPr>
            <a:r>
              <a:rPr lang="en-US" dirty="0">
                <a:solidFill>
                  <a:schemeClr val="tx1"/>
                </a:solidFill>
                <a:latin typeface="Arial" panose="020B0604020202020204" pitchFamily="34" charset="0"/>
                <a:cs typeface="Arial" panose="020B0604020202020204" pitchFamily="34" charset="0"/>
              </a:rPr>
              <a:t>La </a:t>
            </a:r>
            <a:r>
              <a:rPr lang="en-US" dirty="0" err="1">
                <a:solidFill>
                  <a:schemeClr val="tx1"/>
                </a:solidFill>
                <a:latin typeface="Arial" panose="020B0604020202020204" pitchFamily="34" charset="0"/>
                <a:cs typeface="Arial" panose="020B0604020202020204" pitchFamily="34" charset="0"/>
              </a:rPr>
              <a:t>lucrările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unde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caracterul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deosebit</a:t>
            </a:r>
            <a:r>
              <a:rPr lang="en-US" dirty="0">
                <a:solidFill>
                  <a:schemeClr val="tx1"/>
                </a:solidFill>
                <a:latin typeface="Arial" panose="020B0604020202020204" pitchFamily="34" charset="0"/>
                <a:cs typeface="Arial" panose="020B0604020202020204" pitchFamily="34" charset="0"/>
              </a:rPr>
              <a:t> al </a:t>
            </a:r>
            <a:r>
              <a:rPr lang="en-US" dirty="0" err="1">
                <a:solidFill>
                  <a:schemeClr val="tx1"/>
                </a:solidFill>
                <a:latin typeface="Arial" panose="020B0604020202020204" pitchFamily="34" charset="0"/>
                <a:cs typeface="Arial" panose="020B0604020202020204" pitchFamily="34" charset="0"/>
              </a:rPr>
              <a:t>muncii</a:t>
            </a:r>
            <a:r>
              <a:rPr lang="en-US" dirty="0">
                <a:solidFill>
                  <a:schemeClr val="tx1"/>
                </a:solidFill>
                <a:latin typeface="Arial" panose="020B0604020202020204" pitchFamily="34" charset="0"/>
                <a:cs typeface="Arial" panose="020B0604020202020204" pitchFamily="34" charset="0"/>
              </a:rPr>
              <a:t> o </a:t>
            </a:r>
            <a:r>
              <a:rPr lang="en-US" dirty="0" err="1">
                <a:solidFill>
                  <a:schemeClr val="tx1"/>
                </a:solidFill>
                <a:latin typeface="Arial" panose="020B0604020202020204" pitchFamily="34" charset="0"/>
                <a:cs typeface="Arial" panose="020B0604020202020204" pitchFamily="34" charset="0"/>
              </a:rPr>
              <a:t>impune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ziua</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poate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segmentată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modul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prevăzut</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lege</a:t>
            </a:r>
            <a:r>
              <a:rPr lang="en-US" dirty="0">
                <a:solidFill>
                  <a:schemeClr val="tx1"/>
                </a:solidFill>
                <a:latin typeface="Arial" panose="020B0604020202020204" pitchFamily="34" charset="0"/>
                <a:cs typeface="Arial" panose="020B0604020202020204" pitchFamily="34" charset="0"/>
              </a:rPr>
              <a:t>, cu </a:t>
            </a:r>
            <a:r>
              <a:rPr lang="en-US" dirty="0" err="1">
                <a:solidFill>
                  <a:schemeClr val="tx1"/>
                </a:solidFill>
                <a:latin typeface="Arial" panose="020B0604020202020204" pitchFamily="34" charset="0"/>
                <a:cs typeface="Arial" panose="020B0604020202020204" pitchFamily="34" charset="0"/>
              </a:rPr>
              <a:t>condiţia</a:t>
            </a:r>
            <a:r>
              <a:rPr lang="en-US" dirty="0">
                <a:solidFill>
                  <a:schemeClr val="tx1"/>
                </a:solidFill>
                <a:latin typeface="Arial" panose="020B0604020202020204" pitchFamily="34" charset="0"/>
                <a:cs typeface="Arial" panose="020B0604020202020204" pitchFamily="34" charset="0"/>
              </a:rPr>
              <a:t> ca </a:t>
            </a: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totală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să</a:t>
            </a:r>
            <a:r>
              <a:rPr lang="en-US" dirty="0">
                <a:solidFill>
                  <a:schemeClr val="tx1"/>
                </a:solidFill>
                <a:latin typeface="Arial" panose="020B0604020202020204" pitchFamily="34" charset="0"/>
                <a:cs typeface="Arial" panose="020B0604020202020204" pitchFamily="34" charset="0"/>
              </a:rPr>
              <a:t> nu fie </a:t>
            </a:r>
            <a:r>
              <a:rPr lang="en-US" dirty="0" err="1">
                <a:solidFill>
                  <a:schemeClr val="tx1"/>
                </a:solidFill>
                <a:latin typeface="Arial" panose="020B0604020202020204" pitchFamily="34" charset="0"/>
                <a:cs typeface="Arial" panose="020B0604020202020204" pitchFamily="34" charset="0"/>
              </a:rPr>
              <a:t>mai</a:t>
            </a:r>
            <a:r>
              <a:rPr lang="en-US" dirty="0">
                <a:solidFill>
                  <a:schemeClr val="tx1"/>
                </a:solidFill>
                <a:latin typeface="Arial" panose="020B0604020202020204" pitchFamily="34" charset="0"/>
                <a:cs typeface="Arial" panose="020B0604020202020204" pitchFamily="34" charset="0"/>
              </a:rPr>
              <a:t> mare </a:t>
            </a:r>
            <a:r>
              <a:rPr lang="en-US" dirty="0" err="1">
                <a:solidFill>
                  <a:schemeClr val="tx1"/>
                </a:solidFill>
                <a:latin typeface="Arial" panose="020B0604020202020204" pitchFamily="34" charset="0"/>
                <a:cs typeface="Arial" panose="020B0604020202020204" pitchFamily="34" charset="0"/>
              </a:rPr>
              <a:t>decît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durata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zilnică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normală</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timpului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muncă</a:t>
            </a:r>
            <a:r>
              <a:rPr lang="en-US" dirty="0">
                <a:solidFill>
                  <a:schemeClr val="tx1"/>
                </a:solidFill>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p>
            <a:pPr>
              <a:buNone/>
            </a:pPr>
            <a:endParaRPr lang="ru-RU" dirty="0"/>
          </a:p>
        </p:txBody>
      </p:sp>
      <p:pic>
        <p:nvPicPr>
          <p:cNvPr id="7" name="Рисунок 6">
            <a:extLst>
              <a:ext uri="{FF2B5EF4-FFF2-40B4-BE49-F238E27FC236}">
                <a16:creationId xmlns:a16="http://schemas.microsoft.com/office/drawing/2014/main" id="{3F59A660-2302-49C1-95D1-7A7550E49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941168"/>
            <a:ext cx="5715000" cy="17293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08F990-A6DF-4087-9661-EAC06B12238E}"/>
              </a:ext>
            </a:extLst>
          </p:cNvPr>
          <p:cNvSpPr>
            <a:spLocks noGrp="1"/>
          </p:cNvSpPr>
          <p:nvPr>
            <p:ph idx="1"/>
          </p:nvPr>
        </p:nvSpPr>
        <p:spPr>
          <a:xfrm>
            <a:off x="395536" y="332656"/>
            <a:ext cx="8496943" cy="5763344"/>
          </a:xfrm>
        </p:spPr>
        <p:txBody>
          <a:bodyPr/>
          <a:lstStyle/>
          <a:p>
            <a:pPr marL="34290" indent="0" algn="ctr">
              <a:buNone/>
            </a:pPr>
            <a:r>
              <a:rPr lang="ro-RO" b="1" i="1" dirty="0">
                <a:solidFill>
                  <a:schemeClr val="tx1"/>
                </a:solidFill>
                <a:latin typeface="Arial Black" panose="020B0A04020102020204" pitchFamily="34" charset="0"/>
                <a:cs typeface="Arial" panose="020B0604020202020204" pitchFamily="34" charset="0"/>
              </a:rPr>
              <a:t>FORMULA FLEXIBILĂ DE MUNCĂ</a:t>
            </a:r>
          </a:p>
          <a:p>
            <a:pPr marL="34290" indent="0">
              <a:buNone/>
            </a:pPr>
            <a:r>
              <a:rPr lang="ro-RO" sz="1600" dirty="0">
                <a:solidFill>
                  <a:schemeClr val="tx1"/>
                </a:solidFill>
                <a:latin typeface="Arial" panose="020B0604020202020204" pitchFamily="34" charset="0"/>
                <a:cs typeface="Arial" panose="020B0604020202020204" pitchFamily="34" charset="0"/>
              </a:rPr>
              <a:t>Articolul 1 sa complectat cu o noțiune nouă din 1 septembrie cu următorul cuprins                     </a:t>
            </a:r>
            <a:r>
              <a:rPr lang="ro-RO" sz="1000" dirty="0">
                <a:solidFill>
                  <a:srgbClr val="FF0000"/>
                </a:solidFill>
                <a:latin typeface="Arial" panose="020B0604020202020204" pitchFamily="34" charset="0"/>
                <a:cs typeface="Arial" panose="020B0604020202020204" pitchFamily="34" charset="0"/>
              </a:rPr>
              <a:t>(Art.1 noțiunea introdusă prin LP195 din 14.07.22, MO246-250/05.08.22 art.478; în vigoare 01.09.22):</a:t>
            </a:r>
          </a:p>
          <a:p>
            <a:pPr marL="34290" indent="0" algn="just">
              <a:buNone/>
            </a:pPr>
            <a:r>
              <a:rPr lang="ro-RO" b="1" i="1" dirty="0">
                <a:solidFill>
                  <a:schemeClr val="tx1"/>
                </a:solidFill>
                <a:latin typeface="Arial" panose="020B0604020202020204" pitchFamily="34" charset="0"/>
                <a:cs typeface="Arial" panose="020B0604020202020204" pitchFamily="34" charset="0"/>
              </a:rPr>
              <a:t>„</a:t>
            </a:r>
            <a:r>
              <a:rPr lang="ro-RO" b="1" i="1" dirty="0">
                <a:solidFill>
                  <a:schemeClr val="accent2"/>
                </a:solidFill>
                <a:latin typeface="Arial" panose="020B0604020202020204" pitchFamily="34" charset="0"/>
                <a:cs typeface="Arial" panose="020B0604020202020204" pitchFamily="34" charset="0"/>
              </a:rPr>
              <a:t>formule flexibile de muncă</a:t>
            </a:r>
            <a:r>
              <a:rPr lang="ro-RO" b="1" dirty="0">
                <a:solidFill>
                  <a:schemeClr val="accent2"/>
                </a:solidFill>
                <a:latin typeface="Arial" panose="020B0604020202020204" pitchFamily="34" charset="0"/>
                <a:cs typeface="Arial" panose="020B0604020202020204" pitchFamily="34" charset="0"/>
              </a:rPr>
              <a:t> </a:t>
            </a:r>
            <a:r>
              <a:rPr lang="ro-RO" b="1" dirty="0">
                <a:solidFill>
                  <a:schemeClr val="tx1"/>
                </a:solidFill>
                <a:latin typeface="Arial" panose="020B0604020202020204" pitchFamily="34" charset="0"/>
                <a:cs typeface="Arial" panose="020B0604020202020204" pitchFamily="34" charset="0"/>
              </a:rPr>
              <a:t>– programe de muncă care oferă posibilitate salariaților să își adapteze programul de lucru, inclusiv prin utilizarea muncii la distanță, a muncii la domiciliu, a regimului flexibil de muncă, a timpului de muncă parțial sau a săptămânii de lucru comprimate.”</a:t>
            </a:r>
          </a:p>
          <a:p>
            <a:pPr marL="34290" indent="0">
              <a:buNone/>
            </a:pPr>
            <a:endParaRPr lang="ru-RU" dirty="0"/>
          </a:p>
        </p:txBody>
      </p:sp>
      <p:pic>
        <p:nvPicPr>
          <p:cNvPr id="5" name="Рисунок 4">
            <a:extLst>
              <a:ext uri="{FF2B5EF4-FFF2-40B4-BE49-F238E27FC236}">
                <a16:creationId xmlns:a16="http://schemas.microsoft.com/office/drawing/2014/main" id="{AAFFBB21-CDF0-4C3B-A546-DAA8BB0F7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96952"/>
            <a:ext cx="8496943" cy="3632448"/>
          </a:xfrm>
          <a:prstGeom prst="rect">
            <a:avLst/>
          </a:prstGeom>
        </p:spPr>
      </p:pic>
    </p:spTree>
    <p:extLst>
      <p:ext uri="{BB962C8B-B14F-4D97-AF65-F5344CB8AC3E}">
        <p14:creationId xmlns:p14="http://schemas.microsoft.com/office/powerpoint/2010/main" val="96656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504056"/>
          </a:xfrm>
        </p:spPr>
        <p:txBody>
          <a:bodyPr>
            <a:normAutofit fontScale="90000"/>
          </a:bodyPr>
          <a:lstStyle/>
          <a:p>
            <a:pPr algn="ctr"/>
            <a:r>
              <a:rPr lang="ro-RO" sz="1800" b="1" i="1" dirty="0">
                <a:solidFill>
                  <a:schemeClr val="tx1"/>
                </a:solidFill>
                <a:latin typeface="Arial Black" panose="020B0A04020102020204" pitchFamily="34" charset="0"/>
              </a:rPr>
              <a:t>PROGRAMUL  FLEXIBIL DE MUNCĂ</a:t>
            </a:r>
            <a:br>
              <a:rPr lang="ru-RU" sz="1800" b="1" dirty="0"/>
            </a:br>
            <a:endParaRPr lang="ru-RU" sz="1800" b="1" dirty="0"/>
          </a:p>
        </p:txBody>
      </p:sp>
      <p:sp>
        <p:nvSpPr>
          <p:cNvPr id="3" name="Содержимое 2"/>
          <p:cNvSpPr>
            <a:spLocks noGrp="1"/>
          </p:cNvSpPr>
          <p:nvPr>
            <p:ph idx="1"/>
          </p:nvPr>
        </p:nvSpPr>
        <p:spPr>
          <a:xfrm>
            <a:off x="304800" y="620688"/>
            <a:ext cx="8686800" cy="5976664"/>
          </a:xfrm>
        </p:spPr>
        <p:txBody>
          <a:bodyPr>
            <a:normAutofit fontScale="62500" lnSpcReduction="20000"/>
          </a:bodyPr>
          <a:lstStyle/>
          <a:p>
            <a:pPr algn="just">
              <a:buNone/>
            </a:pPr>
            <a:r>
              <a:rPr lang="en-US" dirty="0"/>
              <a:t>      </a:t>
            </a:r>
            <a:r>
              <a:rPr lang="en-US" b="1" dirty="0" err="1">
                <a:solidFill>
                  <a:schemeClr val="tx1"/>
                </a:solidFill>
                <a:latin typeface="Arial" panose="020B0604020202020204" pitchFamily="34" charset="0"/>
                <a:cs typeface="Arial" panose="020B0604020202020204" pitchFamily="34" charset="0"/>
              </a:rPr>
              <a:t>Angajatorii</a:t>
            </a:r>
            <a:r>
              <a:rPr lang="en-US" b="1" dirty="0">
                <a:solidFill>
                  <a:schemeClr val="tx1"/>
                </a:solidFill>
                <a:latin typeface="Arial" panose="020B0604020202020204" pitchFamily="34" charset="0"/>
                <a:cs typeface="Arial" panose="020B0604020202020204" pitchFamily="34" charset="0"/>
              </a:rPr>
              <a:t> de </a:t>
            </a:r>
            <a:r>
              <a:rPr lang="en-US" b="1" dirty="0" err="1">
                <a:solidFill>
                  <a:schemeClr val="tx1"/>
                </a:solidFill>
                <a:latin typeface="Arial" panose="020B0604020202020204" pitchFamily="34" charset="0"/>
                <a:cs typeface="Arial" panose="020B0604020202020204" pitchFamily="34" charset="0"/>
              </a:rPr>
              <a:t>comun</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acord</a:t>
            </a:r>
            <a:r>
              <a:rPr lang="en-US" b="1" dirty="0">
                <a:solidFill>
                  <a:schemeClr val="tx1"/>
                </a:solidFill>
                <a:latin typeface="Arial" panose="020B0604020202020204" pitchFamily="34" charset="0"/>
                <a:cs typeface="Arial" panose="020B0604020202020204" pitchFamily="34" charset="0"/>
              </a:rPr>
              <a:t> cu </a:t>
            </a:r>
            <a:r>
              <a:rPr lang="en-US" b="1" dirty="0" err="1">
                <a:solidFill>
                  <a:schemeClr val="tx1"/>
                </a:solidFill>
                <a:latin typeface="Arial" panose="020B0604020202020204" pitchFamily="34" charset="0"/>
                <a:cs typeface="Arial" panose="020B0604020202020204" pitchFamily="34" charset="0"/>
              </a:rPr>
              <a:t>salariații</a:t>
            </a:r>
            <a:r>
              <a:rPr lang="ro-RO" b="1" dirty="0">
                <a:solidFill>
                  <a:schemeClr val="tx1"/>
                </a:solidFill>
                <a:latin typeface="Arial" panose="020B0604020202020204" pitchFamily="34" charset="0"/>
                <a:cs typeface="Arial" panose="020B0604020202020204" pitchFamily="34" charset="0"/>
              </a:rPr>
              <a:t> pot stabili formule flexibile de muncă comform art. 100</a:t>
            </a:r>
            <a:r>
              <a:rPr lang="ro-RO" b="1" baseline="30000" dirty="0">
                <a:solidFill>
                  <a:schemeClr val="tx1"/>
                </a:solidFill>
                <a:latin typeface="Arial" panose="020B0604020202020204" pitchFamily="34" charset="0"/>
                <a:cs typeface="Arial" panose="020B0604020202020204" pitchFamily="34" charset="0"/>
              </a:rPr>
              <a:t>1 </a:t>
            </a:r>
            <a:r>
              <a:rPr lang="en-US" b="1" dirty="0">
                <a:solidFill>
                  <a:schemeClr val="tx1"/>
                </a:solidFill>
                <a:latin typeface="Arial" panose="020B0604020202020204" pitchFamily="34" charset="0"/>
                <a:cs typeface="Arial" panose="020B0604020202020204" pitchFamily="34" charset="0"/>
              </a:rPr>
              <a:t>din </a:t>
            </a:r>
            <a:r>
              <a:rPr lang="en-US" b="1" dirty="0" err="1">
                <a:solidFill>
                  <a:schemeClr val="tx1"/>
                </a:solidFill>
                <a:latin typeface="Arial" panose="020B0604020202020204" pitchFamily="34" charset="0"/>
                <a:cs typeface="Arial" panose="020B0604020202020204" pitchFamily="34" charset="0"/>
              </a:rPr>
              <a:t>Codul</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muncii</a:t>
            </a:r>
            <a:r>
              <a:rPr lang="en-US" b="1" dirty="0">
                <a:solidFill>
                  <a:schemeClr val="tx1"/>
                </a:solidFill>
                <a:latin typeface="Arial" panose="020B0604020202020204" pitchFamily="34" charset="0"/>
                <a:cs typeface="Arial" panose="020B0604020202020204" pitchFamily="34" charset="0"/>
              </a:rPr>
              <a:t>,</a:t>
            </a:r>
            <a:r>
              <a:rPr lang="ro-RO" b="1" dirty="0">
                <a:solidFill>
                  <a:schemeClr val="tx1"/>
                </a:solidFill>
                <a:latin typeface="Arial" panose="020B0604020202020204" pitchFamily="34" charset="0"/>
                <a:cs typeface="Arial" panose="020B0604020202020204" pitchFamily="34" charset="0"/>
              </a:rPr>
              <a:t> statornicind următoarele prevederi:</a:t>
            </a:r>
            <a:endParaRPr lang="en-US" b="1" dirty="0">
              <a:solidFill>
                <a:schemeClr val="tx1"/>
              </a:solidFill>
              <a:latin typeface="Arial" panose="020B0604020202020204" pitchFamily="34" charset="0"/>
              <a:cs typeface="Arial" panose="020B0604020202020204" pitchFamily="34" charset="0"/>
            </a:endParaRPr>
          </a:p>
          <a:p>
            <a:pPr algn="just">
              <a:buNone/>
            </a:pPr>
            <a:endParaRPr lang="ru-RU" b="1" dirty="0">
              <a:solidFill>
                <a:schemeClr val="tx1"/>
              </a:solidFill>
              <a:latin typeface="Arial" panose="020B0604020202020204" pitchFamily="34" charset="0"/>
              <a:cs typeface="Arial" panose="020B0604020202020204" pitchFamily="34" charset="0"/>
            </a:endParaRPr>
          </a:p>
          <a:p>
            <a:pPr marL="34290" indent="0" algn="just">
              <a:buNone/>
            </a:pPr>
            <a:r>
              <a:rPr lang="ro-RO" dirty="0">
                <a:solidFill>
                  <a:schemeClr val="tx1"/>
                </a:solidFill>
                <a:latin typeface="Arial" panose="020B0604020202020204" pitchFamily="34" charset="0"/>
                <a:cs typeface="Arial" panose="020B0604020202020204" pitchFamily="34" charset="0"/>
              </a:rPr>
              <a:t>1) Formulele flexibile de muncă se instituie prin acordul dintre salariat şi angajator, la solicitarea salariatului sau a angajatorului, atât la momentul angajării, cât și după încheierea contractului individual de muncă, pe o durată determinată sau nedeterminată.</a:t>
            </a:r>
          </a:p>
          <a:p>
            <a:pPr marL="34290" indent="0" algn="just">
              <a:buNone/>
            </a:pPr>
            <a:r>
              <a:rPr lang="ro-RO" dirty="0">
                <a:solidFill>
                  <a:schemeClr val="tx1"/>
                </a:solidFill>
                <a:latin typeface="Arial" panose="020B0604020202020204" pitchFamily="34" charset="0"/>
                <a:cs typeface="Arial" panose="020B0604020202020204" pitchFamily="34" charset="0"/>
              </a:rPr>
              <a:t>2) Formulele flexibile de muncă se stabilesc în contractul individual de muncă sau în acordul suplimentar la contractul individual de muncă.</a:t>
            </a:r>
          </a:p>
          <a:p>
            <a:pPr marL="34290" indent="0" algn="just">
              <a:buNone/>
            </a:pPr>
            <a:r>
              <a:rPr lang="ro-RO" dirty="0">
                <a:solidFill>
                  <a:schemeClr val="tx1"/>
                </a:solidFill>
                <a:latin typeface="Arial" panose="020B0604020202020204" pitchFamily="34" charset="0"/>
                <a:cs typeface="Arial" panose="020B0604020202020204" pitchFamily="34" charset="0"/>
              </a:rPr>
              <a:t>3) Activitatea în condițiile formulelor flexibile de muncă nu limitează drepturile și garanțiile salariatului privind calcularea vechimii în muncă, privind durata concediului de odihnă anual sau alte drepturi aferente raporturilor de muncă, prevăzute de prezentul cod.</a:t>
            </a:r>
          </a:p>
          <a:p>
            <a:pPr marL="34290" indent="0" algn="just">
              <a:buNone/>
            </a:pPr>
            <a:r>
              <a:rPr lang="ro-RO" dirty="0">
                <a:solidFill>
                  <a:schemeClr val="tx1"/>
                </a:solidFill>
                <a:latin typeface="Arial" panose="020B0604020202020204" pitchFamily="34" charset="0"/>
                <a:cs typeface="Arial" panose="020B0604020202020204" pitchFamily="34" charset="0"/>
              </a:rPr>
              <a:t>4) Un salariat poate solicita ajustarea rezonabilă a programului de muncă </a:t>
            </a:r>
            <a:r>
              <a:rPr lang="ro-RO" b="1" i="1" dirty="0">
                <a:solidFill>
                  <a:schemeClr val="tx1"/>
                </a:solidFill>
                <a:latin typeface="Arial" panose="020B0604020202020204" pitchFamily="34" charset="0"/>
                <a:cs typeface="Arial" panose="020B0604020202020204" pitchFamily="34" charset="0"/>
              </a:rPr>
              <a:t>cel mult o dată la 6 luni</a:t>
            </a:r>
            <a:r>
              <a:rPr lang="ro-RO" dirty="0">
                <a:solidFill>
                  <a:schemeClr val="tx1"/>
                </a:solidFill>
                <a:latin typeface="Arial" panose="020B0604020202020204" pitchFamily="34" charset="0"/>
                <a:cs typeface="Arial" panose="020B0604020202020204" pitchFamily="34" charset="0"/>
              </a:rPr>
              <a:t>, în scris, printr-o cerere care va include următoarele informații: data depunerii cererii, formula flexibilă de muncă solicitată și data la care modificarea programului de muncă ar urma să înceapă.</a:t>
            </a:r>
          </a:p>
          <a:p>
            <a:pPr marL="34290" indent="0" algn="just">
              <a:buNone/>
            </a:pPr>
            <a:r>
              <a:rPr lang="ro-RO" dirty="0">
                <a:solidFill>
                  <a:schemeClr val="tx1"/>
                </a:solidFill>
                <a:latin typeface="Arial" panose="020B0604020202020204" pitchFamily="34" charset="0"/>
                <a:cs typeface="Arial" panose="020B0604020202020204" pitchFamily="34" charset="0"/>
              </a:rPr>
              <a:t>5) În </a:t>
            </a:r>
            <a:r>
              <a:rPr lang="ro-RO" b="1" i="1" dirty="0">
                <a:solidFill>
                  <a:schemeClr val="tx1"/>
                </a:solidFill>
                <a:latin typeface="Arial" panose="020B0604020202020204" pitchFamily="34" charset="0"/>
                <a:cs typeface="Arial" panose="020B0604020202020204" pitchFamily="34" charset="0"/>
              </a:rPr>
              <a:t>termen de 30 de zile de la recepționarea solicitării </a:t>
            </a:r>
            <a:r>
              <a:rPr lang="ro-RO" dirty="0">
                <a:solidFill>
                  <a:schemeClr val="tx1"/>
                </a:solidFill>
                <a:latin typeface="Arial" panose="020B0604020202020204" pitchFamily="34" charset="0"/>
                <a:cs typeface="Arial" panose="020B0604020202020204" pitchFamily="34" charset="0"/>
              </a:rPr>
              <a:t>de ajustare rezonabilă a programului de muncă, angajatorul va oferi răspuns cu prezentarea justificărilor aferente deciziei.</a:t>
            </a:r>
          </a:p>
          <a:p>
            <a:pPr marL="34290" indent="0" algn="just">
              <a:buNone/>
            </a:pPr>
            <a:r>
              <a:rPr lang="ro-RO" dirty="0">
                <a:solidFill>
                  <a:schemeClr val="tx1"/>
                </a:solidFill>
                <a:latin typeface="Arial" panose="020B0604020202020204" pitchFamily="34" charset="0"/>
                <a:cs typeface="Arial" panose="020B0604020202020204" pitchFamily="34" charset="0"/>
              </a:rPr>
              <a:t>6) În procesul de examinare a solicitării de ajustare rezonabilă a programului de muncă, angajatorul poate lua în considerare următorii factori pentru a determina posibilitatea sau imposibilitatea ajustării locului de muncă la formulele flexibile de muncă:</a:t>
            </a:r>
          </a:p>
          <a:p>
            <a:pPr marL="34290" indent="0" algn="just">
              <a:buNone/>
            </a:pPr>
            <a:r>
              <a:rPr lang="ro-RO" dirty="0">
                <a:solidFill>
                  <a:schemeClr val="tx1"/>
                </a:solidFill>
                <a:latin typeface="Arial" panose="020B0604020202020204" pitchFamily="34" charset="0"/>
                <a:cs typeface="Arial" panose="020B0604020202020204" pitchFamily="34" charset="0"/>
              </a:rPr>
              <a:t>a) costurile implicate;</a:t>
            </a:r>
          </a:p>
          <a:p>
            <a:pPr marL="34290" indent="0" algn="just">
              <a:buNone/>
            </a:pPr>
            <a:r>
              <a:rPr lang="ro-RO" dirty="0">
                <a:solidFill>
                  <a:schemeClr val="tx1"/>
                </a:solidFill>
                <a:latin typeface="Arial" panose="020B0604020202020204" pitchFamily="34" charset="0"/>
                <a:cs typeface="Arial" panose="020B0604020202020204" pitchFamily="34" charset="0"/>
              </a:rPr>
              <a:t>b) capacitatea de reorganizare a muncii printre personalul existent;</a:t>
            </a:r>
          </a:p>
          <a:p>
            <a:pPr marL="34290" indent="0" algn="just">
              <a:buNone/>
            </a:pPr>
            <a:r>
              <a:rPr lang="ro-RO" dirty="0">
                <a:solidFill>
                  <a:schemeClr val="tx1"/>
                </a:solidFill>
                <a:latin typeface="Arial" panose="020B0604020202020204" pitchFamily="34" charset="0"/>
                <a:cs typeface="Arial" panose="020B0604020202020204" pitchFamily="34" charset="0"/>
              </a:rPr>
              <a:t>c) capacitatea de a recruta personal suplimentar;</a:t>
            </a:r>
          </a:p>
          <a:p>
            <a:pPr marL="34290" indent="0" algn="just">
              <a:buNone/>
            </a:pPr>
            <a:r>
              <a:rPr lang="ro-RO" dirty="0">
                <a:solidFill>
                  <a:schemeClr val="tx1"/>
                </a:solidFill>
                <a:latin typeface="Arial" panose="020B0604020202020204" pitchFamily="34" charset="0"/>
                <a:cs typeface="Arial" panose="020B0604020202020204" pitchFamily="34" charset="0"/>
              </a:rPr>
              <a:t>d) impactul asupra calității;</a:t>
            </a:r>
          </a:p>
          <a:p>
            <a:pPr marL="34290" indent="0" algn="just">
              <a:buNone/>
            </a:pPr>
            <a:r>
              <a:rPr lang="ro-RO" dirty="0">
                <a:solidFill>
                  <a:schemeClr val="tx1"/>
                </a:solidFill>
                <a:latin typeface="Arial" panose="020B0604020202020204" pitchFamily="34" charset="0"/>
                <a:cs typeface="Arial" panose="020B0604020202020204" pitchFamily="34" charset="0"/>
              </a:rPr>
              <a:t>e) impactul asupra performanței salariatului;</a:t>
            </a:r>
          </a:p>
          <a:p>
            <a:pPr marL="34290" indent="0" algn="just">
              <a:buNone/>
            </a:pPr>
            <a:r>
              <a:rPr lang="ro-RO" dirty="0">
                <a:solidFill>
                  <a:schemeClr val="tx1"/>
                </a:solidFill>
                <a:latin typeface="Arial" panose="020B0604020202020204" pitchFamily="34" charset="0"/>
                <a:cs typeface="Arial" panose="020B0604020202020204" pitchFamily="34" charset="0"/>
              </a:rPr>
              <a:t>f) efectul asupra capacității de a satisface cererea clienților.</a:t>
            </a:r>
          </a:p>
          <a:p>
            <a:pPr marL="34290" indent="0" algn="just">
              <a:buNone/>
            </a:pPr>
            <a:r>
              <a:rPr lang="ro-RO" dirty="0">
                <a:solidFill>
                  <a:schemeClr val="tx1"/>
                </a:solidFill>
                <a:latin typeface="Arial" panose="020B0604020202020204" pitchFamily="34" charset="0"/>
                <a:cs typeface="Arial" panose="020B0604020202020204" pitchFamily="34" charset="0"/>
              </a:rPr>
              <a:t>7) În cazul salariatului cu formulă flexibilă de muncă aflat în deplasare în interes de serviciu, asupra lui se extinde programul de muncă stabilit la unitatea la care acesta este delegat.</a:t>
            </a:r>
          </a:p>
          <a:p>
            <a:pPr marL="34290" indent="0" algn="just">
              <a:buNone/>
            </a:pPr>
            <a:r>
              <a:rPr lang="ro-RO" b="1" dirty="0">
                <a:solidFill>
                  <a:schemeClr val="tx1"/>
                </a:solidFill>
                <a:latin typeface="Arial" panose="020B0604020202020204" pitchFamily="34" charset="0"/>
                <a:cs typeface="Arial" panose="020B0604020202020204" pitchFamily="34" charset="0"/>
              </a:rPr>
              <a:t>8) Formulele flexibile de muncă se aplică fără a aduce atingere prevederilor art. 100.</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9785413-BDEF-43C9-9C5B-F35C57136075}"/>
              </a:ext>
            </a:extLst>
          </p:cNvPr>
          <p:cNvSpPr>
            <a:spLocks noGrp="1"/>
          </p:cNvSpPr>
          <p:nvPr>
            <p:ph idx="1"/>
          </p:nvPr>
        </p:nvSpPr>
        <p:spPr>
          <a:xfrm>
            <a:off x="251520" y="404664"/>
            <a:ext cx="8640961" cy="4248472"/>
          </a:xfrm>
        </p:spPr>
        <p:txBody>
          <a:bodyPr>
            <a:normAutofit fontScale="85000" lnSpcReduction="10000"/>
          </a:bodyPr>
          <a:lstStyle/>
          <a:p>
            <a:pPr marL="34290" indent="0" algn="ctr">
              <a:spcAft>
                <a:spcPts val="0"/>
              </a:spcAft>
              <a:buNone/>
            </a:pPr>
            <a:r>
              <a:rPr lang="ro-MD" sz="2200" b="1" kern="150" dirty="0">
                <a:solidFill>
                  <a:schemeClr val="tx1"/>
                </a:solidFill>
                <a:latin typeface="Arial" panose="020B0604020202020204" pitchFamily="34" charset="0"/>
                <a:ea typeface="WenQuanYi Micro Hei"/>
                <a:cs typeface="Arial" panose="020B0604020202020204" pitchFamily="34" charset="0"/>
              </a:rPr>
              <a:t>Formulele flexibile a timpului de muncă</a:t>
            </a:r>
            <a:endParaRPr lang="ru-RU" sz="2200" kern="150" dirty="0">
              <a:solidFill>
                <a:schemeClr val="tx1"/>
              </a:solidFill>
              <a:latin typeface="Arial" panose="020B0604020202020204" pitchFamily="34" charset="0"/>
              <a:ea typeface="WenQuanYi Micro Hei"/>
              <a:cs typeface="Arial" panose="020B0604020202020204" pitchFamily="34" charset="0"/>
            </a:endParaRPr>
          </a:p>
          <a:p>
            <a:pPr marL="34290" indent="0">
              <a:spcAft>
                <a:spcPts val="0"/>
              </a:spcAft>
              <a:buNone/>
            </a:pPr>
            <a:r>
              <a:rPr lang="ro-MD" sz="1900" kern="150" dirty="0">
                <a:solidFill>
                  <a:schemeClr val="tx1"/>
                </a:solidFill>
                <a:latin typeface="Arial" panose="020B0604020202020204" pitchFamily="34" charset="0"/>
                <a:ea typeface="WenQuanYi Micro Hei"/>
                <a:cs typeface="Arial" panose="020B0604020202020204" pitchFamily="34" charset="0"/>
              </a:rPr>
              <a:t>   O primă opțiune pentru angajatori este reprezentată de distribuirea uniformă a timpului de muncă în cadrul săptămânii (ex. 8 ore pe zi timp de 5 zile, cu două zile de repaus), dublată de implementarea unor formule flexibile cu privire la stabilirea programului concret de lucru zilnic.</a:t>
            </a:r>
            <a:br>
              <a:rPr lang="ro-MD" sz="1900" kern="150" dirty="0">
                <a:solidFill>
                  <a:schemeClr val="tx1"/>
                </a:solidFill>
                <a:latin typeface="Arial" panose="020B0604020202020204" pitchFamily="34" charset="0"/>
                <a:ea typeface="WenQuanYi Micro Hei"/>
                <a:cs typeface="Arial" panose="020B0604020202020204" pitchFamily="34" charset="0"/>
              </a:rPr>
            </a:br>
            <a:r>
              <a:rPr lang="ro-MD" sz="1900" kern="150" dirty="0">
                <a:solidFill>
                  <a:schemeClr val="tx1"/>
                </a:solidFill>
                <a:latin typeface="Arial" panose="020B0604020202020204" pitchFamily="34" charset="0"/>
                <a:ea typeface="WenQuanYi Micro Hei"/>
                <a:cs typeface="Arial" panose="020B0604020202020204" pitchFamily="34" charset="0"/>
              </a:rPr>
              <a:t>   Un asemenea mecanism poate fi pus în aplicare prin diferitor formule a timpului de muncă flexibil:</a:t>
            </a:r>
            <a:endParaRPr lang="ru-RU" sz="1900" kern="150" dirty="0">
              <a:solidFill>
                <a:schemeClr val="tx1"/>
              </a:solidFill>
              <a:latin typeface="Arial" panose="020B0604020202020204" pitchFamily="34" charset="0"/>
              <a:ea typeface="WenQuanYi Micro Hei"/>
              <a:cs typeface="Arial" panose="020B0604020202020204" pitchFamily="34" charset="0"/>
            </a:endParaRPr>
          </a:p>
          <a:p>
            <a:pPr marL="34290" indent="0" algn="just">
              <a:spcAft>
                <a:spcPts val="0"/>
              </a:spcAft>
              <a:buNone/>
            </a:pPr>
            <a:r>
              <a:rPr lang="ro-MD" sz="1900" kern="150" dirty="0">
                <a:solidFill>
                  <a:schemeClr val="tx1"/>
                </a:solidFill>
                <a:latin typeface="Arial" panose="020B0604020202020204" pitchFamily="34" charset="0"/>
                <a:ea typeface="WenQuanYi Micro Hei"/>
                <a:cs typeface="Arial" panose="020B0604020202020204" pitchFamily="34" charset="0"/>
              </a:rPr>
              <a:t>1) stabilirea, de comun acord cu fiecare dintre salariați, prin contractul individual de muncă, a unui interval extins în care se va încadra programul de lucrude părti, de exemplu:</a:t>
            </a:r>
            <a:endParaRPr lang="ru-RU" sz="1900" kern="150" dirty="0">
              <a:solidFill>
                <a:schemeClr val="tx1"/>
              </a:solidFill>
              <a:latin typeface="Arial" panose="020B0604020202020204" pitchFamily="34" charset="0"/>
              <a:ea typeface="WenQuanYi Micro Hei"/>
              <a:cs typeface="Arial" panose="020B0604020202020204" pitchFamily="34" charset="0"/>
            </a:endParaRPr>
          </a:p>
          <a:p>
            <a:pPr marL="34290" indent="0" algn="just">
              <a:spcAft>
                <a:spcPts val="0"/>
              </a:spcAft>
              <a:buNone/>
            </a:pPr>
            <a:r>
              <a:rPr lang="en-US" sz="1900" kern="150" dirty="0">
                <a:solidFill>
                  <a:schemeClr val="tx1"/>
                </a:solidFill>
                <a:latin typeface="Arial" panose="020B0604020202020204" pitchFamily="34" charset="0"/>
                <a:ea typeface="WenQuanYi Micro Hei"/>
                <a:cs typeface="Arial" panose="020B0604020202020204" pitchFamily="34" charset="0"/>
              </a:rPr>
              <a:t>«</a:t>
            </a:r>
            <a:r>
              <a:rPr lang="ro-RO" sz="1900" b="1" i="1" kern="150" dirty="0">
                <a:solidFill>
                  <a:schemeClr val="tx1"/>
                </a:solidFill>
                <a:latin typeface="Arial" panose="020B0604020202020204" pitchFamily="34" charset="0"/>
                <a:ea typeface="WenQuanYi Micro Hei"/>
                <a:cs typeface="Arial" panose="020B0604020202020204" pitchFamily="34" charset="0"/>
              </a:rPr>
              <a:t>- Luni, miercuri, vineri - de la 8.00 la 16.30, pauza de masă de la 12.00 la 12.30,</a:t>
            </a:r>
            <a:endParaRPr lang="ru-RU" sz="1900" b="1" i="1" kern="150" dirty="0">
              <a:solidFill>
                <a:schemeClr val="tx1"/>
              </a:solidFill>
              <a:latin typeface="Arial" panose="020B0604020202020204" pitchFamily="34" charset="0"/>
              <a:ea typeface="WenQuanYi Micro Hei"/>
              <a:cs typeface="Arial" panose="020B0604020202020204" pitchFamily="34" charset="0"/>
            </a:endParaRPr>
          </a:p>
          <a:p>
            <a:pPr marL="34290" indent="0" algn="just">
              <a:spcAft>
                <a:spcPts val="0"/>
              </a:spcAft>
              <a:buNone/>
            </a:pPr>
            <a:r>
              <a:rPr lang="ru-RU" sz="1900" b="1" i="1" kern="150" dirty="0">
                <a:solidFill>
                  <a:schemeClr val="tx1"/>
                </a:solidFill>
                <a:latin typeface="Arial" panose="020B0604020202020204" pitchFamily="34" charset="0"/>
                <a:ea typeface="WenQuanYi Micro Hei"/>
                <a:cs typeface="Arial" panose="020B0604020202020204" pitchFamily="34" charset="0"/>
              </a:rPr>
              <a:t>  </a:t>
            </a:r>
            <a:r>
              <a:rPr lang="ro-RO" sz="1900" b="1" i="1" kern="150" dirty="0">
                <a:solidFill>
                  <a:schemeClr val="tx1"/>
                </a:solidFill>
                <a:latin typeface="Arial" panose="020B0604020202020204" pitchFamily="34" charset="0"/>
                <a:ea typeface="WenQuanYi Micro Hei"/>
                <a:cs typeface="Arial" panose="020B0604020202020204" pitchFamily="34" charset="0"/>
              </a:rPr>
              <a:t>- Marți și joi - de la 10.00 la 18.30, pauza de masă de la 14.00 la 14.30,</a:t>
            </a:r>
            <a:endParaRPr lang="ru-RU" sz="1900" b="1" i="1" kern="150" dirty="0">
              <a:solidFill>
                <a:schemeClr val="tx1"/>
              </a:solidFill>
              <a:latin typeface="Arial" panose="020B0604020202020204" pitchFamily="34" charset="0"/>
              <a:ea typeface="WenQuanYi Micro Hei"/>
              <a:cs typeface="Arial" panose="020B0604020202020204" pitchFamily="34" charset="0"/>
            </a:endParaRPr>
          </a:p>
          <a:p>
            <a:pPr marL="34290" indent="0" algn="just">
              <a:spcAft>
                <a:spcPts val="0"/>
              </a:spcAft>
              <a:buNone/>
            </a:pPr>
            <a:r>
              <a:rPr lang="ru-RU" sz="1900" b="1" i="1" kern="150" dirty="0">
                <a:solidFill>
                  <a:schemeClr val="tx1"/>
                </a:solidFill>
                <a:latin typeface="Arial" panose="020B0604020202020204" pitchFamily="34" charset="0"/>
                <a:ea typeface="WenQuanYi Micro Hei"/>
                <a:cs typeface="Arial" panose="020B0604020202020204" pitchFamily="34" charset="0"/>
              </a:rPr>
              <a:t>  </a:t>
            </a:r>
            <a:r>
              <a:rPr lang="ro-RO" sz="1900" b="1" i="1" kern="150" dirty="0">
                <a:solidFill>
                  <a:schemeClr val="tx1"/>
                </a:solidFill>
                <a:latin typeface="Arial" panose="020B0604020202020204" pitchFamily="34" charset="0"/>
                <a:ea typeface="WenQuanYi Micro Hei"/>
                <a:cs typeface="Arial" panose="020B0604020202020204" pitchFamily="34" charset="0"/>
              </a:rPr>
              <a:t>- Repaus saptăminal: sâmbăta și duminica</a:t>
            </a:r>
            <a:r>
              <a:rPr lang="en-US" sz="1900" kern="150" dirty="0">
                <a:solidFill>
                  <a:schemeClr val="tx1"/>
                </a:solidFill>
                <a:latin typeface="Arial" panose="020B0604020202020204" pitchFamily="34" charset="0"/>
                <a:ea typeface="WenQuanYi Micro Hei"/>
                <a:cs typeface="Arial" panose="020B0604020202020204" pitchFamily="34" charset="0"/>
              </a:rPr>
              <a:t>»</a:t>
            </a:r>
            <a:r>
              <a:rPr lang="ro-RO" sz="1900" kern="150" dirty="0">
                <a:solidFill>
                  <a:schemeClr val="tx1"/>
                </a:solidFill>
                <a:latin typeface="Arial" panose="020B0604020202020204" pitchFamily="34" charset="0"/>
                <a:ea typeface="WenQuanYi Micro Hei"/>
                <a:cs typeface="Arial" panose="020B0604020202020204" pitchFamily="34" charset="0"/>
              </a:rPr>
              <a:t>.</a:t>
            </a:r>
            <a:endParaRPr lang="ru-RU" sz="1900" kern="150" dirty="0">
              <a:solidFill>
                <a:schemeClr val="tx1"/>
              </a:solidFill>
              <a:latin typeface="Arial" panose="020B0604020202020204" pitchFamily="34" charset="0"/>
              <a:ea typeface="WenQuanYi Micro Hei"/>
              <a:cs typeface="Arial" panose="020B0604020202020204" pitchFamily="34" charset="0"/>
            </a:endParaRPr>
          </a:p>
          <a:p>
            <a:pPr marL="34290" indent="0" algn="just">
              <a:spcAft>
                <a:spcPts val="0"/>
              </a:spcAft>
              <a:buNone/>
            </a:pPr>
            <a:r>
              <a:rPr lang="ro-MD" sz="1900" kern="150" dirty="0">
                <a:solidFill>
                  <a:schemeClr val="tx1"/>
                </a:solidFill>
                <a:latin typeface="Arial" panose="020B0604020202020204" pitchFamily="34" charset="0"/>
                <a:ea typeface="WenQuanYi Micro Hei"/>
                <a:cs typeface="Arial" panose="020B0604020202020204" pitchFamily="34" charset="0"/>
              </a:rPr>
              <a:t>2) reglementarea prin acte aplicabile la nivelul angajatorului (ex. prin contractul colectiv de muncă aplicabil sau prin regulamentul intern), a modului specific de organizare a repartizării programului de muncă, precum și a obligațiilor care revin angajaților în acest context.</a:t>
            </a:r>
            <a:endParaRPr lang="ru-RU" sz="1900" kern="150" dirty="0">
              <a:solidFill>
                <a:schemeClr val="tx1"/>
              </a:solidFill>
              <a:latin typeface="Arial" panose="020B0604020202020204" pitchFamily="34" charset="0"/>
              <a:ea typeface="WenQuanYi Micro Hei"/>
              <a:cs typeface="Arial" panose="020B0604020202020204" pitchFamily="34" charset="0"/>
            </a:endParaRPr>
          </a:p>
          <a:p>
            <a:pPr marL="34290" indent="0">
              <a:buNone/>
            </a:pPr>
            <a:endParaRPr lang="ru-RU" dirty="0"/>
          </a:p>
        </p:txBody>
      </p:sp>
      <p:pic>
        <p:nvPicPr>
          <p:cNvPr id="5" name="Рисунок 4">
            <a:extLst>
              <a:ext uri="{FF2B5EF4-FFF2-40B4-BE49-F238E27FC236}">
                <a16:creationId xmlns:a16="http://schemas.microsoft.com/office/drawing/2014/main" id="{51AE6BFE-C779-40D7-93E4-0075CB496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5" y="4221088"/>
            <a:ext cx="7219950" cy="2466231"/>
          </a:xfrm>
          <a:prstGeom prst="rect">
            <a:avLst/>
          </a:prstGeom>
        </p:spPr>
      </p:pic>
    </p:spTree>
    <p:extLst>
      <p:ext uri="{BB962C8B-B14F-4D97-AF65-F5344CB8AC3E}">
        <p14:creationId xmlns:p14="http://schemas.microsoft.com/office/powerpoint/2010/main" val="245945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EE6CF39-4F81-4C18-BF4D-76F2951B491B}"/>
              </a:ext>
            </a:extLst>
          </p:cNvPr>
          <p:cNvSpPr>
            <a:spLocks noGrp="1"/>
          </p:cNvSpPr>
          <p:nvPr>
            <p:ph idx="1"/>
          </p:nvPr>
        </p:nvSpPr>
        <p:spPr>
          <a:xfrm>
            <a:off x="323528" y="283587"/>
            <a:ext cx="8496943" cy="4536504"/>
          </a:xfrm>
        </p:spPr>
        <p:txBody>
          <a:bodyPr>
            <a:normAutofit fontScale="62500" lnSpcReduction="20000"/>
          </a:bodyPr>
          <a:lstStyle/>
          <a:p>
            <a:pPr marL="34290" indent="0" algn="ctr">
              <a:buNone/>
            </a:pPr>
            <a:r>
              <a:rPr lang="ro-MD" sz="2600" b="1" dirty="0">
                <a:solidFill>
                  <a:schemeClr val="tx1"/>
                </a:solidFill>
                <a:latin typeface="Aharoni" panose="02010803020104030203" pitchFamily="2" charset="-79"/>
                <a:cs typeface="Aharoni" panose="02010803020104030203" pitchFamily="2" charset="-79"/>
              </a:rPr>
              <a:t>Domeniile de activitate eficiente pentru stabilirea formulri flexibile a timpuli de muncă </a:t>
            </a:r>
            <a:endParaRPr lang="ru-RU" sz="2600" dirty="0">
              <a:solidFill>
                <a:schemeClr val="tx1"/>
              </a:solidFill>
              <a:latin typeface="Arial" panose="020B0604020202020204" pitchFamily="34" charset="0"/>
              <a:cs typeface="Aharoni" panose="02010803020104030203" pitchFamily="2" charset="-79"/>
            </a:endParaRPr>
          </a:p>
          <a:p>
            <a:pPr marL="34290" indent="0">
              <a:buNone/>
            </a:pPr>
            <a:r>
              <a:rPr lang="en-US" sz="1900" dirty="0">
                <a:solidFill>
                  <a:schemeClr val="tx1"/>
                </a:solidFill>
                <a:latin typeface="Arial" panose="020B0604020202020204" pitchFamily="34" charset="0"/>
                <a:cs typeface="Arial" panose="020B0604020202020204" pitchFamily="34" charset="0"/>
              </a:rPr>
              <a:t> </a:t>
            </a:r>
            <a:endParaRPr lang="ru-RU" sz="1900" dirty="0">
              <a:solidFill>
                <a:schemeClr val="tx1"/>
              </a:solidFill>
              <a:latin typeface="Arial" panose="020B0604020202020204" pitchFamily="34" charset="0"/>
              <a:cs typeface="Arial" panose="020B0604020202020204" pitchFamily="34" charset="0"/>
            </a:endParaRPr>
          </a:p>
          <a:p>
            <a:pPr marL="34290" indent="0">
              <a:buNone/>
            </a:pPr>
            <a:r>
              <a:rPr lang="ro-MD" sz="2200" dirty="0">
                <a:solidFill>
                  <a:schemeClr val="tx1"/>
                </a:solidFill>
                <a:latin typeface="Arial" panose="020B0604020202020204" pitchFamily="34" charset="0"/>
                <a:cs typeface="Arial" panose="020B0604020202020204" pitchFamily="34" charset="0"/>
              </a:rPr>
              <a:t>   Stabilirea formulei flexibile a timpului de muncă pentru salariați poate aduce benificii etinităților cu următoarele domenii de activitate:</a:t>
            </a:r>
            <a:endParaRPr lang="ru-RU" sz="2200" dirty="0">
              <a:solidFill>
                <a:schemeClr val="tx1"/>
              </a:solidFill>
              <a:latin typeface="Arial" panose="020B0604020202020204" pitchFamily="34" charset="0"/>
              <a:cs typeface="Arial" panose="020B0604020202020204" pitchFamily="34" charset="0"/>
            </a:endParaRPr>
          </a:p>
          <a:p>
            <a:pPr marL="34290" indent="0">
              <a:buNone/>
            </a:pPr>
            <a:r>
              <a:rPr lang="ro-MD" sz="2200" b="1" i="1" dirty="0">
                <a:solidFill>
                  <a:schemeClr val="tx1"/>
                </a:solidFill>
                <a:latin typeface="Arial" panose="020B0604020202020204" pitchFamily="34" charset="0"/>
                <a:cs typeface="Arial" panose="020B0604020202020204" pitchFamily="34" charset="0"/>
              </a:rPr>
              <a:t>- vânzări - agenți imobiliari, manageri de vânzări, merchandiser, etc;</a:t>
            </a:r>
            <a:endParaRPr lang="ru-RU" sz="2200" b="1" i="1" dirty="0">
              <a:solidFill>
                <a:schemeClr val="tx1"/>
              </a:solidFill>
              <a:latin typeface="Arial" panose="020B0604020202020204" pitchFamily="34" charset="0"/>
              <a:cs typeface="Arial" panose="020B0604020202020204" pitchFamily="34" charset="0"/>
            </a:endParaRPr>
          </a:p>
          <a:p>
            <a:pPr marL="34290" indent="0">
              <a:buNone/>
            </a:pPr>
            <a:r>
              <a:rPr lang="ro-MD" sz="2200" b="1" i="1" dirty="0">
                <a:solidFill>
                  <a:schemeClr val="tx1"/>
                </a:solidFill>
                <a:latin typeface="Arial" panose="020B0604020202020204" pitchFamily="34" charset="0"/>
                <a:cs typeface="Arial" panose="020B0604020202020204" pitchFamily="34" charset="0"/>
              </a:rPr>
              <a:t>- ocupații creative - designeri, artiști, fotografi, etc;</a:t>
            </a:r>
            <a:endParaRPr lang="ru-RU" sz="2200" b="1" i="1" dirty="0">
              <a:solidFill>
                <a:schemeClr val="tx1"/>
              </a:solidFill>
              <a:latin typeface="Arial" panose="020B0604020202020204" pitchFamily="34" charset="0"/>
              <a:cs typeface="Arial" panose="020B0604020202020204" pitchFamily="34" charset="0"/>
            </a:endParaRPr>
          </a:p>
          <a:p>
            <a:pPr marL="34290" indent="0">
              <a:buNone/>
            </a:pPr>
            <a:r>
              <a:rPr lang="ro-MD" sz="2200" b="1" i="1" dirty="0">
                <a:solidFill>
                  <a:schemeClr val="tx1"/>
                </a:solidFill>
                <a:latin typeface="Arial" panose="020B0604020202020204" pitchFamily="34" charset="0"/>
                <a:cs typeface="Arial" panose="020B0604020202020204" pitchFamily="34" charset="0"/>
              </a:rPr>
              <a:t>-tehnologii informaționale - specialiști în domeniu IT, specialiști în domeniu telecomunicațiilor, etc.</a:t>
            </a:r>
            <a:endParaRPr lang="ru-RU" sz="2200" b="1" i="1" dirty="0">
              <a:solidFill>
                <a:schemeClr val="tx1"/>
              </a:solidFill>
              <a:latin typeface="Arial" panose="020B0604020202020204" pitchFamily="34" charset="0"/>
              <a:cs typeface="Arial" panose="020B0604020202020204" pitchFamily="34" charset="0"/>
            </a:endParaRPr>
          </a:p>
          <a:p>
            <a:pPr marL="34290" indent="0">
              <a:buNone/>
            </a:pPr>
            <a:r>
              <a:rPr lang="ro-MD" sz="2200" b="1" i="1" dirty="0">
                <a:solidFill>
                  <a:schemeClr val="tx1"/>
                </a:solidFill>
                <a:latin typeface="Arial" panose="020B0604020202020204" pitchFamily="34" charset="0"/>
                <a:cs typeface="Arial" panose="020B0604020202020204" pitchFamily="34" charset="0"/>
              </a:rPr>
              <a:t>- alte domenii – contabili, specialisti HR, etc.</a:t>
            </a:r>
            <a:endParaRPr lang="ru-RU" sz="2200" b="1" i="1" dirty="0">
              <a:solidFill>
                <a:schemeClr val="tx1"/>
              </a:solidFill>
              <a:latin typeface="Arial" panose="020B0604020202020204" pitchFamily="34" charset="0"/>
              <a:cs typeface="Arial" panose="020B0604020202020204" pitchFamily="34" charset="0"/>
            </a:endParaRPr>
          </a:p>
          <a:p>
            <a:pPr marL="34290" indent="0">
              <a:buNone/>
            </a:pPr>
            <a:r>
              <a:rPr lang="ro-MD" sz="2200" dirty="0">
                <a:solidFill>
                  <a:schemeClr val="tx1"/>
                </a:solidFill>
                <a:latin typeface="Arial" panose="020B0604020202020204" pitchFamily="34" charset="0"/>
                <a:cs typeface="Arial" panose="020B0604020202020204" pitchFamily="34" charset="0"/>
              </a:rPr>
              <a:t>   Această opțiune este convenabilă pentru orice etinitate ale cărei activități sunt destinate obținerea unui rezultat sau în cazul în care există probleme cu atragerea unui profesionist de înaltă clasă, pentru a interesa specialistul solicitat.</a:t>
            </a:r>
            <a:endParaRPr lang="ru-RU" sz="2200" dirty="0">
              <a:solidFill>
                <a:schemeClr val="tx1"/>
              </a:solidFill>
              <a:latin typeface="Arial" panose="020B0604020202020204" pitchFamily="34" charset="0"/>
              <a:cs typeface="Arial" panose="020B0604020202020204" pitchFamily="34" charset="0"/>
            </a:endParaRPr>
          </a:p>
          <a:p>
            <a:pPr marL="34290" indent="0">
              <a:buNone/>
            </a:pPr>
            <a:r>
              <a:rPr lang="ro-RO" sz="2200" dirty="0">
                <a:solidFill>
                  <a:schemeClr val="tx1"/>
                </a:solidFill>
                <a:latin typeface="Arial" panose="020B0604020202020204" pitchFamily="34" charset="0"/>
                <a:cs typeface="Arial" panose="020B0604020202020204" pitchFamily="34" charset="0"/>
              </a:rPr>
              <a:t>   Utilizarea formulei flexibile a timpului de muncă dă posibilitate femeilor angajate, având copii de vîrsta preșcolară și scolară, dacă condițiile activității sale profesionale o permit, de cumul acord cu angajatorul să ajusteze programul de muncă pentru a continua viața profesională, cât şi pe cea de familie, fără face sacrificii.</a:t>
            </a:r>
            <a:endParaRPr lang="ru-RU" sz="2200" dirty="0">
              <a:solidFill>
                <a:schemeClr val="tx1"/>
              </a:solidFill>
              <a:latin typeface="Arial" panose="020B0604020202020204" pitchFamily="34" charset="0"/>
              <a:cs typeface="Arial" panose="020B0604020202020204" pitchFamily="34" charset="0"/>
            </a:endParaRPr>
          </a:p>
          <a:p>
            <a:pPr marL="34290" indent="0">
              <a:buNone/>
            </a:pPr>
            <a:r>
              <a:rPr lang="ro-RO" sz="2200" dirty="0">
                <a:solidFill>
                  <a:schemeClr val="tx1"/>
                </a:solidFill>
                <a:latin typeface="Arial" panose="020B0604020202020204" pitchFamily="34" charset="0"/>
                <a:cs typeface="Arial" panose="020B0604020202020204" pitchFamily="34" charset="0"/>
              </a:rPr>
              <a:t>   Salariații cu program de muncă flexibil au drepturi și garanții egale  cu toți salariații etinității conform legislației în vigoare. </a:t>
            </a:r>
            <a:endParaRPr lang="ru-RU" sz="2200" dirty="0">
              <a:solidFill>
                <a:schemeClr val="tx1"/>
              </a:solidFill>
              <a:latin typeface="Arial" panose="020B0604020202020204" pitchFamily="34" charset="0"/>
              <a:cs typeface="Arial" panose="020B0604020202020204" pitchFamily="34" charset="0"/>
            </a:endParaRPr>
          </a:p>
          <a:p>
            <a:pPr marL="34290" indent="0">
              <a:buNone/>
            </a:pPr>
            <a:r>
              <a:rPr lang="ro-RO" sz="2200" dirty="0">
                <a:solidFill>
                  <a:schemeClr val="tx1"/>
                </a:solidFill>
                <a:latin typeface="Arial" panose="020B0604020202020204" pitchFamily="34" charset="0"/>
                <a:cs typeface="Arial" panose="020B0604020202020204" pitchFamily="34" charset="0"/>
              </a:rPr>
              <a:t>   Formula flexibilă de organizare a timpului de muncă nu are impact asupra vechimii în muncă sau asupra duratei concediului anual plătit.</a:t>
            </a:r>
            <a:endParaRPr lang="ru-RU" sz="2200" dirty="0">
              <a:solidFill>
                <a:schemeClr val="tx1"/>
              </a:solidFill>
              <a:latin typeface="Arial" panose="020B0604020202020204" pitchFamily="34" charset="0"/>
              <a:cs typeface="Arial" panose="020B0604020202020204" pitchFamily="34" charset="0"/>
            </a:endParaRPr>
          </a:p>
          <a:p>
            <a:pPr marL="34290" indent="0">
              <a:buNone/>
            </a:pPr>
            <a:endParaRPr lang="ru-RU" dirty="0"/>
          </a:p>
        </p:txBody>
      </p:sp>
      <p:pic>
        <p:nvPicPr>
          <p:cNvPr id="4" name="Рисунок 3">
            <a:extLst>
              <a:ext uri="{FF2B5EF4-FFF2-40B4-BE49-F238E27FC236}">
                <a16:creationId xmlns:a16="http://schemas.microsoft.com/office/drawing/2014/main" id="{2689E385-998E-4EAF-85DD-A765A1E6F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9" y="4581128"/>
            <a:ext cx="3619500" cy="2276872"/>
          </a:xfrm>
          <a:prstGeom prst="rect">
            <a:avLst/>
          </a:prstGeom>
        </p:spPr>
      </p:pic>
    </p:spTree>
    <p:extLst>
      <p:ext uri="{BB962C8B-B14F-4D97-AF65-F5344CB8AC3E}">
        <p14:creationId xmlns:p14="http://schemas.microsoft.com/office/powerpoint/2010/main" val="206448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E2903B-8DF4-43FB-8255-1B2714210B36}"/>
              </a:ext>
            </a:extLst>
          </p:cNvPr>
          <p:cNvSpPr>
            <a:spLocks noGrp="1"/>
          </p:cNvSpPr>
          <p:nvPr>
            <p:ph type="title"/>
          </p:nvPr>
        </p:nvSpPr>
        <p:spPr>
          <a:xfrm>
            <a:off x="304800" y="188640"/>
            <a:ext cx="8686800" cy="1656184"/>
          </a:xfrm>
        </p:spPr>
        <p:txBody>
          <a:bodyPr>
            <a:normAutofit fontScale="90000"/>
          </a:bodyPr>
          <a:lstStyle/>
          <a:p>
            <a:pPr algn="ctr"/>
            <a:br>
              <a:rPr lang="ro-MD" sz="3100" b="1" dirty="0">
                <a:effectLst/>
                <a:latin typeface="Arial Black" panose="020B0A04020102020204" pitchFamily="34" charset="0"/>
              </a:rPr>
            </a:br>
            <a:br>
              <a:rPr lang="ro-MD" sz="3100" b="1" dirty="0">
                <a:effectLst/>
                <a:latin typeface="Arial Black" panose="020B0A04020102020204" pitchFamily="34" charset="0"/>
              </a:rPr>
            </a:br>
            <a:r>
              <a:rPr lang="ro-MD" sz="3100" b="1" dirty="0">
                <a:effectLst/>
                <a:latin typeface="Arial Black" panose="020B0A04020102020204" pitchFamily="34" charset="0"/>
              </a:rPr>
              <a:t>TIMPUL DE ODIHNĂ</a:t>
            </a:r>
            <a:br>
              <a:rPr lang="ru-RU" b="1" dirty="0">
                <a:effectLst/>
              </a:rPr>
            </a:br>
            <a:r>
              <a:rPr lang="ro-MD" sz="1600" b="1" dirty="0">
                <a:solidFill>
                  <a:schemeClr val="tx1"/>
                </a:solidFill>
                <a:effectLst/>
                <a:latin typeface="Arial" panose="020B0604020202020204" pitchFamily="34" charset="0"/>
                <a:cs typeface="Arial" panose="020B0604020202020204" pitchFamily="34" charset="0"/>
              </a:rPr>
              <a:t>Timpul de odihnă se stabileste conform legislației muncii, contactelor colective, regulamentului intern al unității și contractului individual de muncă  avînd următoarele forme principale:</a:t>
            </a:r>
            <a:br>
              <a:rPr lang="ro-MD" sz="1600" b="1" dirty="0">
                <a:solidFill>
                  <a:schemeClr val="tx1"/>
                </a:solidFill>
                <a:effectLst/>
                <a:latin typeface="Arial" panose="020B0604020202020204" pitchFamily="34" charset="0"/>
                <a:cs typeface="Arial" panose="020B0604020202020204" pitchFamily="34" charset="0"/>
              </a:rPr>
            </a:br>
            <a:br>
              <a:rPr lang="ru-RU" dirty="0">
                <a:effectLst/>
              </a:rPr>
            </a:br>
            <a:endParaRPr lang="ru-RU" dirty="0"/>
          </a:p>
        </p:txBody>
      </p:sp>
      <p:graphicFrame>
        <p:nvGraphicFramePr>
          <p:cNvPr id="5" name="Объект 4">
            <a:extLst>
              <a:ext uri="{FF2B5EF4-FFF2-40B4-BE49-F238E27FC236}">
                <a16:creationId xmlns:a16="http://schemas.microsoft.com/office/drawing/2014/main" id="{AD59A911-B3B7-4C18-8F24-80030069922A}"/>
              </a:ext>
            </a:extLst>
          </p:cNvPr>
          <p:cNvGraphicFramePr>
            <a:graphicFrameLocks noGrp="1"/>
          </p:cNvGraphicFramePr>
          <p:nvPr>
            <p:ph idx="1"/>
            <p:extLst>
              <p:ext uri="{D42A27DB-BD31-4B8C-83A1-F6EECF244321}">
                <p14:modId xmlns:p14="http://schemas.microsoft.com/office/powerpoint/2010/main" val="453444960"/>
              </p:ext>
            </p:extLst>
          </p:nvPr>
        </p:nvGraphicFramePr>
        <p:xfrm>
          <a:off x="289264" y="1340768"/>
          <a:ext cx="8686800" cy="554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669874"/>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Базис</Template>
  <TotalTime>289</TotalTime>
  <Words>6770</Words>
  <Application>Microsoft Office PowerPoint</Application>
  <PresentationFormat>Экран (4:3)</PresentationFormat>
  <Paragraphs>831</Paragraphs>
  <Slides>34</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34</vt:i4>
      </vt:variant>
    </vt:vector>
  </HeadingPairs>
  <TitlesOfParts>
    <vt:vector size="44" baseType="lpstr">
      <vt:lpstr>Agency FB</vt:lpstr>
      <vt:lpstr>Aharoni</vt:lpstr>
      <vt:lpstr>Algerian</vt:lpstr>
      <vt:lpstr>Arial</vt:lpstr>
      <vt:lpstr>Arial Black</vt:lpstr>
      <vt:lpstr>Calibri</vt:lpstr>
      <vt:lpstr>Corbel</vt:lpstr>
      <vt:lpstr>Times New Roman</vt:lpstr>
      <vt:lpstr>Wingdings</vt:lpstr>
      <vt:lpstr>Базис</vt:lpstr>
      <vt:lpstr>Презентация PowerPoint</vt:lpstr>
      <vt:lpstr>Презентация PowerPoint</vt:lpstr>
      <vt:lpstr>Презентация PowerPoint</vt:lpstr>
      <vt:lpstr>Durata zilei de muncă: </vt:lpstr>
      <vt:lpstr>Презентация PowerPoint</vt:lpstr>
      <vt:lpstr>PROGRAMUL  FLEXIBIL DE MUNCĂ </vt:lpstr>
      <vt:lpstr>Презентация PowerPoint</vt:lpstr>
      <vt:lpstr>Презентация PowerPoint</vt:lpstr>
      <vt:lpstr>  TIMPUL DE ODIHNĂ Timpul de odihnă se stabileste conform legislației muncii, contactelor colective, regulamentului intern al unității și contractului individual de muncă  avînd următoarele forme principale:  </vt:lpstr>
      <vt:lpstr>Презентация PowerPoint</vt:lpstr>
      <vt:lpstr>Презентация PowerPoint</vt:lpstr>
      <vt:lpstr>Презентация PowerPoint</vt:lpstr>
      <vt:lpstr>Презентация PowerPoint</vt:lpstr>
      <vt:lpstr>Презентация PowerPoint</vt:lpstr>
      <vt:lpstr>Tipuri de concedii Caracteristici și proceduri de acordare a concediilor</vt:lpstr>
      <vt:lpstr>Презентация PowerPoint</vt:lpstr>
      <vt:lpstr>Презентация PowerPoint</vt:lpstr>
      <vt:lpstr>  MUNCA SUPLIMENTARĂ ŞI MUNCA ÎN ZILELE DE REPAUS/ DE  SĂRBĂTOARE NELUCRĂTOARE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Munca în zilele de sărbătoare nelucrătoare este reglamentată conform art. 111 al Codul muncii:  </vt:lpstr>
      <vt:lpstr>Munca în schimburi </vt:lpstr>
      <vt:lpstr>Organizarea timpului de lucru pentru munca in ture </vt:lpstr>
      <vt:lpstr>Презентация PowerPoint</vt:lpstr>
      <vt:lpstr>Презентация PowerPoint</vt:lpstr>
      <vt:lpstr>  TABEL DE EVIDENȚĂ A TIMPULUI DE MUNCĂ Serviciu pază Luna martie 2023  </vt:lpstr>
      <vt:lpstr>Презентация PowerPoint</vt:lpstr>
      <vt:lpstr>EVIDENŢA TIMPULUI DE MUNCĂ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TIMPULUI DE LUCRU ȘI TIMPUL DE ODIHNĂ </dc:title>
  <dc:creator>Любовь</dc:creator>
  <cp:lastModifiedBy>Liuba Mursa</cp:lastModifiedBy>
  <cp:revision>50</cp:revision>
  <dcterms:created xsi:type="dcterms:W3CDTF">2021-10-24T10:13:20Z</dcterms:created>
  <dcterms:modified xsi:type="dcterms:W3CDTF">2023-10-21T12:19:51Z</dcterms:modified>
</cp:coreProperties>
</file>