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50"/>
  </p:notesMasterIdLst>
  <p:sldIdLst>
    <p:sldId id="265" r:id="rId2"/>
    <p:sldId id="308" r:id="rId3"/>
    <p:sldId id="309" r:id="rId4"/>
    <p:sldId id="311" r:id="rId5"/>
    <p:sldId id="312" r:id="rId6"/>
    <p:sldId id="266" r:id="rId7"/>
    <p:sldId id="257" r:id="rId8"/>
    <p:sldId id="313" r:id="rId9"/>
    <p:sldId id="314" r:id="rId10"/>
    <p:sldId id="321" r:id="rId11"/>
    <p:sldId id="322" r:id="rId12"/>
    <p:sldId id="323" r:id="rId13"/>
    <p:sldId id="282" r:id="rId14"/>
    <p:sldId id="315" r:id="rId15"/>
    <p:sldId id="316" r:id="rId16"/>
    <p:sldId id="275" r:id="rId17"/>
    <p:sldId id="276" r:id="rId18"/>
    <p:sldId id="284" r:id="rId19"/>
    <p:sldId id="297" r:id="rId20"/>
    <p:sldId id="292" r:id="rId21"/>
    <p:sldId id="258" r:id="rId22"/>
    <p:sldId id="303" r:id="rId23"/>
    <p:sldId id="260" r:id="rId24"/>
    <p:sldId id="304" r:id="rId25"/>
    <p:sldId id="317" r:id="rId26"/>
    <p:sldId id="261" r:id="rId27"/>
    <p:sldId id="298" r:id="rId28"/>
    <p:sldId id="299" r:id="rId29"/>
    <p:sldId id="300" r:id="rId30"/>
    <p:sldId id="305" r:id="rId31"/>
    <p:sldId id="302" r:id="rId32"/>
    <p:sldId id="318" r:id="rId33"/>
    <p:sldId id="324" r:id="rId34"/>
    <p:sldId id="296" r:id="rId35"/>
    <p:sldId id="285" r:id="rId36"/>
    <p:sldId id="286" r:id="rId37"/>
    <p:sldId id="295" r:id="rId38"/>
    <p:sldId id="287" r:id="rId39"/>
    <p:sldId id="279" r:id="rId40"/>
    <p:sldId id="294" r:id="rId41"/>
    <p:sldId id="319" r:id="rId42"/>
    <p:sldId id="269" r:id="rId43"/>
    <p:sldId id="270" r:id="rId44"/>
    <p:sldId id="271" r:id="rId45"/>
    <p:sldId id="264" r:id="rId46"/>
    <p:sldId id="288" r:id="rId47"/>
    <p:sldId id="289" r:id="rId48"/>
    <p:sldId id="320"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96374" autoAdjust="0"/>
  </p:normalViewPr>
  <p:slideViewPr>
    <p:cSldViewPr>
      <p:cViewPr varScale="1">
        <p:scale>
          <a:sx n="114" d="100"/>
          <a:sy n="114" d="100"/>
        </p:scale>
        <p:origin x="1122" y="114"/>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jpg"/></Relationships>
</file>

<file path=ppt/diagrams/_rels/data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jpg"/></Relationships>
</file>

<file path=ppt/diagrams/_rels/drawing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56A2EE-8E41-4943-AD94-4C608F099D8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404DD691-F7C5-4DA5-995B-1F2F629BA0F2}">
      <dgm:prSet phldrT="[Текст]" custT="1"/>
      <dgm:spPr/>
      <dgm:t>
        <a:bodyPr/>
        <a:lstStyle/>
        <a:p>
          <a:pPr algn="just"/>
          <a:r>
            <a:rPr lang="ro-RO" sz="1400" b="1" i="0" dirty="0">
              <a:solidFill>
                <a:schemeClr val="tx1"/>
              </a:solidFill>
              <a:latin typeface="Arial" panose="020B0604020202020204" pitchFamily="34" charset="0"/>
              <a:cs typeface="Arial" panose="020B0604020202020204" pitchFamily="34" charset="0"/>
            </a:rPr>
            <a:t>Articolul 43</a:t>
          </a:r>
          <a:r>
            <a:rPr lang="en-US" sz="1400" b="1" i="0" dirty="0">
              <a:solidFill>
                <a:schemeClr val="tx1"/>
              </a:solidFill>
              <a:latin typeface="Arial" panose="020B0604020202020204" pitchFamily="34" charset="0"/>
              <a:cs typeface="Arial" panose="020B0604020202020204" pitchFamily="34" charset="0"/>
            </a:rPr>
            <a:t>  </a:t>
          </a:r>
          <a:r>
            <a:rPr lang="ro-RO" sz="1400" b="1" i="0" dirty="0">
              <a:solidFill>
                <a:schemeClr val="tx1"/>
              </a:solidFill>
              <a:latin typeface="Arial" panose="020B0604020202020204" pitchFamily="34" charset="0"/>
              <a:cs typeface="Arial" panose="020B0604020202020204" pitchFamily="34" charset="0"/>
            </a:rPr>
            <a:t>Dreptul la muncă şi la protecţia muncii</a:t>
          </a:r>
          <a:endParaRPr lang="ro-RO" sz="1400" b="0" i="0" dirty="0">
            <a:solidFill>
              <a:schemeClr val="tx1"/>
            </a:solidFill>
            <a:latin typeface="Arial" panose="020B0604020202020204" pitchFamily="34" charset="0"/>
            <a:cs typeface="Arial" panose="020B0604020202020204" pitchFamily="34" charset="0"/>
          </a:endParaRPr>
        </a:p>
        <a:p>
          <a:pPr algn="just"/>
          <a:r>
            <a:rPr lang="en-US" sz="1400" b="0" i="0" dirty="0" err="1">
              <a:solidFill>
                <a:schemeClr val="tx1"/>
              </a:solidFill>
              <a:latin typeface="Arial" panose="020B0604020202020204" pitchFamily="34" charset="0"/>
              <a:cs typeface="Arial" panose="020B0604020202020204" pitchFamily="34" charset="0"/>
            </a:rPr>
            <a:t>alin</a:t>
          </a:r>
          <a:r>
            <a:rPr lang="en-US" sz="1400" b="0" i="0" dirty="0">
              <a:solidFill>
                <a:schemeClr val="tx1"/>
              </a:solidFill>
              <a:latin typeface="Arial" panose="020B0604020202020204" pitchFamily="34" charset="0"/>
              <a:cs typeface="Arial" panose="020B0604020202020204" pitchFamily="34" charset="0"/>
            </a:rPr>
            <a:t>. </a:t>
          </a:r>
          <a:r>
            <a:rPr lang="ro-RO" sz="1400" b="0" i="0" dirty="0">
              <a:solidFill>
                <a:schemeClr val="tx1"/>
              </a:solidFill>
              <a:latin typeface="Arial" panose="020B0604020202020204" pitchFamily="34" charset="0"/>
              <a:cs typeface="Arial" panose="020B0604020202020204" pitchFamily="34" charset="0"/>
            </a:rPr>
            <a:t>(2) Salariaţii au dreptul la protecţia muncii. Măsurile de protecţie privesc securitatea şi igiena muncii, regimul de muncă al femeilor şi al tinerilor, instituirea unui salariu minim pe economie, repaosul săptămînal, concediul de odihnă plătit, prestarea muncii în condiţii grele, precum şi alte situaţii specifice.</a:t>
          </a:r>
          <a:endParaRPr lang="ru-RU" sz="1400" dirty="0">
            <a:solidFill>
              <a:schemeClr val="tx1"/>
            </a:solidFill>
            <a:latin typeface="Arial" panose="020B0604020202020204" pitchFamily="34" charset="0"/>
            <a:cs typeface="Arial" panose="020B0604020202020204" pitchFamily="34" charset="0"/>
          </a:endParaRPr>
        </a:p>
      </dgm:t>
    </dgm:pt>
    <dgm:pt modelId="{BB8A7792-50AD-48E7-9074-2245A041BCF2}" type="parTrans" cxnId="{71E8B379-0CCD-4938-A074-D68DC05FD6C1}">
      <dgm:prSet/>
      <dgm:spPr/>
      <dgm:t>
        <a:bodyPr/>
        <a:lstStyle/>
        <a:p>
          <a:endParaRPr lang="ru-RU"/>
        </a:p>
      </dgm:t>
    </dgm:pt>
    <dgm:pt modelId="{95DA439E-8A10-4119-ADF9-ED19EA07F6B6}" type="sibTrans" cxnId="{71E8B379-0CCD-4938-A074-D68DC05FD6C1}">
      <dgm:prSet/>
      <dgm:spPr/>
      <dgm:t>
        <a:bodyPr/>
        <a:lstStyle/>
        <a:p>
          <a:endParaRPr lang="ru-RU"/>
        </a:p>
      </dgm:t>
    </dgm:pt>
    <dgm:pt modelId="{052B6F8F-EE3B-4487-B9EE-0E51F6F3D805}">
      <dgm:prSet phldrT="[Текст]" custT="1"/>
      <dgm:spPr/>
      <dgm:t>
        <a:bodyPr/>
        <a:lstStyle/>
        <a:p>
          <a:r>
            <a:rPr lang="ro-RO" sz="1400" b="1" i="0" dirty="0">
              <a:solidFill>
                <a:srgbClr val="000000"/>
              </a:solidFill>
              <a:effectLst/>
              <a:latin typeface="Arial" panose="020B0604020202020204" pitchFamily="34" charset="0"/>
              <a:cs typeface="Arial" panose="020B0604020202020204" pitchFamily="34" charset="0"/>
            </a:rPr>
            <a:t>Articolul 112.</a:t>
          </a:r>
          <a:r>
            <a:rPr lang="ro-RO" sz="1400" b="0" i="0" dirty="0">
              <a:solidFill>
                <a:srgbClr val="000000"/>
              </a:solidFill>
              <a:effectLst/>
              <a:latin typeface="Arial" panose="020B0604020202020204" pitchFamily="34" charset="0"/>
              <a:cs typeface="Arial" panose="020B0604020202020204" pitchFamily="34" charset="0"/>
            </a:rPr>
            <a:t> </a:t>
          </a:r>
          <a:r>
            <a:rPr lang="ro-RO" sz="1400" b="1" i="0" dirty="0">
              <a:solidFill>
                <a:srgbClr val="000000"/>
              </a:solidFill>
              <a:effectLst/>
              <a:latin typeface="Arial" panose="020B0604020202020204" pitchFamily="34" charset="0"/>
              <a:cs typeface="Arial" panose="020B0604020202020204" pitchFamily="34" charset="0"/>
            </a:rPr>
            <a:t>Concediul de odihnă anual</a:t>
          </a:r>
          <a:br>
            <a:rPr lang="ro-RO" sz="1400" dirty="0">
              <a:latin typeface="Arial" panose="020B0604020202020204" pitchFamily="34" charset="0"/>
              <a:cs typeface="Arial" panose="020B0604020202020204" pitchFamily="34" charset="0"/>
            </a:rPr>
          </a:br>
          <a:r>
            <a:rPr lang="ro-RO" sz="1400" b="0" i="0" dirty="0">
              <a:solidFill>
                <a:srgbClr val="000000"/>
              </a:solidFill>
              <a:effectLst/>
              <a:latin typeface="Arial" panose="020B0604020202020204" pitchFamily="34" charset="0"/>
              <a:cs typeface="Arial" panose="020B0604020202020204" pitchFamily="34" charset="0"/>
            </a:rPr>
            <a:t> </a:t>
          </a:r>
          <a:r>
            <a:rPr lang="en-US" sz="1400" b="0" i="0" dirty="0" err="1">
              <a:solidFill>
                <a:srgbClr val="000000"/>
              </a:solidFill>
              <a:effectLst/>
              <a:latin typeface="Arial" panose="020B0604020202020204" pitchFamily="34" charset="0"/>
              <a:cs typeface="Arial" panose="020B0604020202020204" pitchFamily="34" charset="0"/>
            </a:rPr>
            <a:t>alin</a:t>
          </a:r>
          <a:r>
            <a:rPr lang="en-US" sz="1400" b="0" i="0" dirty="0">
              <a:solidFill>
                <a:srgbClr val="000000"/>
              </a:solidFill>
              <a:effectLst/>
              <a:latin typeface="Arial" panose="020B0604020202020204" pitchFamily="34" charset="0"/>
              <a:cs typeface="Arial" panose="020B0604020202020204" pitchFamily="34" charset="0"/>
            </a:rPr>
            <a:t>.</a:t>
          </a:r>
          <a:r>
            <a:rPr lang="ro-RO" sz="1400" b="0" i="0" dirty="0">
              <a:solidFill>
                <a:srgbClr val="000000"/>
              </a:solidFill>
              <a:effectLst/>
              <a:latin typeface="Arial" panose="020B0604020202020204" pitchFamily="34" charset="0"/>
              <a:cs typeface="Arial" panose="020B0604020202020204" pitchFamily="34" charset="0"/>
            </a:rPr>
            <a:t> (1) Dreptul la concediu de odihnă anual plătit este garantat pentru toţi salariaţii.</a:t>
          </a:r>
          <a:endParaRPr lang="ru-RU" sz="1400" dirty="0">
            <a:latin typeface="Arial" panose="020B0604020202020204" pitchFamily="34" charset="0"/>
            <a:cs typeface="Arial" panose="020B0604020202020204" pitchFamily="34" charset="0"/>
          </a:endParaRPr>
        </a:p>
      </dgm:t>
    </dgm:pt>
    <dgm:pt modelId="{B07A2DD9-6760-462D-B24A-57DAAC883B93}" type="parTrans" cxnId="{6B59D3E2-3FC9-4618-849E-E7CA67C2440A}">
      <dgm:prSet/>
      <dgm:spPr/>
      <dgm:t>
        <a:bodyPr/>
        <a:lstStyle/>
        <a:p>
          <a:endParaRPr lang="ru-RU"/>
        </a:p>
      </dgm:t>
    </dgm:pt>
    <dgm:pt modelId="{D2AF321D-AAE3-48D5-A475-060E9D7CEF4A}" type="sibTrans" cxnId="{6B59D3E2-3FC9-4618-849E-E7CA67C2440A}">
      <dgm:prSet/>
      <dgm:spPr/>
      <dgm:t>
        <a:bodyPr/>
        <a:lstStyle/>
        <a:p>
          <a:endParaRPr lang="ru-RU"/>
        </a:p>
      </dgm:t>
    </dgm:pt>
    <dgm:pt modelId="{4659CE9C-9349-4913-B6D8-1E16055A8473}" type="pres">
      <dgm:prSet presAssocID="{1356A2EE-8E41-4943-AD94-4C608F099D80}" presName="linear" presStyleCnt="0">
        <dgm:presLayoutVars>
          <dgm:dir/>
          <dgm:resizeHandles val="exact"/>
        </dgm:presLayoutVars>
      </dgm:prSet>
      <dgm:spPr/>
    </dgm:pt>
    <dgm:pt modelId="{3AADE64A-414B-4DB8-B794-9573E1A37F23}" type="pres">
      <dgm:prSet presAssocID="{404DD691-F7C5-4DA5-995B-1F2F629BA0F2}" presName="comp" presStyleCnt="0"/>
      <dgm:spPr/>
    </dgm:pt>
    <dgm:pt modelId="{63032FA5-D52E-4985-8040-42A63048E8D7}" type="pres">
      <dgm:prSet presAssocID="{404DD691-F7C5-4DA5-995B-1F2F629BA0F2}" presName="box" presStyleLbl="node1" presStyleIdx="0" presStyleCnt="2"/>
      <dgm:spPr/>
    </dgm:pt>
    <dgm:pt modelId="{2EB3889B-7D98-40B9-A962-9F935D7375E1}" type="pres">
      <dgm:prSet presAssocID="{404DD691-F7C5-4DA5-995B-1F2F629BA0F2}"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19D06078-4009-40CD-9F69-F0C98DC28575}" type="pres">
      <dgm:prSet presAssocID="{404DD691-F7C5-4DA5-995B-1F2F629BA0F2}" presName="text" presStyleLbl="node1" presStyleIdx="0" presStyleCnt="2">
        <dgm:presLayoutVars>
          <dgm:bulletEnabled val="1"/>
        </dgm:presLayoutVars>
      </dgm:prSet>
      <dgm:spPr/>
    </dgm:pt>
    <dgm:pt modelId="{2A7FA8A9-BB2C-4405-BDF2-CEBAC417B16A}" type="pres">
      <dgm:prSet presAssocID="{95DA439E-8A10-4119-ADF9-ED19EA07F6B6}" presName="spacer" presStyleCnt="0"/>
      <dgm:spPr/>
    </dgm:pt>
    <dgm:pt modelId="{918AA01C-290F-4C6D-89A1-F63291FB6826}" type="pres">
      <dgm:prSet presAssocID="{052B6F8F-EE3B-4487-B9EE-0E51F6F3D805}" presName="comp" presStyleCnt="0"/>
      <dgm:spPr/>
    </dgm:pt>
    <dgm:pt modelId="{C4CCDBBC-7E44-40A1-A228-D642F42F36A6}" type="pres">
      <dgm:prSet presAssocID="{052B6F8F-EE3B-4487-B9EE-0E51F6F3D805}" presName="box" presStyleLbl="node1" presStyleIdx="1" presStyleCnt="2"/>
      <dgm:spPr/>
    </dgm:pt>
    <dgm:pt modelId="{42D11F47-0936-4F97-AE94-62E957E47697}" type="pres">
      <dgm:prSet presAssocID="{052B6F8F-EE3B-4487-B9EE-0E51F6F3D805}"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1000" b="-31000"/>
          </a:stretch>
        </a:blipFill>
      </dgm:spPr>
    </dgm:pt>
    <dgm:pt modelId="{1B4CFB6C-D1BB-46A8-9B78-601FBCA2ACEA}" type="pres">
      <dgm:prSet presAssocID="{052B6F8F-EE3B-4487-B9EE-0E51F6F3D805}" presName="text" presStyleLbl="node1" presStyleIdx="1" presStyleCnt="2">
        <dgm:presLayoutVars>
          <dgm:bulletEnabled val="1"/>
        </dgm:presLayoutVars>
      </dgm:prSet>
      <dgm:spPr/>
    </dgm:pt>
  </dgm:ptLst>
  <dgm:cxnLst>
    <dgm:cxn modelId="{E8098104-7841-4333-874D-946593086004}" type="presOf" srcId="{052B6F8F-EE3B-4487-B9EE-0E51F6F3D805}" destId="{1B4CFB6C-D1BB-46A8-9B78-601FBCA2ACEA}" srcOrd="1" destOrd="0" presId="urn:microsoft.com/office/officeart/2005/8/layout/vList4"/>
    <dgm:cxn modelId="{7518980D-273C-4069-B32F-BD8DC8812A71}" type="presOf" srcId="{404DD691-F7C5-4DA5-995B-1F2F629BA0F2}" destId="{19D06078-4009-40CD-9F69-F0C98DC28575}" srcOrd="1" destOrd="0" presId="urn:microsoft.com/office/officeart/2005/8/layout/vList4"/>
    <dgm:cxn modelId="{B6B95C6C-A12C-49B5-A76F-8126D789E928}" type="presOf" srcId="{052B6F8F-EE3B-4487-B9EE-0E51F6F3D805}" destId="{C4CCDBBC-7E44-40A1-A228-D642F42F36A6}" srcOrd="0" destOrd="0" presId="urn:microsoft.com/office/officeart/2005/8/layout/vList4"/>
    <dgm:cxn modelId="{E322A974-2AB2-4F22-91DF-8DB03C8C0433}" type="presOf" srcId="{1356A2EE-8E41-4943-AD94-4C608F099D80}" destId="{4659CE9C-9349-4913-B6D8-1E16055A8473}" srcOrd="0" destOrd="0" presId="urn:microsoft.com/office/officeart/2005/8/layout/vList4"/>
    <dgm:cxn modelId="{12E12578-82F3-426F-B307-FFA14002CD9B}" type="presOf" srcId="{404DD691-F7C5-4DA5-995B-1F2F629BA0F2}" destId="{63032FA5-D52E-4985-8040-42A63048E8D7}" srcOrd="0" destOrd="0" presId="urn:microsoft.com/office/officeart/2005/8/layout/vList4"/>
    <dgm:cxn modelId="{71E8B379-0CCD-4938-A074-D68DC05FD6C1}" srcId="{1356A2EE-8E41-4943-AD94-4C608F099D80}" destId="{404DD691-F7C5-4DA5-995B-1F2F629BA0F2}" srcOrd="0" destOrd="0" parTransId="{BB8A7792-50AD-48E7-9074-2245A041BCF2}" sibTransId="{95DA439E-8A10-4119-ADF9-ED19EA07F6B6}"/>
    <dgm:cxn modelId="{6B59D3E2-3FC9-4618-849E-E7CA67C2440A}" srcId="{1356A2EE-8E41-4943-AD94-4C608F099D80}" destId="{052B6F8F-EE3B-4487-B9EE-0E51F6F3D805}" srcOrd="1" destOrd="0" parTransId="{B07A2DD9-6760-462D-B24A-57DAAC883B93}" sibTransId="{D2AF321D-AAE3-48D5-A475-060E9D7CEF4A}"/>
    <dgm:cxn modelId="{B6CB831D-2961-4129-8FDC-40FA8B141A71}" type="presParOf" srcId="{4659CE9C-9349-4913-B6D8-1E16055A8473}" destId="{3AADE64A-414B-4DB8-B794-9573E1A37F23}" srcOrd="0" destOrd="0" presId="urn:microsoft.com/office/officeart/2005/8/layout/vList4"/>
    <dgm:cxn modelId="{958C7AD3-446E-4E0D-A369-7D91FAA001F3}" type="presParOf" srcId="{3AADE64A-414B-4DB8-B794-9573E1A37F23}" destId="{63032FA5-D52E-4985-8040-42A63048E8D7}" srcOrd="0" destOrd="0" presId="urn:microsoft.com/office/officeart/2005/8/layout/vList4"/>
    <dgm:cxn modelId="{E7421C1D-C4DE-4840-A0EA-D87A56F0FBED}" type="presParOf" srcId="{3AADE64A-414B-4DB8-B794-9573E1A37F23}" destId="{2EB3889B-7D98-40B9-A962-9F935D7375E1}" srcOrd="1" destOrd="0" presId="urn:microsoft.com/office/officeart/2005/8/layout/vList4"/>
    <dgm:cxn modelId="{C5A3B5C6-9D10-4824-A123-FF887770D863}" type="presParOf" srcId="{3AADE64A-414B-4DB8-B794-9573E1A37F23}" destId="{19D06078-4009-40CD-9F69-F0C98DC28575}" srcOrd="2" destOrd="0" presId="urn:microsoft.com/office/officeart/2005/8/layout/vList4"/>
    <dgm:cxn modelId="{0CD7D761-7CFF-415A-8FCB-9997FE45FEE6}" type="presParOf" srcId="{4659CE9C-9349-4913-B6D8-1E16055A8473}" destId="{2A7FA8A9-BB2C-4405-BDF2-CEBAC417B16A}" srcOrd="1" destOrd="0" presId="urn:microsoft.com/office/officeart/2005/8/layout/vList4"/>
    <dgm:cxn modelId="{556C6BB9-2B5F-4185-99A7-DE40EBFE71C9}" type="presParOf" srcId="{4659CE9C-9349-4913-B6D8-1E16055A8473}" destId="{918AA01C-290F-4C6D-89A1-F63291FB6826}" srcOrd="2" destOrd="0" presId="urn:microsoft.com/office/officeart/2005/8/layout/vList4"/>
    <dgm:cxn modelId="{6E74EF8D-4443-4663-A8A4-149E75CB3FD6}" type="presParOf" srcId="{918AA01C-290F-4C6D-89A1-F63291FB6826}" destId="{C4CCDBBC-7E44-40A1-A228-D642F42F36A6}" srcOrd="0" destOrd="0" presId="urn:microsoft.com/office/officeart/2005/8/layout/vList4"/>
    <dgm:cxn modelId="{4EF11CB2-F0BF-4EB5-A790-B2B538682657}" type="presParOf" srcId="{918AA01C-290F-4C6D-89A1-F63291FB6826}" destId="{42D11F47-0936-4F97-AE94-62E957E47697}" srcOrd="1" destOrd="0" presId="urn:microsoft.com/office/officeart/2005/8/layout/vList4"/>
    <dgm:cxn modelId="{35533923-90A4-417F-8C63-D891720E9D0B}" type="presParOf" srcId="{918AA01C-290F-4C6D-89A1-F63291FB6826}" destId="{1B4CFB6C-D1BB-46A8-9B78-601FBCA2ACE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A904CF-94FA-4F00-B15F-C4A298BE716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AFA45801-2FBC-4F9A-BCBD-472788FB5EF3}">
      <dgm:prSet phldrT="[Текст]" custT="1"/>
      <dgm:spPr/>
      <dgm:t>
        <a:bodyPr/>
        <a:lstStyle/>
        <a:p>
          <a:r>
            <a:rPr lang="ro-MD" sz="1400" b="1" dirty="0">
              <a:latin typeface="Arial" panose="020B0604020202020204" pitchFamily="34" charset="0"/>
              <a:cs typeface="Arial" panose="020B0604020202020204" pitchFamily="34" charset="0"/>
            </a:rPr>
            <a:t>Concedii sociale:</a:t>
          </a:r>
        </a:p>
        <a:p>
          <a:r>
            <a:rPr lang="ro-MD" sz="1400" dirty="0">
              <a:latin typeface="Arial" panose="020B0604020202020204" pitchFamily="34" charset="0"/>
              <a:cs typeface="Arial" panose="020B0604020202020204" pitchFamily="34" charset="0"/>
            </a:rPr>
            <a:t>- Concediu medical</a:t>
          </a:r>
        </a:p>
        <a:p>
          <a:r>
            <a:rPr lang="ro-MD" sz="1400" dirty="0">
              <a:latin typeface="Arial" panose="020B0604020202020204" pitchFamily="34" charset="0"/>
              <a:cs typeface="Arial" panose="020B0604020202020204" pitchFamily="34" charset="0"/>
            </a:rPr>
            <a:t>- </a:t>
          </a:r>
          <a:r>
            <a:rPr lang="ro-RO" sz="1400" b="0" i="0" dirty="0">
              <a:latin typeface="Arial" panose="020B0604020202020204" pitchFamily="34" charset="0"/>
              <a:cs typeface="Arial" panose="020B0604020202020204" pitchFamily="34" charset="0"/>
            </a:rPr>
            <a:t>Concediul de maternitate </a:t>
          </a:r>
        </a:p>
        <a:p>
          <a:r>
            <a:rPr lang="ro-RO" sz="1400" b="0" i="0" dirty="0">
              <a:latin typeface="Arial" panose="020B0604020202020204" pitchFamily="34" charset="0"/>
              <a:cs typeface="Arial" panose="020B0604020202020204" pitchFamily="34" charset="0"/>
            </a:rPr>
            <a:t>- Concediul parţial plătit pentru îngrijirea copilului</a:t>
          </a:r>
        </a:p>
        <a:p>
          <a:r>
            <a:rPr lang="ro-RO" sz="1400" b="0" i="0" dirty="0">
              <a:latin typeface="Arial" panose="020B0604020202020204" pitchFamily="34" charset="0"/>
              <a:cs typeface="Arial" panose="020B0604020202020204" pitchFamily="34" charset="0"/>
            </a:rPr>
            <a:t>- Concediul suplimentar neplătit pentru îngrijirea copilului în vârstă de la 3 la 4 ani</a:t>
          </a:r>
        </a:p>
        <a:p>
          <a:r>
            <a:rPr lang="ro-RO" sz="1400" b="0" i="0" dirty="0">
              <a:latin typeface="Arial" panose="020B0604020202020204" pitchFamily="34" charset="0"/>
              <a:cs typeface="Arial" panose="020B0604020202020204" pitchFamily="34" charset="0"/>
            </a:rPr>
            <a:t>- Concediu paternal</a:t>
          </a:r>
          <a:endParaRPr lang="ro-MD" sz="1400" b="0" dirty="0">
            <a:latin typeface="Arial" panose="020B0604020202020204" pitchFamily="34" charset="0"/>
            <a:cs typeface="Arial" panose="020B0604020202020204" pitchFamily="34" charset="0"/>
          </a:endParaRPr>
        </a:p>
        <a:p>
          <a:endParaRPr lang="ru-RU" sz="1000" dirty="0"/>
        </a:p>
      </dgm:t>
    </dgm:pt>
    <dgm:pt modelId="{97AC8A5E-B8ED-4343-8FEF-B62C6D74547F}" type="parTrans" cxnId="{F90132FE-C0F1-4011-89CD-147C6AFF9C5E}">
      <dgm:prSet/>
      <dgm:spPr/>
      <dgm:t>
        <a:bodyPr/>
        <a:lstStyle/>
        <a:p>
          <a:endParaRPr lang="ru-RU"/>
        </a:p>
      </dgm:t>
    </dgm:pt>
    <dgm:pt modelId="{3A42168E-48B8-4691-A124-04A6B30F4E66}" type="sibTrans" cxnId="{F90132FE-C0F1-4011-89CD-147C6AFF9C5E}">
      <dgm:prSet/>
      <dgm:spPr/>
      <dgm:t>
        <a:bodyPr/>
        <a:lstStyle/>
        <a:p>
          <a:endParaRPr lang="ru-RU"/>
        </a:p>
      </dgm:t>
    </dgm:pt>
    <dgm:pt modelId="{3940B9BE-87A5-4ADC-9791-E6411589C3F8}">
      <dgm:prSet custT="1"/>
      <dgm:spPr/>
      <dgm:t>
        <a:bodyPr/>
        <a:lstStyle/>
        <a:p>
          <a:pPr>
            <a:buFont typeface="Arial" panose="020B0604020202020204" pitchFamily="34" charset="0"/>
            <a:buChar char="•"/>
          </a:pPr>
          <a:r>
            <a:rPr lang="ro-RO" sz="1400" b="1" i="0" dirty="0">
              <a:latin typeface="Arial" panose="020B0604020202020204" pitchFamily="34" charset="0"/>
              <a:cs typeface="Arial" panose="020B0604020202020204" pitchFamily="34" charset="0"/>
            </a:rPr>
            <a:t>Concedii anuale: </a:t>
          </a:r>
        </a:p>
        <a:p>
          <a:pPr>
            <a:buFont typeface="Arial" panose="020B0604020202020204" pitchFamily="34" charset="0"/>
            <a:buChar char="•"/>
          </a:pPr>
          <a:r>
            <a:rPr lang="ro-RO" sz="1400" b="0" i="0" dirty="0">
              <a:latin typeface="Arial" panose="020B0604020202020204" pitchFamily="34" charset="0"/>
              <a:cs typeface="Arial" panose="020B0604020202020204" pitchFamily="34" charset="0"/>
            </a:rPr>
            <a:t>- Concediul de odihnă anual plătit</a:t>
          </a:r>
          <a:r>
            <a:rPr lang="pt-BR" sz="1400" b="0" i="0" dirty="0">
              <a:latin typeface="Arial" panose="020B0604020202020204" pitchFamily="34" charset="0"/>
              <a:cs typeface="Arial" panose="020B0604020202020204" pitchFamily="34" charset="0"/>
            </a:rPr>
            <a:t> </a:t>
          </a:r>
          <a:endParaRPr lang="ro-MD" sz="1400" b="0" i="0" dirty="0">
            <a:latin typeface="Arial" panose="020B0604020202020204" pitchFamily="34" charset="0"/>
            <a:cs typeface="Arial" panose="020B0604020202020204" pitchFamily="34" charset="0"/>
          </a:endParaRPr>
        </a:p>
        <a:p>
          <a:pPr>
            <a:buFont typeface="Arial" panose="020B0604020202020204" pitchFamily="34" charset="0"/>
            <a:buChar char="•"/>
          </a:pPr>
          <a:r>
            <a:rPr lang="ro-MD" sz="1400" b="0" i="0" dirty="0">
              <a:latin typeface="Arial" panose="020B0604020202020204" pitchFamily="34" charset="0"/>
              <a:cs typeface="Arial" panose="020B0604020202020204" pitchFamily="34" charset="0"/>
            </a:rPr>
            <a:t>- </a:t>
          </a:r>
          <a:r>
            <a:rPr lang="pt-BR" sz="1400" b="0" i="0" dirty="0">
              <a:latin typeface="Arial" panose="020B0604020202020204" pitchFamily="34" charset="0"/>
              <a:cs typeface="Arial" panose="020B0604020202020204" pitchFamily="34" charset="0"/>
            </a:rPr>
            <a:t>Concediu de odihnă anual prelungit</a:t>
          </a:r>
          <a:endParaRPr lang="ro-MD" sz="1400" b="0" i="0" dirty="0">
            <a:latin typeface="Arial" panose="020B0604020202020204" pitchFamily="34" charset="0"/>
            <a:cs typeface="Arial" panose="020B0604020202020204" pitchFamily="34" charset="0"/>
          </a:endParaRPr>
        </a:p>
        <a:p>
          <a:pPr>
            <a:buFont typeface="Arial" panose="020B0604020202020204" pitchFamily="34" charset="0"/>
            <a:buChar char="•"/>
          </a:pPr>
          <a:r>
            <a:rPr lang="ro-RO" sz="1400" b="0" i="0" dirty="0">
              <a:latin typeface="Arial" panose="020B0604020202020204" pitchFamily="34" charset="0"/>
              <a:cs typeface="Arial" panose="020B0604020202020204" pitchFamily="34" charset="0"/>
            </a:rPr>
            <a:t>- Concediile de odihnă anuale suplimentare</a:t>
          </a:r>
        </a:p>
      </dgm:t>
    </dgm:pt>
    <dgm:pt modelId="{F1D12417-C01B-4DFE-9571-9C3D8138DA4F}" type="parTrans" cxnId="{DC167648-78EF-49A7-B2ED-3E1936E8B554}">
      <dgm:prSet/>
      <dgm:spPr/>
      <dgm:t>
        <a:bodyPr/>
        <a:lstStyle/>
        <a:p>
          <a:endParaRPr lang="ru-RU"/>
        </a:p>
      </dgm:t>
    </dgm:pt>
    <dgm:pt modelId="{34FEFBAC-61AF-45DF-BEA6-22152ED80D56}" type="sibTrans" cxnId="{DC167648-78EF-49A7-B2ED-3E1936E8B554}">
      <dgm:prSet/>
      <dgm:spPr/>
      <dgm:t>
        <a:bodyPr/>
        <a:lstStyle/>
        <a:p>
          <a:endParaRPr lang="ru-RU"/>
        </a:p>
      </dgm:t>
    </dgm:pt>
    <dgm:pt modelId="{3CC6DD72-9279-4CE7-8C72-31CC395912A5}" type="pres">
      <dgm:prSet presAssocID="{9FA904CF-94FA-4F00-B15F-C4A298BE7161}" presName="Name0" presStyleCnt="0">
        <dgm:presLayoutVars>
          <dgm:dir/>
          <dgm:resizeHandles val="exact"/>
        </dgm:presLayoutVars>
      </dgm:prSet>
      <dgm:spPr/>
    </dgm:pt>
    <dgm:pt modelId="{6E5A6B98-0183-4573-A323-9C760F75ABC5}" type="pres">
      <dgm:prSet presAssocID="{3940B9BE-87A5-4ADC-9791-E6411589C3F8}" presName="composite" presStyleCnt="0"/>
      <dgm:spPr/>
    </dgm:pt>
    <dgm:pt modelId="{4287B52A-6AC1-444E-AFDE-067D4125A24A}" type="pres">
      <dgm:prSet presAssocID="{3940B9BE-87A5-4ADC-9791-E6411589C3F8}" presName="rect1" presStyleLbl="trAlignAcc1" presStyleIdx="0" presStyleCnt="2" custScaleX="157980">
        <dgm:presLayoutVars>
          <dgm:bulletEnabled val="1"/>
        </dgm:presLayoutVars>
      </dgm:prSet>
      <dgm:spPr/>
    </dgm:pt>
    <dgm:pt modelId="{B7F41B57-7E6C-45E5-8311-65E66CBB3F30}" type="pres">
      <dgm:prSet presAssocID="{3940B9BE-87A5-4ADC-9791-E6411589C3F8}" presName="rect2" presStyleLbl="fgImgPlace1" presStyleIdx="0" presStyleCnt="2" custScaleX="105828" custLinFactX="-22101" custLinFactNeighborX="-100000" custLinFactNeighborY="9641"/>
      <dgm:spPr>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dgm:spPr>
    </dgm:pt>
    <dgm:pt modelId="{D2AE34D2-5B54-4B6B-A3BD-57E6A4714B98}" type="pres">
      <dgm:prSet presAssocID="{34FEFBAC-61AF-45DF-BEA6-22152ED80D56}" presName="sibTrans" presStyleCnt="0"/>
      <dgm:spPr/>
    </dgm:pt>
    <dgm:pt modelId="{4EB1F6B0-E50D-490F-AB8A-0C1B705A3EA2}" type="pres">
      <dgm:prSet presAssocID="{AFA45801-2FBC-4F9A-BCBD-472788FB5EF3}" presName="composite" presStyleCnt="0"/>
      <dgm:spPr/>
    </dgm:pt>
    <dgm:pt modelId="{DA88B59A-5802-40F7-8D8D-385231D28A2F}" type="pres">
      <dgm:prSet presAssocID="{AFA45801-2FBC-4F9A-BCBD-472788FB5EF3}" presName="rect1" presStyleLbl="trAlignAcc1" presStyleIdx="1" presStyleCnt="2" custScaleX="158979" custScaleY="145548">
        <dgm:presLayoutVars>
          <dgm:bulletEnabled val="1"/>
        </dgm:presLayoutVars>
      </dgm:prSet>
      <dgm:spPr/>
    </dgm:pt>
    <dgm:pt modelId="{092795B9-11E5-42E6-A02F-0288B626F4DA}" type="pres">
      <dgm:prSet presAssocID="{AFA45801-2FBC-4F9A-BCBD-472788FB5EF3}" presName="rect2" presStyleLbl="fgImgPlace1" presStyleIdx="1" presStyleCnt="2" custLinFactX="-25015" custLinFactNeighborX="-100000" custLinFactNeighborY="4666"/>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Lst>
  <dgm:cxnLst>
    <dgm:cxn modelId="{C1C4615D-BDC2-4AE7-9EFC-A90E4EA48DFE}" type="presOf" srcId="{AFA45801-2FBC-4F9A-BCBD-472788FB5EF3}" destId="{DA88B59A-5802-40F7-8D8D-385231D28A2F}" srcOrd="0" destOrd="0" presId="urn:microsoft.com/office/officeart/2008/layout/PictureStrips"/>
    <dgm:cxn modelId="{3CE8F344-DAFE-4E64-97CC-0969BCFC7A61}" type="presOf" srcId="{9FA904CF-94FA-4F00-B15F-C4A298BE7161}" destId="{3CC6DD72-9279-4CE7-8C72-31CC395912A5}" srcOrd="0" destOrd="0" presId="urn:microsoft.com/office/officeart/2008/layout/PictureStrips"/>
    <dgm:cxn modelId="{DC167648-78EF-49A7-B2ED-3E1936E8B554}" srcId="{9FA904CF-94FA-4F00-B15F-C4A298BE7161}" destId="{3940B9BE-87A5-4ADC-9791-E6411589C3F8}" srcOrd="0" destOrd="0" parTransId="{F1D12417-C01B-4DFE-9571-9C3D8138DA4F}" sibTransId="{34FEFBAC-61AF-45DF-BEA6-22152ED80D56}"/>
    <dgm:cxn modelId="{8DA03EA9-4F6C-43C6-930B-F083187F2CF3}" type="presOf" srcId="{3940B9BE-87A5-4ADC-9791-E6411589C3F8}" destId="{4287B52A-6AC1-444E-AFDE-067D4125A24A}" srcOrd="0" destOrd="0" presId="urn:microsoft.com/office/officeart/2008/layout/PictureStrips"/>
    <dgm:cxn modelId="{F90132FE-C0F1-4011-89CD-147C6AFF9C5E}" srcId="{9FA904CF-94FA-4F00-B15F-C4A298BE7161}" destId="{AFA45801-2FBC-4F9A-BCBD-472788FB5EF3}" srcOrd="1" destOrd="0" parTransId="{97AC8A5E-B8ED-4343-8FEF-B62C6D74547F}" sibTransId="{3A42168E-48B8-4691-A124-04A6B30F4E66}"/>
    <dgm:cxn modelId="{AF7CA645-21A0-4DB5-A5A7-397932BCEBFE}" type="presParOf" srcId="{3CC6DD72-9279-4CE7-8C72-31CC395912A5}" destId="{6E5A6B98-0183-4573-A323-9C760F75ABC5}" srcOrd="0" destOrd="0" presId="urn:microsoft.com/office/officeart/2008/layout/PictureStrips"/>
    <dgm:cxn modelId="{0E635E65-CC87-4A4A-A495-2BEA909B4C8A}" type="presParOf" srcId="{6E5A6B98-0183-4573-A323-9C760F75ABC5}" destId="{4287B52A-6AC1-444E-AFDE-067D4125A24A}" srcOrd="0" destOrd="0" presId="urn:microsoft.com/office/officeart/2008/layout/PictureStrips"/>
    <dgm:cxn modelId="{B2E34480-9344-4117-BFB4-C51424F5AD7A}" type="presParOf" srcId="{6E5A6B98-0183-4573-A323-9C760F75ABC5}" destId="{B7F41B57-7E6C-45E5-8311-65E66CBB3F30}" srcOrd="1" destOrd="0" presId="urn:microsoft.com/office/officeart/2008/layout/PictureStrips"/>
    <dgm:cxn modelId="{9DD6A656-DA66-4C42-8E78-5B081D998C53}" type="presParOf" srcId="{3CC6DD72-9279-4CE7-8C72-31CC395912A5}" destId="{D2AE34D2-5B54-4B6B-A3BD-57E6A4714B98}" srcOrd="1" destOrd="0" presId="urn:microsoft.com/office/officeart/2008/layout/PictureStrips"/>
    <dgm:cxn modelId="{17C99C90-ECF9-47D7-B003-68D30147882C}" type="presParOf" srcId="{3CC6DD72-9279-4CE7-8C72-31CC395912A5}" destId="{4EB1F6B0-E50D-490F-AB8A-0C1B705A3EA2}" srcOrd="2" destOrd="0" presId="urn:microsoft.com/office/officeart/2008/layout/PictureStrips"/>
    <dgm:cxn modelId="{896AC8C1-0E35-464C-AFC4-DCFEC332978D}" type="presParOf" srcId="{4EB1F6B0-E50D-490F-AB8A-0C1B705A3EA2}" destId="{DA88B59A-5802-40F7-8D8D-385231D28A2F}" srcOrd="0" destOrd="0" presId="urn:microsoft.com/office/officeart/2008/layout/PictureStrips"/>
    <dgm:cxn modelId="{0C380733-51B0-4AEE-8DE2-DD2056BEE12F}" type="presParOf" srcId="{4EB1F6B0-E50D-490F-AB8A-0C1B705A3EA2}" destId="{092795B9-11E5-42E6-A02F-0288B626F4D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02325B-8ADE-4A02-8A10-02A93168C57A}" type="doc">
      <dgm:prSet loTypeId="urn:microsoft.com/office/officeart/2005/8/layout/pyramid2" loCatId="pyramid" qsTypeId="urn:microsoft.com/office/officeart/2005/8/quickstyle/simple1" qsCatId="simple" csTypeId="urn:microsoft.com/office/officeart/2005/8/colors/accent1_2" csCatId="accent1" phldr="1"/>
      <dgm:spPr/>
    </dgm:pt>
    <dgm:pt modelId="{60E942AE-1D1C-47C5-A405-EAC7C76CCDA3}">
      <dgm:prSet custT="1"/>
      <dgm:spPr/>
      <dgm:t>
        <a:bodyPr/>
        <a:lstStyle/>
        <a:p>
          <a:pPr algn="just">
            <a:buFont typeface="Arial" panose="020B0604020202020204" pitchFamily="34" charset="0"/>
            <a:buChar char="•"/>
          </a:pPr>
          <a:r>
            <a:rPr lang="ro-RO" sz="1400" b="0" i="0" dirty="0">
              <a:latin typeface="Arial Black" panose="020B0A04020102020204" pitchFamily="34" charset="0"/>
              <a:cs typeface="Arial" panose="020B0604020202020204" pitchFamily="34" charset="0"/>
            </a:rPr>
            <a:t>Concediile nefolosite nu ard, ele se cumulează și angajatul poate beneficia la cerere sau în conformitate cu Graficul de concedii aprobat. </a:t>
          </a:r>
        </a:p>
      </dgm:t>
    </dgm:pt>
    <dgm:pt modelId="{C796AE85-C8B9-4740-BD0B-1619554BDF71}" type="parTrans" cxnId="{3348CB49-A80E-42EC-ABF0-DAEC9868A838}">
      <dgm:prSet/>
      <dgm:spPr/>
      <dgm:t>
        <a:bodyPr/>
        <a:lstStyle/>
        <a:p>
          <a:endParaRPr lang="ru-RU"/>
        </a:p>
      </dgm:t>
    </dgm:pt>
    <dgm:pt modelId="{F412226B-3E19-42AE-A155-380470FA9128}" type="sibTrans" cxnId="{3348CB49-A80E-42EC-ABF0-DAEC9868A838}">
      <dgm:prSet/>
      <dgm:spPr/>
      <dgm:t>
        <a:bodyPr/>
        <a:lstStyle/>
        <a:p>
          <a:endParaRPr lang="ru-RU"/>
        </a:p>
      </dgm:t>
    </dgm:pt>
    <dgm:pt modelId="{0F7125DB-33C7-4108-859C-FA4AF21744C9}">
      <dgm:prSet custT="1"/>
      <dgm:spPr/>
      <dgm:t>
        <a:bodyPr/>
        <a:lstStyle/>
        <a:p>
          <a:pPr algn="just">
            <a:buFont typeface="Arial" panose="020B0604020202020204" pitchFamily="34" charset="0"/>
            <a:buChar char="•"/>
          </a:pPr>
          <a:r>
            <a:rPr lang="ro-RO" sz="1400" b="0" i="0" dirty="0">
              <a:latin typeface="Arial Black" panose="020B0A04020102020204" pitchFamily="34" charset="0"/>
              <a:cs typeface="Arial" panose="020B0604020202020204" pitchFamily="34" charset="0"/>
            </a:rPr>
            <a:t>Concediile nefolosite nu se compensează cu achitarea acestora, daca angajatul își urmează activitatea în unitate</a:t>
          </a:r>
          <a:r>
            <a:rPr lang="ro-RO" sz="1400" b="0" i="0" dirty="0">
              <a:latin typeface="Arial" panose="020B0604020202020204" pitchFamily="34" charset="0"/>
              <a:cs typeface="Arial" panose="020B0604020202020204" pitchFamily="34" charset="0"/>
            </a:rPr>
            <a:t>.</a:t>
          </a:r>
        </a:p>
      </dgm:t>
    </dgm:pt>
    <dgm:pt modelId="{CB8BB4FB-B133-4868-BCD1-734641781A33}" type="parTrans" cxnId="{A075BC86-85F1-4BEA-BCCE-AC22BCAEE924}">
      <dgm:prSet/>
      <dgm:spPr/>
      <dgm:t>
        <a:bodyPr/>
        <a:lstStyle/>
        <a:p>
          <a:endParaRPr lang="ru-RU"/>
        </a:p>
      </dgm:t>
    </dgm:pt>
    <dgm:pt modelId="{9F6F7092-7481-40DE-9469-E8EA408A58B2}" type="sibTrans" cxnId="{A075BC86-85F1-4BEA-BCCE-AC22BCAEE924}">
      <dgm:prSet/>
      <dgm:spPr/>
      <dgm:t>
        <a:bodyPr/>
        <a:lstStyle/>
        <a:p>
          <a:endParaRPr lang="ru-RU"/>
        </a:p>
      </dgm:t>
    </dgm:pt>
    <dgm:pt modelId="{40D80D9D-7517-4CA3-97FA-4AC736F08217}">
      <dgm:prSet custT="1"/>
      <dgm:spPr/>
      <dgm:t>
        <a:bodyPr/>
        <a:lstStyle/>
        <a:p>
          <a:pPr algn="just">
            <a:buFont typeface="Arial" panose="020B0604020202020204" pitchFamily="34" charset="0"/>
            <a:buChar char="•"/>
          </a:pPr>
          <a:r>
            <a:rPr lang="ro-RO" sz="1400" b="0" i="0" dirty="0">
              <a:latin typeface="Arial Black" panose="020B0A04020102020204" pitchFamily="34" charset="0"/>
              <a:cs typeface="Arial" panose="020B0604020202020204" pitchFamily="34" charset="0"/>
            </a:rPr>
            <a:t>Concediile nefolosite se achită obligatoriu doar la eliberarea din funcție a angajatului, de aceea este important să nu se cumuleze multe concedii nefolosite</a:t>
          </a:r>
          <a:r>
            <a:rPr lang="ro-RO" sz="1400" b="0" i="0" dirty="0">
              <a:latin typeface="Arial" panose="020B0604020202020204" pitchFamily="34" charset="0"/>
              <a:cs typeface="Arial" panose="020B0604020202020204" pitchFamily="34" charset="0"/>
            </a:rPr>
            <a:t>.</a:t>
          </a:r>
        </a:p>
      </dgm:t>
    </dgm:pt>
    <dgm:pt modelId="{4C8FAB18-3601-4B50-B16E-D577E299B0CC}" type="parTrans" cxnId="{467C19D7-81DA-42A7-8225-CA7E54E1164B}">
      <dgm:prSet/>
      <dgm:spPr/>
      <dgm:t>
        <a:bodyPr/>
        <a:lstStyle/>
        <a:p>
          <a:endParaRPr lang="ru-RU"/>
        </a:p>
      </dgm:t>
    </dgm:pt>
    <dgm:pt modelId="{0EC76390-9A22-4708-87C4-0D83A35E1783}" type="sibTrans" cxnId="{467C19D7-81DA-42A7-8225-CA7E54E1164B}">
      <dgm:prSet/>
      <dgm:spPr/>
      <dgm:t>
        <a:bodyPr/>
        <a:lstStyle/>
        <a:p>
          <a:endParaRPr lang="ru-RU"/>
        </a:p>
      </dgm:t>
    </dgm:pt>
    <dgm:pt modelId="{E5292ACF-B9F7-4C54-A007-19D733FC0CE5}">
      <dgm:prSet custT="1"/>
      <dgm:spPr/>
      <dgm:t>
        <a:bodyPr/>
        <a:lstStyle/>
        <a:p>
          <a:pPr algn="just">
            <a:buFont typeface="Arial" panose="020B0604020202020204" pitchFamily="34" charset="0"/>
            <a:buChar char="•"/>
          </a:pPr>
          <a:r>
            <a:rPr lang="ro-RO" sz="1400" b="0" i="0" dirty="0">
              <a:latin typeface="Arial Black" panose="020B0A04020102020204" pitchFamily="34" charset="0"/>
              <a:cs typeface="Arial" panose="020B0604020202020204" pitchFamily="34" charset="0"/>
            </a:rPr>
            <a:t>Rechemarea din concediu nu lichidează concediul, zilele nefolosite în urma rechemării urmează a fi acordate angajatului ulterior.</a:t>
          </a:r>
        </a:p>
      </dgm:t>
    </dgm:pt>
    <dgm:pt modelId="{0001F2FF-4A41-473A-BBA2-DBDB72EE29BE}" type="parTrans" cxnId="{C52B6D79-9683-4F2A-B3A9-2C0DCAB516EC}">
      <dgm:prSet/>
      <dgm:spPr/>
      <dgm:t>
        <a:bodyPr/>
        <a:lstStyle/>
        <a:p>
          <a:endParaRPr lang="ru-RU"/>
        </a:p>
      </dgm:t>
    </dgm:pt>
    <dgm:pt modelId="{5617D276-509D-413D-8136-E7DF9D4B5287}" type="sibTrans" cxnId="{C52B6D79-9683-4F2A-B3A9-2C0DCAB516EC}">
      <dgm:prSet/>
      <dgm:spPr/>
      <dgm:t>
        <a:bodyPr/>
        <a:lstStyle/>
        <a:p>
          <a:endParaRPr lang="ru-RU"/>
        </a:p>
      </dgm:t>
    </dgm:pt>
    <dgm:pt modelId="{555C836E-A0CB-44B2-985B-01AF107508A2}" type="pres">
      <dgm:prSet presAssocID="{DD02325B-8ADE-4A02-8A10-02A93168C57A}" presName="compositeShape" presStyleCnt="0">
        <dgm:presLayoutVars>
          <dgm:dir/>
          <dgm:resizeHandles/>
        </dgm:presLayoutVars>
      </dgm:prSet>
      <dgm:spPr/>
    </dgm:pt>
    <dgm:pt modelId="{B3E5CED4-731E-4D1F-B426-56009EE8D9C6}" type="pres">
      <dgm:prSet presAssocID="{DD02325B-8ADE-4A02-8A10-02A93168C57A}" presName="pyramid" presStyleLbl="node1" presStyleIdx="0" presStyleCnt="1"/>
      <dgm:spPr/>
    </dgm:pt>
    <dgm:pt modelId="{01D86203-E6F6-48B7-A559-524CCB31E1F7}" type="pres">
      <dgm:prSet presAssocID="{DD02325B-8ADE-4A02-8A10-02A93168C57A}" presName="theList" presStyleCnt="0"/>
      <dgm:spPr/>
    </dgm:pt>
    <dgm:pt modelId="{7D33AC93-D6D1-4FFD-9DD7-1DF20527C4E3}" type="pres">
      <dgm:prSet presAssocID="{60E942AE-1D1C-47C5-A405-EAC7C76CCDA3}" presName="aNode" presStyleLbl="fgAcc1" presStyleIdx="0" presStyleCnt="4" custScaleX="172909">
        <dgm:presLayoutVars>
          <dgm:bulletEnabled val="1"/>
        </dgm:presLayoutVars>
      </dgm:prSet>
      <dgm:spPr/>
    </dgm:pt>
    <dgm:pt modelId="{4A13CF08-2FF0-4662-B88B-28CE7A919FFF}" type="pres">
      <dgm:prSet presAssocID="{60E942AE-1D1C-47C5-A405-EAC7C76CCDA3}" presName="aSpace" presStyleCnt="0"/>
      <dgm:spPr/>
    </dgm:pt>
    <dgm:pt modelId="{041079BC-F0DD-44D6-A8CC-E22CA0624482}" type="pres">
      <dgm:prSet presAssocID="{0F7125DB-33C7-4108-859C-FA4AF21744C9}" presName="aNode" presStyleLbl="fgAcc1" presStyleIdx="1" presStyleCnt="4" custScaleX="174275">
        <dgm:presLayoutVars>
          <dgm:bulletEnabled val="1"/>
        </dgm:presLayoutVars>
      </dgm:prSet>
      <dgm:spPr/>
    </dgm:pt>
    <dgm:pt modelId="{C7B08C29-D4F3-40D4-9FD4-7E5F3045D73C}" type="pres">
      <dgm:prSet presAssocID="{0F7125DB-33C7-4108-859C-FA4AF21744C9}" presName="aSpace" presStyleCnt="0"/>
      <dgm:spPr/>
    </dgm:pt>
    <dgm:pt modelId="{2ED58ED9-DD1E-4B7E-8EF9-7C2EBBDE08E2}" type="pres">
      <dgm:prSet presAssocID="{40D80D9D-7517-4CA3-97FA-4AC736F08217}" presName="aNode" presStyleLbl="fgAcc1" presStyleIdx="2" presStyleCnt="4" custScaleX="176127">
        <dgm:presLayoutVars>
          <dgm:bulletEnabled val="1"/>
        </dgm:presLayoutVars>
      </dgm:prSet>
      <dgm:spPr/>
    </dgm:pt>
    <dgm:pt modelId="{F91AF479-7011-4139-A0D8-C0ACBFF346DC}" type="pres">
      <dgm:prSet presAssocID="{40D80D9D-7517-4CA3-97FA-4AC736F08217}" presName="aSpace" presStyleCnt="0"/>
      <dgm:spPr/>
    </dgm:pt>
    <dgm:pt modelId="{4FD1BC1A-D697-436B-896A-D1E6BCBD624D}" type="pres">
      <dgm:prSet presAssocID="{E5292ACF-B9F7-4C54-A007-19D733FC0CE5}" presName="aNode" presStyleLbl="fgAcc1" presStyleIdx="3" presStyleCnt="4" custScaleX="177052">
        <dgm:presLayoutVars>
          <dgm:bulletEnabled val="1"/>
        </dgm:presLayoutVars>
      </dgm:prSet>
      <dgm:spPr/>
    </dgm:pt>
    <dgm:pt modelId="{56D458D7-D285-48CE-BC8F-6E2E41414957}" type="pres">
      <dgm:prSet presAssocID="{E5292ACF-B9F7-4C54-A007-19D733FC0CE5}" presName="aSpace" presStyleCnt="0"/>
      <dgm:spPr/>
    </dgm:pt>
  </dgm:ptLst>
  <dgm:cxnLst>
    <dgm:cxn modelId="{3348CB49-A80E-42EC-ABF0-DAEC9868A838}" srcId="{DD02325B-8ADE-4A02-8A10-02A93168C57A}" destId="{60E942AE-1D1C-47C5-A405-EAC7C76CCDA3}" srcOrd="0" destOrd="0" parTransId="{C796AE85-C8B9-4740-BD0B-1619554BDF71}" sibTransId="{F412226B-3E19-42AE-A155-380470FA9128}"/>
    <dgm:cxn modelId="{C4DC384A-7ACA-403D-8FC2-D90432E008CF}" type="presOf" srcId="{DD02325B-8ADE-4A02-8A10-02A93168C57A}" destId="{555C836E-A0CB-44B2-985B-01AF107508A2}" srcOrd="0" destOrd="0" presId="urn:microsoft.com/office/officeart/2005/8/layout/pyramid2"/>
    <dgm:cxn modelId="{27F4D86C-9F17-4DDF-9F88-38A523642EC8}" type="presOf" srcId="{60E942AE-1D1C-47C5-A405-EAC7C76CCDA3}" destId="{7D33AC93-D6D1-4FFD-9DD7-1DF20527C4E3}" srcOrd="0" destOrd="0" presId="urn:microsoft.com/office/officeart/2005/8/layout/pyramid2"/>
    <dgm:cxn modelId="{C52B6D79-9683-4F2A-B3A9-2C0DCAB516EC}" srcId="{DD02325B-8ADE-4A02-8A10-02A93168C57A}" destId="{E5292ACF-B9F7-4C54-A007-19D733FC0CE5}" srcOrd="3" destOrd="0" parTransId="{0001F2FF-4A41-473A-BBA2-DBDB72EE29BE}" sibTransId="{5617D276-509D-413D-8136-E7DF9D4B5287}"/>
    <dgm:cxn modelId="{2D61CC79-B04E-47F9-AFBC-F96EEE90635E}" type="presOf" srcId="{40D80D9D-7517-4CA3-97FA-4AC736F08217}" destId="{2ED58ED9-DD1E-4B7E-8EF9-7C2EBBDE08E2}" srcOrd="0" destOrd="0" presId="urn:microsoft.com/office/officeart/2005/8/layout/pyramid2"/>
    <dgm:cxn modelId="{A075BC86-85F1-4BEA-BCCE-AC22BCAEE924}" srcId="{DD02325B-8ADE-4A02-8A10-02A93168C57A}" destId="{0F7125DB-33C7-4108-859C-FA4AF21744C9}" srcOrd="1" destOrd="0" parTransId="{CB8BB4FB-B133-4868-BCD1-734641781A33}" sibTransId="{9F6F7092-7481-40DE-9469-E8EA408A58B2}"/>
    <dgm:cxn modelId="{AB9614AA-C1AA-4E4E-8672-0DE4A41FDF00}" type="presOf" srcId="{E5292ACF-B9F7-4C54-A007-19D733FC0CE5}" destId="{4FD1BC1A-D697-436B-896A-D1E6BCBD624D}" srcOrd="0" destOrd="0" presId="urn:microsoft.com/office/officeart/2005/8/layout/pyramid2"/>
    <dgm:cxn modelId="{467C19D7-81DA-42A7-8225-CA7E54E1164B}" srcId="{DD02325B-8ADE-4A02-8A10-02A93168C57A}" destId="{40D80D9D-7517-4CA3-97FA-4AC736F08217}" srcOrd="2" destOrd="0" parTransId="{4C8FAB18-3601-4B50-B16E-D577E299B0CC}" sibTransId="{0EC76390-9A22-4708-87C4-0D83A35E1783}"/>
    <dgm:cxn modelId="{AC7283F5-4711-4352-BE85-AD0E07F5662C}" type="presOf" srcId="{0F7125DB-33C7-4108-859C-FA4AF21744C9}" destId="{041079BC-F0DD-44D6-A8CC-E22CA0624482}" srcOrd="0" destOrd="0" presId="urn:microsoft.com/office/officeart/2005/8/layout/pyramid2"/>
    <dgm:cxn modelId="{5D7AD21E-B954-4D68-B0C8-6EBE42008DF0}" type="presParOf" srcId="{555C836E-A0CB-44B2-985B-01AF107508A2}" destId="{B3E5CED4-731E-4D1F-B426-56009EE8D9C6}" srcOrd="0" destOrd="0" presId="urn:microsoft.com/office/officeart/2005/8/layout/pyramid2"/>
    <dgm:cxn modelId="{333F1147-666D-49CF-8937-D2B69078930D}" type="presParOf" srcId="{555C836E-A0CB-44B2-985B-01AF107508A2}" destId="{01D86203-E6F6-48B7-A559-524CCB31E1F7}" srcOrd="1" destOrd="0" presId="urn:microsoft.com/office/officeart/2005/8/layout/pyramid2"/>
    <dgm:cxn modelId="{FA35EBC7-B6F9-44E8-AC63-B37F83E64B15}" type="presParOf" srcId="{01D86203-E6F6-48B7-A559-524CCB31E1F7}" destId="{7D33AC93-D6D1-4FFD-9DD7-1DF20527C4E3}" srcOrd="0" destOrd="0" presId="urn:microsoft.com/office/officeart/2005/8/layout/pyramid2"/>
    <dgm:cxn modelId="{2BC1203D-E7A4-4340-94D2-F89928318344}" type="presParOf" srcId="{01D86203-E6F6-48B7-A559-524CCB31E1F7}" destId="{4A13CF08-2FF0-4662-B88B-28CE7A919FFF}" srcOrd="1" destOrd="0" presId="urn:microsoft.com/office/officeart/2005/8/layout/pyramid2"/>
    <dgm:cxn modelId="{8DF0B2DE-99F4-4C5F-9306-45F5E44025D1}" type="presParOf" srcId="{01D86203-E6F6-48B7-A559-524CCB31E1F7}" destId="{041079BC-F0DD-44D6-A8CC-E22CA0624482}" srcOrd="2" destOrd="0" presId="urn:microsoft.com/office/officeart/2005/8/layout/pyramid2"/>
    <dgm:cxn modelId="{0573EEA8-79C8-4471-909D-94B719D4A3EA}" type="presParOf" srcId="{01D86203-E6F6-48B7-A559-524CCB31E1F7}" destId="{C7B08C29-D4F3-40D4-9FD4-7E5F3045D73C}" srcOrd="3" destOrd="0" presId="urn:microsoft.com/office/officeart/2005/8/layout/pyramid2"/>
    <dgm:cxn modelId="{03C08733-D22B-41E2-AC72-D7E38F3E9A4C}" type="presParOf" srcId="{01D86203-E6F6-48B7-A559-524CCB31E1F7}" destId="{2ED58ED9-DD1E-4B7E-8EF9-7C2EBBDE08E2}" srcOrd="4" destOrd="0" presId="urn:microsoft.com/office/officeart/2005/8/layout/pyramid2"/>
    <dgm:cxn modelId="{263B5DE5-7443-463A-A64C-C935A2E31C5B}" type="presParOf" srcId="{01D86203-E6F6-48B7-A559-524CCB31E1F7}" destId="{F91AF479-7011-4139-A0D8-C0ACBFF346DC}" srcOrd="5" destOrd="0" presId="urn:microsoft.com/office/officeart/2005/8/layout/pyramid2"/>
    <dgm:cxn modelId="{65C00DB7-ED00-4756-97F0-85ADAEE2A86E}" type="presParOf" srcId="{01D86203-E6F6-48B7-A559-524CCB31E1F7}" destId="{4FD1BC1A-D697-436B-896A-D1E6BCBD624D}" srcOrd="6" destOrd="0" presId="urn:microsoft.com/office/officeart/2005/8/layout/pyramid2"/>
    <dgm:cxn modelId="{DF8978CF-45D0-4C4E-B309-60C406349861}" type="presParOf" srcId="{01D86203-E6F6-48B7-A559-524CCB31E1F7}" destId="{56D458D7-D285-48CE-BC8F-6E2E4141495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32FA5-D52E-4985-8040-42A63048E8D7}">
      <dsp:nvSpPr>
        <dsp:cNvPr id="0" name=""/>
        <dsp:cNvSpPr/>
      </dsp:nvSpPr>
      <dsp:spPr>
        <a:xfrm>
          <a:off x="0" y="0"/>
          <a:ext cx="7904162" cy="16853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ro-RO" sz="1400" b="1" i="0" kern="1200" dirty="0">
              <a:solidFill>
                <a:schemeClr val="tx1"/>
              </a:solidFill>
              <a:latin typeface="Arial" panose="020B0604020202020204" pitchFamily="34" charset="0"/>
              <a:cs typeface="Arial" panose="020B0604020202020204" pitchFamily="34" charset="0"/>
            </a:rPr>
            <a:t>Articolul 43</a:t>
          </a:r>
          <a:r>
            <a:rPr lang="en-US" sz="1400" b="1" i="0" kern="1200" dirty="0">
              <a:solidFill>
                <a:schemeClr val="tx1"/>
              </a:solidFill>
              <a:latin typeface="Arial" panose="020B0604020202020204" pitchFamily="34" charset="0"/>
              <a:cs typeface="Arial" panose="020B0604020202020204" pitchFamily="34" charset="0"/>
            </a:rPr>
            <a:t>  </a:t>
          </a:r>
          <a:r>
            <a:rPr lang="ro-RO" sz="1400" b="1" i="0" kern="1200" dirty="0">
              <a:solidFill>
                <a:schemeClr val="tx1"/>
              </a:solidFill>
              <a:latin typeface="Arial" panose="020B0604020202020204" pitchFamily="34" charset="0"/>
              <a:cs typeface="Arial" panose="020B0604020202020204" pitchFamily="34" charset="0"/>
            </a:rPr>
            <a:t>Dreptul la muncă şi la protecţia muncii</a:t>
          </a:r>
          <a:endParaRPr lang="ro-RO" sz="1400" b="0" i="0" kern="1200" dirty="0">
            <a:solidFill>
              <a:schemeClr val="tx1"/>
            </a:solidFill>
            <a:latin typeface="Arial" panose="020B0604020202020204" pitchFamily="34" charset="0"/>
            <a:cs typeface="Arial" panose="020B0604020202020204" pitchFamily="34" charset="0"/>
          </a:endParaRPr>
        </a:p>
        <a:p>
          <a:pPr marL="0" lvl="0" indent="0" algn="just" defTabSz="622300">
            <a:lnSpc>
              <a:spcPct val="90000"/>
            </a:lnSpc>
            <a:spcBef>
              <a:spcPct val="0"/>
            </a:spcBef>
            <a:spcAft>
              <a:spcPct val="35000"/>
            </a:spcAft>
            <a:buNone/>
          </a:pPr>
          <a:r>
            <a:rPr lang="en-US" sz="1400" b="0" i="0" kern="1200" dirty="0" err="1">
              <a:solidFill>
                <a:schemeClr val="tx1"/>
              </a:solidFill>
              <a:latin typeface="Arial" panose="020B0604020202020204" pitchFamily="34" charset="0"/>
              <a:cs typeface="Arial" panose="020B0604020202020204" pitchFamily="34" charset="0"/>
            </a:rPr>
            <a:t>alin</a:t>
          </a:r>
          <a:r>
            <a:rPr lang="en-US" sz="1400" b="0" i="0" kern="1200" dirty="0">
              <a:solidFill>
                <a:schemeClr val="tx1"/>
              </a:solidFill>
              <a:latin typeface="Arial" panose="020B0604020202020204" pitchFamily="34" charset="0"/>
              <a:cs typeface="Arial" panose="020B0604020202020204" pitchFamily="34" charset="0"/>
            </a:rPr>
            <a:t>. </a:t>
          </a:r>
          <a:r>
            <a:rPr lang="ro-RO" sz="1400" b="0" i="0" kern="1200" dirty="0">
              <a:solidFill>
                <a:schemeClr val="tx1"/>
              </a:solidFill>
              <a:latin typeface="Arial" panose="020B0604020202020204" pitchFamily="34" charset="0"/>
              <a:cs typeface="Arial" panose="020B0604020202020204" pitchFamily="34" charset="0"/>
            </a:rPr>
            <a:t>(2) Salariaţii au dreptul la protecţia muncii. Măsurile de protecţie privesc securitatea şi igiena muncii, regimul de muncă al femeilor şi al tinerilor, instituirea unui salariu minim pe economie, repaosul săptămînal, concediul de odihnă plătit, prestarea muncii în condiţii grele, precum şi alte situaţii specifice.</a:t>
          </a:r>
          <a:endParaRPr lang="ru-RU" sz="1400" kern="1200" dirty="0">
            <a:solidFill>
              <a:schemeClr val="tx1"/>
            </a:solidFill>
            <a:latin typeface="Arial" panose="020B0604020202020204" pitchFamily="34" charset="0"/>
            <a:cs typeface="Arial" panose="020B0604020202020204" pitchFamily="34" charset="0"/>
          </a:endParaRPr>
        </a:p>
      </dsp:txBody>
      <dsp:txXfrm>
        <a:off x="1749368" y="0"/>
        <a:ext cx="6154793" cy="1685362"/>
      </dsp:txXfrm>
    </dsp:sp>
    <dsp:sp modelId="{2EB3889B-7D98-40B9-A962-9F935D7375E1}">
      <dsp:nvSpPr>
        <dsp:cNvPr id="0" name=""/>
        <dsp:cNvSpPr/>
      </dsp:nvSpPr>
      <dsp:spPr>
        <a:xfrm>
          <a:off x="168536" y="168536"/>
          <a:ext cx="1580832" cy="134828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CCDBBC-7E44-40A1-A228-D642F42F36A6}">
      <dsp:nvSpPr>
        <dsp:cNvPr id="0" name=""/>
        <dsp:cNvSpPr/>
      </dsp:nvSpPr>
      <dsp:spPr>
        <a:xfrm>
          <a:off x="0" y="1853898"/>
          <a:ext cx="7904162" cy="16853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o-RO" sz="1400" b="1" i="0" kern="1200" dirty="0">
              <a:solidFill>
                <a:srgbClr val="000000"/>
              </a:solidFill>
              <a:effectLst/>
              <a:latin typeface="Arial" panose="020B0604020202020204" pitchFamily="34" charset="0"/>
              <a:cs typeface="Arial" panose="020B0604020202020204" pitchFamily="34" charset="0"/>
            </a:rPr>
            <a:t>Articolul 112.</a:t>
          </a:r>
          <a:r>
            <a:rPr lang="ro-RO" sz="1400" b="0" i="0" kern="1200" dirty="0">
              <a:solidFill>
                <a:srgbClr val="000000"/>
              </a:solidFill>
              <a:effectLst/>
              <a:latin typeface="Arial" panose="020B0604020202020204" pitchFamily="34" charset="0"/>
              <a:cs typeface="Arial" panose="020B0604020202020204" pitchFamily="34" charset="0"/>
            </a:rPr>
            <a:t> </a:t>
          </a:r>
          <a:r>
            <a:rPr lang="ro-RO" sz="1400" b="1" i="0" kern="1200" dirty="0">
              <a:solidFill>
                <a:srgbClr val="000000"/>
              </a:solidFill>
              <a:effectLst/>
              <a:latin typeface="Arial" panose="020B0604020202020204" pitchFamily="34" charset="0"/>
              <a:cs typeface="Arial" panose="020B0604020202020204" pitchFamily="34" charset="0"/>
            </a:rPr>
            <a:t>Concediul de odihnă anual</a:t>
          </a:r>
          <a:br>
            <a:rPr lang="ro-RO" sz="1400" kern="1200" dirty="0">
              <a:latin typeface="Arial" panose="020B0604020202020204" pitchFamily="34" charset="0"/>
              <a:cs typeface="Arial" panose="020B0604020202020204" pitchFamily="34" charset="0"/>
            </a:rPr>
          </a:br>
          <a:r>
            <a:rPr lang="ro-RO" sz="1400" b="0" i="0" kern="1200" dirty="0">
              <a:solidFill>
                <a:srgbClr val="000000"/>
              </a:solidFill>
              <a:effectLst/>
              <a:latin typeface="Arial" panose="020B0604020202020204" pitchFamily="34" charset="0"/>
              <a:cs typeface="Arial" panose="020B0604020202020204" pitchFamily="34" charset="0"/>
            </a:rPr>
            <a:t> </a:t>
          </a:r>
          <a:r>
            <a:rPr lang="en-US" sz="1400" b="0" i="0" kern="1200" dirty="0" err="1">
              <a:solidFill>
                <a:srgbClr val="000000"/>
              </a:solidFill>
              <a:effectLst/>
              <a:latin typeface="Arial" panose="020B0604020202020204" pitchFamily="34" charset="0"/>
              <a:cs typeface="Arial" panose="020B0604020202020204" pitchFamily="34" charset="0"/>
            </a:rPr>
            <a:t>alin</a:t>
          </a:r>
          <a:r>
            <a:rPr lang="en-US" sz="1400" b="0" i="0" kern="1200" dirty="0">
              <a:solidFill>
                <a:srgbClr val="000000"/>
              </a:solidFill>
              <a:effectLst/>
              <a:latin typeface="Arial" panose="020B0604020202020204" pitchFamily="34" charset="0"/>
              <a:cs typeface="Arial" panose="020B0604020202020204" pitchFamily="34" charset="0"/>
            </a:rPr>
            <a:t>.</a:t>
          </a:r>
          <a:r>
            <a:rPr lang="ro-RO" sz="1400" b="0" i="0" kern="1200" dirty="0">
              <a:solidFill>
                <a:srgbClr val="000000"/>
              </a:solidFill>
              <a:effectLst/>
              <a:latin typeface="Arial" panose="020B0604020202020204" pitchFamily="34" charset="0"/>
              <a:cs typeface="Arial" panose="020B0604020202020204" pitchFamily="34" charset="0"/>
            </a:rPr>
            <a:t> (1) Dreptul la concediu de odihnă anual plătit este garantat pentru toţi salariaţii.</a:t>
          </a:r>
          <a:endParaRPr lang="ru-RU" sz="1400" kern="1200" dirty="0">
            <a:latin typeface="Arial" panose="020B0604020202020204" pitchFamily="34" charset="0"/>
            <a:cs typeface="Arial" panose="020B0604020202020204" pitchFamily="34" charset="0"/>
          </a:endParaRPr>
        </a:p>
      </dsp:txBody>
      <dsp:txXfrm>
        <a:off x="1749368" y="1853898"/>
        <a:ext cx="6154793" cy="1685362"/>
      </dsp:txXfrm>
    </dsp:sp>
    <dsp:sp modelId="{42D11F47-0936-4F97-AE94-62E957E47697}">
      <dsp:nvSpPr>
        <dsp:cNvPr id="0" name=""/>
        <dsp:cNvSpPr/>
      </dsp:nvSpPr>
      <dsp:spPr>
        <a:xfrm>
          <a:off x="168536" y="2022434"/>
          <a:ext cx="1580832" cy="134828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1000" b="-3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7B52A-6AC1-444E-AFDE-067D4125A24A}">
      <dsp:nvSpPr>
        <dsp:cNvPr id="0" name=""/>
        <dsp:cNvSpPr/>
      </dsp:nvSpPr>
      <dsp:spPr>
        <a:xfrm>
          <a:off x="898970" y="200181"/>
          <a:ext cx="6393880" cy="1264772"/>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6673" tIns="53340" rIns="53340" bIns="5334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ro-RO" sz="1400" b="1" i="0" kern="1200" dirty="0">
              <a:latin typeface="Arial" panose="020B0604020202020204" pitchFamily="34" charset="0"/>
              <a:cs typeface="Arial" panose="020B0604020202020204" pitchFamily="34" charset="0"/>
            </a:rPr>
            <a:t>Concedii anuale: </a:t>
          </a:r>
        </a:p>
        <a:p>
          <a:pPr marL="0" lvl="0" indent="0" algn="l" defTabSz="622300">
            <a:lnSpc>
              <a:spcPct val="90000"/>
            </a:lnSpc>
            <a:spcBef>
              <a:spcPct val="0"/>
            </a:spcBef>
            <a:spcAft>
              <a:spcPct val="35000"/>
            </a:spcAft>
            <a:buFont typeface="Arial" panose="020B0604020202020204" pitchFamily="34" charset="0"/>
            <a:buNone/>
          </a:pPr>
          <a:r>
            <a:rPr lang="ro-RO" sz="1400" b="0" i="0" kern="1200" dirty="0">
              <a:latin typeface="Arial" panose="020B0604020202020204" pitchFamily="34" charset="0"/>
              <a:cs typeface="Arial" panose="020B0604020202020204" pitchFamily="34" charset="0"/>
            </a:rPr>
            <a:t>- Concediul de odihnă anual plătit</a:t>
          </a:r>
          <a:r>
            <a:rPr lang="pt-BR" sz="1400" b="0" i="0" kern="1200" dirty="0">
              <a:latin typeface="Arial" panose="020B0604020202020204" pitchFamily="34" charset="0"/>
              <a:cs typeface="Arial" panose="020B0604020202020204" pitchFamily="34" charset="0"/>
            </a:rPr>
            <a:t> </a:t>
          </a:r>
          <a:endParaRPr lang="ro-MD" sz="1400" b="0" i="0"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Font typeface="Arial" panose="020B0604020202020204" pitchFamily="34" charset="0"/>
            <a:buNone/>
          </a:pPr>
          <a:r>
            <a:rPr lang="ro-MD" sz="1400" b="0" i="0" kern="1200" dirty="0">
              <a:latin typeface="Arial" panose="020B0604020202020204" pitchFamily="34" charset="0"/>
              <a:cs typeface="Arial" panose="020B0604020202020204" pitchFamily="34" charset="0"/>
            </a:rPr>
            <a:t>- </a:t>
          </a:r>
          <a:r>
            <a:rPr lang="pt-BR" sz="1400" b="0" i="0" kern="1200" dirty="0">
              <a:latin typeface="Arial" panose="020B0604020202020204" pitchFamily="34" charset="0"/>
              <a:cs typeface="Arial" panose="020B0604020202020204" pitchFamily="34" charset="0"/>
            </a:rPr>
            <a:t>Concediu de odihnă anual prelungit</a:t>
          </a:r>
          <a:endParaRPr lang="ro-MD" sz="1400" b="0" i="0"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Font typeface="Arial" panose="020B0604020202020204" pitchFamily="34" charset="0"/>
            <a:buNone/>
          </a:pPr>
          <a:r>
            <a:rPr lang="ro-RO" sz="1400" b="0" i="0" kern="1200" dirty="0">
              <a:latin typeface="Arial" panose="020B0604020202020204" pitchFamily="34" charset="0"/>
              <a:cs typeface="Arial" panose="020B0604020202020204" pitchFamily="34" charset="0"/>
            </a:rPr>
            <a:t>- Concediile de odihnă anuale suplimentare</a:t>
          </a:r>
        </a:p>
      </dsp:txBody>
      <dsp:txXfrm>
        <a:off x="898970" y="200181"/>
        <a:ext cx="6393880" cy="1264772"/>
      </dsp:txXfrm>
    </dsp:sp>
    <dsp:sp modelId="{B7F41B57-7E6C-45E5-8311-65E66CBB3F30}">
      <dsp:nvSpPr>
        <dsp:cNvPr id="0" name=""/>
        <dsp:cNvSpPr/>
      </dsp:nvSpPr>
      <dsp:spPr>
        <a:xfrm>
          <a:off x="796829" y="145525"/>
          <a:ext cx="936938" cy="132801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88B59A-5802-40F7-8D8D-385231D28A2F}">
      <dsp:nvSpPr>
        <dsp:cNvPr id="0" name=""/>
        <dsp:cNvSpPr/>
      </dsp:nvSpPr>
      <dsp:spPr>
        <a:xfrm>
          <a:off x="878754" y="1609699"/>
          <a:ext cx="6434312" cy="1840851"/>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6673" tIns="53340" rIns="53340" bIns="53340" numCol="1" spcCol="1270" anchor="ctr" anchorCtr="0">
          <a:noAutofit/>
        </a:bodyPr>
        <a:lstStyle/>
        <a:p>
          <a:pPr marL="0" lvl="0" indent="0" algn="l" defTabSz="622300">
            <a:lnSpc>
              <a:spcPct val="90000"/>
            </a:lnSpc>
            <a:spcBef>
              <a:spcPct val="0"/>
            </a:spcBef>
            <a:spcAft>
              <a:spcPct val="35000"/>
            </a:spcAft>
            <a:buNone/>
          </a:pPr>
          <a:r>
            <a:rPr lang="ro-MD" sz="1400" b="1" kern="1200" dirty="0">
              <a:latin typeface="Arial" panose="020B0604020202020204" pitchFamily="34" charset="0"/>
              <a:cs typeface="Arial" panose="020B0604020202020204" pitchFamily="34" charset="0"/>
            </a:rPr>
            <a:t>Concedii sociale:</a:t>
          </a:r>
        </a:p>
        <a:p>
          <a:pPr marL="0" lvl="0" indent="0" algn="l" defTabSz="622300">
            <a:lnSpc>
              <a:spcPct val="90000"/>
            </a:lnSpc>
            <a:spcBef>
              <a:spcPct val="0"/>
            </a:spcBef>
            <a:spcAft>
              <a:spcPct val="35000"/>
            </a:spcAft>
            <a:buNone/>
          </a:pPr>
          <a:r>
            <a:rPr lang="ro-MD" sz="1400" kern="1200" dirty="0">
              <a:latin typeface="Arial" panose="020B0604020202020204" pitchFamily="34" charset="0"/>
              <a:cs typeface="Arial" panose="020B0604020202020204" pitchFamily="34" charset="0"/>
            </a:rPr>
            <a:t>- Concediu medical</a:t>
          </a:r>
        </a:p>
        <a:p>
          <a:pPr marL="0" lvl="0" indent="0" algn="l" defTabSz="622300">
            <a:lnSpc>
              <a:spcPct val="90000"/>
            </a:lnSpc>
            <a:spcBef>
              <a:spcPct val="0"/>
            </a:spcBef>
            <a:spcAft>
              <a:spcPct val="35000"/>
            </a:spcAft>
            <a:buNone/>
          </a:pPr>
          <a:r>
            <a:rPr lang="ro-MD" sz="1400" kern="1200" dirty="0">
              <a:latin typeface="Arial" panose="020B0604020202020204" pitchFamily="34" charset="0"/>
              <a:cs typeface="Arial" panose="020B0604020202020204" pitchFamily="34" charset="0"/>
            </a:rPr>
            <a:t>- </a:t>
          </a:r>
          <a:r>
            <a:rPr lang="ro-RO" sz="1400" b="0" i="0" kern="1200" dirty="0">
              <a:latin typeface="Arial" panose="020B0604020202020204" pitchFamily="34" charset="0"/>
              <a:cs typeface="Arial" panose="020B0604020202020204" pitchFamily="34" charset="0"/>
            </a:rPr>
            <a:t>Concediul de maternitate </a:t>
          </a:r>
        </a:p>
        <a:p>
          <a:pPr marL="0" lvl="0" indent="0" algn="l" defTabSz="622300">
            <a:lnSpc>
              <a:spcPct val="90000"/>
            </a:lnSpc>
            <a:spcBef>
              <a:spcPct val="0"/>
            </a:spcBef>
            <a:spcAft>
              <a:spcPct val="35000"/>
            </a:spcAft>
            <a:buNone/>
          </a:pPr>
          <a:r>
            <a:rPr lang="ro-RO" sz="1400" b="0" i="0" kern="1200" dirty="0">
              <a:latin typeface="Arial" panose="020B0604020202020204" pitchFamily="34" charset="0"/>
              <a:cs typeface="Arial" panose="020B0604020202020204" pitchFamily="34" charset="0"/>
            </a:rPr>
            <a:t>- Concediul parţial plătit pentru îngrijirea copilului</a:t>
          </a:r>
        </a:p>
        <a:p>
          <a:pPr marL="0" lvl="0" indent="0" algn="l" defTabSz="622300">
            <a:lnSpc>
              <a:spcPct val="90000"/>
            </a:lnSpc>
            <a:spcBef>
              <a:spcPct val="0"/>
            </a:spcBef>
            <a:spcAft>
              <a:spcPct val="35000"/>
            </a:spcAft>
            <a:buNone/>
          </a:pPr>
          <a:r>
            <a:rPr lang="ro-RO" sz="1400" b="0" i="0" kern="1200" dirty="0">
              <a:latin typeface="Arial" panose="020B0604020202020204" pitchFamily="34" charset="0"/>
              <a:cs typeface="Arial" panose="020B0604020202020204" pitchFamily="34" charset="0"/>
            </a:rPr>
            <a:t>- Concediul suplimentar neplătit pentru îngrijirea copilului în vârstă de la 3 la 4 ani</a:t>
          </a:r>
        </a:p>
        <a:p>
          <a:pPr marL="0" lvl="0" indent="0" algn="l" defTabSz="622300">
            <a:lnSpc>
              <a:spcPct val="90000"/>
            </a:lnSpc>
            <a:spcBef>
              <a:spcPct val="0"/>
            </a:spcBef>
            <a:spcAft>
              <a:spcPct val="35000"/>
            </a:spcAft>
            <a:buNone/>
          </a:pPr>
          <a:r>
            <a:rPr lang="ro-RO" sz="1400" b="0" i="0" kern="1200" dirty="0">
              <a:latin typeface="Arial" panose="020B0604020202020204" pitchFamily="34" charset="0"/>
              <a:cs typeface="Arial" panose="020B0604020202020204" pitchFamily="34" charset="0"/>
            </a:rPr>
            <a:t>- Concediu paternal</a:t>
          </a:r>
          <a:endParaRPr lang="ro-MD" sz="1400" b="0"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endParaRPr lang="ru-RU" sz="1000" kern="1200" dirty="0"/>
        </a:p>
      </dsp:txBody>
      <dsp:txXfrm>
        <a:off x="878754" y="1609699"/>
        <a:ext cx="6434312" cy="1840851"/>
      </dsp:txXfrm>
    </dsp:sp>
    <dsp:sp modelId="{092795B9-11E5-42E6-A02F-0288B626F4DA}">
      <dsp:nvSpPr>
        <dsp:cNvPr id="0" name=""/>
        <dsp:cNvSpPr/>
      </dsp:nvSpPr>
      <dsp:spPr>
        <a:xfrm>
          <a:off x="796829" y="1777014"/>
          <a:ext cx="885340" cy="132801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5CED4-731E-4D1F-B426-56009EE8D9C6}">
      <dsp:nvSpPr>
        <dsp:cNvPr id="0" name=""/>
        <dsp:cNvSpPr/>
      </dsp:nvSpPr>
      <dsp:spPr>
        <a:xfrm>
          <a:off x="211828" y="0"/>
          <a:ext cx="5051647" cy="5051647"/>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33AC93-D6D1-4FFD-9DD7-1DF20527C4E3}">
      <dsp:nvSpPr>
        <dsp:cNvPr id="0" name=""/>
        <dsp:cNvSpPr/>
      </dsp:nvSpPr>
      <dsp:spPr>
        <a:xfrm>
          <a:off x="1540642" y="505658"/>
          <a:ext cx="5677590" cy="897851"/>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Font typeface="Arial" panose="020B0604020202020204" pitchFamily="34" charset="0"/>
            <a:buNone/>
          </a:pPr>
          <a:r>
            <a:rPr lang="ro-RO" sz="1400" b="0" i="0" kern="1200" dirty="0">
              <a:latin typeface="Arial Black" panose="020B0A04020102020204" pitchFamily="34" charset="0"/>
              <a:cs typeface="Arial" panose="020B0604020202020204" pitchFamily="34" charset="0"/>
            </a:rPr>
            <a:t>Concediile nefolosite nu ard, ele se cumulează și angajatul poate beneficia la cerere sau în conformitate cu Graficul de concedii aprobat. </a:t>
          </a:r>
        </a:p>
      </dsp:txBody>
      <dsp:txXfrm>
        <a:off x="1584471" y="549487"/>
        <a:ext cx="5589932" cy="810193"/>
      </dsp:txXfrm>
    </dsp:sp>
    <dsp:sp modelId="{041079BC-F0DD-44D6-A8CC-E22CA0624482}">
      <dsp:nvSpPr>
        <dsp:cNvPr id="0" name=""/>
        <dsp:cNvSpPr/>
      </dsp:nvSpPr>
      <dsp:spPr>
        <a:xfrm>
          <a:off x="1518215" y="1515741"/>
          <a:ext cx="5722443" cy="897851"/>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Font typeface="Arial" panose="020B0604020202020204" pitchFamily="34" charset="0"/>
            <a:buNone/>
          </a:pPr>
          <a:r>
            <a:rPr lang="ro-RO" sz="1400" b="0" i="0" kern="1200" dirty="0">
              <a:latin typeface="Arial Black" panose="020B0A04020102020204" pitchFamily="34" charset="0"/>
              <a:cs typeface="Arial" panose="020B0604020202020204" pitchFamily="34" charset="0"/>
            </a:rPr>
            <a:t>Concediile nefolosite nu se compensează cu achitarea acestora, daca angajatul își urmează activitatea în unitate</a:t>
          </a:r>
          <a:r>
            <a:rPr lang="ro-RO" sz="1400" b="0" i="0" kern="1200" dirty="0">
              <a:latin typeface="Arial" panose="020B0604020202020204" pitchFamily="34" charset="0"/>
              <a:cs typeface="Arial" panose="020B0604020202020204" pitchFamily="34" charset="0"/>
            </a:rPr>
            <a:t>.</a:t>
          </a:r>
        </a:p>
      </dsp:txBody>
      <dsp:txXfrm>
        <a:off x="1562044" y="1559570"/>
        <a:ext cx="5634785" cy="810193"/>
      </dsp:txXfrm>
    </dsp:sp>
    <dsp:sp modelId="{2ED58ED9-DD1E-4B7E-8EF9-7C2EBBDE08E2}">
      <dsp:nvSpPr>
        <dsp:cNvPr id="0" name=""/>
        <dsp:cNvSpPr/>
      </dsp:nvSpPr>
      <dsp:spPr>
        <a:xfrm>
          <a:off x="1487809" y="2525824"/>
          <a:ext cx="5783255" cy="897851"/>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Font typeface="Arial" panose="020B0604020202020204" pitchFamily="34" charset="0"/>
            <a:buNone/>
          </a:pPr>
          <a:r>
            <a:rPr lang="ro-RO" sz="1400" b="0" i="0" kern="1200" dirty="0">
              <a:latin typeface="Arial Black" panose="020B0A04020102020204" pitchFamily="34" charset="0"/>
              <a:cs typeface="Arial" panose="020B0604020202020204" pitchFamily="34" charset="0"/>
            </a:rPr>
            <a:t>Concediile nefolosite se achită obligatoriu doar la eliberarea din funcție a angajatului, de aceea este important să nu se cumuleze multe concedii nefolosite</a:t>
          </a:r>
          <a:r>
            <a:rPr lang="ro-RO" sz="1400" b="0" i="0" kern="1200" dirty="0">
              <a:latin typeface="Arial" panose="020B0604020202020204" pitchFamily="34" charset="0"/>
              <a:cs typeface="Arial" panose="020B0604020202020204" pitchFamily="34" charset="0"/>
            </a:rPr>
            <a:t>.</a:t>
          </a:r>
        </a:p>
      </dsp:txBody>
      <dsp:txXfrm>
        <a:off x="1531638" y="2569653"/>
        <a:ext cx="5695597" cy="810193"/>
      </dsp:txXfrm>
    </dsp:sp>
    <dsp:sp modelId="{4FD1BC1A-D697-436B-896A-D1E6BCBD624D}">
      <dsp:nvSpPr>
        <dsp:cNvPr id="0" name=""/>
        <dsp:cNvSpPr/>
      </dsp:nvSpPr>
      <dsp:spPr>
        <a:xfrm>
          <a:off x="1472623" y="3535906"/>
          <a:ext cx="5813628" cy="897851"/>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Font typeface="Arial" panose="020B0604020202020204" pitchFamily="34" charset="0"/>
            <a:buNone/>
          </a:pPr>
          <a:r>
            <a:rPr lang="ro-RO" sz="1400" b="0" i="0" kern="1200" dirty="0">
              <a:latin typeface="Arial Black" panose="020B0A04020102020204" pitchFamily="34" charset="0"/>
              <a:cs typeface="Arial" panose="020B0604020202020204" pitchFamily="34" charset="0"/>
            </a:rPr>
            <a:t>Rechemarea din concediu nu lichidează concediul, zilele nefolosite în urma rechemării urmează a fi acordate angajatului ulterior.</a:t>
          </a:r>
        </a:p>
      </dsp:txBody>
      <dsp:txXfrm>
        <a:off x="1516452" y="3579735"/>
        <a:ext cx="5725970" cy="810193"/>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EEF3A-3625-46EA-8951-AC6ACAFE35EA}" type="datetimeFigureOut">
              <a:rPr lang="ru-RU" smtClean="0"/>
              <a:pPr/>
              <a:t>30.01.2024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7B344-72C4-4B4B-B377-D95BDD5045B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F47B344-72C4-4B4B-B377-D95BDD5045B6}" type="slidenum">
              <a:rPr lang="ru-RU" smtClean="0"/>
              <a:pPr/>
              <a:t>33</a:t>
            </a:fld>
            <a:endParaRPr lang="ru-RU"/>
          </a:p>
        </p:txBody>
      </p:sp>
    </p:spTree>
    <p:extLst>
      <p:ext uri="{BB962C8B-B14F-4D97-AF65-F5344CB8AC3E}">
        <p14:creationId xmlns:p14="http://schemas.microsoft.com/office/powerpoint/2010/main" val="363121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E263C33-45A5-4226-AA0F-91E6C161D786}" type="datetimeFigureOut">
              <a:rPr lang="ru-RU" smtClean="0"/>
              <a:pPr/>
              <a:t>30.01.2024</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ADD277D-B8E7-4F34-8842-C86379ADB4C0}" type="slidenum">
              <a:rPr lang="ru-RU" smtClean="0"/>
              <a:pPr/>
              <a:t>‹#›</a:t>
            </a:fld>
            <a:endParaRPr lang="ru-RU"/>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71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263C33-45A5-4226-AA0F-91E6C161D786}" type="datetimeFigureOut">
              <a:rPr lang="ru-RU" smtClean="0"/>
              <a:pPr/>
              <a:t>30.01.2024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DD277D-B8E7-4F34-8842-C86379ADB4C0}" type="slidenum">
              <a:rPr lang="ru-RU" smtClean="0"/>
              <a:pPr/>
              <a:t>‹#›</a:t>
            </a:fld>
            <a:endParaRPr lang="ru-RU"/>
          </a:p>
        </p:txBody>
      </p:sp>
    </p:spTree>
    <p:extLst>
      <p:ext uri="{BB962C8B-B14F-4D97-AF65-F5344CB8AC3E}">
        <p14:creationId xmlns:p14="http://schemas.microsoft.com/office/powerpoint/2010/main" val="61416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263C33-45A5-4226-AA0F-91E6C161D786}" type="datetimeFigureOut">
              <a:rPr lang="ru-RU" smtClean="0"/>
              <a:pPr/>
              <a:t>30.01.2024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DD277D-B8E7-4F34-8842-C86379ADB4C0}" type="slidenum">
              <a:rPr lang="ru-RU" smtClean="0"/>
              <a:pPr/>
              <a:t>‹#›</a:t>
            </a:fld>
            <a:endParaRPr lang="ru-RU"/>
          </a:p>
        </p:txBody>
      </p:sp>
    </p:spTree>
    <p:extLst>
      <p:ext uri="{BB962C8B-B14F-4D97-AF65-F5344CB8AC3E}">
        <p14:creationId xmlns:p14="http://schemas.microsoft.com/office/powerpoint/2010/main" val="421467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263C33-45A5-4226-AA0F-91E6C161D786}" type="datetimeFigureOut">
              <a:rPr lang="ru-RU" smtClean="0"/>
              <a:pPr/>
              <a:t>30.01.2024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DD277D-B8E7-4F34-8842-C86379ADB4C0}" type="slidenum">
              <a:rPr lang="ru-RU" smtClean="0"/>
              <a:pPr/>
              <a:t>‹#›</a:t>
            </a:fld>
            <a:endParaRPr lang="ru-RU"/>
          </a:p>
        </p:txBody>
      </p:sp>
    </p:spTree>
    <p:extLst>
      <p:ext uri="{BB962C8B-B14F-4D97-AF65-F5344CB8AC3E}">
        <p14:creationId xmlns:p14="http://schemas.microsoft.com/office/powerpoint/2010/main" val="4144672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263C33-45A5-4226-AA0F-91E6C161D786}" type="datetimeFigureOut">
              <a:rPr lang="ru-RU" smtClean="0"/>
              <a:pPr/>
              <a:t>30.01.2024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DD277D-B8E7-4F34-8842-C86379ADB4C0}" type="slidenum">
              <a:rPr lang="ru-RU" smtClean="0"/>
              <a:pPr/>
              <a:t>‹#›</a:t>
            </a:fld>
            <a:endParaRPr lang="ru-RU"/>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39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E263C33-45A5-4226-AA0F-91E6C161D786}" type="datetimeFigureOut">
              <a:rPr lang="ru-RU" smtClean="0"/>
              <a:pPr/>
              <a:t>30.01.2024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DD277D-B8E7-4F34-8842-C86379ADB4C0}" type="slidenum">
              <a:rPr lang="ru-RU" smtClean="0"/>
              <a:pPr/>
              <a:t>‹#›</a:t>
            </a:fld>
            <a:endParaRPr lang="ru-RU"/>
          </a:p>
        </p:txBody>
      </p:sp>
    </p:spTree>
    <p:extLst>
      <p:ext uri="{BB962C8B-B14F-4D97-AF65-F5344CB8AC3E}">
        <p14:creationId xmlns:p14="http://schemas.microsoft.com/office/powerpoint/2010/main" val="264329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E263C33-45A5-4226-AA0F-91E6C161D786}" type="datetimeFigureOut">
              <a:rPr lang="ru-RU" smtClean="0"/>
              <a:pPr/>
              <a:t>30.01.2024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ADD277D-B8E7-4F34-8842-C86379ADB4C0}" type="slidenum">
              <a:rPr lang="ru-RU" smtClean="0"/>
              <a:pPr/>
              <a:t>‹#›</a:t>
            </a:fld>
            <a:endParaRPr lang="ru-RU"/>
          </a:p>
        </p:txBody>
      </p:sp>
    </p:spTree>
    <p:extLst>
      <p:ext uri="{BB962C8B-B14F-4D97-AF65-F5344CB8AC3E}">
        <p14:creationId xmlns:p14="http://schemas.microsoft.com/office/powerpoint/2010/main" val="60555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E263C33-45A5-4226-AA0F-91E6C161D786}" type="datetimeFigureOut">
              <a:rPr lang="ru-RU" smtClean="0"/>
              <a:pPr/>
              <a:t>30.01.2024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ADD277D-B8E7-4F34-8842-C86379ADB4C0}" type="slidenum">
              <a:rPr lang="ru-RU" smtClean="0"/>
              <a:pPr/>
              <a:t>‹#›</a:t>
            </a:fld>
            <a:endParaRPr lang="ru-RU"/>
          </a:p>
        </p:txBody>
      </p:sp>
    </p:spTree>
    <p:extLst>
      <p:ext uri="{BB962C8B-B14F-4D97-AF65-F5344CB8AC3E}">
        <p14:creationId xmlns:p14="http://schemas.microsoft.com/office/powerpoint/2010/main" val="1735977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63C33-45A5-4226-AA0F-91E6C161D786}" type="datetimeFigureOut">
              <a:rPr lang="ru-RU" smtClean="0"/>
              <a:pPr/>
              <a:t>30.01.2024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ADD277D-B8E7-4F34-8842-C86379ADB4C0}" type="slidenum">
              <a:rPr lang="ru-RU" smtClean="0"/>
              <a:pPr/>
              <a:t>‹#›</a:t>
            </a:fld>
            <a:endParaRPr lang="ru-RU"/>
          </a:p>
        </p:txBody>
      </p:sp>
    </p:spTree>
    <p:extLst>
      <p:ext uri="{BB962C8B-B14F-4D97-AF65-F5344CB8AC3E}">
        <p14:creationId xmlns:p14="http://schemas.microsoft.com/office/powerpoint/2010/main" val="4042891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ru-RU"/>
              <a:t>Образец заголовка</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DE263C33-45A5-4226-AA0F-91E6C161D786}" type="datetimeFigureOut">
              <a:rPr lang="ru-RU" smtClean="0"/>
              <a:pPr/>
              <a:t>30.01.2024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DD277D-B8E7-4F34-8842-C86379ADB4C0}" type="slidenum">
              <a:rPr lang="ru-RU" smtClean="0"/>
              <a:pPr/>
              <a:t>‹#›</a:t>
            </a:fld>
            <a:endParaRPr lang="ru-RU"/>
          </a:p>
        </p:txBody>
      </p:sp>
    </p:spTree>
    <p:extLst>
      <p:ext uri="{BB962C8B-B14F-4D97-AF65-F5344CB8AC3E}">
        <p14:creationId xmlns:p14="http://schemas.microsoft.com/office/powerpoint/2010/main" val="159198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DE263C33-45A5-4226-AA0F-91E6C161D786}" type="datetimeFigureOut">
              <a:rPr lang="ru-RU" smtClean="0"/>
              <a:pPr/>
              <a:t>30.01.2024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DD277D-B8E7-4F34-8842-C86379ADB4C0}" type="slidenum">
              <a:rPr lang="ru-RU" smtClean="0"/>
              <a:pPr/>
              <a:t>‹#›</a:t>
            </a:fld>
            <a:endParaRPr lang="ru-RU"/>
          </a:p>
        </p:txBody>
      </p:sp>
    </p:spTree>
    <p:extLst>
      <p:ext uri="{BB962C8B-B14F-4D97-AF65-F5344CB8AC3E}">
        <p14:creationId xmlns:p14="http://schemas.microsoft.com/office/powerpoint/2010/main" val="229949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DE263C33-45A5-4226-AA0F-91E6C161D786}" type="datetimeFigureOut">
              <a:rPr lang="ru-RU" smtClean="0"/>
              <a:pPr/>
              <a:t>30.01.2024</a:t>
            </a:fld>
            <a:endParaRPr lang="ru-RU"/>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ru-RU"/>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ADD277D-B8E7-4F34-8842-C86379ADB4C0}" type="slidenum">
              <a:rPr lang="ru-RU" smtClean="0"/>
              <a:pPr/>
              <a:t>‹#›</a:t>
            </a:fld>
            <a:endParaRPr lang="ru-RU"/>
          </a:p>
        </p:txBody>
      </p:sp>
    </p:spTree>
    <p:extLst>
      <p:ext uri="{BB962C8B-B14F-4D97-AF65-F5344CB8AC3E}">
        <p14:creationId xmlns:p14="http://schemas.microsoft.com/office/powerpoint/2010/main" val="334037736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web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ervicii.gov.m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hyperlink" Target="http://www.cnas.gov.md/"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nas.gov.md/" TargetMode="External"/><Relationship Id="rId2" Type="http://schemas.openxmlformats.org/officeDocument/2006/relationships/hyperlink" Target="http://www.servicii.gov.md/" TargetMode="Externa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476672"/>
            <a:ext cx="7848872" cy="1138138"/>
          </a:xfrm>
        </p:spPr>
        <p:txBody>
          <a:bodyPr>
            <a:noAutofit/>
          </a:bodyPr>
          <a:lstStyle/>
          <a:p>
            <a:pPr algn="ctr"/>
            <a:r>
              <a:rPr lang="ro-MO" sz="3600" dirty="0">
                <a:solidFill>
                  <a:schemeClr val="tx1"/>
                </a:solidFill>
                <a:latin typeface="Arial Black" panose="020B0A04020102020204" pitchFamily="34" charset="0"/>
              </a:rPr>
              <a:t>Reglamentări privind </a:t>
            </a:r>
            <a:br>
              <a:rPr lang="ro-MD" sz="3600" dirty="0">
                <a:solidFill>
                  <a:schemeClr val="tx1"/>
                </a:solidFill>
                <a:latin typeface="Arial Black" panose="020B0A04020102020204" pitchFamily="34" charset="0"/>
              </a:rPr>
            </a:br>
            <a:r>
              <a:rPr lang="ro-MO" sz="2800" dirty="0">
                <a:solidFill>
                  <a:schemeClr val="tx1"/>
                </a:solidFill>
                <a:latin typeface="Arial Black" panose="020B0A04020102020204" pitchFamily="34" charset="0"/>
              </a:rPr>
              <a:t>concediile anuale și concediile sociale</a:t>
            </a:r>
            <a:endParaRPr lang="ru-RU" sz="2800" dirty="0">
              <a:solidFill>
                <a:schemeClr val="tx1"/>
              </a:solidFill>
              <a:latin typeface="Arial Black" panose="020B0A04020102020204" pitchFamily="34" charset="0"/>
            </a:endParaRPr>
          </a:p>
        </p:txBody>
      </p:sp>
      <p:pic>
        <p:nvPicPr>
          <p:cNvPr id="5" name="Объект 4">
            <a:extLst>
              <a:ext uri="{FF2B5EF4-FFF2-40B4-BE49-F238E27FC236}">
                <a16:creationId xmlns:a16="http://schemas.microsoft.com/office/drawing/2014/main" id="{FC01DBD2-5474-45CA-8FCC-26D9A1731B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3" y="1700808"/>
            <a:ext cx="8784976" cy="4968552"/>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A2B6399-CE70-41EA-AAB8-9EAF2252DE3F}"/>
              </a:ext>
            </a:extLst>
          </p:cNvPr>
          <p:cNvSpPr>
            <a:spLocks noGrp="1"/>
          </p:cNvSpPr>
          <p:nvPr>
            <p:ph idx="1"/>
          </p:nvPr>
        </p:nvSpPr>
        <p:spPr>
          <a:xfrm>
            <a:off x="179512" y="2276872"/>
            <a:ext cx="8640960" cy="4604138"/>
          </a:xfrm>
        </p:spPr>
        <p:txBody>
          <a:bodyPr>
            <a:normAutofit fontScale="92500" lnSpcReduction="10000"/>
          </a:bodyPr>
          <a:lstStyle/>
          <a:p>
            <a:pPr marL="82296" indent="0" algn="ctr">
              <a:buNone/>
            </a:pPr>
            <a:r>
              <a:rPr lang="ro-MD" sz="2400" dirty="0">
                <a:solidFill>
                  <a:schemeClr val="tx1"/>
                </a:solidFill>
                <a:latin typeface="Arial Black" panose="020B0A04020102020204" pitchFamily="34" charset="0"/>
                <a:cs typeface="Arial" panose="020B0604020202020204" pitchFamily="34" charset="0"/>
              </a:rPr>
              <a:t>Programa concediilor anual plătite pentru anual 2024</a:t>
            </a:r>
            <a:r>
              <a:rPr lang="en-US" sz="2400" dirty="0">
                <a:solidFill>
                  <a:schemeClr val="tx1"/>
                </a:solidFill>
                <a:latin typeface="Arial Black" panose="020B0A04020102020204" pitchFamily="34" charset="0"/>
                <a:cs typeface="Arial" panose="020B0604020202020204" pitchFamily="34" charset="0"/>
              </a:rPr>
              <a:t>. </a:t>
            </a:r>
            <a:endParaRPr lang="ro-MD" sz="2400" dirty="0">
              <a:solidFill>
                <a:schemeClr val="tx1"/>
              </a:solidFill>
              <a:latin typeface="Arial Black" panose="020B0A04020102020204" pitchFamily="34" charset="0"/>
              <a:cs typeface="Arial" panose="020B0604020202020204" pitchFamily="34" charset="0"/>
            </a:endParaRPr>
          </a:p>
          <a:p>
            <a:pPr marL="82296" indent="0" algn="ctr">
              <a:buNone/>
            </a:pPr>
            <a:r>
              <a:rPr lang="en-US" sz="2800" dirty="0">
                <a:solidFill>
                  <a:schemeClr val="tx1"/>
                </a:solidFill>
                <a:latin typeface="Arial Black" panose="020B0A04020102020204" pitchFamily="34" charset="0"/>
                <a:cs typeface="Arial" panose="020B0604020202020204" pitchFamily="34" charset="0"/>
              </a:rPr>
              <a:t>PRO&amp;CONTRA</a:t>
            </a:r>
            <a:endParaRPr lang="en-US" sz="1500" dirty="0">
              <a:solidFill>
                <a:schemeClr val="tx1"/>
              </a:solidFill>
              <a:latin typeface="Arial Black" panose="020B0A04020102020204" pitchFamily="34" charset="0"/>
              <a:cs typeface="Arial" panose="020B0604020202020204" pitchFamily="34" charset="0"/>
            </a:endParaRPr>
          </a:p>
          <a:p>
            <a:pPr marL="82296" indent="0" algn="just">
              <a:buNone/>
            </a:pPr>
            <a:r>
              <a:rPr lang="en-US" sz="2600" dirty="0">
                <a:solidFill>
                  <a:schemeClr val="tx1"/>
                </a:solidFill>
                <a:latin typeface="Arial" panose="020B0604020202020204" pitchFamily="34" charset="0"/>
                <a:cs typeface="Arial" panose="020B0604020202020204" pitchFamily="34" charset="0"/>
              </a:rPr>
              <a:t>  </a:t>
            </a:r>
            <a:r>
              <a:rPr lang="ro-MD" dirty="0">
                <a:solidFill>
                  <a:schemeClr val="tx1"/>
                </a:solidFill>
                <a:latin typeface="Arial" panose="020B0604020202020204" pitchFamily="34" charset="0"/>
                <a:cs typeface="Arial" panose="020B0604020202020204" pitchFamily="34" charset="0"/>
              </a:rPr>
              <a:t>Pentru a lua o decizie în cunoștință de cauză privind întocmirea unui program de concedii anuale plătite sau refuzul acestuia, este necesar să se ia în considerare practica anilor  precedenți la această întreprindere.         </a:t>
            </a:r>
            <a:endParaRPr lang="ru-RU" dirty="0">
              <a:solidFill>
                <a:schemeClr val="tx1"/>
              </a:solidFill>
              <a:latin typeface="Arial" panose="020B0604020202020204" pitchFamily="34" charset="0"/>
              <a:cs typeface="Arial" panose="020B0604020202020204" pitchFamily="34" charset="0"/>
            </a:endParaRPr>
          </a:p>
          <a:p>
            <a:pPr marL="82296" indent="0" algn="just">
              <a:buNone/>
            </a:pPr>
            <a:r>
              <a:rPr lang="en-US" dirty="0">
                <a:solidFill>
                  <a:schemeClr val="tx1"/>
                </a:solidFill>
                <a:latin typeface="Arial" panose="020B0604020202020204" pitchFamily="34" charset="0"/>
                <a:cs typeface="Arial" panose="020B0604020202020204" pitchFamily="34" charset="0"/>
              </a:rPr>
              <a:t>   </a:t>
            </a:r>
            <a:r>
              <a:rPr lang="ro-MD" dirty="0">
                <a:solidFill>
                  <a:schemeClr val="tx1"/>
                </a:solidFill>
                <a:latin typeface="Arial" panose="020B0604020202020204" pitchFamily="34" charset="0"/>
                <a:cs typeface="Arial" panose="020B0604020202020204" pitchFamily="34" charset="0"/>
              </a:rPr>
              <a:t>Va fi necesar de a răspunde  la cateva intrebari practice, de exemplu: la acordarea concediilor de odihna perioada de concediu specificata in programul de concediu si/sau programul de concediu a fost intocmita in mod formal sau întreprinderea menținut în bună parte perioadele de concediu specificate in program.</a:t>
            </a:r>
            <a:endParaRPr lang="ru-RU" dirty="0">
              <a:solidFill>
                <a:schemeClr val="tx1"/>
              </a:solidFill>
              <a:latin typeface="Arial" panose="020B0604020202020204" pitchFamily="34" charset="0"/>
              <a:cs typeface="Arial" panose="020B0604020202020204" pitchFamily="34" charset="0"/>
            </a:endParaRPr>
          </a:p>
          <a:p>
            <a:pPr marL="82296" indent="0" algn="just">
              <a:buNone/>
            </a:pPr>
            <a:r>
              <a:rPr lang="en-US" dirty="0">
                <a:solidFill>
                  <a:schemeClr val="tx1"/>
                </a:solidFill>
                <a:latin typeface="Arial" panose="020B0604020202020204" pitchFamily="34" charset="0"/>
                <a:cs typeface="Arial" panose="020B0604020202020204" pitchFamily="34" charset="0"/>
              </a:rPr>
              <a:t>  </a:t>
            </a:r>
            <a:r>
              <a:rPr lang="ro-MD" dirty="0">
                <a:solidFill>
                  <a:schemeClr val="tx1"/>
                </a:solidFill>
                <a:latin typeface="Arial" panose="020B0604020202020204" pitchFamily="34" charset="0"/>
                <a:cs typeface="Arial" panose="020B0604020202020204" pitchFamily="34" charset="0"/>
              </a:rPr>
              <a:t>De asemenea, atunci când se decide  dacă să va abandona  sau nu programul de concediu de odihnă anual, trebuie să cântărim argumentele pro și contra. În acest caz, se poate întocmi un tabel în care se va  compara vizual avantajele și dezavantajele programului de odihnă anual pentru activitățile  întreprinderi cu toate particulare de activitate.</a:t>
            </a:r>
            <a:endParaRPr lang="ru-RU" dirty="0">
              <a:solidFill>
                <a:schemeClr val="tx1"/>
              </a:solidFill>
              <a:latin typeface="Arial" panose="020B0604020202020204" pitchFamily="34" charset="0"/>
              <a:cs typeface="Arial" panose="020B0604020202020204" pitchFamily="34" charset="0"/>
            </a:endParaRPr>
          </a:p>
          <a:p>
            <a:pPr marL="82296" indent="0">
              <a:buNone/>
            </a:pPr>
            <a:endParaRPr lang="ru-RU" dirty="0"/>
          </a:p>
        </p:txBody>
      </p:sp>
      <p:pic>
        <p:nvPicPr>
          <p:cNvPr id="5" name="Рисунок 4">
            <a:extLst>
              <a:ext uri="{FF2B5EF4-FFF2-40B4-BE49-F238E27FC236}">
                <a16:creationId xmlns:a16="http://schemas.microsoft.com/office/drawing/2014/main" id="{688FBA6F-EA48-4CB2-B098-2A5933091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332656"/>
            <a:ext cx="5715000" cy="1844824"/>
          </a:xfrm>
          <a:prstGeom prst="rect">
            <a:avLst/>
          </a:prstGeom>
        </p:spPr>
      </p:pic>
    </p:spTree>
    <p:extLst>
      <p:ext uri="{BB962C8B-B14F-4D97-AF65-F5344CB8AC3E}">
        <p14:creationId xmlns:p14="http://schemas.microsoft.com/office/powerpoint/2010/main" val="2455252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B061D6-52AA-4840-B2E7-84E8DDA2C656}"/>
              </a:ext>
            </a:extLst>
          </p:cNvPr>
          <p:cNvSpPr>
            <a:spLocks noGrp="1"/>
          </p:cNvSpPr>
          <p:nvPr>
            <p:ph idx="1"/>
          </p:nvPr>
        </p:nvSpPr>
        <p:spPr>
          <a:xfrm>
            <a:off x="611560" y="543136"/>
            <a:ext cx="7746064" cy="5771728"/>
          </a:xfrm>
        </p:spPr>
        <p:txBody>
          <a:bodyPr/>
          <a:lstStyle/>
          <a:p>
            <a:pPr marL="82296" indent="0" algn="ctr">
              <a:buNone/>
            </a:pPr>
            <a:r>
              <a:rPr lang="ro-MD" sz="2000" dirty="0">
                <a:solidFill>
                  <a:schemeClr val="tx1"/>
                </a:solidFill>
                <a:latin typeface="Arial Black" panose="020B0A04020102020204" pitchFamily="34" charset="0"/>
              </a:rPr>
              <a:t>Aducem un exemplu de tabel comparativ</a:t>
            </a:r>
            <a:endParaRPr lang="ru-RU" sz="2000" dirty="0">
              <a:solidFill>
                <a:schemeClr val="tx1"/>
              </a:solidFill>
              <a:latin typeface="Arial Black" panose="020B0A04020102020204" pitchFamily="34" charset="0"/>
            </a:endParaRPr>
          </a:p>
          <a:p>
            <a:pPr marL="82296" indent="0">
              <a:buNone/>
            </a:pPr>
            <a:endParaRPr lang="ru-RU" dirty="0"/>
          </a:p>
        </p:txBody>
      </p:sp>
      <p:graphicFrame>
        <p:nvGraphicFramePr>
          <p:cNvPr id="4" name="Таблица 3">
            <a:extLst>
              <a:ext uri="{FF2B5EF4-FFF2-40B4-BE49-F238E27FC236}">
                <a16:creationId xmlns:a16="http://schemas.microsoft.com/office/drawing/2014/main" id="{E4C71ED1-79D7-4E21-BFBF-3E2B54768288}"/>
              </a:ext>
            </a:extLst>
          </p:cNvPr>
          <p:cNvGraphicFramePr>
            <a:graphicFrameLocks noGrp="1"/>
          </p:cNvGraphicFramePr>
          <p:nvPr>
            <p:extLst>
              <p:ext uri="{D42A27DB-BD31-4B8C-83A1-F6EECF244321}">
                <p14:modId xmlns:p14="http://schemas.microsoft.com/office/powerpoint/2010/main" val="3034336295"/>
              </p:ext>
            </p:extLst>
          </p:nvPr>
        </p:nvGraphicFramePr>
        <p:xfrm>
          <a:off x="266920" y="1412776"/>
          <a:ext cx="8610160" cy="5019248"/>
        </p:xfrm>
        <a:graphic>
          <a:graphicData uri="http://schemas.openxmlformats.org/drawingml/2006/table">
            <a:tbl>
              <a:tblPr firstRow="1" firstCol="1" bandRow="1">
                <a:tableStyleId>{5C22544A-7EE6-4342-B048-85BDC9FD1C3A}</a:tableStyleId>
              </a:tblPr>
              <a:tblGrid>
                <a:gridCol w="4593112">
                  <a:extLst>
                    <a:ext uri="{9D8B030D-6E8A-4147-A177-3AD203B41FA5}">
                      <a16:colId xmlns:a16="http://schemas.microsoft.com/office/drawing/2014/main" val="3785629758"/>
                    </a:ext>
                  </a:extLst>
                </a:gridCol>
                <a:gridCol w="4017048">
                  <a:extLst>
                    <a:ext uri="{9D8B030D-6E8A-4147-A177-3AD203B41FA5}">
                      <a16:colId xmlns:a16="http://schemas.microsoft.com/office/drawing/2014/main" val="1147023202"/>
                    </a:ext>
                  </a:extLst>
                </a:gridCol>
              </a:tblGrid>
              <a:tr h="517370">
                <a:tc>
                  <a:txBody>
                    <a:bodyPr/>
                    <a:lstStyle/>
                    <a:p>
                      <a:pPr algn="ctr">
                        <a:spcAft>
                          <a:spcPts val="0"/>
                        </a:spcAft>
                      </a:pPr>
                      <a:r>
                        <a:rPr lang="ro-MD" sz="1600" i="1">
                          <a:solidFill>
                            <a:schemeClr val="tx1"/>
                          </a:solidFill>
                          <a:effectLst/>
                          <a:latin typeface="Arial" panose="020B0604020202020204" pitchFamily="34" charset="0"/>
                          <a:cs typeface="Arial" panose="020B0604020202020204" pitchFamily="34" charset="0"/>
                        </a:rPr>
                        <a:t>Avantajele programei concediilor de odihnă anual </a:t>
                      </a:r>
                      <a:endParaRPr lang="ru-RU" sz="1600" i="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ro-MD" sz="1600" i="1" dirty="0">
                          <a:solidFill>
                            <a:schemeClr val="tx1"/>
                          </a:solidFill>
                          <a:effectLst/>
                          <a:latin typeface="Arial" panose="020B0604020202020204" pitchFamily="34" charset="0"/>
                          <a:cs typeface="Arial" panose="020B0604020202020204" pitchFamily="34" charset="0"/>
                        </a:rPr>
                        <a:t>Dezavantajele programei concediilor de odihnă anual </a:t>
                      </a:r>
                      <a:endParaRPr lang="ru-RU" sz="16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04499031"/>
                  </a:ext>
                </a:extLst>
              </a:tr>
              <a:tr h="1034739">
                <a:tc>
                  <a:txBody>
                    <a:bodyPr/>
                    <a:lstStyle/>
                    <a:p>
                      <a:pPr algn="just">
                        <a:spcAft>
                          <a:spcPts val="0"/>
                        </a:spcAft>
                      </a:pPr>
                      <a:r>
                        <a:rPr lang="ro-MD" sz="1600" dirty="0">
                          <a:effectLst/>
                          <a:latin typeface="Arial" panose="020B0604020202020204" pitchFamily="34" charset="0"/>
                          <a:cs typeface="Arial" panose="020B0604020202020204" pitchFamily="34" charset="0"/>
                        </a:rPr>
                        <a:t>Programul de concedii permite angajatorului să planifice munca salariaților săi fără a afecta programa de muncă a întreprinderii </a:t>
                      </a:r>
                      <a:endParaRPr lang="ru-RU" sz="1600" dirty="0">
                        <a:effectLst/>
                        <a:latin typeface="Arial" panose="020B0604020202020204" pitchFamily="34" charset="0"/>
                        <a:cs typeface="Arial" panose="020B0604020202020204" pitchFamily="34" charset="0"/>
                      </a:endParaRPr>
                    </a:p>
                  </a:txBody>
                  <a:tcPr marL="68580" marR="68580" marT="0" marB="0"/>
                </a:tc>
                <a:tc>
                  <a:txBody>
                    <a:bodyPr/>
                    <a:lstStyle/>
                    <a:p>
                      <a:pPr algn="just">
                        <a:spcAft>
                          <a:spcPts val="0"/>
                        </a:spcAft>
                      </a:pPr>
                      <a:r>
                        <a:rPr lang="ro-MD" sz="1600" dirty="0">
                          <a:effectLst/>
                          <a:latin typeface="Arial" panose="020B0604020202020204" pitchFamily="34" charset="0"/>
                          <a:cs typeface="Arial" panose="020B0604020202020204" pitchFamily="34" charset="0"/>
                        </a:rPr>
                        <a:t>Necesitatea de a lua în considerare toate dorințele salariaților și necesitatea de activitate a întreprinderii la întocmirea unui programfuncțional</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139238684"/>
                  </a:ext>
                </a:extLst>
              </a:tr>
              <a:tr h="1656346">
                <a:tc>
                  <a:txBody>
                    <a:bodyPr/>
                    <a:lstStyle/>
                    <a:p>
                      <a:pPr algn="just">
                        <a:spcAft>
                          <a:spcPts val="0"/>
                        </a:spcAft>
                      </a:pPr>
                      <a:r>
                        <a:rPr lang="ro-MD" sz="1600" dirty="0">
                          <a:effectLst/>
                          <a:latin typeface="Arial" panose="020B0604020202020204" pitchFamily="34" charset="0"/>
                          <a:cs typeface="Arial" panose="020B0604020202020204" pitchFamily="34" charset="0"/>
                        </a:rPr>
                        <a:t>În cazul în care salariatul nu dorește să scrie o cerere de acordare a  concediu, angajatorul poate anunța salariatul cu privire la data începerii concediului în conformitate cu programul prestabilit și emite un ordin de acordare a acestui concediu</a:t>
                      </a:r>
                      <a:endParaRPr lang="ru-RU" sz="1600" dirty="0">
                        <a:effectLst/>
                        <a:latin typeface="Arial" panose="020B0604020202020204" pitchFamily="34" charset="0"/>
                        <a:cs typeface="Arial" panose="020B0604020202020204" pitchFamily="34" charset="0"/>
                      </a:endParaRPr>
                    </a:p>
                  </a:txBody>
                  <a:tcPr marL="68580" marR="68580" marT="0" marB="0"/>
                </a:tc>
                <a:tc>
                  <a:txBody>
                    <a:bodyPr/>
                    <a:lstStyle/>
                    <a:p>
                      <a:pPr algn="just">
                        <a:spcAft>
                          <a:spcPts val="0"/>
                        </a:spcAft>
                      </a:pPr>
                      <a:r>
                        <a:rPr lang="ro-MD" sz="1600" dirty="0">
                          <a:effectLst/>
                          <a:latin typeface="Arial" panose="020B0604020202020204" pitchFamily="34" charset="0"/>
                          <a:cs typeface="Arial" panose="020B0604020202020204" pitchFamily="34" charset="0"/>
                        </a:rPr>
                        <a:t>Programul de concediu trebuie adus la cunoștința salariaților sub semnăturii sau într-un alt mod care să permită confirmarea primirii/notificării în termen de 10 zile lucrătoare de la data aprobării acestuia.</a:t>
                      </a:r>
                      <a:endParaRPr lang="ru-RU" sz="16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9784240"/>
                  </a:ext>
                </a:extLst>
              </a:tr>
              <a:tr h="1810793">
                <a:tc>
                  <a:txBody>
                    <a:bodyPr/>
                    <a:lstStyle/>
                    <a:p>
                      <a:pPr algn="just">
                        <a:spcAft>
                          <a:spcPts val="0"/>
                        </a:spcAft>
                      </a:pPr>
                      <a:r>
                        <a:rPr lang="ro-MD" sz="1600" dirty="0">
                          <a:effectLst/>
                          <a:latin typeface="Arial" panose="020B0604020202020204" pitchFamily="34" charset="0"/>
                          <a:cs typeface="Arial" panose="020B0604020202020204" pitchFamily="34" charset="0"/>
                        </a:rPr>
                        <a:t>Angajatorul poate refuza să acorde salariatului concediu anual plătit în perioada specificată în cerere,  dacă perioada solicitată este în afara programului, iar absența salariatului de la locul de muncă poate afecta activitatea de producție sau a serviciilor prestate</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ro-MD" sz="1600" dirty="0">
                          <a:effectLst/>
                          <a:latin typeface="Arial" panose="020B0604020202020204" pitchFamily="34" charset="0"/>
                          <a:cs typeface="Arial" panose="020B0604020202020204" pitchFamily="34" charset="0"/>
                        </a:rPr>
                        <a:t>La modificarea perioadei de concediu specificată în programul de concediu, salaruații și angajatorul convin asupra acestei modificări în scris.</a:t>
                      </a:r>
                      <a:endParaRPr lang="ru-RU" sz="1600" dirty="0">
                        <a:effectLst/>
                        <a:latin typeface="Arial" panose="020B0604020202020204" pitchFamily="34" charset="0"/>
                        <a:cs typeface="Arial" panose="020B0604020202020204" pitchFamily="34" charset="0"/>
                      </a:endParaRPr>
                    </a:p>
                    <a:p>
                      <a:pPr algn="just">
                        <a:spcAft>
                          <a:spcPts val="0"/>
                        </a:spcAft>
                      </a:pPr>
                      <a:r>
                        <a:rPr lang="ro-MD" sz="1600" dirty="0">
                          <a:effectLst/>
                          <a:latin typeface="Arial" panose="020B0604020202020204" pitchFamily="34" charset="0"/>
                          <a:cs typeface="Arial" panose="020B0604020202020204" pitchFamily="34" charset="0"/>
                        </a:rPr>
                        <a:t> </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91216622"/>
                  </a:ext>
                </a:extLst>
              </a:tr>
            </a:tbl>
          </a:graphicData>
        </a:graphic>
      </p:graphicFrame>
      <p:sp>
        <p:nvSpPr>
          <p:cNvPr id="5" name="Rectangle 1">
            <a:extLst>
              <a:ext uri="{FF2B5EF4-FFF2-40B4-BE49-F238E27FC236}">
                <a16:creationId xmlns:a16="http://schemas.microsoft.com/office/drawing/2014/main" id="{4BDB69FF-0EC1-4A93-A733-3452D0678D20}"/>
              </a:ext>
            </a:extLst>
          </p:cNvPr>
          <p:cNvSpPr>
            <a:spLocks noChangeArrowheads="1"/>
          </p:cNvSpPr>
          <p:nvPr/>
        </p:nvSpPr>
        <p:spPr bwMode="auto">
          <a:xfrm>
            <a:off x="1774825" y="18208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1456335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E28AAB6-2088-4479-A97F-A872DA825C5C}"/>
              </a:ext>
            </a:extLst>
          </p:cNvPr>
          <p:cNvSpPr>
            <a:spLocks noGrp="1"/>
          </p:cNvSpPr>
          <p:nvPr>
            <p:ph idx="1"/>
          </p:nvPr>
        </p:nvSpPr>
        <p:spPr>
          <a:xfrm>
            <a:off x="283585" y="1916832"/>
            <a:ext cx="8576829" cy="4608512"/>
          </a:xfrm>
        </p:spPr>
        <p:txBody>
          <a:bodyPr>
            <a:normAutofit fontScale="55000" lnSpcReduction="20000"/>
          </a:bodyPr>
          <a:lstStyle/>
          <a:p>
            <a:pPr marL="82296" indent="0" algn="just">
              <a:buNone/>
            </a:pPr>
            <a:r>
              <a:rPr lang="en-US" dirty="0"/>
              <a:t>   </a:t>
            </a:r>
            <a:r>
              <a:rPr lang="ro-MD" dirty="0"/>
              <a:t> </a:t>
            </a:r>
            <a:r>
              <a:rPr lang="ro-MD" sz="3300" dirty="0">
                <a:solidFill>
                  <a:schemeClr val="tx1"/>
                </a:solidFill>
                <a:latin typeface="Arial" panose="020B0604020202020204" pitchFamily="34" charset="0"/>
                <a:cs typeface="Arial" panose="020B0604020202020204" pitchFamily="34" charset="0"/>
              </a:rPr>
              <a:t>Dacă  se va decide să se elaboreze și să aprobe programul de concedii anuale plătite pentru 2024, acest program se aprobă de către angajator pînă  de sfârșitul anului calendaristic.</a:t>
            </a:r>
            <a:endParaRPr lang="ru-RU" sz="3300" dirty="0">
              <a:solidFill>
                <a:schemeClr val="tx1"/>
              </a:solidFill>
              <a:latin typeface="Arial" panose="020B0604020202020204" pitchFamily="34" charset="0"/>
              <a:cs typeface="Arial" panose="020B0604020202020204" pitchFamily="34" charset="0"/>
            </a:endParaRPr>
          </a:p>
          <a:p>
            <a:pPr marL="82296" indent="0" algn="just">
              <a:buNone/>
            </a:pPr>
            <a:r>
              <a:rPr lang="ro-MD" sz="3300" dirty="0">
                <a:solidFill>
                  <a:schemeClr val="tx1"/>
                </a:solidFill>
                <a:latin typeface="Arial" panose="020B0604020202020204" pitchFamily="34" charset="0"/>
                <a:cs typeface="Arial" panose="020B0604020202020204" pitchFamily="34" charset="0"/>
              </a:rPr>
              <a:t>    Programul de concediu anual plătit pentru anul 2024 se va aproba  cel târziu la 29 decembrie 2023 sau 30 decembrie 2023, în funcție de programul de lucru al întreprinderii, și se va adus la cunoștința salariaților sub semnării sau într-un alt mod care să permită confirmarea primirii /notificare, în termen de 10 zile lucrătoare de la data aprobării.</a:t>
            </a:r>
            <a:endParaRPr lang="ru-RU" sz="3300" dirty="0">
              <a:solidFill>
                <a:schemeClr val="tx1"/>
              </a:solidFill>
              <a:latin typeface="Arial" panose="020B0604020202020204" pitchFamily="34" charset="0"/>
              <a:cs typeface="Arial" panose="020B0604020202020204" pitchFamily="34" charset="0"/>
            </a:endParaRPr>
          </a:p>
          <a:p>
            <a:pPr marL="82296" indent="0" algn="just">
              <a:buNone/>
            </a:pPr>
            <a:r>
              <a:rPr lang="ro-MD" sz="3300" dirty="0">
                <a:solidFill>
                  <a:schemeClr val="tx1"/>
                </a:solidFill>
                <a:latin typeface="Arial" panose="020B0604020202020204" pitchFamily="34" charset="0"/>
                <a:cs typeface="Arial" panose="020B0604020202020204" pitchFamily="34" charset="0"/>
              </a:rPr>
              <a:t>     Programul de concediu anual plătit este un act normativ intern l și fiecare întreprindere își poate elabora și adopta propriul model de program sau poate aplica modelul recomandat al programului de concediu anual plătit aprobat prin </a:t>
            </a:r>
            <a:r>
              <a:rPr lang="ro-MD" sz="3300" b="1" i="1" dirty="0">
                <a:solidFill>
                  <a:schemeClr val="tx1"/>
                </a:solidFill>
                <a:latin typeface="Arial" panose="020B0604020202020204" pitchFamily="34" charset="0"/>
                <a:cs typeface="Arial" panose="020B0604020202020204" pitchFamily="34" charset="0"/>
              </a:rPr>
              <a:t>Convenșia colectivă (nivel național) nr. 19 din 28.02.2020.</a:t>
            </a:r>
            <a:endParaRPr lang="ru-RU" sz="3300" b="1" i="1" dirty="0">
              <a:solidFill>
                <a:schemeClr val="tx1"/>
              </a:solidFill>
              <a:latin typeface="Arial" panose="020B0604020202020204" pitchFamily="34" charset="0"/>
              <a:cs typeface="Arial" panose="020B0604020202020204" pitchFamily="34" charset="0"/>
            </a:endParaRPr>
          </a:p>
          <a:p>
            <a:pPr marL="82296" indent="0" algn="just">
              <a:buNone/>
            </a:pPr>
            <a:r>
              <a:rPr lang="ro-MD" sz="3300" dirty="0">
                <a:solidFill>
                  <a:schemeClr val="tx1"/>
                </a:solidFill>
                <a:latin typeface="Arial" panose="020B0604020202020204" pitchFamily="34" charset="0"/>
                <a:cs typeface="Arial" panose="020B0604020202020204" pitchFamily="34" charset="0"/>
              </a:rPr>
              <a:t>     Întreprinderile care au decis să nu elaboreze programul de concedii anuale plătite  pentru 2024 nu sunt obligate să reglementeze această decizie la nivel de întreprindere prin ordin sau alt document intern.</a:t>
            </a:r>
            <a:endParaRPr lang="ru-RU" sz="3300" dirty="0">
              <a:solidFill>
                <a:schemeClr val="tx1"/>
              </a:solidFill>
              <a:latin typeface="Arial" panose="020B0604020202020204" pitchFamily="34" charset="0"/>
              <a:cs typeface="Arial" panose="020B0604020202020204" pitchFamily="34" charset="0"/>
            </a:endParaRPr>
          </a:p>
          <a:p>
            <a:pPr marL="82296" indent="0" algn="just">
              <a:buNone/>
            </a:pPr>
            <a:r>
              <a:rPr lang="ro-MD" sz="3300" dirty="0">
                <a:solidFill>
                  <a:schemeClr val="tx1"/>
                </a:solidFill>
                <a:latin typeface="Arial" panose="020B0604020202020204" pitchFamily="34" charset="0"/>
                <a:cs typeface="Arial" panose="020B0604020202020204" pitchFamily="34" charset="0"/>
              </a:rPr>
              <a:t> </a:t>
            </a:r>
            <a:endParaRPr lang="ru-RU" sz="3300" dirty="0">
              <a:solidFill>
                <a:schemeClr val="tx1"/>
              </a:solidFill>
              <a:latin typeface="Arial" panose="020B0604020202020204" pitchFamily="34" charset="0"/>
              <a:cs typeface="Arial" panose="020B0604020202020204" pitchFamily="34" charset="0"/>
            </a:endParaRPr>
          </a:p>
          <a:p>
            <a:pPr marL="82296" indent="0" algn="just">
              <a:buNone/>
            </a:pPr>
            <a:r>
              <a:rPr lang="ro-MD" sz="3300" b="1" i="1" dirty="0">
                <a:solidFill>
                  <a:schemeClr val="tx1"/>
                </a:solidFill>
                <a:latin typeface="Arial" panose="020B0604020202020204" pitchFamily="34" charset="0"/>
                <a:cs typeface="Arial" panose="020B0604020202020204" pitchFamily="34" charset="0"/>
              </a:rPr>
              <a:t>      IMPORTANT! Salariații nu pot renunța la drepturile prevăzute de Codul muncii. Orice acord care vizează renunțarea sau limitarea drepturilor de muncă ale salariatului este nulă.</a:t>
            </a:r>
            <a:endParaRPr lang="ru-RU" sz="3300" dirty="0">
              <a:solidFill>
                <a:schemeClr val="tx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11FD7A8B-70D8-4DEE-8EDD-8E221FF77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60648"/>
            <a:ext cx="6000750" cy="1440160"/>
          </a:xfrm>
          <a:prstGeom prst="rect">
            <a:avLst/>
          </a:prstGeom>
        </p:spPr>
      </p:pic>
    </p:spTree>
    <p:extLst>
      <p:ext uri="{BB962C8B-B14F-4D97-AF65-F5344CB8AC3E}">
        <p14:creationId xmlns:p14="http://schemas.microsoft.com/office/powerpoint/2010/main" val="232971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34F30F7-BB29-44C8-8C19-DE4E61755B75}"/>
              </a:ext>
            </a:extLst>
          </p:cNvPr>
          <p:cNvSpPr>
            <a:spLocks noGrp="1"/>
          </p:cNvSpPr>
          <p:nvPr>
            <p:ph idx="1"/>
          </p:nvPr>
        </p:nvSpPr>
        <p:spPr>
          <a:xfrm>
            <a:off x="251520" y="297213"/>
            <a:ext cx="8496944" cy="6552728"/>
          </a:xfrm>
        </p:spPr>
        <p:txBody>
          <a:bodyPr>
            <a:normAutofit/>
          </a:bodyPr>
          <a:lstStyle/>
          <a:p>
            <a:pPr marL="82296" indent="0" algn="ctr">
              <a:lnSpc>
                <a:spcPct val="107000"/>
              </a:lnSpc>
              <a:spcAft>
                <a:spcPts val="0"/>
              </a:spcAft>
              <a:buNone/>
            </a:pPr>
            <a:endParaRPr lang="ro-MD" sz="1200" b="1" dirty="0">
              <a:latin typeface="Arial" panose="020B0604020202020204" pitchFamily="34" charset="0"/>
              <a:ea typeface="Calibri" panose="020F0502020204030204" pitchFamily="34" charset="0"/>
              <a:cs typeface="Arial" panose="020B0604020202020204" pitchFamily="34" charset="0"/>
            </a:endParaRPr>
          </a:p>
          <a:p>
            <a:pPr marL="82296" indent="0" algn="ctr">
              <a:lnSpc>
                <a:spcPct val="107000"/>
              </a:lnSpc>
              <a:spcAft>
                <a:spcPts val="0"/>
              </a:spcAft>
              <a:buNone/>
            </a:pPr>
            <a:r>
              <a:rPr lang="en-US" sz="1200" b="1" dirty="0" err="1">
                <a:solidFill>
                  <a:schemeClr val="tx1"/>
                </a:solidFill>
                <a:latin typeface="Arial" panose="020B0604020202020204" pitchFamily="34" charset="0"/>
                <a:ea typeface="Calibri" panose="020F0502020204030204" pitchFamily="34" charset="0"/>
                <a:cs typeface="Arial" panose="020B0604020202020204" pitchFamily="34" charset="0"/>
              </a:rPr>
              <a:t>Programarea</a:t>
            </a:r>
            <a:r>
              <a:rPr lang="en-US" sz="1200" b="1" dirty="0">
                <a:solidFill>
                  <a:schemeClr val="tx1"/>
                </a:solidFill>
                <a:latin typeface="Arial" panose="020B0604020202020204" pitchFamily="34" charset="0"/>
                <a:ea typeface="Calibri" panose="020F0502020204030204" pitchFamily="34" charset="0"/>
                <a:cs typeface="Arial" panose="020B0604020202020204" pitchFamily="34" charset="0"/>
              </a:rPr>
              <a:t> </a:t>
            </a:r>
            <a:endParaRPr lang="ru-RU"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82296" indent="0" algn="ctr">
              <a:lnSpc>
                <a:spcPct val="107000"/>
              </a:lnSpc>
              <a:spcAft>
                <a:spcPts val="0"/>
              </a:spcAft>
              <a:buNone/>
            </a:pPr>
            <a:r>
              <a:rPr lang="en-US" sz="1200" b="1" dirty="0" err="1">
                <a:solidFill>
                  <a:schemeClr val="tx1"/>
                </a:solidFill>
                <a:latin typeface="Arial" panose="020B0604020202020204" pitchFamily="34" charset="0"/>
                <a:ea typeface="Calibri" panose="020F0502020204030204" pitchFamily="34" charset="0"/>
                <a:cs typeface="Arial" panose="020B0604020202020204" pitchFamily="34" charset="0"/>
              </a:rPr>
              <a:t>concediilor</a:t>
            </a:r>
            <a:r>
              <a:rPr lang="en-US" sz="1200" b="1" dirty="0">
                <a:solidFill>
                  <a:schemeClr val="tx1"/>
                </a:solidFill>
                <a:latin typeface="Arial" panose="020B0604020202020204" pitchFamily="34" charset="0"/>
                <a:ea typeface="Calibri" panose="020F0502020204030204" pitchFamily="34" charset="0"/>
                <a:cs typeface="Arial" panose="020B0604020202020204" pitchFamily="34" charset="0"/>
              </a:rPr>
              <a:t> de </a:t>
            </a:r>
            <a:r>
              <a:rPr lang="en-US" sz="1200" b="1" dirty="0" err="1">
                <a:solidFill>
                  <a:schemeClr val="tx1"/>
                </a:solidFill>
                <a:latin typeface="Arial" panose="020B0604020202020204" pitchFamily="34" charset="0"/>
                <a:ea typeface="Calibri" panose="020F0502020204030204" pitchFamily="34" charset="0"/>
                <a:cs typeface="Arial" panose="020B0604020202020204" pitchFamily="34" charset="0"/>
              </a:rPr>
              <a:t>odihnă</a:t>
            </a:r>
            <a:r>
              <a:rPr lang="en-US" sz="12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200" b="1" dirty="0" err="1">
                <a:solidFill>
                  <a:schemeClr val="tx1"/>
                </a:solidFill>
                <a:latin typeface="Arial" panose="020B0604020202020204" pitchFamily="34" charset="0"/>
                <a:ea typeface="Calibri" panose="020F0502020204030204" pitchFamily="34" charset="0"/>
                <a:cs typeface="Arial" panose="020B0604020202020204" pitchFamily="34" charset="0"/>
              </a:rPr>
              <a:t>anuale</a:t>
            </a:r>
            <a:r>
              <a:rPr lang="en-US" sz="12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200" b="1" dirty="0" err="1">
                <a:solidFill>
                  <a:schemeClr val="tx1"/>
                </a:solidFill>
                <a:latin typeface="Arial" panose="020B0604020202020204" pitchFamily="34" charset="0"/>
                <a:ea typeface="Calibri" panose="020F0502020204030204" pitchFamily="34" charset="0"/>
                <a:cs typeface="Arial" panose="020B0604020202020204" pitchFamily="34" charset="0"/>
              </a:rPr>
              <a:t>pentru</a:t>
            </a:r>
            <a:r>
              <a:rPr lang="en-US" sz="12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200" b="1" dirty="0" err="1">
                <a:solidFill>
                  <a:schemeClr val="tx1"/>
                </a:solidFill>
                <a:latin typeface="Arial" panose="020B0604020202020204" pitchFamily="34" charset="0"/>
                <a:ea typeface="Calibri" panose="020F0502020204030204" pitchFamily="34" charset="0"/>
                <a:cs typeface="Arial" panose="020B0604020202020204" pitchFamily="34" charset="0"/>
              </a:rPr>
              <a:t>anul</a:t>
            </a:r>
            <a:r>
              <a:rPr lang="en-US" sz="1200" b="1" dirty="0">
                <a:solidFill>
                  <a:schemeClr val="tx1"/>
                </a:solidFill>
                <a:latin typeface="Arial" panose="020B0604020202020204" pitchFamily="34" charset="0"/>
                <a:ea typeface="Calibri" panose="020F0502020204030204" pitchFamily="34" charset="0"/>
                <a:cs typeface="Arial" panose="020B0604020202020204" pitchFamily="34" charset="0"/>
              </a:rPr>
              <a:t> 20 __  </a:t>
            </a:r>
            <a:endParaRPr lang="ru-RU"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82296" indent="0" algn="ctr">
              <a:lnSpc>
                <a:spcPct val="107000"/>
              </a:lnSpc>
              <a:spcAft>
                <a:spcPts val="0"/>
              </a:spcAft>
              <a:buNone/>
            </a:pPr>
            <a:r>
              <a:rPr lang="en-US" sz="1200" b="1" dirty="0" err="1">
                <a:solidFill>
                  <a:schemeClr val="tx1"/>
                </a:solidFill>
                <a:latin typeface="Arial" panose="020B0604020202020204" pitchFamily="34" charset="0"/>
                <a:ea typeface="Calibri" panose="020F0502020204030204" pitchFamily="34" charset="0"/>
                <a:cs typeface="Arial" panose="020B0604020202020204" pitchFamily="34" charset="0"/>
              </a:rPr>
              <a:t>în</a:t>
            </a:r>
            <a:r>
              <a:rPr lang="en-US" sz="12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200" b="1" dirty="0" err="1">
                <a:solidFill>
                  <a:schemeClr val="tx1"/>
                </a:solidFill>
                <a:latin typeface="Arial" panose="020B0604020202020204" pitchFamily="34" charset="0"/>
                <a:ea typeface="Calibri" panose="020F0502020204030204" pitchFamily="34" charset="0"/>
                <a:cs typeface="Arial" panose="020B0604020202020204" pitchFamily="34" charset="0"/>
              </a:rPr>
              <a:t>cadrul</a:t>
            </a:r>
            <a:r>
              <a:rPr lang="en-US" sz="1200" b="1" dirty="0">
                <a:solidFill>
                  <a:schemeClr val="tx1"/>
                </a:solidFill>
                <a:latin typeface="Arial" panose="020B0604020202020204" pitchFamily="34" charset="0"/>
                <a:ea typeface="Calibri" panose="020F0502020204030204" pitchFamily="34" charset="0"/>
                <a:cs typeface="Arial" panose="020B0604020202020204" pitchFamily="34" charset="0"/>
              </a:rPr>
              <a:t> ___________________________ (model)</a:t>
            </a:r>
            <a:endParaRPr lang="ru-RU"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82296" indent="0">
              <a:lnSpc>
                <a:spcPct val="107000"/>
              </a:lnSpc>
              <a:spcAft>
                <a:spcPts val="0"/>
              </a:spcAft>
              <a:buNone/>
            </a:pPr>
            <a:r>
              <a:rPr lang="en-US" sz="12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200" b="1" dirty="0" err="1">
                <a:solidFill>
                  <a:schemeClr val="tx1"/>
                </a:solidFill>
                <a:latin typeface="Arial" panose="020B0604020202020204" pitchFamily="34" charset="0"/>
                <a:ea typeface="Calibri" panose="020F0502020204030204" pitchFamily="34" charset="0"/>
                <a:cs typeface="Arial" panose="020B0604020202020204" pitchFamily="34" charset="0"/>
              </a:rPr>
              <a:t>denumirea</a:t>
            </a:r>
            <a:r>
              <a:rPr lang="en-US" sz="12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200" b="1" dirty="0" err="1">
                <a:solidFill>
                  <a:schemeClr val="tx1"/>
                </a:solidFill>
                <a:latin typeface="Arial" panose="020B0604020202020204" pitchFamily="34" charset="0"/>
                <a:ea typeface="Calibri" panose="020F0502020204030204" pitchFamily="34" charset="0"/>
                <a:cs typeface="Arial" panose="020B0604020202020204" pitchFamily="34" charset="0"/>
              </a:rPr>
              <a:t>unității</a:t>
            </a:r>
            <a:r>
              <a:rPr lang="en-US" sz="1200" b="1"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ro-MD" sz="12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82296" indent="0">
              <a:lnSpc>
                <a:spcPct val="107000"/>
              </a:lnSpc>
              <a:spcAft>
                <a:spcPts val="0"/>
              </a:spcAft>
              <a:buNone/>
            </a:pPr>
            <a:endParaRPr lang="ro-MD" sz="1200" b="1" dirty="0">
              <a:latin typeface="Arial" panose="020B0604020202020204" pitchFamily="34" charset="0"/>
              <a:ea typeface="Calibri" panose="020F0502020204030204" pitchFamily="34" charset="0"/>
              <a:cs typeface="Arial" panose="020B0604020202020204" pitchFamily="34" charset="0"/>
            </a:endParaRPr>
          </a:p>
          <a:p>
            <a:pPr marL="82296" indent="0">
              <a:lnSpc>
                <a:spcPct val="107000"/>
              </a:lnSpc>
              <a:spcAft>
                <a:spcPts val="0"/>
              </a:spcAft>
              <a:buNone/>
            </a:pPr>
            <a:endParaRPr lang="ro-MD" sz="1200" b="1" dirty="0">
              <a:latin typeface="Arial" panose="020B0604020202020204" pitchFamily="34" charset="0"/>
              <a:ea typeface="Calibri" panose="020F0502020204030204" pitchFamily="34" charset="0"/>
              <a:cs typeface="Arial" panose="020B0604020202020204" pitchFamily="34" charset="0"/>
            </a:endParaRPr>
          </a:p>
          <a:p>
            <a:pPr marL="82296" indent="0">
              <a:lnSpc>
                <a:spcPct val="107000"/>
              </a:lnSpc>
              <a:spcAft>
                <a:spcPts val="0"/>
              </a:spcAft>
              <a:buNone/>
            </a:pPr>
            <a:endParaRPr lang="ro-MD" sz="1200" b="1" dirty="0">
              <a:latin typeface="Arial" panose="020B0604020202020204" pitchFamily="34" charset="0"/>
              <a:ea typeface="Calibri" panose="020F0502020204030204" pitchFamily="34" charset="0"/>
              <a:cs typeface="Arial" panose="020B0604020202020204" pitchFamily="34" charset="0"/>
            </a:endParaRPr>
          </a:p>
          <a:p>
            <a:pPr marL="82296" indent="0">
              <a:lnSpc>
                <a:spcPct val="107000"/>
              </a:lnSpc>
              <a:spcAft>
                <a:spcPts val="0"/>
              </a:spcAft>
              <a:buNone/>
            </a:pPr>
            <a:endParaRPr lang="ro-MD" sz="1200" b="1" dirty="0">
              <a:latin typeface="Arial" panose="020B0604020202020204" pitchFamily="34" charset="0"/>
              <a:ea typeface="Calibri" panose="020F0502020204030204" pitchFamily="34" charset="0"/>
              <a:cs typeface="Arial" panose="020B0604020202020204" pitchFamily="34" charset="0"/>
            </a:endParaRPr>
          </a:p>
          <a:p>
            <a:pPr marL="82296" indent="0">
              <a:lnSpc>
                <a:spcPct val="107000"/>
              </a:lnSpc>
              <a:spcAft>
                <a:spcPts val="0"/>
              </a:spcAft>
              <a:buNone/>
            </a:pPr>
            <a:endParaRPr lang="ro-MD" sz="1200" b="1" dirty="0">
              <a:latin typeface="Arial" panose="020B0604020202020204" pitchFamily="34" charset="0"/>
              <a:ea typeface="Calibri" panose="020F0502020204030204" pitchFamily="34" charset="0"/>
              <a:cs typeface="Arial" panose="020B0604020202020204" pitchFamily="34" charset="0"/>
            </a:endParaRPr>
          </a:p>
          <a:p>
            <a:pPr marL="82296" indent="0">
              <a:lnSpc>
                <a:spcPct val="107000"/>
              </a:lnSpc>
              <a:spcAft>
                <a:spcPts val="0"/>
              </a:spcAft>
              <a:buNone/>
            </a:pPr>
            <a:endParaRPr lang="ro-MD" sz="1200" b="1" dirty="0">
              <a:latin typeface="Arial" panose="020B0604020202020204" pitchFamily="34" charset="0"/>
              <a:ea typeface="Calibri" panose="020F0502020204030204" pitchFamily="34" charset="0"/>
              <a:cs typeface="Arial" panose="020B0604020202020204" pitchFamily="34" charset="0"/>
            </a:endParaRPr>
          </a:p>
          <a:p>
            <a:pPr marL="82296" indent="0">
              <a:lnSpc>
                <a:spcPct val="107000"/>
              </a:lnSpc>
              <a:spcAft>
                <a:spcPts val="0"/>
              </a:spcAft>
              <a:buNone/>
            </a:pPr>
            <a:endParaRPr lang="ro-MD" sz="1200" b="1" dirty="0">
              <a:latin typeface="Arial" panose="020B0604020202020204" pitchFamily="34" charset="0"/>
              <a:ea typeface="Calibri" panose="020F0502020204030204" pitchFamily="34" charset="0"/>
              <a:cs typeface="Arial" panose="020B0604020202020204" pitchFamily="34" charset="0"/>
            </a:endParaRPr>
          </a:p>
          <a:p>
            <a:pPr marL="82296" indent="0">
              <a:lnSpc>
                <a:spcPct val="107000"/>
              </a:lnSpc>
              <a:spcAft>
                <a:spcPts val="0"/>
              </a:spcAft>
              <a:buNone/>
            </a:pPr>
            <a:endParaRPr lang="ro-MD" sz="1200" b="1" dirty="0">
              <a:latin typeface="Arial" panose="020B0604020202020204" pitchFamily="34" charset="0"/>
              <a:ea typeface="Calibri" panose="020F0502020204030204" pitchFamily="34" charset="0"/>
              <a:cs typeface="Arial" panose="020B0604020202020204" pitchFamily="34" charset="0"/>
            </a:endParaRPr>
          </a:p>
          <a:p>
            <a:pPr marL="82296" indent="0">
              <a:lnSpc>
                <a:spcPct val="107000"/>
              </a:lnSpc>
              <a:spcAft>
                <a:spcPts val="0"/>
              </a:spcAft>
              <a:buNone/>
            </a:pPr>
            <a:endParaRPr lang="ru-RU" sz="1500" dirty="0">
              <a:latin typeface="Arial" panose="020B0604020202020204" pitchFamily="34" charset="0"/>
              <a:ea typeface="Calibri" panose="020F0502020204030204" pitchFamily="34" charset="0"/>
              <a:cs typeface="Arial" panose="020B0604020202020204" pitchFamily="34" charset="0"/>
            </a:endParaRPr>
          </a:p>
          <a:p>
            <a:pPr marL="82296" indent="0" algn="just">
              <a:buNone/>
            </a:pPr>
            <a:r>
              <a:rPr lang="en-US" sz="2000" b="1" i="1" dirty="0">
                <a:latin typeface="Arial" panose="020B0604020202020204" pitchFamily="34" charset="0"/>
                <a:cs typeface="Arial" panose="020B0604020202020204" pitchFamily="34" charset="0"/>
              </a:rPr>
              <a:t> </a:t>
            </a:r>
            <a:endParaRPr lang="ro-MD" sz="2000" b="1" i="1" dirty="0">
              <a:latin typeface="Arial" panose="020B0604020202020204" pitchFamily="34" charset="0"/>
              <a:cs typeface="Arial" panose="020B0604020202020204" pitchFamily="34" charset="0"/>
            </a:endParaRPr>
          </a:p>
          <a:p>
            <a:pPr marL="82296" indent="0" algn="just">
              <a:buNone/>
            </a:pPr>
            <a:r>
              <a:rPr lang="ro-MD" sz="2000" b="1" i="1" dirty="0">
                <a:solidFill>
                  <a:srgbClr val="FF0000"/>
                </a:solidFill>
                <a:latin typeface="Arial" panose="020B0604020202020204" pitchFamily="34" charset="0"/>
                <a:cs typeface="Arial" panose="020B0604020202020204" pitchFamily="34" charset="0"/>
              </a:rPr>
              <a:t>      </a:t>
            </a:r>
            <a:r>
              <a:rPr lang="ro-MD" sz="1800" b="1" i="1" dirty="0">
                <a:solidFill>
                  <a:srgbClr val="FF0000"/>
                </a:solidFill>
                <a:latin typeface="Arial" panose="020B0604020202020204" pitchFamily="34" charset="0"/>
                <a:cs typeface="Arial" panose="020B0604020202020204" pitchFamily="34" charset="0"/>
              </a:rPr>
              <a:t>IMPORTANT</a:t>
            </a:r>
            <a:r>
              <a:rPr lang="ro-MD" sz="1800" b="1" i="1" dirty="0">
                <a:solidFill>
                  <a:schemeClr val="tx1"/>
                </a:solidFill>
                <a:latin typeface="Arial" panose="020B0604020202020204" pitchFamily="34" charset="0"/>
                <a:cs typeface="Arial" panose="020B0604020202020204" pitchFamily="34" charset="0"/>
              </a:rPr>
              <a:t>!</a:t>
            </a:r>
            <a:r>
              <a:rPr lang="en-US" sz="1800" b="1" i="1" dirty="0">
                <a:solidFill>
                  <a:schemeClr val="tx1"/>
                </a:solidFill>
                <a:latin typeface="Arial" panose="020B0604020202020204" pitchFamily="34" charset="0"/>
                <a:cs typeface="Arial" panose="020B0604020202020204" pitchFamily="34" charset="0"/>
              </a:rPr>
              <a:t>    </a:t>
            </a:r>
            <a:r>
              <a:rPr lang="ro-RO" sz="1800" b="1" i="1" dirty="0">
                <a:solidFill>
                  <a:schemeClr val="tx1"/>
                </a:solidFill>
                <a:latin typeface="Arial" panose="020B0604020202020204" pitchFamily="34" charset="0"/>
                <a:cs typeface="Arial" panose="020B0604020202020204" pitchFamily="34" charset="0"/>
              </a:rPr>
              <a:t>Perioada și durata concediilor de odihnă anuale programate pot fi modificate la solicitarea salariatului, cu acordul angajatorului, ținând cont de funcționarea unității și necesitățile acesteia.</a:t>
            </a:r>
          </a:p>
          <a:p>
            <a:pPr marL="82296" indent="0" algn="just">
              <a:buNone/>
            </a:pPr>
            <a:endParaRPr lang="ru-RU" dirty="0"/>
          </a:p>
        </p:txBody>
      </p:sp>
      <p:graphicFrame>
        <p:nvGraphicFramePr>
          <p:cNvPr id="4" name="Таблица 3">
            <a:extLst>
              <a:ext uri="{FF2B5EF4-FFF2-40B4-BE49-F238E27FC236}">
                <a16:creationId xmlns:a16="http://schemas.microsoft.com/office/drawing/2014/main" id="{33506945-431D-4764-A945-E30EF7FD79BC}"/>
              </a:ext>
            </a:extLst>
          </p:cNvPr>
          <p:cNvGraphicFramePr>
            <a:graphicFrameLocks noGrp="1"/>
          </p:cNvGraphicFramePr>
          <p:nvPr>
            <p:extLst>
              <p:ext uri="{D42A27DB-BD31-4B8C-83A1-F6EECF244321}">
                <p14:modId xmlns:p14="http://schemas.microsoft.com/office/powerpoint/2010/main" val="3747988739"/>
              </p:ext>
            </p:extLst>
          </p:nvPr>
        </p:nvGraphicFramePr>
        <p:xfrm>
          <a:off x="750316" y="2060848"/>
          <a:ext cx="7499351" cy="2395347"/>
        </p:xfrm>
        <a:graphic>
          <a:graphicData uri="http://schemas.openxmlformats.org/drawingml/2006/table">
            <a:tbl>
              <a:tblPr firstRow="1" firstCol="1" lastRow="1" lastCol="1" bandRow="1" bandCol="1">
                <a:tableStyleId>{5C22544A-7EE6-4342-B048-85BDC9FD1C3A}</a:tableStyleId>
              </a:tblPr>
              <a:tblGrid>
                <a:gridCol w="314499">
                  <a:extLst>
                    <a:ext uri="{9D8B030D-6E8A-4147-A177-3AD203B41FA5}">
                      <a16:colId xmlns:a16="http://schemas.microsoft.com/office/drawing/2014/main" val="2751390593"/>
                    </a:ext>
                  </a:extLst>
                </a:gridCol>
                <a:gridCol w="1390416">
                  <a:extLst>
                    <a:ext uri="{9D8B030D-6E8A-4147-A177-3AD203B41FA5}">
                      <a16:colId xmlns:a16="http://schemas.microsoft.com/office/drawing/2014/main" val="2309627852"/>
                    </a:ext>
                  </a:extLst>
                </a:gridCol>
                <a:gridCol w="1235236">
                  <a:extLst>
                    <a:ext uri="{9D8B030D-6E8A-4147-A177-3AD203B41FA5}">
                      <a16:colId xmlns:a16="http://schemas.microsoft.com/office/drawing/2014/main" val="2320630187"/>
                    </a:ext>
                  </a:extLst>
                </a:gridCol>
                <a:gridCol w="927979">
                  <a:extLst>
                    <a:ext uri="{9D8B030D-6E8A-4147-A177-3AD203B41FA5}">
                      <a16:colId xmlns:a16="http://schemas.microsoft.com/office/drawing/2014/main" val="2644334943"/>
                    </a:ext>
                  </a:extLst>
                </a:gridCol>
                <a:gridCol w="979188">
                  <a:extLst>
                    <a:ext uri="{9D8B030D-6E8A-4147-A177-3AD203B41FA5}">
                      <a16:colId xmlns:a16="http://schemas.microsoft.com/office/drawing/2014/main" val="85747267"/>
                    </a:ext>
                  </a:extLst>
                </a:gridCol>
                <a:gridCol w="884011">
                  <a:extLst>
                    <a:ext uri="{9D8B030D-6E8A-4147-A177-3AD203B41FA5}">
                      <a16:colId xmlns:a16="http://schemas.microsoft.com/office/drawing/2014/main" val="2149161443"/>
                    </a:ext>
                  </a:extLst>
                </a:gridCol>
                <a:gridCol w="884011">
                  <a:extLst>
                    <a:ext uri="{9D8B030D-6E8A-4147-A177-3AD203B41FA5}">
                      <a16:colId xmlns:a16="http://schemas.microsoft.com/office/drawing/2014/main" val="3649223970"/>
                    </a:ext>
                  </a:extLst>
                </a:gridCol>
                <a:gridCol w="884011">
                  <a:extLst>
                    <a:ext uri="{9D8B030D-6E8A-4147-A177-3AD203B41FA5}">
                      <a16:colId xmlns:a16="http://schemas.microsoft.com/office/drawing/2014/main" val="3211049107"/>
                    </a:ext>
                  </a:extLst>
                </a:gridCol>
              </a:tblGrid>
              <a:tr h="1416473">
                <a:tc>
                  <a:txBody>
                    <a:bodyPr/>
                    <a:lstStyle/>
                    <a:p>
                      <a:pPr algn="ctr">
                        <a:lnSpc>
                          <a:spcPct val="107000"/>
                        </a:lnSpc>
                        <a:spcAft>
                          <a:spcPts val="0"/>
                        </a:spcAft>
                      </a:pPr>
                      <a:r>
                        <a:rPr lang="en-US" sz="1000">
                          <a:effectLst/>
                        </a:rPr>
                        <a:t> </a:t>
                      </a:r>
                      <a:endParaRPr lang="ru-RU" sz="900">
                        <a:effectLst/>
                      </a:endParaRPr>
                    </a:p>
                    <a:p>
                      <a:pPr algn="ctr">
                        <a:lnSpc>
                          <a:spcPct val="107000"/>
                        </a:lnSpc>
                        <a:spcAft>
                          <a:spcPts val="0"/>
                        </a:spcAft>
                      </a:pPr>
                      <a:r>
                        <a:rPr lang="ru-RU" sz="1000">
                          <a:effectLst/>
                        </a:rPr>
                        <a:t>Nr.</a:t>
                      </a:r>
                      <a:endParaRPr lang="ru-RU" sz="900">
                        <a:effectLst/>
                      </a:endParaRPr>
                    </a:p>
                    <a:p>
                      <a:pPr algn="ctr">
                        <a:lnSpc>
                          <a:spcPct val="107000"/>
                        </a:lnSpc>
                        <a:spcAft>
                          <a:spcPts val="0"/>
                        </a:spcAft>
                      </a:pPr>
                      <a:r>
                        <a:rPr lang="ru-RU" sz="1000">
                          <a:effectLst/>
                        </a:rPr>
                        <a:t>crt.</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gn="ctr">
                        <a:lnSpc>
                          <a:spcPct val="107000"/>
                        </a:lnSpc>
                        <a:spcAft>
                          <a:spcPts val="0"/>
                        </a:spcAft>
                      </a:pPr>
                      <a:r>
                        <a:rPr lang="ru-RU" sz="1000" dirty="0">
                          <a:effectLst/>
                        </a:rPr>
                        <a:t> </a:t>
                      </a:r>
                      <a:endParaRPr lang="ru-RU" sz="900" dirty="0">
                        <a:effectLst/>
                      </a:endParaRPr>
                    </a:p>
                    <a:p>
                      <a:pPr algn="ctr">
                        <a:lnSpc>
                          <a:spcPct val="107000"/>
                        </a:lnSpc>
                        <a:spcAft>
                          <a:spcPts val="0"/>
                        </a:spcAft>
                      </a:pPr>
                      <a:r>
                        <a:rPr lang="ru-RU" sz="1000" dirty="0" err="1">
                          <a:effectLst/>
                        </a:rPr>
                        <a:t>Numele</a:t>
                      </a:r>
                      <a:r>
                        <a:rPr lang="ru-RU" sz="1000" dirty="0">
                          <a:effectLst/>
                        </a:rPr>
                        <a:t>, </a:t>
                      </a:r>
                      <a:r>
                        <a:rPr lang="ru-RU" sz="1000" dirty="0" err="1">
                          <a:effectLst/>
                        </a:rPr>
                        <a:t>prenumele</a:t>
                      </a:r>
                      <a:endParaRPr lang="ru-RU" sz="900" dirty="0">
                        <a:effectLst/>
                      </a:endParaRPr>
                    </a:p>
                    <a:p>
                      <a:pPr algn="ctr">
                        <a:lnSpc>
                          <a:spcPct val="107000"/>
                        </a:lnSpc>
                        <a:spcAft>
                          <a:spcPts val="0"/>
                        </a:spcAft>
                      </a:pPr>
                      <a:r>
                        <a:rPr lang="ru-RU" sz="1000" dirty="0" err="1">
                          <a:effectLst/>
                        </a:rPr>
                        <a:t>salariatului</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gn="ctr">
                        <a:lnSpc>
                          <a:spcPct val="107000"/>
                        </a:lnSpc>
                        <a:spcAft>
                          <a:spcPts val="0"/>
                        </a:spcAft>
                      </a:pPr>
                      <a:r>
                        <a:rPr lang="ru-RU" sz="1000" dirty="0">
                          <a:effectLst/>
                        </a:rPr>
                        <a:t> </a:t>
                      </a:r>
                      <a:endParaRPr lang="ru-RU" sz="900" dirty="0">
                        <a:effectLst/>
                      </a:endParaRPr>
                    </a:p>
                    <a:p>
                      <a:pPr algn="ctr">
                        <a:lnSpc>
                          <a:spcPct val="107000"/>
                        </a:lnSpc>
                        <a:spcAft>
                          <a:spcPts val="0"/>
                        </a:spcAft>
                      </a:pPr>
                      <a:r>
                        <a:rPr lang="ru-RU" sz="1000" dirty="0" err="1">
                          <a:effectLst/>
                        </a:rPr>
                        <a:t>Funcția</a:t>
                      </a:r>
                      <a:r>
                        <a:rPr lang="ru-RU" sz="1000" dirty="0">
                          <a:effectLst/>
                        </a:rPr>
                        <a:t> </a:t>
                      </a:r>
                      <a:r>
                        <a:rPr lang="ru-RU" sz="1000" dirty="0" err="1">
                          <a:effectLst/>
                        </a:rPr>
                        <a:t>deținută</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gn="ctr">
                        <a:lnSpc>
                          <a:spcPct val="107000"/>
                        </a:lnSpc>
                        <a:spcAft>
                          <a:spcPts val="0"/>
                        </a:spcAft>
                      </a:pPr>
                      <a:r>
                        <a:rPr lang="en-US" sz="1000" dirty="0">
                          <a:effectLst/>
                        </a:rPr>
                        <a:t> </a:t>
                      </a:r>
                      <a:endParaRPr lang="ru-RU" sz="900" dirty="0">
                        <a:effectLst/>
                      </a:endParaRPr>
                    </a:p>
                    <a:p>
                      <a:pPr algn="ctr">
                        <a:lnSpc>
                          <a:spcPct val="107000"/>
                        </a:lnSpc>
                        <a:spcAft>
                          <a:spcPts val="0"/>
                        </a:spcAft>
                      </a:pPr>
                      <a:r>
                        <a:rPr lang="en-US" sz="1000" dirty="0">
                          <a:effectLst/>
                        </a:rPr>
                        <a:t>Luna/</a:t>
                      </a:r>
                      <a:r>
                        <a:rPr lang="en-US" sz="1000" dirty="0" err="1">
                          <a:effectLst/>
                        </a:rPr>
                        <a:t>lunile</a:t>
                      </a:r>
                      <a:endParaRPr lang="ru-RU" sz="900" dirty="0">
                        <a:effectLst/>
                      </a:endParaRPr>
                    </a:p>
                    <a:p>
                      <a:pPr algn="ctr">
                        <a:lnSpc>
                          <a:spcPct val="107000"/>
                        </a:lnSpc>
                        <a:spcAft>
                          <a:spcPts val="0"/>
                        </a:spcAft>
                      </a:pPr>
                      <a:r>
                        <a:rPr lang="en-US" sz="1000" dirty="0" err="1">
                          <a:effectLst/>
                        </a:rPr>
                        <a:t>în</a:t>
                      </a:r>
                      <a:r>
                        <a:rPr lang="en-US" sz="1000" dirty="0">
                          <a:effectLst/>
                        </a:rPr>
                        <a:t> care </a:t>
                      </a:r>
                      <a:endParaRPr lang="ru-RU" sz="900" dirty="0">
                        <a:effectLst/>
                      </a:endParaRPr>
                    </a:p>
                    <a:p>
                      <a:pPr algn="ctr">
                        <a:lnSpc>
                          <a:spcPct val="107000"/>
                        </a:lnSpc>
                        <a:spcAft>
                          <a:spcPts val="0"/>
                        </a:spcAft>
                      </a:pPr>
                      <a:r>
                        <a:rPr lang="en-US" sz="1000" dirty="0">
                          <a:effectLst/>
                        </a:rPr>
                        <a:t>se </a:t>
                      </a:r>
                      <a:r>
                        <a:rPr lang="en-US" sz="1000" dirty="0" err="1">
                          <a:effectLst/>
                        </a:rPr>
                        <a:t>va</a:t>
                      </a:r>
                      <a:r>
                        <a:rPr lang="en-US" sz="1000" dirty="0">
                          <a:effectLst/>
                        </a:rPr>
                        <a:t> </a:t>
                      </a:r>
                      <a:r>
                        <a:rPr lang="en-US" sz="1000" dirty="0" err="1">
                          <a:effectLst/>
                        </a:rPr>
                        <a:t>acorda</a:t>
                      </a:r>
                      <a:r>
                        <a:rPr lang="en-US" sz="1000" dirty="0">
                          <a:effectLst/>
                        </a:rPr>
                        <a:t> </a:t>
                      </a:r>
                      <a:r>
                        <a:rPr lang="en-US" sz="1000" dirty="0" err="1">
                          <a:effectLst/>
                        </a:rPr>
                        <a:t>concediul</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gn="ctr">
                        <a:lnSpc>
                          <a:spcPct val="107000"/>
                        </a:lnSpc>
                        <a:spcAft>
                          <a:spcPts val="0"/>
                        </a:spcAft>
                      </a:pPr>
                      <a:r>
                        <a:rPr lang="en-US" sz="1000" dirty="0">
                          <a:effectLst/>
                        </a:rPr>
                        <a:t> </a:t>
                      </a:r>
                      <a:endParaRPr lang="ru-RU" sz="900" dirty="0">
                        <a:effectLst/>
                      </a:endParaRPr>
                    </a:p>
                    <a:p>
                      <a:pPr algn="ctr">
                        <a:lnSpc>
                          <a:spcPct val="107000"/>
                        </a:lnSpc>
                        <a:spcAft>
                          <a:spcPts val="0"/>
                        </a:spcAft>
                      </a:pPr>
                      <a:r>
                        <a:rPr lang="en-US" sz="1000" dirty="0" err="1">
                          <a:effectLst/>
                        </a:rPr>
                        <a:t>Anul</a:t>
                      </a:r>
                      <a:r>
                        <a:rPr lang="en-US" sz="1000" dirty="0">
                          <a:effectLst/>
                        </a:rPr>
                        <a:t> de </a:t>
                      </a:r>
                      <a:r>
                        <a:rPr lang="en-US" sz="1000" dirty="0" err="1">
                          <a:effectLst/>
                        </a:rPr>
                        <a:t>muncă</a:t>
                      </a:r>
                      <a:r>
                        <a:rPr lang="en-US" sz="1000" dirty="0">
                          <a:effectLst/>
                        </a:rPr>
                        <a:t> </a:t>
                      </a:r>
                      <a:r>
                        <a:rPr lang="en-US" sz="1000" dirty="0" err="1">
                          <a:effectLst/>
                        </a:rPr>
                        <a:t>pentru</a:t>
                      </a:r>
                      <a:r>
                        <a:rPr lang="en-US" sz="1000" dirty="0">
                          <a:effectLst/>
                        </a:rPr>
                        <a:t> care se </a:t>
                      </a:r>
                      <a:r>
                        <a:rPr lang="en-US" sz="1000" dirty="0" err="1">
                          <a:effectLst/>
                        </a:rPr>
                        <a:t>va</a:t>
                      </a:r>
                      <a:r>
                        <a:rPr lang="en-US" sz="1000" dirty="0">
                          <a:effectLst/>
                        </a:rPr>
                        <a:t> </a:t>
                      </a:r>
                      <a:r>
                        <a:rPr lang="en-US" sz="1000" dirty="0" err="1">
                          <a:effectLst/>
                        </a:rPr>
                        <a:t>acorda</a:t>
                      </a:r>
                      <a:r>
                        <a:rPr lang="en-US" sz="1000" dirty="0">
                          <a:effectLst/>
                        </a:rPr>
                        <a:t> </a:t>
                      </a:r>
                      <a:r>
                        <a:rPr lang="en-US" sz="1000" dirty="0" err="1">
                          <a:effectLst/>
                        </a:rPr>
                        <a:t>concediul</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gn="ctr">
                        <a:lnSpc>
                          <a:spcPct val="107000"/>
                        </a:lnSpc>
                        <a:spcAft>
                          <a:spcPts val="0"/>
                        </a:spcAft>
                      </a:pPr>
                      <a:r>
                        <a:rPr lang="en-US" sz="1000">
                          <a:effectLst/>
                        </a:rPr>
                        <a:t> </a:t>
                      </a:r>
                      <a:endParaRPr lang="ru-RU" sz="900">
                        <a:effectLst/>
                      </a:endParaRPr>
                    </a:p>
                    <a:p>
                      <a:pPr algn="ctr">
                        <a:lnSpc>
                          <a:spcPct val="107000"/>
                        </a:lnSpc>
                        <a:spcAft>
                          <a:spcPts val="0"/>
                        </a:spcAft>
                      </a:pPr>
                      <a:r>
                        <a:rPr lang="en-US" sz="1000">
                          <a:effectLst/>
                        </a:rPr>
                        <a:t>Durata concediului de odihnă anual de bază</a:t>
                      </a:r>
                      <a:endParaRPr lang="ru-RU" sz="900">
                        <a:effectLst/>
                      </a:endParaRPr>
                    </a:p>
                    <a:p>
                      <a:pPr algn="ctr">
                        <a:lnSpc>
                          <a:spcPct val="107000"/>
                        </a:lnSpc>
                        <a:spcAft>
                          <a:spcPts val="0"/>
                        </a:spcAft>
                      </a:pPr>
                      <a:r>
                        <a:rPr lang="ru-RU" sz="1000">
                          <a:effectLst/>
                        </a:rPr>
                        <a:t>(zile calendaristice)</a:t>
                      </a:r>
                      <a:endParaRPr lang="ru-RU" sz="900">
                        <a:effectLst/>
                      </a:endParaRPr>
                    </a:p>
                    <a:p>
                      <a:pPr algn="ct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gn="ctr">
                        <a:lnSpc>
                          <a:spcPct val="107000"/>
                        </a:lnSpc>
                        <a:spcAft>
                          <a:spcPts val="0"/>
                        </a:spcAft>
                      </a:pPr>
                      <a:r>
                        <a:rPr lang="en-US" sz="1000">
                          <a:effectLst/>
                        </a:rPr>
                        <a:t> </a:t>
                      </a:r>
                      <a:endParaRPr lang="ru-RU" sz="900">
                        <a:effectLst/>
                      </a:endParaRPr>
                    </a:p>
                    <a:p>
                      <a:pPr algn="ctr">
                        <a:lnSpc>
                          <a:spcPct val="107000"/>
                        </a:lnSpc>
                        <a:spcAft>
                          <a:spcPts val="0"/>
                        </a:spcAft>
                      </a:pPr>
                      <a:r>
                        <a:rPr lang="en-US" sz="1000">
                          <a:effectLst/>
                        </a:rPr>
                        <a:t>Durata concediului de odihnă anual suplimentar</a:t>
                      </a:r>
                      <a:endParaRPr lang="ru-RU" sz="900">
                        <a:effectLst/>
                      </a:endParaRPr>
                    </a:p>
                    <a:p>
                      <a:pPr algn="ctr">
                        <a:lnSpc>
                          <a:spcPct val="107000"/>
                        </a:lnSpc>
                        <a:spcAft>
                          <a:spcPts val="0"/>
                        </a:spcAft>
                      </a:pPr>
                      <a:r>
                        <a:rPr lang="ru-RU" sz="1000">
                          <a:effectLst/>
                        </a:rPr>
                        <a:t>(zile calendaristice)</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gn="ctr">
                        <a:lnSpc>
                          <a:spcPct val="107000"/>
                        </a:lnSpc>
                        <a:spcAft>
                          <a:spcPts val="0"/>
                        </a:spcAft>
                      </a:pPr>
                      <a:r>
                        <a:rPr lang="en-US" sz="1000">
                          <a:effectLst/>
                        </a:rPr>
                        <a:t> </a:t>
                      </a:r>
                      <a:endParaRPr lang="ru-RU" sz="900">
                        <a:effectLst/>
                      </a:endParaRPr>
                    </a:p>
                    <a:p>
                      <a:pPr algn="ctr">
                        <a:lnSpc>
                          <a:spcPct val="107000"/>
                        </a:lnSpc>
                        <a:spcAft>
                          <a:spcPts val="0"/>
                        </a:spcAft>
                      </a:pPr>
                      <a:r>
                        <a:rPr lang="en-US" sz="1000">
                          <a:effectLst/>
                        </a:rPr>
                        <a:t>Durata totală a concediului de odihnă anual</a:t>
                      </a:r>
                      <a:endParaRPr lang="ru-RU" sz="900">
                        <a:effectLst/>
                      </a:endParaRPr>
                    </a:p>
                    <a:p>
                      <a:pPr algn="ctr">
                        <a:lnSpc>
                          <a:spcPct val="107000"/>
                        </a:lnSpc>
                        <a:spcAft>
                          <a:spcPts val="0"/>
                        </a:spcAft>
                      </a:pPr>
                      <a:r>
                        <a:rPr lang="ru-RU" sz="1000">
                          <a:effectLst/>
                        </a:rPr>
                        <a:t>(zile calendaristice)</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extLst>
                  <a:ext uri="{0D108BD9-81ED-4DB2-BD59-A6C34878D82A}">
                    <a16:rowId xmlns:a16="http://schemas.microsoft.com/office/drawing/2014/main" val="2325857323"/>
                  </a:ext>
                </a:extLst>
              </a:tr>
              <a:tr h="135962">
                <a:tc>
                  <a:txBody>
                    <a:bodyPr/>
                    <a:lstStyle/>
                    <a:p>
                      <a:pPr algn="ctr">
                        <a:lnSpc>
                          <a:spcPct val="107000"/>
                        </a:lnSpc>
                        <a:spcAft>
                          <a:spcPts val="0"/>
                        </a:spcAft>
                      </a:pPr>
                      <a:r>
                        <a:rPr lang="ru-RU" sz="1000">
                          <a:effectLst/>
                        </a:rPr>
                        <a:t>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extLst>
                  <a:ext uri="{0D108BD9-81ED-4DB2-BD59-A6C34878D82A}">
                    <a16:rowId xmlns:a16="http://schemas.microsoft.com/office/drawing/2014/main" val="834796118"/>
                  </a:ext>
                </a:extLst>
              </a:tr>
              <a:tr h="135962">
                <a:tc>
                  <a:txBody>
                    <a:bodyPr/>
                    <a:lstStyle/>
                    <a:p>
                      <a:pPr algn="ctr">
                        <a:lnSpc>
                          <a:spcPct val="107000"/>
                        </a:lnSpc>
                        <a:spcAft>
                          <a:spcPts val="0"/>
                        </a:spcAft>
                      </a:pPr>
                      <a:r>
                        <a:rPr lang="ru-RU" sz="1000">
                          <a:effectLst/>
                        </a:rPr>
                        <a:t>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extLst>
                  <a:ext uri="{0D108BD9-81ED-4DB2-BD59-A6C34878D82A}">
                    <a16:rowId xmlns:a16="http://schemas.microsoft.com/office/drawing/2014/main" val="4004951807"/>
                  </a:ext>
                </a:extLst>
              </a:tr>
              <a:tr h="135962">
                <a:tc>
                  <a:txBody>
                    <a:bodyPr/>
                    <a:lstStyle/>
                    <a:p>
                      <a:pPr algn="ctr">
                        <a:lnSpc>
                          <a:spcPct val="107000"/>
                        </a:lnSpc>
                        <a:spcAft>
                          <a:spcPts val="0"/>
                        </a:spcAft>
                      </a:pPr>
                      <a:r>
                        <a:rPr lang="ru-RU" sz="1000">
                          <a:effectLst/>
                        </a:rPr>
                        <a:t>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extLst>
                  <a:ext uri="{0D108BD9-81ED-4DB2-BD59-A6C34878D82A}">
                    <a16:rowId xmlns:a16="http://schemas.microsoft.com/office/drawing/2014/main" val="3394350406"/>
                  </a:ext>
                </a:extLst>
              </a:tr>
              <a:tr h="135962">
                <a:tc>
                  <a:txBody>
                    <a:bodyPr/>
                    <a:lstStyle/>
                    <a:p>
                      <a:pPr algn="ctr">
                        <a:lnSpc>
                          <a:spcPct val="107000"/>
                        </a:lnSpc>
                        <a:spcAft>
                          <a:spcPts val="0"/>
                        </a:spcAft>
                      </a:pPr>
                      <a:r>
                        <a:rPr lang="ru-RU" sz="1000">
                          <a:effectLst/>
                        </a:rPr>
                        <a:t>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extLst>
                  <a:ext uri="{0D108BD9-81ED-4DB2-BD59-A6C34878D82A}">
                    <a16:rowId xmlns:a16="http://schemas.microsoft.com/office/drawing/2014/main" val="4096397160"/>
                  </a:ext>
                </a:extLst>
              </a:tr>
              <a:tr h="135962">
                <a:tc>
                  <a:txBody>
                    <a:bodyPr/>
                    <a:lstStyle/>
                    <a:p>
                      <a:pPr algn="ctr">
                        <a:lnSpc>
                          <a:spcPct val="107000"/>
                        </a:lnSpc>
                        <a:spcAft>
                          <a:spcPts val="0"/>
                        </a:spcAft>
                      </a:pPr>
                      <a:r>
                        <a:rPr lang="ru-RU" sz="1000">
                          <a:effectLst/>
                        </a:rPr>
                        <a:t>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extLst>
                  <a:ext uri="{0D108BD9-81ED-4DB2-BD59-A6C34878D82A}">
                    <a16:rowId xmlns:a16="http://schemas.microsoft.com/office/drawing/2014/main" val="1008033437"/>
                  </a:ext>
                </a:extLst>
              </a:tr>
              <a:tr h="135962">
                <a:tc>
                  <a:txBody>
                    <a:bodyPr/>
                    <a:lstStyle/>
                    <a:p>
                      <a:pPr algn="ctr">
                        <a:lnSpc>
                          <a:spcPct val="107000"/>
                        </a:lnSpc>
                        <a:spcAft>
                          <a:spcPts val="0"/>
                        </a:spcAft>
                      </a:pPr>
                      <a:r>
                        <a:rPr lang="ru-RU" sz="1000">
                          <a:effectLst/>
                        </a:rPr>
                        <a:t>…</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dirty="0">
                          <a:effectLst/>
                        </a:rPr>
                        <a: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tc>
                  <a:txBody>
                    <a:bodyPr/>
                    <a:lstStyle/>
                    <a:p>
                      <a:pPr>
                        <a:lnSpc>
                          <a:spcPct val="107000"/>
                        </a:lnSpc>
                        <a:spcAft>
                          <a:spcPts val="0"/>
                        </a:spcAft>
                      </a:pPr>
                      <a:r>
                        <a:rPr lang="ru-RU" sz="1000" dirty="0">
                          <a:effectLst/>
                        </a:rPr>
                        <a: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65" marR="55865" marT="0" marB="0"/>
                </a:tc>
                <a:extLst>
                  <a:ext uri="{0D108BD9-81ED-4DB2-BD59-A6C34878D82A}">
                    <a16:rowId xmlns:a16="http://schemas.microsoft.com/office/drawing/2014/main" val="3413203594"/>
                  </a:ext>
                </a:extLst>
              </a:tr>
            </a:tbl>
          </a:graphicData>
        </a:graphic>
      </p:graphicFrame>
    </p:spTree>
    <p:extLst>
      <p:ext uri="{BB962C8B-B14F-4D97-AF65-F5344CB8AC3E}">
        <p14:creationId xmlns:p14="http://schemas.microsoft.com/office/powerpoint/2010/main" val="1576111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780928"/>
            <a:ext cx="8136904" cy="3416320"/>
          </a:xfrm>
          <a:prstGeom prst="rect">
            <a:avLst/>
          </a:prstGeom>
        </p:spPr>
        <p:txBody>
          <a:bodyPr wrap="square">
            <a:spAutoFit/>
          </a:bodyPr>
          <a:lstStyle/>
          <a:p>
            <a:pPr marL="82296" indent="0" algn="ctr">
              <a:buNone/>
            </a:pPr>
            <a:r>
              <a:rPr lang="ro-RO" dirty="0">
                <a:latin typeface="Arial Black" panose="020B0A04020102020204" pitchFamily="34" charset="0"/>
                <a:cs typeface="Arial" panose="020B0604020202020204" pitchFamily="34" charset="0"/>
              </a:rPr>
              <a:t>Concedii anuale pentru anumite categorii de salariați</a:t>
            </a:r>
          </a:p>
          <a:p>
            <a:pPr marL="82296" indent="0" algn="ctr">
              <a:buNone/>
            </a:pPr>
            <a:endParaRPr lang="ro-RO" dirty="0">
              <a:latin typeface="Arial Black" panose="020B0A04020102020204" pitchFamily="34" charset="0"/>
              <a:cs typeface="Arial" panose="020B0604020202020204" pitchFamily="34" charset="0"/>
            </a:endParaRPr>
          </a:p>
          <a:p>
            <a:pPr marL="82296" indent="0" algn="just">
              <a:buNone/>
            </a:pPr>
            <a:r>
              <a:rPr lang="ro-RO" dirty="0">
                <a:latin typeface="Arial" panose="020B0604020202020204" pitchFamily="34" charset="0"/>
                <a:cs typeface="Arial" panose="020B0604020202020204" pitchFamily="34" charset="0"/>
              </a:rPr>
              <a:t>    Angajații care au participat la lichidarea urmărilor avariei de la C.A.E. Cernobâl beneficiază de concediu de odihnă suplimentar. </a:t>
            </a:r>
            <a:endParaRPr lang="ru-RU" dirty="0">
              <a:latin typeface="Arial" panose="020B0604020202020204" pitchFamily="34" charset="0"/>
              <a:cs typeface="Arial" panose="020B0604020202020204" pitchFamily="34" charset="0"/>
            </a:endParaRPr>
          </a:p>
          <a:p>
            <a:pPr marL="82296" indent="0" algn="just">
              <a:buNone/>
            </a:pPr>
            <a:r>
              <a:rPr lang="ro-RO" dirty="0">
                <a:latin typeface="Arial" panose="020B0604020202020204" pitchFamily="34" charset="0"/>
                <a:cs typeface="Arial" panose="020B0604020202020204" pitchFamily="34" charset="0"/>
              </a:rPr>
              <a:t>Conform art. 7 pct. 14 din Legea nr. 909 din 30.01.1992 privind protecţia socială a cetăţenilor care au avut de suferit de pe urma catastrofei de la Cernobîl,  „persoanele care s-au îmbolnăvit şi au suferit de boală actinică cauzată de avaria de la C.A.E. Cernobîl, precum şi persoanele cu dizabilităţi a căror dizabilitate e în legătură cauzală cu catastrofa de la Cernobîl au dreptul de a beneficia de concediu anual în perioada ce le convine, precum şi a primi un concediu adăugător de   </a:t>
            </a:r>
            <a:r>
              <a:rPr lang="ro-RO" b="1" i="1" dirty="0">
                <a:latin typeface="Arial" panose="020B0604020202020204" pitchFamily="34" charset="0"/>
                <a:cs typeface="Arial" panose="020B0604020202020204" pitchFamily="34" charset="0"/>
              </a:rPr>
              <a:t>14 zile calendaristice cu păstrarea salariului</a:t>
            </a:r>
            <a:r>
              <a:rPr lang="ro-RO"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94D90E1C-1A5E-4713-9594-88C4A3897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32656"/>
            <a:ext cx="6624736" cy="2448272"/>
          </a:xfrm>
          <a:prstGeom prst="rect">
            <a:avLst/>
          </a:prstGeom>
        </p:spPr>
      </p:pic>
    </p:spTree>
    <p:extLst>
      <p:ext uri="{BB962C8B-B14F-4D97-AF65-F5344CB8AC3E}">
        <p14:creationId xmlns:p14="http://schemas.microsoft.com/office/powerpoint/2010/main" val="3408750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428EFD5-06EC-4590-9CFC-0A68382BE33F}"/>
              </a:ext>
            </a:extLst>
          </p:cNvPr>
          <p:cNvSpPr>
            <a:spLocks noGrp="1"/>
          </p:cNvSpPr>
          <p:nvPr>
            <p:ph idx="1"/>
          </p:nvPr>
        </p:nvSpPr>
        <p:spPr>
          <a:xfrm>
            <a:off x="395536" y="2636912"/>
            <a:ext cx="8280920" cy="3672408"/>
          </a:xfrm>
        </p:spPr>
        <p:txBody>
          <a:bodyPr>
            <a:normAutofit/>
          </a:bodyPr>
          <a:lstStyle/>
          <a:p>
            <a:pPr marL="82296" indent="0">
              <a:buNone/>
            </a:pPr>
            <a:r>
              <a:rPr lang="ro-RO" sz="1600" dirty="0">
                <a:latin typeface="Arial" panose="020B0604020202020204" pitchFamily="34" charset="0"/>
                <a:cs typeface="Arial" panose="020B0604020202020204" pitchFamily="34" charset="0"/>
              </a:rPr>
              <a:t> </a:t>
            </a:r>
          </a:p>
          <a:p>
            <a:pPr marL="82296" indent="0" algn="ctr">
              <a:buNone/>
            </a:pPr>
            <a:r>
              <a:rPr lang="en-US" sz="1600" dirty="0">
                <a:latin typeface="Arial" panose="020B0604020202020204" pitchFamily="34" charset="0"/>
                <a:cs typeface="Arial" panose="020B0604020202020204" pitchFamily="34" charset="0"/>
              </a:rPr>
              <a:t> </a:t>
            </a:r>
            <a:r>
              <a:rPr lang="ro-RO" sz="1600" dirty="0">
                <a:solidFill>
                  <a:schemeClr val="tx1"/>
                </a:solidFill>
                <a:latin typeface="Arial Black" panose="020B0A04020102020204" pitchFamily="34" charset="0"/>
                <a:cs typeface="Arial" panose="020B0604020202020204" pitchFamily="34" charset="0"/>
              </a:rPr>
              <a:t> Concedii anuale pentru persoanele cu dizabilități</a:t>
            </a:r>
            <a:endParaRPr lang="ru-RU" sz="1600" dirty="0">
              <a:solidFill>
                <a:schemeClr val="tx1"/>
              </a:solidFill>
              <a:latin typeface="Arial" panose="020B0604020202020204" pitchFamily="34" charset="0"/>
              <a:cs typeface="Arial" panose="020B0604020202020204" pitchFamily="34" charset="0"/>
            </a:endParaRPr>
          </a:p>
          <a:p>
            <a:pPr marL="82296" indent="0" algn="just">
              <a:buNone/>
            </a:pP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Persoanele</a:t>
            </a:r>
            <a:r>
              <a:rPr lang="en-US" sz="1600" dirty="0">
                <a:solidFill>
                  <a:schemeClr val="tx1"/>
                </a:solidFill>
                <a:latin typeface="Arial" panose="020B0604020202020204" pitchFamily="34" charset="0"/>
                <a:cs typeface="Arial" panose="020B0604020202020204" pitchFamily="34" charset="0"/>
              </a:rPr>
              <a:t> cu </a:t>
            </a:r>
            <a:r>
              <a:rPr lang="en-US" sz="1600" dirty="0" err="1">
                <a:solidFill>
                  <a:schemeClr val="tx1"/>
                </a:solidFill>
                <a:latin typeface="Arial" panose="020B0604020202020204" pitchFamily="34" charset="0"/>
                <a:cs typeface="Arial" panose="020B0604020202020204" pitchFamily="34" charset="0"/>
              </a:rPr>
              <a:t>dizabilităţi</a:t>
            </a:r>
            <a:r>
              <a:rPr lang="ro-MD" sz="1600" dirty="0">
                <a:solidFill>
                  <a:schemeClr val="tx1"/>
                </a:solidFill>
                <a:latin typeface="Arial" panose="020B0604020202020204" pitchFamily="34" charset="0"/>
                <a:cs typeface="Arial" panose="020B0604020202020204" pitchFamily="34" charset="0"/>
              </a:rPr>
              <a:t> anjajate prin contracte individuale de muncă </a:t>
            </a:r>
            <a:r>
              <a:rPr lang="ro-RO" sz="1600" dirty="0">
                <a:solidFill>
                  <a:schemeClr val="tx1"/>
                </a:solidFill>
                <a:latin typeface="Arial" panose="020B0604020202020204" pitchFamily="34" charset="0"/>
                <a:cs typeface="Arial" panose="020B0604020202020204" pitchFamily="34" charset="0"/>
              </a:rPr>
              <a:t>beneficiază </a:t>
            </a:r>
            <a:r>
              <a:rPr lang="en-US" sz="1600" dirty="0">
                <a:solidFill>
                  <a:schemeClr val="tx1"/>
                </a:solidFill>
                <a:latin typeface="Arial" panose="020B0604020202020204" pitchFamily="34" charset="0"/>
                <a:cs typeface="Arial" panose="020B0604020202020204" pitchFamily="34" charset="0"/>
              </a:rPr>
              <a:t>de </a:t>
            </a:r>
            <a:r>
              <a:rPr lang="en-US" sz="1600" dirty="0" err="1">
                <a:solidFill>
                  <a:schemeClr val="tx1"/>
                </a:solidFill>
                <a:latin typeface="Arial" panose="020B0604020202020204" pitchFamily="34" charset="0"/>
                <a:cs typeface="Arial" panose="020B0604020202020204" pitchFamily="34" charset="0"/>
              </a:rPr>
              <a:t>facilităţi</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mai</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mari</a:t>
            </a:r>
            <a:r>
              <a:rPr lang="en-US" sz="1600" dirty="0">
                <a:solidFill>
                  <a:schemeClr val="tx1"/>
                </a:solidFill>
                <a:latin typeface="Arial" panose="020B0604020202020204" pitchFamily="34" charset="0"/>
                <a:cs typeface="Arial" panose="020B0604020202020204" pitchFamily="34" charset="0"/>
              </a:rPr>
              <a:t> la </a:t>
            </a:r>
            <a:r>
              <a:rPr lang="en-US" sz="1600" dirty="0" err="1">
                <a:solidFill>
                  <a:schemeClr val="tx1"/>
                </a:solidFill>
                <a:latin typeface="Arial" panose="020B0604020202020204" pitchFamily="34" charset="0"/>
                <a:cs typeface="Arial" panose="020B0604020202020204" pitchFamily="34" charset="0"/>
              </a:rPr>
              <a:t>stabilirea</a:t>
            </a:r>
            <a:r>
              <a:rPr lang="en-US" sz="1600" dirty="0">
                <a:solidFill>
                  <a:schemeClr val="tx1"/>
                </a:solidFill>
                <a:latin typeface="Arial" panose="020B0604020202020204" pitchFamily="34" charset="0"/>
                <a:cs typeface="Arial" panose="020B0604020202020204" pitchFamily="34" charset="0"/>
              </a:rPr>
              <a:t> </a:t>
            </a:r>
            <a:r>
              <a:rPr lang="ro-RO" sz="1600" dirty="0">
                <a:solidFill>
                  <a:schemeClr val="tx1"/>
                </a:solidFill>
                <a:latin typeface="Arial" panose="020B0604020202020204" pitchFamily="34" charset="0"/>
                <a:cs typeface="Arial" panose="020B0604020202020204" pitchFamily="34" charset="0"/>
              </a:rPr>
              <a:t> concediului anual de odihnă în conformitate cu prevederile art. 39 din Lede nr. 60/2012 </a:t>
            </a:r>
            <a:r>
              <a:rPr lang="en-US" sz="1600" b="1" dirty="0" err="1">
                <a:solidFill>
                  <a:schemeClr val="tx1"/>
                </a:solidFill>
                <a:latin typeface="Arial" panose="020B0604020202020204" pitchFamily="34" charset="0"/>
                <a:cs typeface="Arial" panose="020B0604020202020204" pitchFamily="34" charset="0"/>
              </a:rPr>
              <a:t>privind</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incluziunea</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socială</a:t>
            </a:r>
            <a:r>
              <a:rPr lang="en-US" sz="1600" b="1" dirty="0">
                <a:solidFill>
                  <a:schemeClr val="tx1"/>
                </a:solidFill>
                <a:latin typeface="Arial" panose="020B0604020202020204" pitchFamily="34" charset="0"/>
                <a:cs typeface="Arial" panose="020B0604020202020204" pitchFamily="34" charset="0"/>
              </a:rPr>
              <a:t> a </a:t>
            </a:r>
            <a:r>
              <a:rPr lang="en-US" sz="1600" b="1" dirty="0" err="1">
                <a:solidFill>
                  <a:schemeClr val="tx1"/>
                </a:solidFill>
                <a:latin typeface="Arial" panose="020B0604020202020204" pitchFamily="34" charset="0"/>
                <a:cs typeface="Arial" panose="020B0604020202020204" pitchFamily="34" charset="0"/>
              </a:rPr>
              <a:t>persoanelor</a:t>
            </a:r>
            <a:r>
              <a:rPr lang="en-US" sz="1600" b="1" dirty="0">
                <a:solidFill>
                  <a:schemeClr val="tx1"/>
                </a:solidFill>
                <a:latin typeface="Arial" panose="020B0604020202020204" pitchFamily="34" charset="0"/>
                <a:cs typeface="Arial" panose="020B0604020202020204" pitchFamily="34" charset="0"/>
              </a:rPr>
              <a:t> cu </a:t>
            </a:r>
            <a:r>
              <a:rPr lang="en-US" sz="1600" b="1" dirty="0" err="1">
                <a:solidFill>
                  <a:schemeClr val="tx1"/>
                </a:solidFill>
                <a:latin typeface="Arial" panose="020B0604020202020204" pitchFamily="34" charset="0"/>
                <a:cs typeface="Arial" panose="020B0604020202020204" pitchFamily="34" charset="0"/>
              </a:rPr>
              <a:t>dizabilităţi</a:t>
            </a:r>
            <a:r>
              <a:rPr lang="ro-RO" sz="1600" dirty="0">
                <a:solidFill>
                  <a:schemeClr val="tx1"/>
                </a:solidFill>
                <a:latin typeface="Arial" panose="020B0604020202020204" pitchFamily="34" charset="0"/>
                <a:cs typeface="Arial" panose="020B0604020202020204" pitchFamily="34" charset="0"/>
              </a:rPr>
              <a:t>.</a:t>
            </a:r>
            <a:endParaRPr lang="ru-RU" sz="1600" dirty="0">
              <a:solidFill>
                <a:schemeClr val="tx1"/>
              </a:solidFill>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1600" dirty="0" err="1">
                <a:solidFill>
                  <a:schemeClr val="tx1"/>
                </a:solidFill>
                <a:latin typeface="Arial" panose="020B0604020202020204" pitchFamily="34" charset="0"/>
                <a:cs typeface="Arial" panose="020B0604020202020204" pitchFamily="34" charset="0"/>
              </a:rPr>
              <a:t>Pentru</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persoanele</a:t>
            </a:r>
            <a:r>
              <a:rPr lang="en-US" sz="1600" dirty="0">
                <a:solidFill>
                  <a:schemeClr val="tx1"/>
                </a:solidFill>
                <a:latin typeface="Arial" panose="020B0604020202020204" pitchFamily="34" charset="0"/>
                <a:cs typeface="Arial" panose="020B0604020202020204" pitchFamily="34" charset="0"/>
              </a:rPr>
              <a:t> cu </a:t>
            </a:r>
            <a:r>
              <a:rPr lang="en-US" sz="1600" dirty="0" err="1">
                <a:solidFill>
                  <a:schemeClr val="tx1"/>
                </a:solidFill>
                <a:latin typeface="Arial" panose="020B0604020202020204" pitchFamily="34" charset="0"/>
                <a:cs typeface="Arial" panose="020B0604020202020204" pitchFamily="34" charset="0"/>
              </a:rPr>
              <a:t>dizabilităţi</a:t>
            </a:r>
            <a:r>
              <a:rPr lang="en-US" sz="1600" dirty="0">
                <a:solidFill>
                  <a:schemeClr val="tx1"/>
                </a:solidFill>
                <a:latin typeface="Arial" panose="020B0604020202020204" pitchFamily="34" charset="0"/>
                <a:cs typeface="Arial" panose="020B0604020202020204" pitchFamily="34" charset="0"/>
              </a:rPr>
              <a:t> severe </a:t>
            </a:r>
            <a:r>
              <a:rPr lang="en-US" sz="1600" dirty="0" err="1">
                <a:solidFill>
                  <a:schemeClr val="tx1"/>
                </a:solidFill>
                <a:latin typeface="Arial" panose="020B0604020202020204" pitchFamily="34" charset="0"/>
                <a:cs typeface="Arial" panose="020B0604020202020204" pitchFamily="34" charset="0"/>
              </a:rPr>
              <a:t>angajate</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în</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muncă</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în</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cazul</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în</a:t>
            </a:r>
            <a:r>
              <a:rPr lang="en-US" sz="1600" dirty="0">
                <a:solidFill>
                  <a:schemeClr val="tx1"/>
                </a:solidFill>
                <a:latin typeface="Arial" panose="020B0604020202020204" pitchFamily="34" charset="0"/>
                <a:cs typeface="Arial" panose="020B0604020202020204" pitchFamily="34" charset="0"/>
              </a:rPr>
              <a:t> care </a:t>
            </a:r>
            <a:r>
              <a:rPr lang="en-US" sz="1600" dirty="0" err="1">
                <a:solidFill>
                  <a:schemeClr val="tx1"/>
                </a:solidFill>
                <a:latin typeface="Arial" panose="020B0604020202020204" pitchFamily="34" charset="0"/>
                <a:cs typeface="Arial" panose="020B0604020202020204" pitchFamily="34" charset="0"/>
              </a:rPr>
              <a:t>acestea</a:t>
            </a:r>
            <a:r>
              <a:rPr lang="en-US" sz="1600" dirty="0">
                <a:solidFill>
                  <a:schemeClr val="tx1"/>
                </a:solidFill>
                <a:latin typeface="Arial" panose="020B0604020202020204" pitchFamily="34" charset="0"/>
                <a:cs typeface="Arial" panose="020B0604020202020204" pitchFamily="34" charset="0"/>
              </a:rPr>
              <a:t> nu </a:t>
            </a:r>
            <a:r>
              <a:rPr lang="en-US" sz="1600" dirty="0" err="1">
                <a:solidFill>
                  <a:schemeClr val="tx1"/>
                </a:solidFill>
                <a:latin typeface="Arial" panose="020B0604020202020204" pitchFamily="34" charset="0"/>
                <a:cs typeface="Arial" panose="020B0604020202020204" pitchFamily="34" charset="0"/>
              </a:rPr>
              <a:t>beneficiază</a:t>
            </a:r>
            <a:r>
              <a:rPr lang="en-US" sz="1600" dirty="0">
                <a:solidFill>
                  <a:schemeClr val="tx1"/>
                </a:solidFill>
                <a:latin typeface="Arial" panose="020B0604020202020204" pitchFamily="34" charset="0"/>
                <a:cs typeface="Arial" panose="020B0604020202020204" pitchFamily="34" charset="0"/>
              </a:rPr>
              <a:t> de </a:t>
            </a:r>
            <a:r>
              <a:rPr lang="en-US" sz="1600" dirty="0" err="1">
                <a:solidFill>
                  <a:schemeClr val="tx1"/>
                </a:solidFill>
                <a:latin typeface="Arial" panose="020B0604020202020204" pitchFamily="34" charset="0"/>
                <a:cs typeface="Arial" panose="020B0604020202020204" pitchFamily="34" charset="0"/>
              </a:rPr>
              <a:t>facilităţi</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mai</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mari</a:t>
            </a:r>
            <a:r>
              <a:rPr lang="en-US" sz="1600" dirty="0">
                <a:solidFill>
                  <a:schemeClr val="tx1"/>
                </a:solidFill>
                <a:latin typeface="Arial" panose="020B0604020202020204" pitchFamily="34" charset="0"/>
                <a:cs typeface="Arial" panose="020B0604020202020204" pitchFamily="34" charset="0"/>
              </a:rPr>
              <a:t>, se </a:t>
            </a:r>
            <a:r>
              <a:rPr lang="en-US" sz="1600" dirty="0" err="1">
                <a:solidFill>
                  <a:schemeClr val="tx1"/>
                </a:solidFill>
                <a:latin typeface="Arial" panose="020B0604020202020204" pitchFamily="34" charset="0"/>
                <a:cs typeface="Arial" panose="020B0604020202020204" pitchFamily="34" charset="0"/>
              </a:rPr>
              <a:t>stabileşte</a:t>
            </a:r>
            <a:r>
              <a:rPr lang="en-US" sz="1600" dirty="0">
                <a:solidFill>
                  <a:schemeClr val="tx1"/>
                </a:solidFill>
                <a:latin typeface="Arial" panose="020B0604020202020204" pitchFamily="34" charset="0"/>
                <a:cs typeface="Arial" panose="020B0604020202020204" pitchFamily="34" charset="0"/>
              </a:rPr>
              <a:t> un </a:t>
            </a:r>
            <a:r>
              <a:rPr lang="en-US" sz="1600" dirty="0" err="1">
                <a:solidFill>
                  <a:schemeClr val="tx1"/>
                </a:solidFill>
                <a:latin typeface="Arial" panose="020B0604020202020204" pitchFamily="34" charset="0"/>
                <a:cs typeface="Arial" panose="020B0604020202020204" pitchFamily="34" charset="0"/>
              </a:rPr>
              <a:t>concediu</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anual</a:t>
            </a:r>
            <a:r>
              <a:rPr lang="en-US" sz="1600" dirty="0">
                <a:solidFill>
                  <a:schemeClr val="tx1"/>
                </a:solidFill>
                <a:latin typeface="Arial" panose="020B0604020202020204" pitchFamily="34" charset="0"/>
                <a:cs typeface="Arial" panose="020B0604020202020204" pitchFamily="34" charset="0"/>
              </a:rPr>
              <a:t> cu o </a:t>
            </a:r>
            <a:r>
              <a:rPr lang="en-US" sz="1600" dirty="0" err="1">
                <a:solidFill>
                  <a:schemeClr val="tx1"/>
                </a:solidFill>
                <a:latin typeface="Arial" panose="020B0604020202020204" pitchFamily="34" charset="0"/>
                <a:cs typeface="Arial" panose="020B0604020202020204" pitchFamily="34" charset="0"/>
              </a:rPr>
              <a:t>durată</a:t>
            </a:r>
            <a:r>
              <a:rPr lang="en-US" sz="1600" dirty="0">
                <a:solidFill>
                  <a:schemeClr val="tx1"/>
                </a:solidFill>
                <a:latin typeface="Arial" panose="020B0604020202020204" pitchFamily="34" charset="0"/>
                <a:cs typeface="Arial" panose="020B0604020202020204" pitchFamily="34" charset="0"/>
              </a:rPr>
              <a:t> de </a:t>
            </a:r>
            <a:r>
              <a:rPr lang="ro-MD" sz="1600" dirty="0">
                <a:solidFill>
                  <a:schemeClr val="tx1"/>
                </a:solidFill>
                <a:latin typeface="Arial" panose="020B0604020202020204" pitchFamily="34" charset="0"/>
                <a:cs typeface="Arial" panose="020B0604020202020204" pitchFamily="34" charset="0"/>
              </a:rPr>
              <a:t>                 </a:t>
            </a:r>
            <a:r>
              <a:rPr lang="en-US" sz="1600" b="1" i="1" dirty="0">
                <a:solidFill>
                  <a:schemeClr val="tx1"/>
                </a:solidFill>
                <a:latin typeface="Arial" panose="020B0604020202020204" pitchFamily="34" charset="0"/>
                <a:cs typeface="Arial" panose="020B0604020202020204" pitchFamily="34" charset="0"/>
              </a:rPr>
              <a:t>40 de </a:t>
            </a:r>
            <a:r>
              <a:rPr lang="en-US" sz="1600" b="1" i="1" dirty="0" err="1">
                <a:solidFill>
                  <a:schemeClr val="tx1"/>
                </a:solidFill>
                <a:latin typeface="Arial" panose="020B0604020202020204" pitchFamily="34" charset="0"/>
                <a:cs typeface="Arial" panose="020B0604020202020204" pitchFamily="34" charset="0"/>
              </a:rPr>
              <a:t>zile</a:t>
            </a:r>
            <a:r>
              <a:rPr lang="en-US" sz="1600" b="1" i="1" dirty="0">
                <a:solidFill>
                  <a:schemeClr val="tx1"/>
                </a:solidFill>
                <a:latin typeface="Arial" panose="020B0604020202020204" pitchFamily="34" charset="0"/>
                <a:cs typeface="Arial" panose="020B0604020202020204" pitchFamily="34" charset="0"/>
              </a:rPr>
              <a:t> </a:t>
            </a:r>
            <a:r>
              <a:rPr lang="en-US" sz="1600" b="1" i="1" dirty="0" err="1">
                <a:solidFill>
                  <a:schemeClr val="tx1"/>
                </a:solidFill>
                <a:latin typeface="Arial" panose="020B0604020202020204" pitchFamily="34" charset="0"/>
                <a:cs typeface="Arial" panose="020B0604020202020204" pitchFamily="34" charset="0"/>
              </a:rPr>
              <a:t>calendaristice</a:t>
            </a:r>
            <a:r>
              <a:rPr lang="en-US" sz="1600" dirty="0">
                <a:solidFill>
                  <a:schemeClr val="tx1"/>
                </a:solidFill>
                <a:latin typeface="Arial" panose="020B0604020202020204" pitchFamily="34" charset="0"/>
                <a:cs typeface="Arial" panose="020B0604020202020204" pitchFamily="34" charset="0"/>
              </a:rPr>
              <a:t>, </a:t>
            </a:r>
            <a:endParaRPr lang="ru-RU" sz="1600" dirty="0">
              <a:solidFill>
                <a:schemeClr val="tx1"/>
              </a:solidFill>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1600" dirty="0" err="1">
                <a:solidFill>
                  <a:schemeClr val="tx1"/>
                </a:solidFill>
                <a:latin typeface="Arial" panose="020B0604020202020204" pitchFamily="34" charset="0"/>
                <a:cs typeface="Arial" panose="020B0604020202020204" pitchFamily="34" charset="0"/>
              </a:rPr>
              <a:t>Pentru</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persoanele</a:t>
            </a:r>
            <a:r>
              <a:rPr lang="en-US" sz="1600" dirty="0">
                <a:solidFill>
                  <a:schemeClr val="tx1"/>
                </a:solidFill>
                <a:latin typeface="Arial" panose="020B0604020202020204" pitchFamily="34" charset="0"/>
                <a:cs typeface="Arial" panose="020B0604020202020204" pitchFamily="34" charset="0"/>
              </a:rPr>
              <a:t> cu </a:t>
            </a:r>
            <a:r>
              <a:rPr lang="en-US" sz="1600" dirty="0" err="1">
                <a:solidFill>
                  <a:schemeClr val="tx1"/>
                </a:solidFill>
                <a:latin typeface="Arial" panose="020B0604020202020204" pitchFamily="34" charset="0"/>
                <a:cs typeface="Arial" panose="020B0604020202020204" pitchFamily="34" charset="0"/>
              </a:rPr>
              <a:t>dizabilităţi</a:t>
            </a:r>
            <a:r>
              <a:rPr lang="en-US" sz="1600" dirty="0">
                <a:solidFill>
                  <a:schemeClr val="tx1"/>
                </a:solidFill>
                <a:latin typeface="Arial" panose="020B0604020202020204" pitchFamily="34" charset="0"/>
                <a:cs typeface="Arial" panose="020B0604020202020204" pitchFamily="34" charset="0"/>
              </a:rPr>
              <a:t> accentuate – un </a:t>
            </a:r>
            <a:r>
              <a:rPr lang="en-US" sz="1600" dirty="0" err="1">
                <a:solidFill>
                  <a:schemeClr val="tx1"/>
                </a:solidFill>
                <a:latin typeface="Arial" panose="020B0604020202020204" pitchFamily="34" charset="0"/>
                <a:cs typeface="Arial" panose="020B0604020202020204" pitchFamily="34" charset="0"/>
              </a:rPr>
              <a:t>concediu</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anual</a:t>
            </a:r>
            <a:r>
              <a:rPr lang="en-US" sz="1600" dirty="0">
                <a:solidFill>
                  <a:schemeClr val="tx1"/>
                </a:solidFill>
                <a:latin typeface="Arial" panose="020B0604020202020204" pitchFamily="34" charset="0"/>
                <a:cs typeface="Arial" panose="020B0604020202020204" pitchFamily="34" charset="0"/>
              </a:rPr>
              <a:t> cu o </a:t>
            </a:r>
            <a:r>
              <a:rPr lang="en-US" sz="1600" dirty="0" err="1">
                <a:solidFill>
                  <a:schemeClr val="tx1"/>
                </a:solidFill>
                <a:latin typeface="Arial" panose="020B0604020202020204" pitchFamily="34" charset="0"/>
                <a:cs typeface="Arial" panose="020B0604020202020204" pitchFamily="34" charset="0"/>
              </a:rPr>
              <a:t>durată</a:t>
            </a:r>
            <a:r>
              <a:rPr lang="en-US" sz="1600" dirty="0">
                <a:solidFill>
                  <a:schemeClr val="tx1"/>
                </a:solidFill>
                <a:latin typeface="Arial" panose="020B0604020202020204" pitchFamily="34" charset="0"/>
                <a:cs typeface="Arial" panose="020B0604020202020204" pitchFamily="34" charset="0"/>
              </a:rPr>
              <a:t> de </a:t>
            </a:r>
            <a:r>
              <a:rPr lang="ro-MD" sz="1600" dirty="0">
                <a:solidFill>
                  <a:schemeClr val="tx1"/>
                </a:solidFill>
                <a:latin typeface="Arial" panose="020B0604020202020204" pitchFamily="34" charset="0"/>
                <a:cs typeface="Arial" panose="020B0604020202020204" pitchFamily="34" charset="0"/>
              </a:rPr>
              <a:t>                 </a:t>
            </a:r>
            <a:r>
              <a:rPr lang="en-US" sz="1600" b="1" i="1" dirty="0">
                <a:solidFill>
                  <a:schemeClr val="tx1"/>
                </a:solidFill>
                <a:latin typeface="Arial" panose="020B0604020202020204" pitchFamily="34" charset="0"/>
                <a:cs typeface="Arial" panose="020B0604020202020204" pitchFamily="34" charset="0"/>
              </a:rPr>
              <a:t>32 de </a:t>
            </a:r>
            <a:r>
              <a:rPr lang="en-US" sz="1600" b="1" i="1" dirty="0" err="1">
                <a:solidFill>
                  <a:schemeClr val="tx1"/>
                </a:solidFill>
                <a:latin typeface="Arial" panose="020B0604020202020204" pitchFamily="34" charset="0"/>
                <a:cs typeface="Arial" panose="020B0604020202020204" pitchFamily="34" charset="0"/>
              </a:rPr>
              <a:t>zile</a:t>
            </a:r>
            <a:r>
              <a:rPr lang="en-US" sz="1600" b="1" i="1" dirty="0">
                <a:solidFill>
                  <a:schemeClr val="tx1"/>
                </a:solidFill>
                <a:latin typeface="Arial" panose="020B0604020202020204" pitchFamily="34" charset="0"/>
                <a:cs typeface="Arial" panose="020B0604020202020204" pitchFamily="34" charset="0"/>
              </a:rPr>
              <a:t> </a:t>
            </a:r>
            <a:r>
              <a:rPr lang="en-US" sz="1600" b="1" i="1" dirty="0" err="1">
                <a:solidFill>
                  <a:schemeClr val="tx1"/>
                </a:solidFill>
                <a:latin typeface="Arial" panose="020B0604020202020204" pitchFamily="34" charset="0"/>
                <a:cs typeface="Arial" panose="020B0604020202020204" pitchFamily="34" charset="0"/>
              </a:rPr>
              <a:t>calendaristice</a:t>
            </a:r>
            <a:r>
              <a:rPr lang="en-US" sz="1600" dirty="0">
                <a:solidFill>
                  <a:schemeClr val="tx1"/>
                </a:solidFill>
                <a:latin typeface="Arial" panose="020B0604020202020204" pitchFamily="34" charset="0"/>
                <a:cs typeface="Arial" panose="020B0604020202020204" pitchFamily="34" charset="0"/>
              </a:rPr>
              <a:t>.</a:t>
            </a:r>
            <a:endParaRPr lang="ro-MD" sz="1600"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1600" dirty="0" err="1">
                <a:solidFill>
                  <a:schemeClr val="tx1"/>
                </a:solidFill>
                <a:latin typeface="Arial" panose="020B0604020202020204" pitchFamily="34" charset="0"/>
                <a:cs typeface="Arial" panose="020B0604020202020204" pitchFamily="34" charset="0"/>
              </a:rPr>
              <a:t>Pentru</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persoanele</a:t>
            </a:r>
            <a:r>
              <a:rPr lang="en-US" sz="1600" dirty="0">
                <a:solidFill>
                  <a:schemeClr val="tx1"/>
                </a:solidFill>
                <a:latin typeface="Arial" panose="020B0604020202020204" pitchFamily="34" charset="0"/>
                <a:cs typeface="Arial" panose="020B0604020202020204" pitchFamily="34" charset="0"/>
              </a:rPr>
              <a:t> cu </a:t>
            </a:r>
            <a:r>
              <a:rPr lang="en-US" sz="1600" dirty="0" err="1">
                <a:solidFill>
                  <a:schemeClr val="tx1"/>
                </a:solidFill>
                <a:latin typeface="Arial" panose="020B0604020202020204" pitchFamily="34" charset="0"/>
                <a:cs typeface="Arial" panose="020B0604020202020204" pitchFamily="34" charset="0"/>
              </a:rPr>
              <a:t>dizabilităţi</a:t>
            </a:r>
            <a:r>
              <a:rPr lang="en-US" sz="1600" dirty="0">
                <a:solidFill>
                  <a:schemeClr val="tx1"/>
                </a:solidFill>
                <a:latin typeface="Arial" panose="020B0604020202020204" pitchFamily="34" charset="0"/>
                <a:cs typeface="Arial" panose="020B0604020202020204" pitchFamily="34" charset="0"/>
              </a:rPr>
              <a:t> </a:t>
            </a:r>
            <a:r>
              <a:rPr lang="ro-MD" sz="1600" dirty="0">
                <a:solidFill>
                  <a:schemeClr val="tx1"/>
                </a:solidFill>
                <a:latin typeface="Arial" panose="020B0604020202020204" pitchFamily="34" charset="0"/>
                <a:cs typeface="Arial" panose="020B0604020202020204" pitchFamily="34" charset="0"/>
              </a:rPr>
              <a:t>medii</a:t>
            </a:r>
            <a:r>
              <a:rPr lang="en-US" sz="1600" dirty="0">
                <a:solidFill>
                  <a:schemeClr val="tx1"/>
                </a:solidFill>
                <a:latin typeface="Arial" panose="020B0604020202020204" pitchFamily="34" charset="0"/>
                <a:cs typeface="Arial" panose="020B0604020202020204" pitchFamily="34" charset="0"/>
              </a:rPr>
              <a:t> – un </a:t>
            </a:r>
            <a:r>
              <a:rPr lang="en-US" sz="1600" dirty="0" err="1">
                <a:solidFill>
                  <a:schemeClr val="tx1"/>
                </a:solidFill>
                <a:latin typeface="Arial" panose="020B0604020202020204" pitchFamily="34" charset="0"/>
                <a:cs typeface="Arial" panose="020B0604020202020204" pitchFamily="34" charset="0"/>
              </a:rPr>
              <a:t>concediu</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anual</a:t>
            </a:r>
            <a:r>
              <a:rPr lang="en-US" sz="1600" dirty="0">
                <a:solidFill>
                  <a:schemeClr val="tx1"/>
                </a:solidFill>
                <a:latin typeface="Arial" panose="020B0604020202020204" pitchFamily="34" charset="0"/>
                <a:cs typeface="Arial" panose="020B0604020202020204" pitchFamily="34" charset="0"/>
              </a:rPr>
              <a:t> cu o </a:t>
            </a:r>
            <a:r>
              <a:rPr lang="en-US" sz="1600" dirty="0" err="1">
                <a:solidFill>
                  <a:schemeClr val="tx1"/>
                </a:solidFill>
                <a:latin typeface="Arial" panose="020B0604020202020204" pitchFamily="34" charset="0"/>
                <a:cs typeface="Arial" panose="020B0604020202020204" pitchFamily="34" charset="0"/>
              </a:rPr>
              <a:t>durată</a:t>
            </a:r>
            <a:r>
              <a:rPr lang="en-US" sz="1600" dirty="0">
                <a:solidFill>
                  <a:schemeClr val="tx1"/>
                </a:solidFill>
                <a:latin typeface="Arial" panose="020B0604020202020204" pitchFamily="34" charset="0"/>
                <a:cs typeface="Arial" panose="020B0604020202020204" pitchFamily="34" charset="0"/>
              </a:rPr>
              <a:t> de </a:t>
            </a:r>
            <a:r>
              <a:rPr lang="ro-MD" sz="1600" dirty="0">
                <a:solidFill>
                  <a:schemeClr val="tx1"/>
                </a:solidFill>
                <a:latin typeface="Arial" panose="020B0604020202020204" pitchFamily="34" charset="0"/>
                <a:cs typeface="Arial" panose="020B0604020202020204" pitchFamily="34" charset="0"/>
              </a:rPr>
              <a:t> </a:t>
            </a:r>
            <a:r>
              <a:rPr lang="ro-MD" sz="1600" b="1" i="1" dirty="0">
                <a:solidFill>
                  <a:schemeClr val="tx1"/>
                </a:solidFill>
                <a:latin typeface="Arial" panose="020B0604020202020204" pitchFamily="34" charset="0"/>
                <a:cs typeface="Arial" panose="020B0604020202020204" pitchFamily="34" charset="0"/>
              </a:rPr>
              <a:t>28</a:t>
            </a:r>
            <a:r>
              <a:rPr lang="en-US" sz="1600" b="1" i="1" dirty="0">
                <a:solidFill>
                  <a:schemeClr val="tx1"/>
                </a:solidFill>
                <a:latin typeface="Arial" panose="020B0604020202020204" pitchFamily="34" charset="0"/>
                <a:cs typeface="Arial" panose="020B0604020202020204" pitchFamily="34" charset="0"/>
              </a:rPr>
              <a:t> de </a:t>
            </a:r>
            <a:r>
              <a:rPr lang="en-US" sz="1600" b="1" i="1" dirty="0" err="1">
                <a:solidFill>
                  <a:schemeClr val="tx1"/>
                </a:solidFill>
                <a:latin typeface="Arial" panose="020B0604020202020204" pitchFamily="34" charset="0"/>
                <a:cs typeface="Arial" panose="020B0604020202020204" pitchFamily="34" charset="0"/>
              </a:rPr>
              <a:t>zile</a:t>
            </a:r>
            <a:r>
              <a:rPr lang="en-US" sz="1600" b="1" i="1" dirty="0">
                <a:solidFill>
                  <a:schemeClr val="tx1"/>
                </a:solidFill>
                <a:latin typeface="Arial" panose="020B0604020202020204" pitchFamily="34" charset="0"/>
                <a:cs typeface="Arial" panose="020B0604020202020204" pitchFamily="34" charset="0"/>
              </a:rPr>
              <a:t> </a:t>
            </a:r>
            <a:r>
              <a:rPr lang="en-US" sz="1600" b="1" i="1" dirty="0" err="1">
                <a:solidFill>
                  <a:schemeClr val="tx1"/>
                </a:solidFill>
                <a:latin typeface="Arial" panose="020B0604020202020204" pitchFamily="34" charset="0"/>
                <a:cs typeface="Arial" panose="020B0604020202020204" pitchFamily="34" charset="0"/>
              </a:rPr>
              <a:t>calendaristice</a:t>
            </a:r>
            <a:r>
              <a:rPr lang="en-US" sz="1600" dirty="0">
                <a:solidFill>
                  <a:schemeClr val="tx1"/>
                </a:solidFill>
                <a:latin typeface="Arial" panose="020B0604020202020204" pitchFamily="34" charset="0"/>
                <a:cs typeface="Arial" panose="020B0604020202020204" pitchFamily="34" charset="0"/>
              </a:rPr>
              <a:t>.</a:t>
            </a:r>
            <a:endParaRPr lang="ro-MD" sz="1600" dirty="0">
              <a:solidFill>
                <a:schemeClr val="tx1"/>
              </a:solidFill>
              <a:latin typeface="Arial" panose="020B0604020202020204" pitchFamily="34" charset="0"/>
              <a:cs typeface="Arial" panose="020B0604020202020204" pitchFamily="34" charset="0"/>
            </a:endParaRPr>
          </a:p>
          <a:p>
            <a:pPr marL="0" lvl="0" indent="0" algn="just">
              <a:buNone/>
            </a:pPr>
            <a:endParaRPr lang="ro-MD" sz="16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endParaRPr lang="ru-RU" sz="16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1321FBFB-0279-4ECE-AAA4-73EBC86BF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548680"/>
            <a:ext cx="5715000" cy="2304257"/>
          </a:xfrm>
          <a:prstGeom prst="rect">
            <a:avLst/>
          </a:prstGeom>
        </p:spPr>
      </p:pic>
    </p:spTree>
    <p:extLst>
      <p:ext uri="{BB962C8B-B14F-4D97-AF65-F5344CB8AC3E}">
        <p14:creationId xmlns:p14="http://schemas.microsoft.com/office/powerpoint/2010/main" val="3419014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8774EA-C042-45F0-AACD-BA7DA6702CE7}"/>
              </a:ext>
            </a:extLst>
          </p:cNvPr>
          <p:cNvSpPr>
            <a:spLocks noGrp="1"/>
          </p:cNvSpPr>
          <p:nvPr>
            <p:ph type="title"/>
          </p:nvPr>
        </p:nvSpPr>
        <p:spPr>
          <a:xfrm>
            <a:off x="179512" y="260648"/>
            <a:ext cx="7890080" cy="1008112"/>
          </a:xfrm>
        </p:spPr>
        <p:txBody>
          <a:bodyPr>
            <a:normAutofit/>
          </a:bodyPr>
          <a:lstStyle/>
          <a:p>
            <a:pPr algn="ctr"/>
            <a:r>
              <a:rPr lang="en-US" sz="2400" b="1" dirty="0">
                <a:solidFill>
                  <a:srgbClr val="262626"/>
                </a:solidFill>
                <a:effectLst/>
                <a:latin typeface="Arial Black" panose="020B0A04020102020204" pitchFamily="34" charset="0"/>
              </a:rPr>
              <a:t>C</a:t>
            </a:r>
            <a:r>
              <a:rPr lang="ro-RO" sz="2400" b="1" dirty="0">
                <a:solidFill>
                  <a:srgbClr val="262626"/>
                </a:solidFill>
                <a:effectLst/>
                <a:latin typeface="Arial Black" panose="020B0A04020102020204" pitchFamily="34" charset="0"/>
              </a:rPr>
              <a:t>oncediului de odihnă al cadrelor didactice ale instituţiilor de învăţământ</a:t>
            </a:r>
            <a:endParaRPr lang="ru-RU" sz="2400" dirty="0">
              <a:latin typeface="Arial Black" panose="020B0A04020102020204" pitchFamily="34" charset="0"/>
            </a:endParaRPr>
          </a:p>
        </p:txBody>
      </p:sp>
      <p:sp>
        <p:nvSpPr>
          <p:cNvPr id="3" name="Объект 2">
            <a:extLst>
              <a:ext uri="{FF2B5EF4-FFF2-40B4-BE49-F238E27FC236}">
                <a16:creationId xmlns:a16="http://schemas.microsoft.com/office/drawing/2014/main" id="{5EE198F6-8730-4CEA-B2E2-75AC5BBBE227}"/>
              </a:ext>
            </a:extLst>
          </p:cNvPr>
          <p:cNvSpPr>
            <a:spLocks noGrp="1"/>
          </p:cNvSpPr>
          <p:nvPr>
            <p:ph idx="1"/>
          </p:nvPr>
        </p:nvSpPr>
        <p:spPr>
          <a:xfrm>
            <a:off x="251520" y="1772816"/>
            <a:ext cx="8424936" cy="5616624"/>
          </a:xfrm>
        </p:spPr>
        <p:txBody>
          <a:bodyPr>
            <a:normAutofit/>
          </a:bodyPr>
          <a:lstStyle/>
          <a:p>
            <a:pPr marL="82296" indent="0" algn="just">
              <a:buNone/>
            </a:pPr>
            <a:r>
              <a:rPr lang="en-US" sz="1400" dirty="0">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C</a:t>
            </a:r>
            <a:r>
              <a:rPr lang="ro-RO" sz="1400" dirty="0">
                <a:solidFill>
                  <a:schemeClr val="tx1"/>
                </a:solidFill>
                <a:latin typeface="Arial" panose="020B0604020202020204" pitchFamily="34" charset="0"/>
                <a:cs typeface="Arial" panose="020B0604020202020204" pitchFamily="34" charset="0"/>
              </a:rPr>
              <a:t>adrele didactice ale instituţiilor de învăţământ beneficiază</a:t>
            </a:r>
            <a:r>
              <a:rPr lang="en-US" sz="1400" dirty="0">
                <a:solidFill>
                  <a:schemeClr val="tx1"/>
                </a:solidFill>
                <a:latin typeface="Arial" panose="020B0604020202020204" pitchFamily="34" charset="0"/>
                <a:cs typeface="Arial" panose="020B0604020202020204" pitchFamily="34" charset="0"/>
              </a:rPr>
              <a:t> </a:t>
            </a:r>
            <a:r>
              <a:rPr lang="ro-RO" sz="1400" dirty="0">
                <a:solidFill>
                  <a:schemeClr val="tx1"/>
                </a:solidFill>
                <a:latin typeface="Arial" panose="020B0604020202020204" pitchFamily="34" charset="0"/>
                <a:cs typeface="Arial" panose="020B0604020202020204" pitchFamily="34" charset="0"/>
              </a:rPr>
              <a:t>de un concediu de odihnă plătit </a:t>
            </a:r>
            <a:r>
              <a:rPr lang="en-US" sz="1400" dirty="0">
                <a:solidFill>
                  <a:schemeClr val="tx1"/>
                </a:solidFill>
                <a:latin typeface="Arial" panose="020B0604020202020204" pitchFamily="34" charset="0"/>
                <a:cs typeface="Arial" panose="020B0604020202020204" pitchFamily="34" charset="0"/>
              </a:rPr>
              <a:t>conform art. 299 din </a:t>
            </a:r>
            <a:r>
              <a:rPr lang="en-US" sz="1400" dirty="0" err="1">
                <a:solidFill>
                  <a:schemeClr val="tx1"/>
                </a:solidFill>
                <a:latin typeface="Arial" panose="020B0604020202020204" pitchFamily="34" charset="0"/>
                <a:cs typeface="Arial" panose="020B0604020202020204" pitchFamily="34" charset="0"/>
              </a:rPr>
              <a:t>Codul</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muncii</a:t>
            </a:r>
            <a:r>
              <a:rPr lang="en-US" sz="1400" dirty="0">
                <a:solidFill>
                  <a:schemeClr val="tx1"/>
                </a:solidFill>
                <a:latin typeface="Arial" panose="020B0604020202020204" pitchFamily="34" charset="0"/>
                <a:cs typeface="Arial" panose="020B0604020202020204" pitchFamily="34" charset="0"/>
              </a:rPr>
              <a:t> </a:t>
            </a:r>
            <a:r>
              <a:rPr lang="ro-RO" sz="1400" dirty="0">
                <a:solidFill>
                  <a:schemeClr val="tx1"/>
                </a:solidFill>
                <a:latin typeface="Arial" panose="020B0604020202020204" pitchFamily="34" charset="0"/>
                <a:cs typeface="Arial" panose="020B0604020202020204" pitchFamily="34" charset="0"/>
              </a:rPr>
              <a:t>cu durata de:</a:t>
            </a:r>
            <a:endParaRPr lang="en-US" sz="1400" dirty="0">
              <a:solidFill>
                <a:schemeClr val="tx1"/>
              </a:solidFill>
              <a:latin typeface="Arial" panose="020B0604020202020204" pitchFamily="34" charset="0"/>
              <a:cs typeface="Arial" panose="020B0604020202020204" pitchFamily="34" charset="0"/>
            </a:endParaRPr>
          </a:p>
          <a:p>
            <a:pPr indent="0" algn="just">
              <a:spcAft>
                <a:spcPts val="0"/>
              </a:spcAft>
              <a:buNone/>
            </a:pPr>
            <a:r>
              <a:rPr lang="ro-RO" sz="1400" dirty="0">
                <a:solidFill>
                  <a:srgbClr val="333333"/>
                </a:solidFill>
                <a:latin typeface="Arial" panose="020B0604020202020204" pitchFamily="34" charset="0"/>
                <a:cs typeface="Arial" panose="020B0604020202020204" pitchFamily="34" charset="0"/>
              </a:rPr>
              <a:t>1) Cadrele didactice ale instituţiilor de învăţămînt beneficiază anual, la sfîrşitul anului şcolar, de un concediu de odihnă plătit cu durata de:</a:t>
            </a:r>
          </a:p>
          <a:p>
            <a:pPr indent="0" algn="just">
              <a:spcAft>
                <a:spcPts val="0"/>
              </a:spcAft>
              <a:buNone/>
            </a:pPr>
            <a:r>
              <a:rPr lang="ro-RO" sz="1400" dirty="0">
                <a:solidFill>
                  <a:srgbClr val="333333"/>
                </a:solidFill>
                <a:latin typeface="Arial" panose="020B0604020202020204" pitchFamily="34" charset="0"/>
                <a:cs typeface="Arial" panose="020B0604020202020204" pitchFamily="34" charset="0"/>
              </a:rPr>
              <a:t>a) 62 de zile calendaristice – pentru cadrele didactice din instituţiile de învăţămînt superior, din colegii, licee, gimnazii şi şcoli de cultură generală de toate tipurile;</a:t>
            </a:r>
          </a:p>
          <a:p>
            <a:pPr indent="0" algn="just">
              <a:spcAft>
                <a:spcPts val="0"/>
              </a:spcAft>
              <a:buNone/>
            </a:pPr>
            <a:r>
              <a:rPr lang="ro-RO" sz="1400" dirty="0">
                <a:solidFill>
                  <a:srgbClr val="333333"/>
                </a:solidFill>
                <a:latin typeface="Arial" panose="020B0604020202020204" pitchFamily="34" charset="0"/>
                <a:cs typeface="Arial" panose="020B0604020202020204" pitchFamily="34" charset="0"/>
              </a:rPr>
              <a:t>b) 42 de zile calendaristice – pentru cadrele didactice din instituţiile preşcolare de toate tipurile;</a:t>
            </a:r>
          </a:p>
          <a:p>
            <a:pPr indent="0" algn="just">
              <a:spcAft>
                <a:spcPts val="0"/>
              </a:spcAft>
              <a:buNone/>
            </a:pPr>
            <a:r>
              <a:rPr lang="ro-RO" sz="1400" dirty="0">
                <a:solidFill>
                  <a:srgbClr val="333333"/>
                </a:solidFill>
                <a:latin typeface="Arial" panose="020B0604020202020204" pitchFamily="34" charset="0"/>
                <a:cs typeface="Arial" panose="020B0604020202020204" pitchFamily="34" charset="0"/>
              </a:rPr>
              <a:t>c) 28 de zile calendaristice – pentru cadrele didactice din instituţiile extraşcolare şi din şcolile sportive pentru copii.</a:t>
            </a:r>
          </a:p>
          <a:p>
            <a:pPr indent="0" algn="just">
              <a:spcAft>
                <a:spcPts val="0"/>
              </a:spcAft>
              <a:buNone/>
            </a:pPr>
            <a:r>
              <a:rPr lang="ro-RO" sz="1400" dirty="0">
                <a:solidFill>
                  <a:srgbClr val="333333"/>
                </a:solidFill>
                <a:latin typeface="Arial" panose="020B0604020202020204" pitchFamily="34" charset="0"/>
                <a:cs typeface="Arial" panose="020B0604020202020204" pitchFamily="34" charset="0"/>
              </a:rPr>
              <a:t>2) Cadrelor ştiinţifice din instituţiile de învăţămînt de toate nivelurile li se acordă un concediu de odihnă anual plătit cu durata de 62 de zile calendaristice.</a:t>
            </a:r>
          </a:p>
          <a:p>
            <a:pPr indent="0" algn="just">
              <a:spcAft>
                <a:spcPts val="0"/>
              </a:spcAft>
              <a:buNone/>
            </a:pPr>
            <a:r>
              <a:rPr lang="ro-RO" sz="1400" dirty="0">
                <a:solidFill>
                  <a:srgbClr val="333333"/>
                </a:solidFill>
                <a:latin typeface="Arial" panose="020B0604020202020204" pitchFamily="34" charset="0"/>
                <a:cs typeface="Arial" panose="020B0604020202020204" pitchFamily="34" charset="0"/>
              </a:rPr>
              <a:t>3) Cadrele ştiinţifice din organizaţiile din sfera ştiinţei şi inovării, indiferent de tipul de proprietate şi forma juridică de organizare, beneficiază anual de un concediu de odihnă plătit cu durata de:</a:t>
            </a:r>
          </a:p>
          <a:p>
            <a:pPr indent="0" algn="just">
              <a:spcAft>
                <a:spcPts val="0"/>
              </a:spcAft>
              <a:buNone/>
            </a:pPr>
            <a:r>
              <a:rPr lang="ro-RO" sz="1400" dirty="0">
                <a:solidFill>
                  <a:srgbClr val="333333"/>
                </a:solidFill>
                <a:latin typeface="Arial" panose="020B0604020202020204" pitchFamily="34" charset="0"/>
                <a:cs typeface="Arial" panose="020B0604020202020204" pitchFamily="34" charset="0"/>
              </a:rPr>
              <a:t>a) 42 de zile calendaristice - pentru cadrele ştiinţifice </a:t>
            </a:r>
            <a:r>
              <a:rPr lang="ru-RU" sz="1400" dirty="0">
                <a:solidFill>
                  <a:srgbClr val="333333"/>
                </a:solidFill>
                <a:latin typeface="Arial" panose="020B0604020202020204" pitchFamily="34" charset="0"/>
                <a:cs typeface="Arial" panose="020B0604020202020204" pitchFamily="34" charset="0"/>
              </a:rPr>
              <a:t>с</a:t>
            </a:r>
            <a:r>
              <a:rPr lang="ro-RO" sz="1400" dirty="0">
                <a:solidFill>
                  <a:srgbClr val="333333"/>
                </a:solidFill>
                <a:latin typeface="Arial" panose="020B0604020202020204" pitchFamily="34" charset="0"/>
                <a:cs typeface="Arial" panose="020B0604020202020204" pitchFamily="34" charset="0"/>
              </a:rPr>
              <a:t>u grad ştiinţific de doctor habilitat;</a:t>
            </a:r>
          </a:p>
          <a:p>
            <a:pPr indent="0" algn="just">
              <a:spcAft>
                <a:spcPts val="0"/>
              </a:spcAft>
              <a:buNone/>
            </a:pPr>
            <a:r>
              <a:rPr lang="ro-RO" sz="1400" dirty="0">
                <a:solidFill>
                  <a:srgbClr val="333333"/>
                </a:solidFill>
                <a:latin typeface="Arial" panose="020B0604020202020204" pitchFamily="34" charset="0"/>
                <a:cs typeface="Arial" panose="020B0604020202020204" pitchFamily="34" charset="0"/>
              </a:rPr>
              <a:t>b) 36 de zile calendaristice - pentru cadrele ştiinţifice </a:t>
            </a:r>
            <a:r>
              <a:rPr lang="ru-RU" sz="1400" dirty="0">
                <a:solidFill>
                  <a:srgbClr val="333333"/>
                </a:solidFill>
                <a:latin typeface="Arial" panose="020B0604020202020204" pitchFamily="34" charset="0"/>
                <a:cs typeface="Arial" panose="020B0604020202020204" pitchFamily="34" charset="0"/>
              </a:rPr>
              <a:t>с</a:t>
            </a:r>
            <a:r>
              <a:rPr lang="ro-RO" sz="1400" dirty="0">
                <a:solidFill>
                  <a:srgbClr val="333333"/>
                </a:solidFill>
                <a:latin typeface="Arial" panose="020B0604020202020204" pitchFamily="34" charset="0"/>
                <a:cs typeface="Arial" panose="020B0604020202020204" pitchFamily="34" charset="0"/>
              </a:rPr>
              <a:t>u grad ştiinţific de doctor;</a:t>
            </a:r>
          </a:p>
          <a:p>
            <a:pPr indent="0" algn="just">
              <a:spcAft>
                <a:spcPts val="0"/>
              </a:spcAft>
              <a:buNone/>
            </a:pPr>
            <a:r>
              <a:rPr lang="ro-RO" sz="1400" dirty="0">
                <a:solidFill>
                  <a:srgbClr val="333333"/>
                </a:solidFill>
                <a:latin typeface="Arial" panose="020B0604020202020204" pitchFamily="34" charset="0"/>
                <a:cs typeface="Arial" panose="020B0604020202020204" pitchFamily="34" charset="0"/>
              </a:rPr>
              <a:t>c) 30 de zile calendaristice - pentru cadrele ştiinţifice fără grad ştiinţific.</a:t>
            </a:r>
          </a:p>
          <a:p>
            <a:pPr indent="0" algn="just">
              <a:spcAft>
                <a:spcPts val="0"/>
              </a:spcAft>
              <a:buNone/>
            </a:pPr>
            <a:r>
              <a:rPr lang="ro-RO" sz="1400" dirty="0">
                <a:solidFill>
                  <a:srgbClr val="333333"/>
                </a:solidFill>
                <a:latin typeface="Arial" panose="020B0604020202020204" pitchFamily="34" charset="0"/>
                <a:cs typeface="Arial" panose="020B0604020202020204" pitchFamily="34" charset="0"/>
              </a:rPr>
              <a:t>4) </a:t>
            </a:r>
            <a:r>
              <a:rPr lang="ru-RU" sz="1400" dirty="0">
                <a:solidFill>
                  <a:srgbClr val="333333"/>
                </a:solidFill>
                <a:latin typeface="Arial" panose="020B0604020202020204" pitchFamily="34" charset="0"/>
                <a:cs typeface="Arial" panose="020B0604020202020204" pitchFamily="34" charset="0"/>
              </a:rPr>
              <a:t>С</a:t>
            </a:r>
            <a:r>
              <a:rPr lang="ro-RO" sz="1400" dirty="0">
                <a:solidFill>
                  <a:srgbClr val="333333"/>
                </a:solidFill>
                <a:latin typeface="Arial" panose="020B0604020202020204" pitchFamily="34" charset="0"/>
                <a:cs typeface="Arial" panose="020B0604020202020204" pitchFamily="34" charset="0"/>
              </a:rPr>
              <a:t>adrele didactice auxiliare şi personalul administrativ din învăţămînt şi din sfera ştiinţei şi inovării beneficiază de un concediu de odihnă anual plătit cu durata de 28 de zile calendaristice.</a:t>
            </a:r>
          </a:p>
          <a:p>
            <a:pPr marL="82296" indent="0">
              <a:buNone/>
            </a:pP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101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EAA29FB-C5D6-49AF-8961-F14CB8411531}"/>
              </a:ext>
            </a:extLst>
          </p:cNvPr>
          <p:cNvSpPr>
            <a:spLocks noGrp="1"/>
          </p:cNvSpPr>
          <p:nvPr>
            <p:ph idx="1"/>
          </p:nvPr>
        </p:nvSpPr>
        <p:spPr>
          <a:xfrm>
            <a:off x="323528" y="2132856"/>
            <a:ext cx="8496944" cy="4869160"/>
          </a:xfrm>
        </p:spPr>
        <p:txBody>
          <a:bodyPr>
            <a:normAutofit/>
          </a:bodyPr>
          <a:lstStyle/>
          <a:p>
            <a:pPr marL="82296" indent="0" algn="just">
              <a:buNone/>
            </a:pPr>
            <a:r>
              <a:rPr lang="en-US" sz="1400" dirty="0">
                <a:solidFill>
                  <a:prstClr val="black"/>
                </a:solidFill>
                <a:latin typeface="Arial" panose="020B0604020202020204" pitchFamily="34" charset="0"/>
                <a:cs typeface="Arial" panose="020B0604020202020204" pitchFamily="34" charset="0"/>
              </a:rPr>
              <a:t> </a:t>
            </a:r>
            <a:endParaRPr lang="ro-MD" sz="1400" dirty="0">
              <a:solidFill>
                <a:prstClr val="black"/>
              </a:solidFill>
              <a:latin typeface="Arial" panose="020B0604020202020204" pitchFamily="34" charset="0"/>
              <a:cs typeface="Arial" panose="020B0604020202020204" pitchFamily="34" charset="0"/>
            </a:endParaRPr>
          </a:p>
          <a:p>
            <a:pPr marL="82296" indent="0" algn="just">
              <a:buNone/>
            </a:pPr>
            <a:endParaRPr lang="ro-RO" sz="1400" dirty="0">
              <a:solidFill>
                <a:prstClr val="black"/>
              </a:solidFill>
              <a:latin typeface="Arial" panose="020B0604020202020204" pitchFamily="34" charset="0"/>
              <a:cs typeface="Arial" panose="020B0604020202020204" pitchFamily="34" charset="0"/>
            </a:endParaRPr>
          </a:p>
          <a:p>
            <a:pPr marL="82296" indent="0" algn="just">
              <a:buNone/>
            </a:pPr>
            <a:endParaRPr lang="ro-RO" sz="1400" dirty="0">
              <a:solidFill>
                <a:prstClr val="black"/>
              </a:solidFill>
              <a:latin typeface="Arial" panose="020B0604020202020204" pitchFamily="34" charset="0"/>
              <a:cs typeface="Arial" panose="020B0604020202020204" pitchFamily="34" charset="0"/>
            </a:endParaRPr>
          </a:p>
          <a:p>
            <a:pPr marL="82296" indent="0" algn="just">
              <a:buNone/>
            </a:pPr>
            <a:endParaRPr lang="ro-RO" sz="1400" dirty="0">
              <a:solidFill>
                <a:prstClr val="black"/>
              </a:solidFill>
              <a:latin typeface="Arial" panose="020B0604020202020204" pitchFamily="34" charset="0"/>
              <a:cs typeface="Arial" panose="020B0604020202020204" pitchFamily="34" charset="0"/>
            </a:endParaRPr>
          </a:p>
          <a:p>
            <a:pPr marL="82296" indent="0" algn="just">
              <a:buNone/>
            </a:pPr>
            <a:endParaRPr lang="ro-RO" sz="1400" dirty="0">
              <a:solidFill>
                <a:prstClr val="black"/>
              </a:solidFill>
              <a:latin typeface="Arial" panose="020B0604020202020204" pitchFamily="34" charset="0"/>
              <a:cs typeface="Arial" panose="020B0604020202020204" pitchFamily="34" charset="0"/>
            </a:endParaRPr>
          </a:p>
          <a:p>
            <a:pPr marL="82296" indent="0" fontAlgn="base">
              <a:buNone/>
            </a:pPr>
            <a:r>
              <a:rPr lang="ro-RO" sz="1400" dirty="0">
                <a:solidFill>
                  <a:srgbClr val="262626"/>
                </a:solidFill>
                <a:latin typeface="Arial" panose="020B0604020202020204" pitchFamily="34" charset="0"/>
                <a:cs typeface="Arial" panose="020B0604020202020204" pitchFamily="34" charset="0"/>
              </a:rPr>
              <a:t>Cadrele didactice şi cadrele din organizaţiile din sfera ştiinţei şi inovării mai beneficiază și de un concediu de lungă durată, regimul căruia este stabilit în art. 300 din Codul Muncii. </a:t>
            </a:r>
          </a:p>
          <a:p>
            <a:pPr marL="82296" indent="0" fontAlgn="base">
              <a:buNone/>
            </a:pPr>
            <a:r>
              <a:rPr lang="ro-RO" sz="1400" dirty="0">
                <a:solidFill>
                  <a:srgbClr val="262626"/>
                </a:solidFill>
                <a:latin typeface="Arial" panose="020B0604020202020204" pitchFamily="34" charset="0"/>
                <a:cs typeface="Arial" panose="020B0604020202020204" pitchFamily="34" charset="0"/>
              </a:rPr>
              <a:t>Cadrelor didactice din instituţiile de învăţământ li se acordă, nu mai rar decât o dată la 10 ani de activitate pedagogică, un concediu cu durata de până la un an, în modul şi în condiţiile, inclusiv cele de plată, stabilite de fondatorul şi/sau statutul instituţiei respective.</a:t>
            </a:r>
          </a:p>
          <a:p>
            <a:pPr marL="82296" indent="0" fontAlgn="base">
              <a:buNone/>
            </a:pPr>
            <a:r>
              <a:rPr lang="ro-RO" sz="1400" dirty="0">
                <a:solidFill>
                  <a:srgbClr val="262626"/>
                </a:solidFill>
                <a:latin typeface="Arial" panose="020B0604020202020204" pitchFamily="34" charset="0"/>
                <a:cs typeface="Arial" panose="020B0604020202020204" pitchFamily="34" charset="0"/>
              </a:rPr>
              <a:t>Cadrelor ştiinţifice din organizaţiile din sfera ştiinţei şi inovării li se acordă, în modul şi în condiţiile stabilite de statutul organizaţiei respective:</a:t>
            </a:r>
          </a:p>
          <a:p>
            <a:pPr fontAlgn="base">
              <a:buFont typeface="Wingdings" panose="05000000000000000000" pitchFamily="2" charset="2"/>
              <a:buChar char="Ø"/>
            </a:pPr>
            <a:r>
              <a:rPr lang="ro-RO" sz="1400" dirty="0">
                <a:solidFill>
                  <a:srgbClr val="262626"/>
                </a:solidFill>
                <a:latin typeface="Arial" panose="020B0604020202020204" pitchFamily="34" charset="0"/>
                <a:cs typeface="Arial" panose="020B0604020202020204" pitchFamily="34" charset="0"/>
              </a:rPr>
              <a:t>un concediu plătit cu durata de până la 6 luni, nu mai rar decât o dată la 10 ani de activitate ştiinţifică, pentru finalizarea unor tratate, studii incluse în programele de cercetare ale organizaţiilor din sfera ştiinţei şi inovării, cu aprobarea consiliului ştiinţific al organizaţiei;</a:t>
            </a:r>
          </a:p>
          <a:p>
            <a:pPr fontAlgn="base">
              <a:buFont typeface="Wingdings" panose="05000000000000000000" pitchFamily="2" charset="2"/>
              <a:buChar char="Ø"/>
            </a:pPr>
            <a:r>
              <a:rPr lang="ro-RO" sz="1400" dirty="0">
                <a:solidFill>
                  <a:srgbClr val="262626"/>
                </a:solidFill>
                <a:latin typeface="Arial" panose="020B0604020202020204" pitchFamily="34" charset="0"/>
                <a:cs typeface="Arial" panose="020B0604020202020204" pitchFamily="34" charset="0"/>
              </a:rPr>
              <a:t>un concediu plătit cu durata de până la un an, o singură dată, pentru redactarea tezei de doctor habilitat, cu aprobarea consiliului ştiinţific al organizaţiei.</a:t>
            </a:r>
          </a:p>
          <a:p>
            <a:pPr marL="82296" indent="0">
              <a:buNone/>
            </a:pPr>
            <a:endParaRPr lang="en-US" sz="1400" dirty="0">
              <a:solidFill>
                <a:prstClr val="black"/>
              </a:solidFill>
              <a:latin typeface="Arial" panose="020B0604020202020204" pitchFamily="34" charset="0"/>
              <a:cs typeface="Arial" panose="020B0604020202020204" pitchFamily="34" charset="0"/>
            </a:endParaRPr>
          </a:p>
          <a:p>
            <a:pPr marL="82296" indent="0">
              <a:buNone/>
            </a:pPr>
            <a:endParaRPr lang="en-US" sz="1400" dirty="0">
              <a:solidFill>
                <a:prstClr val="black"/>
              </a:solidFill>
              <a:latin typeface="Arial" panose="020B0604020202020204" pitchFamily="34" charset="0"/>
              <a:cs typeface="Arial" panose="020B0604020202020204" pitchFamily="34" charset="0"/>
            </a:endParaRPr>
          </a:p>
          <a:p>
            <a:pPr marL="82296" indent="0">
              <a:buNone/>
            </a:pPr>
            <a:endParaRPr lang="ru-RU" dirty="0"/>
          </a:p>
        </p:txBody>
      </p:sp>
      <p:sp>
        <p:nvSpPr>
          <p:cNvPr id="4" name="Прямоугольник: скругленные углы 3">
            <a:extLst>
              <a:ext uri="{FF2B5EF4-FFF2-40B4-BE49-F238E27FC236}">
                <a16:creationId xmlns:a16="http://schemas.microsoft.com/office/drawing/2014/main" id="{450CC792-E5A7-41B0-BECD-91D2AC2C3A54}"/>
              </a:ext>
            </a:extLst>
          </p:cNvPr>
          <p:cNvSpPr/>
          <p:nvPr/>
        </p:nvSpPr>
        <p:spPr>
          <a:xfrm>
            <a:off x="298376" y="1628800"/>
            <a:ext cx="8594104" cy="187220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1600" i="1" dirty="0">
                <a:solidFill>
                  <a:srgbClr val="FF0000"/>
                </a:solidFill>
                <a:latin typeface="Arial" panose="020B0604020202020204" pitchFamily="34" charset="0"/>
                <a:cs typeface="Arial" panose="020B0604020202020204" pitchFamily="34" charset="0"/>
              </a:rPr>
              <a:t>Extras din art. 299 alin. (5)  CM</a:t>
            </a:r>
          </a:p>
          <a:p>
            <a:pPr algn="just"/>
            <a:r>
              <a:rPr lang="ro-RO" sz="1600" dirty="0">
                <a:solidFill>
                  <a:srgbClr val="333333"/>
                </a:solidFill>
                <a:latin typeface="Arial Black" panose="020B0A04020102020204" pitchFamily="34" charset="0"/>
                <a:cs typeface="Arial" panose="020B0604020202020204" pitchFamily="34" charset="0"/>
              </a:rPr>
              <a:t>Cadrele didactice din instituțiile de învățământ, angajate în baza contractului individual de muncă pe durată determinată, conform art. 55, pe o perioadă de cel puțin un an de studii/un an universitar, beneficiază de un concediu de odihnă plătit cu durata prevăzută la alin. (1) din prezentul articol.</a:t>
            </a:r>
            <a:endParaRPr lang="ru-RU" sz="1600" dirty="0">
              <a:latin typeface="Arial Black" panose="020B0A04020102020204" pitchFamily="34" charset="0"/>
              <a:cs typeface="Arial" panose="020B0604020202020204" pitchFamily="34" charset="0"/>
            </a:endParaRPr>
          </a:p>
        </p:txBody>
      </p:sp>
      <p:sp>
        <p:nvSpPr>
          <p:cNvPr id="2" name="Прямоугольник 1"/>
          <p:cNvSpPr/>
          <p:nvPr/>
        </p:nvSpPr>
        <p:spPr>
          <a:xfrm>
            <a:off x="350524" y="371307"/>
            <a:ext cx="6957780" cy="1200329"/>
          </a:xfrm>
          <a:prstGeom prst="rect">
            <a:avLst/>
          </a:prstGeom>
        </p:spPr>
        <p:txBody>
          <a:bodyPr wrap="square">
            <a:spAutoFit/>
          </a:bodyPr>
          <a:lstStyle/>
          <a:p>
            <a:pPr marL="82296" indent="0" algn="just">
              <a:buNone/>
            </a:pPr>
            <a:r>
              <a:rPr lang="en-US" dirty="0">
                <a:solidFill>
                  <a:prstClr val="black"/>
                </a:solidFill>
                <a:latin typeface="Arial" panose="020B0604020202020204" pitchFamily="34" charset="0"/>
                <a:cs typeface="Arial" panose="020B0604020202020204" pitchFamily="34" charset="0"/>
              </a:rPr>
              <a:t>C</a:t>
            </a:r>
            <a:r>
              <a:rPr lang="ro-RO" dirty="0">
                <a:solidFill>
                  <a:prstClr val="black"/>
                </a:solidFill>
                <a:latin typeface="Arial" panose="020B0604020202020204" pitchFamily="34" charset="0"/>
                <a:cs typeface="Arial" panose="020B0604020202020204" pitchFamily="34" charset="0"/>
              </a:rPr>
              <a:t>adrele didactice ale instituţiilor de învăţământ </a:t>
            </a:r>
            <a:r>
              <a:rPr lang="en-US" dirty="0">
                <a:solidFill>
                  <a:prstClr val="black"/>
                </a:solidFill>
                <a:latin typeface="Arial" panose="020B0604020202020204" pitchFamily="34" charset="0"/>
                <a:cs typeface="Arial" panose="020B0604020202020204" pitchFamily="34" charset="0"/>
              </a:rPr>
              <a:t>care </a:t>
            </a:r>
            <a:r>
              <a:rPr lang="en-US" dirty="0" err="1">
                <a:solidFill>
                  <a:prstClr val="black"/>
                </a:solidFill>
                <a:latin typeface="Arial" panose="020B0604020202020204" pitchFamily="34" charset="0"/>
                <a:cs typeface="Arial" panose="020B0604020202020204" pitchFamily="34" charset="0"/>
              </a:rPr>
              <a:t>lucreaz</a:t>
            </a:r>
            <a:r>
              <a:rPr lang="ro-MD" dirty="0">
                <a:solidFill>
                  <a:prstClr val="black"/>
                </a:solidFill>
                <a:latin typeface="Arial" panose="020B0604020202020204" pitchFamily="34" charset="0"/>
                <a:cs typeface="Arial" panose="020B0604020202020204" pitchFamily="34" charset="0"/>
              </a:rPr>
              <a:t>ă</a:t>
            </a:r>
            <a:r>
              <a:rPr lang="en-US" dirty="0">
                <a:solidFill>
                  <a:prstClr val="black"/>
                </a:solidFill>
                <a:latin typeface="Arial" panose="020B0604020202020204" pitchFamily="34" charset="0"/>
                <a:cs typeface="Arial" panose="020B0604020202020204" pitchFamily="34" charset="0"/>
              </a:rPr>
              <a:t> </a:t>
            </a:r>
            <a:r>
              <a:rPr lang="ro-MD" dirty="0">
                <a:solidFill>
                  <a:prstClr val="black"/>
                </a:solidFill>
                <a:latin typeface="Arial" panose="020B0604020202020204" pitchFamily="34" charset="0"/>
                <a:cs typeface="Arial" panose="020B0604020202020204" pitchFamily="34" charset="0"/>
              </a:rPr>
              <a:t>pe perioadă determinată </a:t>
            </a:r>
            <a:r>
              <a:rPr lang="ro-RO" dirty="0">
                <a:solidFill>
                  <a:prstClr val="black"/>
                </a:solidFill>
                <a:latin typeface="Arial" panose="020B0604020202020204" pitchFamily="34" charset="0"/>
                <a:cs typeface="Arial" panose="020B0604020202020204" pitchFamily="34" charset="0"/>
              </a:rPr>
              <a:t>beneficiază</a:t>
            </a:r>
            <a:r>
              <a:rPr lang="en-US" dirty="0">
                <a:solidFill>
                  <a:prstClr val="black"/>
                </a:solidFill>
                <a:latin typeface="Arial" panose="020B0604020202020204" pitchFamily="34" charset="0"/>
                <a:cs typeface="Arial" panose="020B0604020202020204" pitchFamily="34" charset="0"/>
              </a:rPr>
              <a:t> </a:t>
            </a:r>
            <a:r>
              <a:rPr lang="ro-RO" dirty="0">
                <a:solidFill>
                  <a:prstClr val="black"/>
                </a:solidFill>
                <a:latin typeface="Arial" panose="020B0604020202020204" pitchFamily="34" charset="0"/>
                <a:cs typeface="Arial" panose="020B0604020202020204" pitchFamily="34" charset="0"/>
              </a:rPr>
              <a:t>de un concediu de odihnă plătit </a:t>
            </a:r>
            <a:r>
              <a:rPr lang="en-US" dirty="0">
                <a:solidFill>
                  <a:prstClr val="black"/>
                </a:solidFill>
                <a:latin typeface="Arial" panose="020B0604020202020204" pitchFamily="34" charset="0"/>
                <a:cs typeface="Arial" panose="020B0604020202020204" pitchFamily="34" charset="0"/>
              </a:rPr>
              <a:t>conform art. 299 </a:t>
            </a:r>
            <a:r>
              <a:rPr lang="en-US" dirty="0" err="1">
                <a:solidFill>
                  <a:prstClr val="black"/>
                </a:solidFill>
                <a:latin typeface="Arial" panose="020B0604020202020204" pitchFamily="34" charset="0"/>
                <a:cs typeface="Arial" panose="020B0604020202020204" pitchFamily="34" charset="0"/>
              </a:rPr>
              <a:t>alin</a:t>
            </a:r>
            <a:r>
              <a:rPr lang="en-US" dirty="0">
                <a:solidFill>
                  <a:prstClr val="black"/>
                </a:solidFill>
                <a:latin typeface="Arial" panose="020B0604020202020204" pitchFamily="34" charset="0"/>
                <a:cs typeface="Arial" panose="020B0604020202020204" pitchFamily="34" charset="0"/>
              </a:rPr>
              <a:t>. (5)  din </a:t>
            </a:r>
            <a:r>
              <a:rPr lang="en-US" dirty="0" err="1">
                <a:solidFill>
                  <a:prstClr val="black"/>
                </a:solidFill>
                <a:latin typeface="Arial" panose="020B0604020202020204" pitchFamily="34" charset="0"/>
                <a:cs typeface="Arial" panose="020B0604020202020204" pitchFamily="34" charset="0"/>
              </a:rPr>
              <a:t>Codul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muncii</a:t>
            </a:r>
            <a:r>
              <a:rPr lang="en-US" dirty="0">
                <a:solidFill>
                  <a:prstClr val="black"/>
                </a:solidFill>
                <a:latin typeface="Arial" panose="020B0604020202020204" pitchFamily="34" charset="0"/>
                <a:cs typeface="Arial" panose="020B0604020202020204" pitchFamily="34" charset="0"/>
              </a:rPr>
              <a:t> </a:t>
            </a:r>
            <a:r>
              <a:rPr lang="ro-RO" dirty="0">
                <a:solidFill>
                  <a:prstClr val="black"/>
                </a:solidFill>
                <a:latin typeface="Arial" panose="020B0604020202020204" pitchFamily="34" charset="0"/>
                <a:cs typeface="Arial" panose="020B0604020202020204" pitchFamily="34" charset="0"/>
              </a:rPr>
              <a:t>conform modificărilor din 9.05.2021 (Legea 38/2021, MO 96-99 din 9.04.21)</a:t>
            </a:r>
          </a:p>
        </p:txBody>
      </p:sp>
    </p:spTree>
    <p:extLst>
      <p:ext uri="{BB962C8B-B14F-4D97-AF65-F5344CB8AC3E}">
        <p14:creationId xmlns:p14="http://schemas.microsoft.com/office/powerpoint/2010/main" val="3140884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DECC3F5-C5F1-4D11-92D8-EE577F317A5A}"/>
              </a:ext>
            </a:extLst>
          </p:cNvPr>
          <p:cNvSpPr>
            <a:spLocks noGrp="1"/>
          </p:cNvSpPr>
          <p:nvPr>
            <p:ph idx="1"/>
          </p:nvPr>
        </p:nvSpPr>
        <p:spPr>
          <a:xfrm>
            <a:off x="282320" y="332656"/>
            <a:ext cx="8682168" cy="6408712"/>
          </a:xfrm>
        </p:spPr>
        <p:txBody>
          <a:bodyPr>
            <a:normAutofit/>
          </a:bodyPr>
          <a:lstStyle/>
          <a:p>
            <a:pPr marL="82296" indent="0" algn="ctr">
              <a:buNone/>
            </a:pPr>
            <a:r>
              <a:rPr lang="en-US" sz="2200" dirty="0">
                <a:latin typeface="Arial" panose="020B0604020202020204" pitchFamily="34" charset="0"/>
                <a:cs typeface="Arial" panose="020B0604020202020204" pitchFamily="34" charset="0"/>
              </a:rPr>
              <a:t> </a:t>
            </a:r>
            <a:r>
              <a:rPr lang="en-US" sz="2200" b="1" dirty="0">
                <a:solidFill>
                  <a:schemeClr val="tx1"/>
                </a:solidFill>
                <a:latin typeface="Arial Black" panose="020B0A04020102020204" pitchFamily="34" charset="0"/>
                <a:cs typeface="Arial" panose="020B0604020202020204" pitchFamily="34" charset="0"/>
              </a:rPr>
              <a:t>C</a:t>
            </a:r>
            <a:r>
              <a:rPr lang="ro-RO" sz="2200" b="1" dirty="0">
                <a:solidFill>
                  <a:schemeClr val="tx1"/>
                </a:solidFill>
                <a:latin typeface="Arial Black" panose="020B0A04020102020204" pitchFamily="34" charset="0"/>
                <a:cs typeface="Arial" panose="020B0604020202020204" pitchFamily="34" charset="0"/>
              </a:rPr>
              <a:t>oncediului de odihnă al personalului medico-sanitar</a:t>
            </a:r>
          </a:p>
          <a:p>
            <a:pPr marL="82296" indent="0" algn="just">
              <a:buNone/>
            </a:pPr>
            <a:r>
              <a:rPr lang="ro-RO" sz="1900" dirty="0">
                <a:solidFill>
                  <a:schemeClr val="tx1"/>
                </a:solidFill>
                <a:latin typeface="Arial" panose="020B0604020202020204" pitchFamily="34" charset="0"/>
                <a:cs typeface="Arial" panose="020B0604020202020204" pitchFamily="34" charset="0"/>
              </a:rPr>
              <a:t>    </a:t>
            </a:r>
            <a:r>
              <a:rPr lang="ro-RO" sz="1800" dirty="0">
                <a:solidFill>
                  <a:schemeClr val="tx1"/>
                </a:solidFill>
                <a:latin typeface="Arial" panose="020B0604020202020204" pitchFamily="34" charset="0"/>
                <a:cs typeface="Arial" panose="020B0604020202020204" pitchFamily="34" charset="0"/>
              </a:rPr>
              <a:t>Angajații care lucrează în condiţii vătămătoare, durata concretă a concediului de odihnă anual suplimentar plătit este stabilită prin contractul colectiv de muncă, în baza Nomenclatorul profesiilor şi funcţiilor cu condiţii de muncă vătămătoare, practicarea cărora acordă dreptul la concediu de odihnă anual suplimentar plătit şi durata zilei de muncă redusă a personalului medico-sanitar aprobat prin </a:t>
            </a:r>
            <a:r>
              <a:rPr lang="ro-RO" sz="1800" b="1" i="1" dirty="0">
                <a:solidFill>
                  <a:schemeClr val="tx1"/>
                </a:solidFill>
                <a:latin typeface="Arial" panose="020B0604020202020204" pitchFamily="34" charset="0"/>
                <a:cs typeface="Arial" panose="020B0604020202020204" pitchFamily="34" charset="0"/>
              </a:rPr>
              <a:t>Hotărârea Guvernului nr. 1223 din 09.11.2004</a:t>
            </a:r>
            <a:r>
              <a:rPr lang="ro-RO" sz="1800" dirty="0">
                <a:solidFill>
                  <a:schemeClr val="tx1"/>
                </a:solidFill>
                <a:latin typeface="Arial" panose="020B0604020202020204" pitchFamily="34" charset="0"/>
                <a:cs typeface="Arial" panose="020B0604020202020204" pitchFamily="34" charset="0"/>
              </a:rPr>
              <a:t>.</a:t>
            </a:r>
          </a:p>
          <a:p>
            <a:pPr marL="82296" indent="0" algn="just">
              <a:buNone/>
            </a:pPr>
            <a:endParaRPr lang="ro-RO" sz="1800" dirty="0">
              <a:solidFill>
                <a:schemeClr val="tx1"/>
              </a:solidFill>
              <a:latin typeface="Arial" panose="020B0604020202020204" pitchFamily="34" charset="0"/>
              <a:cs typeface="Arial" panose="020B0604020202020204" pitchFamily="34" charset="0"/>
            </a:endParaRPr>
          </a:p>
          <a:p>
            <a:pPr marL="82296" indent="0" algn="just">
              <a:buNone/>
            </a:pPr>
            <a:endParaRPr lang="ro-RO" sz="1800" dirty="0">
              <a:solidFill>
                <a:schemeClr val="tx1"/>
              </a:solidFill>
              <a:latin typeface="Arial" panose="020B0604020202020204" pitchFamily="34" charset="0"/>
              <a:cs typeface="Arial" panose="020B0604020202020204" pitchFamily="34" charset="0"/>
            </a:endParaRPr>
          </a:p>
          <a:p>
            <a:pPr marL="82296" indent="0" algn="just">
              <a:buNone/>
            </a:pPr>
            <a:endParaRPr lang="ro-RO" sz="1800" dirty="0">
              <a:solidFill>
                <a:schemeClr val="tx1"/>
              </a:solidFill>
              <a:latin typeface="Arial" panose="020B0604020202020204" pitchFamily="34" charset="0"/>
              <a:cs typeface="Arial" panose="020B0604020202020204" pitchFamily="34" charset="0"/>
            </a:endParaRPr>
          </a:p>
          <a:p>
            <a:pPr marL="82296" indent="0" algn="just">
              <a:buNone/>
            </a:pPr>
            <a:endParaRPr lang="ro-RO" sz="1800" dirty="0">
              <a:solidFill>
                <a:schemeClr val="tx1"/>
              </a:solidFill>
              <a:latin typeface="Arial" panose="020B0604020202020204" pitchFamily="34" charset="0"/>
              <a:cs typeface="Arial" panose="020B0604020202020204" pitchFamily="34" charset="0"/>
            </a:endParaRPr>
          </a:p>
          <a:p>
            <a:pPr marL="82296" indent="0" algn="just">
              <a:buNone/>
            </a:pPr>
            <a:endParaRPr lang="ro-RO" sz="1800" dirty="0">
              <a:solidFill>
                <a:schemeClr val="tx1"/>
              </a:solidFill>
              <a:latin typeface="Arial" panose="020B0604020202020204" pitchFamily="34" charset="0"/>
              <a:cs typeface="Arial" panose="020B0604020202020204" pitchFamily="34" charset="0"/>
            </a:endParaRPr>
          </a:p>
          <a:p>
            <a:pPr marL="82296" indent="0" algn="just">
              <a:buNone/>
            </a:pPr>
            <a:endParaRPr lang="ro-RO" sz="1800" dirty="0">
              <a:solidFill>
                <a:schemeClr val="tx1"/>
              </a:solidFill>
              <a:latin typeface="Arial" panose="020B0604020202020204" pitchFamily="34" charset="0"/>
              <a:cs typeface="Arial" panose="020B0604020202020204" pitchFamily="34" charset="0"/>
            </a:endParaRPr>
          </a:p>
          <a:p>
            <a:pPr marL="82296" indent="0" algn="just">
              <a:buNone/>
            </a:pPr>
            <a:endParaRPr lang="ru-RU" sz="1800" dirty="0">
              <a:solidFill>
                <a:schemeClr val="tx1"/>
              </a:solidFill>
              <a:latin typeface="Arial" panose="020B0604020202020204" pitchFamily="34" charset="0"/>
              <a:cs typeface="Arial" panose="020B0604020202020204" pitchFamily="34" charset="0"/>
            </a:endParaRPr>
          </a:p>
          <a:p>
            <a:pPr marL="82296" indent="0" algn="just">
              <a:buNone/>
            </a:pPr>
            <a:endParaRPr lang="ro-MD" sz="1800" dirty="0">
              <a:solidFill>
                <a:schemeClr val="tx1"/>
              </a:solidFill>
              <a:latin typeface="Arial" panose="020B0604020202020204" pitchFamily="34" charset="0"/>
              <a:cs typeface="Arial" panose="020B0604020202020204" pitchFamily="34" charset="0"/>
            </a:endParaRPr>
          </a:p>
          <a:p>
            <a:pPr marL="82296" indent="0" algn="just">
              <a:buNone/>
            </a:pPr>
            <a:r>
              <a:rPr lang="ro-RO" sz="1800" dirty="0">
                <a:solidFill>
                  <a:schemeClr val="tx1"/>
                </a:solidFill>
                <a:latin typeface="Arial" panose="020B0604020202020204" pitchFamily="34" charset="0"/>
                <a:cs typeface="Arial" panose="020B0604020202020204" pitchFamily="34" charset="0"/>
              </a:rPr>
              <a:t>   În convenţiile colective, în contractele colective sau în cele individuale de muncă pot fi prevăzute şi alte categorii de angajați cărora li se acordă concedii de odihnă anuale suplimentare plătite, precum şi alte durate (mai mari) ale concediilor decât cele specificate în Codul muncii.</a:t>
            </a:r>
            <a:endParaRPr lang="ru-RU" sz="1800" dirty="0">
              <a:solidFill>
                <a:schemeClr val="tx1"/>
              </a:solidFill>
              <a:latin typeface="Arial" panose="020B0604020202020204" pitchFamily="34" charset="0"/>
              <a:cs typeface="Arial" panose="020B0604020202020204" pitchFamily="34" charset="0"/>
            </a:endParaRPr>
          </a:p>
          <a:p>
            <a:pPr marL="82296" indent="0">
              <a:buNone/>
            </a:pPr>
            <a:endParaRPr lang="ro-MD" dirty="0"/>
          </a:p>
        </p:txBody>
      </p:sp>
      <p:sp>
        <p:nvSpPr>
          <p:cNvPr id="4" name="Прямоугольник: скругленные углы 3">
            <a:extLst>
              <a:ext uri="{FF2B5EF4-FFF2-40B4-BE49-F238E27FC236}">
                <a16:creationId xmlns:a16="http://schemas.microsoft.com/office/drawing/2014/main" id="{FA763615-81EF-4EF0-AADD-662986D51D64}"/>
              </a:ext>
            </a:extLst>
          </p:cNvPr>
          <p:cNvSpPr/>
          <p:nvPr/>
        </p:nvSpPr>
        <p:spPr>
          <a:xfrm>
            <a:off x="467544" y="2852936"/>
            <a:ext cx="7890080"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0"/>
              </a:spcAft>
            </a:pPr>
            <a:r>
              <a:rPr lang="ro-RO" sz="1400" i="1" dirty="0">
                <a:solidFill>
                  <a:srgbClr val="000000"/>
                </a:solidFill>
                <a:latin typeface="Arial" panose="020B0604020202020204" pitchFamily="34" charset="0"/>
                <a:ea typeface="Calibri" panose="020F0502020204030204" pitchFamily="34" charset="0"/>
                <a:cs typeface="Arial" panose="020B0604020202020204" pitchFamily="34" charset="0"/>
              </a:rPr>
              <a:t>Extras din HG nr. 1223/2004</a:t>
            </a:r>
            <a:r>
              <a:rPr lang="ro-RO" sz="14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ru-RU"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RO" sz="1400" b="1" i="1" dirty="0">
                <a:solidFill>
                  <a:srgbClr val="000000"/>
                </a:solidFill>
                <a:latin typeface="Arial" panose="020B0604020202020204" pitchFamily="34" charset="0"/>
                <a:ea typeface="Calibri" panose="020F0502020204030204" pitchFamily="34" charset="0"/>
                <a:cs typeface="Arial" panose="020B0604020202020204" pitchFamily="34" charset="0"/>
              </a:rPr>
              <a:t>1) Unităţile de Asistență Medicală Urgentă – medicii de urgenţă, indiferent de denumirea funcţiei, Şefii de staţie, substaţie, secţie, subdiviziune beneficiază de un concediu de odihnă anual suplimentar de 11 zile calendaristice; </a:t>
            </a:r>
            <a:endParaRPr lang="ru-RU"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RO" sz="1400" b="1" i="1" dirty="0">
                <a:solidFill>
                  <a:srgbClr val="000000"/>
                </a:solidFill>
                <a:latin typeface="Arial" panose="020B0604020202020204" pitchFamily="34" charset="0"/>
                <a:ea typeface="Calibri" panose="020F0502020204030204" pitchFamily="34" charset="0"/>
                <a:cs typeface="Arial" panose="020B0604020202020204" pitchFamily="34" charset="0"/>
              </a:rPr>
              <a:t>2) Activitatea cu substanţe radioactive si cu surse de radiaţii ionizante – Salariaţii, ocupaţi nemijlocit la instalaţiile pentru gama-defectoscopie: </a:t>
            </a:r>
            <a:endParaRPr lang="ru-RU"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RO" sz="1400" b="1" i="1" dirty="0">
                <a:solidFill>
                  <a:srgbClr val="000000"/>
                </a:solidFill>
                <a:latin typeface="Arial" panose="020B0604020202020204" pitchFamily="34" charset="0"/>
                <a:ea typeface="Calibri" panose="020F0502020204030204" pitchFamily="34" charset="0"/>
                <a:cs typeface="Arial" panose="020B0604020202020204" pitchFamily="34" charset="0"/>
              </a:rPr>
              <a:t>a) la instalaţiile portative (beneficiază de un concediu de odihnă anual suplimentar de                      11 zile calendaristice); </a:t>
            </a:r>
            <a:endParaRPr lang="ru-RU"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RO" sz="1400" b="1" i="1" dirty="0">
                <a:solidFill>
                  <a:srgbClr val="000000"/>
                </a:solidFill>
                <a:latin typeface="Arial" panose="020B0604020202020204" pitchFamily="34" charset="0"/>
                <a:ea typeface="Calibri" panose="020F0502020204030204" pitchFamily="34" charset="0"/>
                <a:cs typeface="Arial" panose="020B0604020202020204" pitchFamily="34" charset="0"/>
              </a:rPr>
              <a:t>b) la instalaţiile fixe (beneficiază de un concediu de odihnă anual suplimentar de                            7 zile calendaristice).</a:t>
            </a:r>
            <a:endParaRPr lang="ru-RU"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7509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9502121-89CB-47FF-A642-F407E8E29970}"/>
              </a:ext>
            </a:extLst>
          </p:cNvPr>
          <p:cNvSpPr>
            <a:spLocks noGrp="1"/>
          </p:cNvSpPr>
          <p:nvPr>
            <p:ph idx="1"/>
          </p:nvPr>
        </p:nvSpPr>
        <p:spPr>
          <a:xfrm>
            <a:off x="251520" y="1988840"/>
            <a:ext cx="8640960" cy="4536504"/>
          </a:xfrm>
        </p:spPr>
        <p:txBody>
          <a:bodyPr>
            <a:normAutofit fontScale="25000" lnSpcReduction="20000"/>
          </a:bodyPr>
          <a:lstStyle/>
          <a:p>
            <a:pPr marL="82296" indent="0" algn="ctr">
              <a:spcAft>
                <a:spcPts val="0"/>
              </a:spcAft>
              <a:buNone/>
            </a:pPr>
            <a:r>
              <a:rPr lang="ro-MD" sz="7200" b="1" kern="150" dirty="0">
                <a:solidFill>
                  <a:srgbClr val="333333"/>
                </a:solidFill>
                <a:latin typeface="Arial Black" panose="020B0A04020102020204" pitchFamily="34" charset="0"/>
                <a:ea typeface="WenQuanYi Micro Hei"/>
                <a:cs typeface="Arial" panose="020B0604020202020204" pitchFamily="34" charset="0"/>
              </a:rPr>
              <a:t>ACORDAREA CONCEDIULUI ANUAL</a:t>
            </a:r>
            <a:endParaRPr lang="ru-RU" sz="3500" kern="150" dirty="0">
              <a:solidFill>
                <a:srgbClr val="333333"/>
              </a:solidFill>
              <a:latin typeface="Arial" panose="020B0604020202020204" pitchFamily="34" charset="0"/>
              <a:ea typeface="WenQuanYi Micro Hei"/>
              <a:cs typeface="Arial" panose="020B0604020202020204" pitchFamily="34" charset="0"/>
            </a:endParaRPr>
          </a:p>
          <a:p>
            <a:pPr marL="82296" indent="0" algn="just">
              <a:buNone/>
            </a:pPr>
            <a:r>
              <a:rPr lang="ro-MD" sz="3700" kern="150" dirty="0">
                <a:solidFill>
                  <a:schemeClr val="tx1"/>
                </a:solidFill>
                <a:latin typeface="Arial" panose="020B0604020202020204" pitchFamily="34" charset="0"/>
                <a:ea typeface="WenQuanYi Micro Hei"/>
                <a:cs typeface="Arial" panose="020B0604020202020204" pitchFamily="34" charset="0"/>
              </a:rPr>
              <a:t>    </a:t>
            </a:r>
            <a:r>
              <a:rPr lang="ro-MD" sz="4800" kern="150" dirty="0">
                <a:solidFill>
                  <a:schemeClr val="tx1"/>
                </a:solidFill>
                <a:latin typeface="Arial" panose="020B0604020202020204" pitchFamily="34" charset="0"/>
                <a:ea typeface="WenQuanYi Micro Hei"/>
                <a:cs typeface="Arial" panose="020B0604020202020204" pitchFamily="34" charset="0"/>
              </a:rPr>
              <a:t>Concediul de odihnă anual se acordă salariatului în temeiul ordinului (dispoziţiei, deciziei, hotărîrii) emis de angajator. </a:t>
            </a:r>
            <a:r>
              <a:rPr lang="ro-MD" sz="4800" dirty="0">
                <a:solidFill>
                  <a:schemeClr val="tx1"/>
                </a:solidFill>
                <a:latin typeface="Arial" panose="020B0604020202020204" pitchFamily="34" charset="0"/>
                <a:cs typeface="Arial" panose="020B0604020202020204" pitchFamily="34" charset="0"/>
              </a:rPr>
              <a:t>Ordinul se aduce la cunostința salariatului sub semnătură.</a:t>
            </a:r>
            <a:endParaRPr lang="ro-MD" sz="4800" kern="150" dirty="0">
              <a:solidFill>
                <a:schemeClr val="tx1"/>
              </a:solidFill>
              <a:latin typeface="Arial" panose="020B0604020202020204" pitchFamily="34" charset="0"/>
              <a:ea typeface="WenQuanYi Micro Hei"/>
              <a:cs typeface="Arial" panose="020B0604020202020204" pitchFamily="34" charset="0"/>
            </a:endParaRPr>
          </a:p>
          <a:p>
            <a:pPr marL="82296" indent="0" algn="just">
              <a:spcAft>
                <a:spcPts val="0"/>
              </a:spcAft>
              <a:buNone/>
            </a:pPr>
            <a:r>
              <a:rPr lang="ro-MD" sz="4800" kern="150" dirty="0">
                <a:solidFill>
                  <a:schemeClr val="tx1"/>
                </a:solidFill>
                <a:latin typeface="Arial" panose="020B0604020202020204" pitchFamily="34" charset="0"/>
                <a:ea typeface="WenQuanYi Micro Hei"/>
                <a:cs typeface="Arial" panose="020B0604020202020204" pitchFamily="34" charset="0"/>
              </a:rPr>
              <a:t>     În conformitate cu prevederile legislației concediu de odihnă anual se acordă în zile calendaristice cu exepția zilelor de sărbătoare nelucrătoare.</a:t>
            </a:r>
          </a:p>
          <a:p>
            <a:pPr marL="82296" indent="0" algn="just">
              <a:spcAft>
                <a:spcPts val="0"/>
              </a:spcAft>
              <a:buNone/>
            </a:pPr>
            <a:r>
              <a:rPr lang="ro-MD" sz="4800" kern="150" dirty="0">
                <a:solidFill>
                  <a:schemeClr val="tx1"/>
                </a:solidFill>
                <a:latin typeface="Arial" panose="020B0604020202020204" pitchFamily="34" charset="0"/>
                <a:ea typeface="WenQuanYi Micro Hei"/>
                <a:cs typeface="Arial" panose="020B0604020202020204" pitchFamily="34" charset="0"/>
              </a:rPr>
              <a:t>     Aducem cîtevai exemple de calcul a numărului zilelor de concediu anual în cazurile solicitării de către salariați a concediului anual în perioda zilelor de sărbătoare nelucrăroare.</a:t>
            </a:r>
            <a:endParaRPr lang="ru-RU" sz="4800" kern="150" dirty="0">
              <a:solidFill>
                <a:schemeClr val="tx1"/>
              </a:solidFill>
              <a:latin typeface="Arial" panose="020B0604020202020204" pitchFamily="34" charset="0"/>
              <a:ea typeface="WenQuanYi Micro Hei"/>
              <a:cs typeface="Arial" panose="020B0604020202020204" pitchFamily="34" charset="0"/>
            </a:endParaRPr>
          </a:p>
          <a:p>
            <a:pPr marL="82296" indent="0" algn="just">
              <a:buNone/>
            </a:pPr>
            <a:r>
              <a:rPr lang="ro-MD" sz="4800" b="1" dirty="0">
                <a:solidFill>
                  <a:schemeClr val="tx1"/>
                </a:solidFill>
                <a:latin typeface="Arial" panose="020B0604020202020204" pitchFamily="34" charset="0"/>
                <a:cs typeface="Arial" panose="020B0604020202020204" pitchFamily="34" charset="0"/>
              </a:rPr>
              <a:t>Exemplu I</a:t>
            </a:r>
            <a:endParaRPr lang="ru-RU" sz="4800" dirty="0">
              <a:solidFill>
                <a:schemeClr val="tx1"/>
              </a:solidFill>
              <a:latin typeface="Arial" panose="020B0604020202020204" pitchFamily="34" charset="0"/>
              <a:cs typeface="Arial" panose="020B0604020202020204" pitchFamily="34" charset="0"/>
            </a:endParaRPr>
          </a:p>
          <a:p>
            <a:pPr marL="82296" indent="0" algn="just">
              <a:buNone/>
            </a:pPr>
            <a:r>
              <a:rPr lang="ro-MD" sz="4800" dirty="0">
                <a:solidFill>
                  <a:schemeClr val="tx1"/>
                </a:solidFill>
                <a:latin typeface="Arial" panose="020B0604020202020204" pitchFamily="34" charset="0"/>
                <a:cs typeface="Arial" panose="020B0604020202020204" pitchFamily="34" charset="0"/>
              </a:rPr>
              <a:t>Salariatul a depus cererea privind acordarea concediului de odihnă anual pe perioada 6 martie 202X – 19 martie 202X.</a:t>
            </a:r>
            <a:endParaRPr lang="ru-RU" sz="4800" dirty="0">
              <a:solidFill>
                <a:schemeClr val="tx1"/>
              </a:solidFill>
              <a:latin typeface="Arial" panose="020B0604020202020204" pitchFamily="34" charset="0"/>
              <a:cs typeface="Arial" panose="020B0604020202020204" pitchFamily="34" charset="0"/>
            </a:endParaRPr>
          </a:p>
          <a:p>
            <a:pPr marL="82296" indent="0" algn="just">
              <a:buNone/>
            </a:pPr>
            <a:r>
              <a:rPr lang="ro-MD" sz="4800" dirty="0">
                <a:solidFill>
                  <a:schemeClr val="tx1"/>
                </a:solidFill>
                <a:latin typeface="Arial" panose="020B0604020202020204" pitchFamily="34" charset="0"/>
                <a:cs typeface="Arial" panose="020B0604020202020204" pitchFamily="34" charset="0"/>
              </a:rPr>
              <a:t> </a:t>
            </a:r>
            <a:r>
              <a:rPr lang="ro-MD" sz="4800" b="1" i="1" dirty="0">
                <a:solidFill>
                  <a:schemeClr val="tx1"/>
                </a:solidFill>
                <a:latin typeface="Arial" panose="020B0604020202020204" pitchFamily="34" charset="0"/>
                <a:cs typeface="Arial" panose="020B0604020202020204" pitchFamily="34" charset="0"/>
              </a:rPr>
              <a:t>În ordinul privind acordarea concediului anual va fi indicat:</a:t>
            </a:r>
            <a:endParaRPr lang="ru-RU" sz="4800" dirty="0">
              <a:solidFill>
                <a:schemeClr val="tx1"/>
              </a:solidFill>
              <a:latin typeface="Arial" panose="020B0604020202020204" pitchFamily="34" charset="0"/>
              <a:cs typeface="Arial" panose="020B0604020202020204" pitchFamily="34" charset="0"/>
            </a:endParaRPr>
          </a:p>
          <a:p>
            <a:pPr marL="82296" indent="0" algn="just">
              <a:buNone/>
            </a:pPr>
            <a:r>
              <a:rPr lang="en-US" sz="4800" dirty="0">
                <a:solidFill>
                  <a:schemeClr val="tx1"/>
                </a:solidFill>
                <a:latin typeface="Arial" panose="020B0604020202020204" pitchFamily="34" charset="0"/>
                <a:cs typeface="Arial" panose="020B0604020202020204" pitchFamily="34" charset="0"/>
              </a:rPr>
              <a:t>«</a:t>
            </a:r>
            <a:r>
              <a:rPr lang="ro-MD" sz="4800" dirty="0">
                <a:solidFill>
                  <a:schemeClr val="tx1"/>
                </a:solidFill>
                <a:latin typeface="Arial" panose="020B0604020202020204" pitchFamily="34" charset="0"/>
                <a:cs typeface="Arial" panose="020B0604020202020204" pitchFamily="34" charset="0"/>
              </a:rPr>
              <a:t>Se acordă concediul de odihnă anual în perioada 6 martie 202X – 19 martie 202X (13 zile calendaristice)</a:t>
            </a:r>
            <a:r>
              <a:rPr lang="en-US" sz="4800" dirty="0">
                <a:solidFill>
                  <a:schemeClr val="tx1"/>
                </a:solidFill>
                <a:latin typeface="Arial" panose="020B0604020202020204" pitchFamily="34" charset="0"/>
                <a:cs typeface="Arial" panose="020B0604020202020204" pitchFamily="34" charset="0"/>
              </a:rPr>
              <a:t>»</a:t>
            </a:r>
            <a:r>
              <a:rPr lang="ro-MD" sz="4800" dirty="0">
                <a:solidFill>
                  <a:schemeClr val="tx1"/>
                </a:solidFill>
                <a:latin typeface="Arial" panose="020B0604020202020204" pitchFamily="34" charset="0"/>
                <a:cs typeface="Arial" panose="020B0604020202020204" pitchFamily="34" charset="0"/>
              </a:rPr>
              <a:t>.   </a:t>
            </a:r>
            <a:endParaRPr lang="ru-RU" sz="4800" dirty="0">
              <a:solidFill>
                <a:schemeClr val="tx1"/>
              </a:solidFill>
              <a:latin typeface="Arial" panose="020B0604020202020204" pitchFamily="34" charset="0"/>
              <a:cs typeface="Arial" panose="020B0604020202020204" pitchFamily="34" charset="0"/>
            </a:endParaRPr>
          </a:p>
          <a:p>
            <a:pPr marL="82296" indent="0" algn="just">
              <a:buNone/>
            </a:pPr>
            <a:r>
              <a:rPr lang="ro-MD" sz="4800" dirty="0">
                <a:solidFill>
                  <a:schemeClr val="tx1"/>
                </a:solidFill>
                <a:latin typeface="Arial" panose="020B0604020202020204" pitchFamily="34" charset="0"/>
                <a:cs typeface="Arial" panose="020B0604020202020204" pitchFamily="34" charset="0"/>
              </a:rPr>
              <a:t> * Ziua de 8 martie nu se include în calculul zilelor de concediu anual plătit. Prima zi de lucru al salariatului va fi                          20 martie 202X.</a:t>
            </a:r>
            <a:endParaRPr lang="ru-RU" sz="4800" dirty="0">
              <a:solidFill>
                <a:schemeClr val="tx1"/>
              </a:solidFill>
              <a:latin typeface="Arial" panose="020B0604020202020204" pitchFamily="34" charset="0"/>
              <a:cs typeface="Arial" panose="020B0604020202020204" pitchFamily="34" charset="0"/>
            </a:endParaRPr>
          </a:p>
          <a:p>
            <a:pPr marL="82296" indent="0" algn="just">
              <a:buNone/>
            </a:pPr>
            <a:r>
              <a:rPr lang="ro-MD" sz="4800" dirty="0">
                <a:solidFill>
                  <a:schemeClr val="tx1"/>
                </a:solidFill>
                <a:latin typeface="Arial" panose="020B0604020202020204" pitchFamily="34" charset="0"/>
                <a:cs typeface="Arial" panose="020B0604020202020204" pitchFamily="34" charset="0"/>
              </a:rPr>
              <a:t> </a:t>
            </a:r>
            <a:r>
              <a:rPr lang="ro-MD" sz="4800" b="1" dirty="0">
                <a:solidFill>
                  <a:schemeClr val="tx1"/>
                </a:solidFill>
                <a:latin typeface="Arial" panose="020B0604020202020204" pitchFamily="34" charset="0"/>
                <a:cs typeface="Arial" panose="020B0604020202020204" pitchFamily="34" charset="0"/>
              </a:rPr>
              <a:t>Exemplu II</a:t>
            </a:r>
            <a:endParaRPr lang="ru-RU" sz="4800" dirty="0">
              <a:solidFill>
                <a:schemeClr val="tx1"/>
              </a:solidFill>
              <a:latin typeface="Arial" panose="020B0604020202020204" pitchFamily="34" charset="0"/>
              <a:cs typeface="Arial" panose="020B0604020202020204" pitchFamily="34" charset="0"/>
            </a:endParaRPr>
          </a:p>
          <a:p>
            <a:pPr marL="82296" indent="0" algn="just">
              <a:buNone/>
            </a:pPr>
            <a:r>
              <a:rPr lang="ro-MD" sz="4800" dirty="0">
                <a:solidFill>
                  <a:schemeClr val="tx1"/>
                </a:solidFill>
                <a:latin typeface="Arial" panose="020B0604020202020204" pitchFamily="34" charset="0"/>
                <a:cs typeface="Arial" panose="020B0604020202020204" pitchFamily="34" charset="0"/>
              </a:rPr>
              <a:t>Salariatul a depus cererea privind acordarea concediului de odihnă anual din 6 martie 202X pentru 14 zile calendaristice.</a:t>
            </a:r>
            <a:endParaRPr lang="ru-RU" sz="4800" dirty="0">
              <a:solidFill>
                <a:schemeClr val="tx1"/>
              </a:solidFill>
              <a:latin typeface="Arial" panose="020B0604020202020204" pitchFamily="34" charset="0"/>
              <a:cs typeface="Arial" panose="020B0604020202020204" pitchFamily="34" charset="0"/>
            </a:endParaRPr>
          </a:p>
          <a:p>
            <a:pPr marL="82296" indent="0" algn="just">
              <a:buNone/>
            </a:pPr>
            <a:r>
              <a:rPr lang="ro-MD" sz="4800" dirty="0">
                <a:solidFill>
                  <a:schemeClr val="tx1"/>
                </a:solidFill>
                <a:latin typeface="Arial" panose="020B0604020202020204" pitchFamily="34" charset="0"/>
                <a:cs typeface="Arial" panose="020B0604020202020204" pitchFamily="34" charset="0"/>
              </a:rPr>
              <a:t> </a:t>
            </a:r>
            <a:r>
              <a:rPr lang="ro-MD" sz="4800" b="1" i="1" dirty="0">
                <a:solidFill>
                  <a:schemeClr val="tx1"/>
                </a:solidFill>
                <a:latin typeface="Arial" panose="020B0604020202020204" pitchFamily="34" charset="0"/>
                <a:cs typeface="Arial" panose="020B0604020202020204" pitchFamily="34" charset="0"/>
              </a:rPr>
              <a:t>În ordinul privind acordarea concediului anual va fi indicat:</a:t>
            </a:r>
            <a:endParaRPr lang="ru-RU" sz="4800" dirty="0">
              <a:solidFill>
                <a:schemeClr val="tx1"/>
              </a:solidFill>
              <a:latin typeface="Arial" panose="020B0604020202020204" pitchFamily="34" charset="0"/>
              <a:cs typeface="Arial" panose="020B0604020202020204" pitchFamily="34" charset="0"/>
            </a:endParaRPr>
          </a:p>
          <a:p>
            <a:pPr marL="82296" indent="0" algn="just">
              <a:buNone/>
            </a:pPr>
            <a:r>
              <a:rPr lang="en-US" sz="4800" dirty="0">
                <a:solidFill>
                  <a:schemeClr val="tx1"/>
                </a:solidFill>
                <a:latin typeface="Arial" panose="020B0604020202020204" pitchFamily="34" charset="0"/>
                <a:cs typeface="Arial" panose="020B0604020202020204" pitchFamily="34" charset="0"/>
              </a:rPr>
              <a:t>«</a:t>
            </a:r>
            <a:r>
              <a:rPr lang="ro-MD" sz="4800" dirty="0">
                <a:solidFill>
                  <a:schemeClr val="tx1"/>
                </a:solidFill>
                <a:latin typeface="Arial" panose="020B0604020202020204" pitchFamily="34" charset="0"/>
                <a:cs typeface="Arial" panose="020B0604020202020204" pitchFamily="34" charset="0"/>
              </a:rPr>
              <a:t>Se acordă concediul de odihnă anual în perioada 6 martie 202X – 20 martie 202X (14 zile calendaristice)</a:t>
            </a:r>
            <a:r>
              <a:rPr lang="en-US" sz="4800" dirty="0">
                <a:solidFill>
                  <a:schemeClr val="tx1"/>
                </a:solidFill>
                <a:latin typeface="Arial" panose="020B0604020202020204" pitchFamily="34" charset="0"/>
                <a:cs typeface="Arial" panose="020B0604020202020204" pitchFamily="34" charset="0"/>
              </a:rPr>
              <a:t>»</a:t>
            </a:r>
            <a:r>
              <a:rPr lang="ro-MD" sz="4800" dirty="0">
                <a:solidFill>
                  <a:schemeClr val="tx1"/>
                </a:solidFill>
                <a:latin typeface="Arial" panose="020B0604020202020204" pitchFamily="34" charset="0"/>
                <a:cs typeface="Arial" panose="020B0604020202020204" pitchFamily="34" charset="0"/>
              </a:rPr>
              <a:t>.   </a:t>
            </a:r>
            <a:endParaRPr lang="ru-RU" sz="4800" dirty="0">
              <a:solidFill>
                <a:schemeClr val="tx1"/>
              </a:solidFill>
              <a:latin typeface="Arial" panose="020B0604020202020204" pitchFamily="34" charset="0"/>
              <a:cs typeface="Arial" panose="020B0604020202020204" pitchFamily="34" charset="0"/>
            </a:endParaRPr>
          </a:p>
          <a:p>
            <a:pPr marL="82296" indent="0" algn="just">
              <a:buNone/>
            </a:pPr>
            <a:r>
              <a:rPr lang="ro-MD" sz="4800" dirty="0">
                <a:solidFill>
                  <a:schemeClr val="tx1"/>
                </a:solidFill>
                <a:latin typeface="Arial" panose="020B0604020202020204" pitchFamily="34" charset="0"/>
                <a:cs typeface="Arial" panose="020B0604020202020204" pitchFamily="34" charset="0"/>
              </a:rPr>
              <a:t> * Ziua de 8 martie nu se  includ în calculul zilelor de concediu anual plătit. Prima zi de lucru al salariatului va fi                      21 martie 202X.</a:t>
            </a:r>
          </a:p>
          <a:p>
            <a:pPr marL="82296" indent="0" algn="just">
              <a:buNone/>
            </a:pPr>
            <a:r>
              <a:rPr lang="ro-MD" sz="4800" dirty="0">
                <a:solidFill>
                  <a:schemeClr val="tx1"/>
                </a:solidFill>
                <a:latin typeface="Arial" panose="020B0604020202020204" pitchFamily="34" charset="0"/>
                <a:cs typeface="Arial" panose="020B0604020202020204" pitchFamily="34" charset="0"/>
              </a:rPr>
              <a:t>Ordinul privind concediul de odihnă anual se elaborează în  baza unei cereri scrise a salariatului în care se indica perioada concediului si numărul de zile calendaristice pentru care contabilitatea va calcula și achita indemnizația </a:t>
            </a:r>
            <a:r>
              <a:rPr lang="ro-MD" sz="4800" dirty="0">
                <a:latin typeface="Arial" panose="020B0604020202020204" pitchFamily="34" charset="0"/>
                <a:cs typeface="Arial" panose="020B0604020202020204" pitchFamily="34" charset="0"/>
              </a:rPr>
              <a:t>de concediu.</a:t>
            </a:r>
            <a:endParaRPr lang="ru-RU" sz="4800" dirty="0">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A01C8941-4A4F-4A78-9F5D-A424FF2C7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88640"/>
            <a:ext cx="7056784" cy="1656184"/>
          </a:xfrm>
          <a:prstGeom prst="rect">
            <a:avLst/>
          </a:prstGeom>
        </p:spPr>
      </p:pic>
    </p:spTree>
    <p:extLst>
      <p:ext uri="{BB962C8B-B14F-4D97-AF65-F5344CB8AC3E}">
        <p14:creationId xmlns:p14="http://schemas.microsoft.com/office/powerpoint/2010/main" val="3917478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8F923B-B6D2-45A8-B37F-7C3F609407B1}"/>
              </a:ext>
            </a:extLst>
          </p:cNvPr>
          <p:cNvSpPr>
            <a:spLocks noGrp="1"/>
          </p:cNvSpPr>
          <p:nvPr>
            <p:ph type="title"/>
          </p:nvPr>
        </p:nvSpPr>
        <p:spPr>
          <a:xfrm>
            <a:off x="755576" y="672581"/>
            <a:ext cx="7488832" cy="1739850"/>
          </a:xfrm>
        </p:spPr>
        <p:txBody>
          <a:bodyPr>
            <a:noAutofit/>
          </a:bodyPr>
          <a:lstStyle/>
          <a:p>
            <a:pPr algn="just"/>
            <a:r>
              <a:rPr lang="en-US" sz="1800" dirty="0">
                <a:solidFill>
                  <a:schemeClr val="tx1"/>
                </a:solidFill>
                <a:latin typeface="Arial" panose="020B0604020202020204" pitchFamily="34" charset="0"/>
                <a:cs typeface="Arial" panose="020B0604020202020204" pitchFamily="34" charset="0"/>
              </a:rPr>
              <a:t>        </a:t>
            </a:r>
            <a:r>
              <a:rPr lang="ro-RO" sz="1800" b="1" i="1" dirty="0">
                <a:solidFill>
                  <a:schemeClr val="tx1"/>
                </a:solidFill>
                <a:latin typeface="Arial" panose="020B0604020202020204" pitchFamily="34" charset="0"/>
                <a:cs typeface="Arial" panose="020B0604020202020204" pitchFamily="34" charset="0"/>
              </a:rPr>
              <a:t>Concediul anual plătit este dreptul, garantat de Constituția Republicii Moldova și Codul muncii, la un anumit număr de zile prevăzute anual pentru odihnă și restabilirea capacității de muncă, menținând în același timp locul de muncă (funcția) tuturor celor care lucrează în baza unui contract individual de muncă, indiferent de forma organizatorică și juridică a întreprinderii</a:t>
            </a:r>
            <a:r>
              <a:rPr lang="ro-RO" sz="1800" b="1" i="1" dirty="0">
                <a:latin typeface="Arial" panose="020B0604020202020204" pitchFamily="34" charset="0"/>
                <a:cs typeface="Arial" panose="020B0604020202020204" pitchFamily="34" charset="0"/>
              </a:rPr>
              <a:t>.</a:t>
            </a:r>
            <a:br>
              <a:rPr lang="ru-RU" sz="1800" b="1" i="1" dirty="0">
                <a:latin typeface="Arial" panose="020B0604020202020204" pitchFamily="34" charset="0"/>
                <a:cs typeface="Arial" panose="020B0604020202020204" pitchFamily="34" charset="0"/>
              </a:rPr>
            </a:br>
            <a:endParaRPr lang="ru-RU" sz="1800" b="1" i="1" dirty="0">
              <a:latin typeface="Arial" panose="020B0604020202020204" pitchFamily="34" charset="0"/>
              <a:cs typeface="Arial" panose="020B0604020202020204" pitchFamily="34" charset="0"/>
            </a:endParaRPr>
          </a:p>
        </p:txBody>
      </p:sp>
      <p:graphicFrame>
        <p:nvGraphicFramePr>
          <p:cNvPr id="4" name="Объект 3">
            <a:extLst>
              <a:ext uri="{FF2B5EF4-FFF2-40B4-BE49-F238E27FC236}">
                <a16:creationId xmlns:a16="http://schemas.microsoft.com/office/drawing/2014/main" id="{923BE23B-6032-46E0-A11D-2A406258554F}"/>
              </a:ext>
            </a:extLst>
          </p:cNvPr>
          <p:cNvGraphicFramePr>
            <a:graphicFrameLocks noGrp="1"/>
          </p:cNvGraphicFramePr>
          <p:nvPr>
            <p:ph idx="1"/>
            <p:extLst>
              <p:ext uri="{D42A27DB-BD31-4B8C-83A1-F6EECF244321}">
                <p14:modId xmlns:p14="http://schemas.microsoft.com/office/powerpoint/2010/main" val="2461440085"/>
              </p:ext>
            </p:extLst>
          </p:nvPr>
        </p:nvGraphicFramePr>
        <p:xfrm>
          <a:off x="611188" y="2636838"/>
          <a:ext cx="7904162" cy="3540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0384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0FA9288-A2D3-4722-AF82-4C87DF7FDD06}"/>
              </a:ext>
            </a:extLst>
          </p:cNvPr>
          <p:cNvSpPr>
            <a:spLocks noGrp="1"/>
          </p:cNvSpPr>
          <p:nvPr>
            <p:ph idx="1"/>
          </p:nvPr>
        </p:nvSpPr>
        <p:spPr>
          <a:xfrm>
            <a:off x="323528" y="404664"/>
            <a:ext cx="6840760" cy="5987752"/>
          </a:xfrm>
        </p:spPr>
        <p:txBody>
          <a:bodyPr>
            <a:normAutofit/>
          </a:bodyPr>
          <a:lstStyle/>
          <a:p>
            <a:pPr marL="82296" indent="0" algn="ctr">
              <a:buNone/>
            </a:pPr>
            <a:r>
              <a:rPr lang="ro-MO" sz="2400" dirty="0">
                <a:latin typeface="Arial Black" panose="020B0A04020102020204" pitchFamily="34" charset="0"/>
                <a:cs typeface="Arial" pitchFamily="34" charset="0"/>
              </a:rPr>
              <a:t>Vechimea în muncă care dă dreptul la concediu de odihnă anual</a:t>
            </a:r>
            <a:endParaRPr lang="ro-MD" sz="1600" dirty="0">
              <a:latin typeface="Arial" panose="020B0604020202020204" pitchFamily="34" charset="0"/>
              <a:cs typeface="Arial" panose="020B0604020202020204" pitchFamily="34" charset="0"/>
            </a:endParaRPr>
          </a:p>
          <a:p>
            <a:pPr marL="82296" indent="0" algn="just">
              <a:buNone/>
            </a:pPr>
            <a:r>
              <a:rPr lang="ro-MD" sz="1600" dirty="0">
                <a:latin typeface="Arial" panose="020B0604020202020204" pitchFamily="34" charset="0"/>
                <a:cs typeface="Arial" panose="020B0604020202020204" pitchFamily="34" charset="0"/>
              </a:rPr>
              <a:t>Articolul 114 din Codul muncii stabileste perioadele care se includ sau se exlud  din vechimea</a:t>
            </a:r>
            <a:r>
              <a:rPr lang="ro-MD" sz="1600" b="1" dirty="0">
                <a:latin typeface="Arial" panose="020B0604020202020204" pitchFamily="34" charset="0"/>
                <a:cs typeface="Arial" panose="020B0604020202020204" pitchFamily="34" charset="0"/>
              </a:rPr>
              <a:t> </a:t>
            </a:r>
            <a:r>
              <a:rPr lang="ro-MD" sz="1600" dirty="0">
                <a:latin typeface="Arial" panose="020B0604020202020204" pitchFamily="34" charset="0"/>
                <a:cs typeface="Arial" panose="020B0604020202020204" pitchFamily="34" charset="0"/>
              </a:rPr>
              <a:t>muncii la unitate  acordînd  dreptul la concediu de odihnă salariaților unității.</a:t>
            </a:r>
            <a:endParaRPr lang="ru-RU" sz="1600" dirty="0">
              <a:latin typeface="Arial" panose="020B0604020202020204" pitchFamily="34" charset="0"/>
              <a:cs typeface="Arial" panose="020B0604020202020204" pitchFamily="34" charset="0"/>
            </a:endParaRPr>
          </a:p>
          <a:p>
            <a:pPr marL="82296" indent="0" algn="ctr">
              <a:buNone/>
            </a:pPr>
            <a:endParaRPr lang="ru-RU" sz="2400" dirty="0">
              <a:latin typeface="Arial Black" panose="020B0A04020102020204" pitchFamily="34" charset="0"/>
            </a:endParaRPr>
          </a:p>
        </p:txBody>
      </p:sp>
      <p:sp>
        <p:nvSpPr>
          <p:cNvPr id="4" name="Прямоугольник: скругленные углы 3">
            <a:extLst>
              <a:ext uri="{FF2B5EF4-FFF2-40B4-BE49-F238E27FC236}">
                <a16:creationId xmlns:a16="http://schemas.microsoft.com/office/drawing/2014/main" id="{49A3268A-5D5A-48B9-8FE7-D6D712CD6222}"/>
              </a:ext>
            </a:extLst>
          </p:cNvPr>
          <p:cNvSpPr/>
          <p:nvPr/>
        </p:nvSpPr>
        <p:spPr>
          <a:xfrm>
            <a:off x="590957" y="2132856"/>
            <a:ext cx="7458032" cy="21602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US" sz="1600" b="1" dirty="0" err="1">
                <a:solidFill>
                  <a:schemeClr val="tx1"/>
                </a:solidFill>
                <a:latin typeface="Arial" panose="020B0604020202020204" pitchFamily="34" charset="0"/>
                <a:cs typeface="Arial" panose="020B0604020202020204" pitchFamily="34" charset="0"/>
              </a:rPr>
              <a:t>Prin</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Legea</a:t>
            </a:r>
            <a:r>
              <a:rPr lang="en-US" sz="1600" b="1" dirty="0">
                <a:solidFill>
                  <a:schemeClr val="tx1"/>
                </a:solidFill>
                <a:latin typeface="Arial" panose="020B0604020202020204" pitchFamily="34" charset="0"/>
                <a:cs typeface="Arial" panose="020B0604020202020204" pitchFamily="34" charset="0"/>
              </a:rPr>
              <a:t> Nr. 243 /2022 </a:t>
            </a:r>
            <a:r>
              <a:rPr lang="en-US" sz="1600" b="1" dirty="0" err="1">
                <a:solidFill>
                  <a:schemeClr val="tx1"/>
                </a:solidFill>
                <a:latin typeface="Arial" panose="020B0604020202020204" pitchFamily="34" charset="0"/>
                <a:cs typeface="Arial" panose="020B0604020202020204" pitchFamily="34" charset="0"/>
              </a:rPr>
              <a:t>Codul</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muncii</a:t>
            </a:r>
            <a:r>
              <a:rPr lang="en-US" sz="1600" b="1" dirty="0">
                <a:solidFill>
                  <a:schemeClr val="tx1"/>
                </a:solidFill>
                <a:latin typeface="Arial" panose="020B0604020202020204" pitchFamily="34" charset="0"/>
                <a:cs typeface="Arial" panose="020B0604020202020204" pitchFamily="34" charset="0"/>
              </a:rPr>
              <a:t> se </a:t>
            </a:r>
            <a:r>
              <a:rPr lang="en-US" sz="1600" b="1" dirty="0" err="1">
                <a:solidFill>
                  <a:schemeClr val="tx1"/>
                </a:solidFill>
                <a:latin typeface="Arial" panose="020B0604020202020204" pitchFamily="34" charset="0"/>
                <a:cs typeface="Arial" panose="020B0604020202020204" pitchFamily="34" charset="0"/>
              </a:rPr>
              <a:t>complat</a:t>
            </a:r>
            <a:r>
              <a:rPr lang="en-US" sz="1600" b="1" dirty="0">
                <a:solidFill>
                  <a:schemeClr val="tx1"/>
                </a:solidFill>
                <a:latin typeface="Arial" panose="020B0604020202020204" pitchFamily="34" charset="0"/>
                <a:cs typeface="Arial" panose="020B0604020202020204" pitchFamily="34" charset="0"/>
              </a:rPr>
              <a:t> cu </a:t>
            </a:r>
            <a:r>
              <a:rPr lang="en-US" sz="1600" b="1" dirty="0" err="1">
                <a:solidFill>
                  <a:schemeClr val="tx1"/>
                </a:solidFill>
                <a:latin typeface="Arial" panose="020B0604020202020204" pitchFamily="34" charset="0"/>
                <a:cs typeface="Arial" panose="020B0604020202020204" pitchFamily="34" charset="0"/>
              </a:rPr>
              <a:t>articolul</a:t>
            </a:r>
            <a:r>
              <a:rPr lang="en-US" sz="1600" b="1" dirty="0">
                <a:solidFill>
                  <a:schemeClr val="tx1"/>
                </a:solidFill>
                <a:latin typeface="Arial" panose="020B0604020202020204" pitchFamily="34" charset="0"/>
                <a:cs typeface="Arial" panose="020B0604020202020204" pitchFamily="34" charset="0"/>
              </a:rPr>
              <a:t> 113</a:t>
            </a:r>
            <a:r>
              <a:rPr lang="en-US" sz="1600" b="1" baseline="30000" dirty="0">
                <a:solidFill>
                  <a:schemeClr val="tx1"/>
                </a:solidFill>
                <a:latin typeface="Arial" panose="020B0604020202020204" pitchFamily="34" charset="0"/>
                <a:cs typeface="Arial" panose="020B0604020202020204" pitchFamily="34" charset="0"/>
              </a:rPr>
              <a:t>1</a:t>
            </a:r>
            <a:r>
              <a:rPr lang="en-US" sz="1600" b="1" dirty="0">
                <a:solidFill>
                  <a:schemeClr val="tx1"/>
                </a:solidFill>
                <a:latin typeface="Arial" panose="020B0604020202020204" pitchFamily="34" charset="0"/>
                <a:cs typeface="Arial" panose="020B0604020202020204" pitchFamily="34" charset="0"/>
              </a:rPr>
              <a:t>  cu </a:t>
            </a:r>
            <a:r>
              <a:rPr lang="en-US" sz="1600" b="1" dirty="0" err="1">
                <a:solidFill>
                  <a:schemeClr val="tx1"/>
                </a:solidFill>
                <a:latin typeface="Arial" panose="020B0604020202020204" pitchFamily="34" charset="0"/>
                <a:cs typeface="Arial" panose="020B0604020202020204" pitchFamily="34" charset="0"/>
              </a:rPr>
              <a:t>următorul</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cuprins</a:t>
            </a:r>
            <a:r>
              <a:rPr lang="en-US" sz="1600" b="1" dirty="0">
                <a:solidFill>
                  <a:schemeClr val="tx1"/>
                </a:solidFill>
                <a:latin typeface="Arial" panose="020B0604020202020204" pitchFamily="34" charset="0"/>
                <a:cs typeface="Arial" panose="020B0604020202020204" pitchFamily="34" charset="0"/>
              </a:rPr>
              <a:t>:</a:t>
            </a:r>
            <a:endParaRPr lang="ru-RU" sz="1600" b="1" dirty="0">
              <a:solidFill>
                <a:schemeClr val="tx1"/>
              </a:solidFill>
              <a:latin typeface="Arial" panose="020B0604020202020204" pitchFamily="34" charset="0"/>
              <a:cs typeface="Arial" panose="020B0604020202020204" pitchFamily="34" charset="0"/>
            </a:endParaRPr>
          </a:p>
          <a:p>
            <a:pPr algn="just"/>
            <a:r>
              <a:rPr lang="en-US" sz="1600" dirty="0">
                <a:solidFill>
                  <a:schemeClr val="tx1"/>
                </a:solidFill>
                <a:latin typeface="Arial" panose="020B0604020202020204" pitchFamily="34" charset="0"/>
                <a:cs typeface="Arial" panose="020B0604020202020204" pitchFamily="34" charset="0"/>
              </a:rPr>
              <a:t>„</a:t>
            </a:r>
            <a:r>
              <a:rPr lang="en-US" sz="1600" b="1" dirty="0" err="1">
                <a:solidFill>
                  <a:schemeClr val="tx1"/>
                </a:solidFill>
                <a:latin typeface="Arial" panose="020B0604020202020204" pitchFamily="34" charset="0"/>
                <a:cs typeface="Arial" panose="020B0604020202020204" pitchFamily="34" charset="0"/>
              </a:rPr>
              <a:t>Articolul</a:t>
            </a:r>
            <a:r>
              <a:rPr lang="en-US" sz="1600" b="1" dirty="0">
                <a:solidFill>
                  <a:schemeClr val="tx1"/>
                </a:solidFill>
                <a:latin typeface="Arial" panose="020B0604020202020204" pitchFamily="34" charset="0"/>
                <a:cs typeface="Arial" panose="020B0604020202020204" pitchFamily="34" charset="0"/>
              </a:rPr>
              <a:t> 113</a:t>
            </a:r>
            <a:r>
              <a:rPr lang="en-US" sz="1600" b="1" baseline="30000" dirty="0">
                <a:solidFill>
                  <a:schemeClr val="tx1"/>
                </a:solidFill>
                <a:latin typeface="Arial" panose="020B0604020202020204" pitchFamily="34" charset="0"/>
                <a:cs typeface="Arial" panose="020B0604020202020204" pitchFamily="34" charset="0"/>
              </a:rPr>
              <a:t>1</a:t>
            </a:r>
            <a:r>
              <a:rPr lang="en-US" sz="1600" b="1" dirty="0">
                <a:solidFill>
                  <a:schemeClr val="tx1"/>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Anul</a:t>
            </a:r>
            <a:r>
              <a:rPr lang="en-US" sz="1600" dirty="0">
                <a:solidFill>
                  <a:schemeClr val="tx1"/>
                </a:solidFill>
                <a:latin typeface="Arial" panose="020B0604020202020204" pitchFamily="34" charset="0"/>
                <a:cs typeface="Arial" panose="020B0604020202020204" pitchFamily="34" charset="0"/>
              </a:rPr>
              <a:t> de </a:t>
            </a:r>
            <a:r>
              <a:rPr lang="en-US" sz="1600" dirty="0" err="1">
                <a:solidFill>
                  <a:schemeClr val="tx1"/>
                </a:solidFill>
                <a:latin typeface="Arial" panose="020B0604020202020204" pitchFamily="34" charset="0"/>
                <a:cs typeface="Arial" panose="020B0604020202020204" pitchFamily="34" charset="0"/>
              </a:rPr>
              <a:t>muncă</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pentru</a:t>
            </a:r>
            <a:r>
              <a:rPr lang="en-US" sz="1600" dirty="0">
                <a:solidFill>
                  <a:schemeClr val="tx1"/>
                </a:solidFill>
                <a:latin typeface="Arial" panose="020B0604020202020204" pitchFamily="34" charset="0"/>
                <a:cs typeface="Arial" panose="020B0604020202020204" pitchFamily="34" charset="0"/>
              </a:rPr>
              <a:t> care se </a:t>
            </a:r>
            <a:r>
              <a:rPr lang="en-US" sz="1600" dirty="0" err="1">
                <a:solidFill>
                  <a:schemeClr val="tx1"/>
                </a:solidFill>
                <a:latin typeface="Arial" panose="020B0604020202020204" pitchFamily="34" charset="0"/>
                <a:cs typeface="Arial" panose="020B0604020202020204" pitchFamily="34" charset="0"/>
              </a:rPr>
              <a:t>acordă</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concediul</a:t>
            </a:r>
            <a:r>
              <a:rPr lang="en-US" sz="1600" dirty="0">
                <a:solidFill>
                  <a:schemeClr val="tx1"/>
                </a:solidFill>
                <a:latin typeface="Arial" panose="020B0604020202020204" pitchFamily="34" charset="0"/>
                <a:cs typeface="Arial" panose="020B0604020202020204" pitchFamily="34" charset="0"/>
              </a:rPr>
              <a:t> de </a:t>
            </a:r>
            <a:r>
              <a:rPr lang="en-US" sz="1600" dirty="0" err="1">
                <a:solidFill>
                  <a:schemeClr val="tx1"/>
                </a:solidFill>
                <a:latin typeface="Arial" panose="020B0604020202020204" pitchFamily="34" charset="0"/>
                <a:cs typeface="Arial" panose="020B0604020202020204" pitchFamily="34" charset="0"/>
              </a:rPr>
              <a:t>odihnă</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anual</a:t>
            </a:r>
            <a:endParaRPr lang="ru-RU" sz="1600" dirty="0">
              <a:solidFill>
                <a:schemeClr val="tx1"/>
              </a:solidFill>
              <a:latin typeface="Arial" panose="020B0604020202020204" pitchFamily="34" charset="0"/>
              <a:cs typeface="Arial" panose="020B0604020202020204" pitchFamily="34" charset="0"/>
            </a:endParaRPr>
          </a:p>
          <a:p>
            <a:pPr algn="just"/>
            <a:r>
              <a:rPr lang="en-US" sz="1600" dirty="0">
                <a:solidFill>
                  <a:schemeClr val="tx1"/>
                </a:solidFill>
                <a:latin typeface="Arial" panose="020B0604020202020204" pitchFamily="34" charset="0"/>
                <a:cs typeface="Arial" panose="020B0604020202020204" pitchFamily="34" charset="0"/>
              </a:rPr>
              <a:t>(1) </a:t>
            </a:r>
            <a:r>
              <a:rPr lang="en-US" sz="1600" dirty="0" err="1">
                <a:solidFill>
                  <a:schemeClr val="tx1"/>
                </a:solidFill>
                <a:latin typeface="Arial" panose="020B0604020202020204" pitchFamily="34" charset="0"/>
                <a:cs typeface="Arial" panose="020B0604020202020204" pitchFamily="34" charset="0"/>
              </a:rPr>
              <a:t>Anul</a:t>
            </a:r>
            <a:r>
              <a:rPr lang="en-US" sz="1600" dirty="0">
                <a:solidFill>
                  <a:schemeClr val="tx1"/>
                </a:solidFill>
                <a:latin typeface="Arial" panose="020B0604020202020204" pitchFamily="34" charset="0"/>
                <a:cs typeface="Arial" panose="020B0604020202020204" pitchFamily="34" charset="0"/>
              </a:rPr>
              <a:t> de </a:t>
            </a:r>
            <a:r>
              <a:rPr lang="en-US" sz="1600" dirty="0" err="1">
                <a:solidFill>
                  <a:schemeClr val="tx1"/>
                </a:solidFill>
                <a:latin typeface="Arial" panose="020B0604020202020204" pitchFamily="34" charset="0"/>
                <a:cs typeface="Arial" panose="020B0604020202020204" pitchFamily="34" charset="0"/>
              </a:rPr>
              <a:t>muncă</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pentru</a:t>
            </a:r>
            <a:r>
              <a:rPr lang="en-US" sz="1600" dirty="0">
                <a:solidFill>
                  <a:schemeClr val="tx1"/>
                </a:solidFill>
                <a:latin typeface="Arial" panose="020B0604020202020204" pitchFamily="34" charset="0"/>
                <a:cs typeface="Arial" panose="020B0604020202020204" pitchFamily="34" charset="0"/>
              </a:rPr>
              <a:t> care se </a:t>
            </a:r>
            <a:r>
              <a:rPr lang="en-US" sz="1600" dirty="0" err="1">
                <a:solidFill>
                  <a:schemeClr val="tx1"/>
                </a:solidFill>
                <a:latin typeface="Arial" panose="020B0604020202020204" pitchFamily="34" charset="0"/>
                <a:cs typeface="Arial" panose="020B0604020202020204" pitchFamily="34" charset="0"/>
              </a:rPr>
              <a:t>acordă</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concediul</a:t>
            </a:r>
            <a:r>
              <a:rPr lang="en-US" sz="1600" dirty="0">
                <a:solidFill>
                  <a:schemeClr val="tx1"/>
                </a:solidFill>
                <a:latin typeface="Arial" panose="020B0604020202020204" pitchFamily="34" charset="0"/>
                <a:cs typeface="Arial" panose="020B0604020202020204" pitchFamily="34" charset="0"/>
              </a:rPr>
              <a:t> de </a:t>
            </a:r>
            <a:r>
              <a:rPr lang="en-US" sz="1600" dirty="0" err="1">
                <a:solidFill>
                  <a:schemeClr val="tx1"/>
                </a:solidFill>
                <a:latin typeface="Arial" panose="020B0604020202020204" pitchFamily="34" charset="0"/>
                <a:cs typeface="Arial" panose="020B0604020202020204" pitchFamily="34" charset="0"/>
              </a:rPr>
              <a:t>odihnă</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anual</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constituie</a:t>
            </a:r>
            <a:r>
              <a:rPr lang="en-US" sz="1600" dirty="0">
                <a:solidFill>
                  <a:schemeClr val="tx1"/>
                </a:solidFill>
                <a:latin typeface="Arial" panose="020B0604020202020204" pitchFamily="34" charset="0"/>
                <a:cs typeface="Arial" panose="020B0604020202020204" pitchFamily="34" charset="0"/>
              </a:rPr>
              <a:t> 12 </a:t>
            </a:r>
            <a:r>
              <a:rPr lang="en-US" sz="1600" dirty="0" err="1">
                <a:solidFill>
                  <a:schemeClr val="tx1"/>
                </a:solidFill>
                <a:latin typeface="Arial" panose="020B0604020202020204" pitchFamily="34" charset="0"/>
                <a:cs typeface="Arial" panose="020B0604020202020204" pitchFamily="34" charset="0"/>
              </a:rPr>
              <a:t>luni</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calendaristice</a:t>
            </a:r>
            <a:r>
              <a:rPr lang="en-US" sz="1600" dirty="0">
                <a:solidFill>
                  <a:schemeClr val="tx1"/>
                </a:solidFill>
                <a:latin typeface="Arial" panose="020B0604020202020204" pitchFamily="34" charset="0"/>
                <a:cs typeface="Arial" panose="020B0604020202020204" pitchFamily="34" charset="0"/>
              </a:rPr>
              <a:t> de la data </a:t>
            </a:r>
            <a:r>
              <a:rPr lang="en-US" sz="1600" dirty="0" err="1">
                <a:solidFill>
                  <a:schemeClr val="tx1"/>
                </a:solidFill>
                <a:latin typeface="Arial" panose="020B0604020202020204" pitchFamily="34" charset="0"/>
                <a:cs typeface="Arial" panose="020B0604020202020204" pitchFamily="34" charset="0"/>
              </a:rPr>
              <a:t>angajării</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salariatului</a:t>
            </a:r>
            <a:r>
              <a:rPr lang="en-US" sz="1600" dirty="0">
                <a:solidFill>
                  <a:schemeClr val="tx1"/>
                </a:solidFill>
                <a:latin typeface="Arial" panose="020B0604020202020204" pitchFamily="34" charset="0"/>
                <a:cs typeface="Arial" panose="020B0604020202020204" pitchFamily="34" charset="0"/>
              </a:rPr>
              <a:t>.</a:t>
            </a:r>
            <a:endParaRPr lang="ru-RU" sz="1600" dirty="0">
              <a:solidFill>
                <a:schemeClr val="tx1"/>
              </a:solidFill>
              <a:latin typeface="Arial" panose="020B0604020202020204" pitchFamily="34" charset="0"/>
              <a:cs typeface="Arial" panose="020B0604020202020204" pitchFamily="34" charset="0"/>
            </a:endParaRPr>
          </a:p>
          <a:p>
            <a:pPr algn="just"/>
            <a:r>
              <a:rPr lang="en-US" sz="1600" dirty="0">
                <a:solidFill>
                  <a:schemeClr val="tx1"/>
                </a:solidFill>
                <a:latin typeface="Arial" panose="020B0604020202020204" pitchFamily="34" charset="0"/>
                <a:cs typeface="Arial" panose="020B0604020202020204" pitchFamily="34" charset="0"/>
              </a:rPr>
              <a:t>(2) </a:t>
            </a:r>
            <a:r>
              <a:rPr lang="en-US" sz="1600" dirty="0" err="1">
                <a:solidFill>
                  <a:schemeClr val="tx1"/>
                </a:solidFill>
                <a:latin typeface="Arial" panose="020B0604020202020204" pitchFamily="34" charset="0"/>
                <a:cs typeface="Arial" panose="020B0604020202020204" pitchFamily="34" charset="0"/>
              </a:rPr>
              <a:t>Calcularea</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vechimii</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în</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muncă</a:t>
            </a:r>
            <a:r>
              <a:rPr lang="en-US" sz="1600" dirty="0">
                <a:solidFill>
                  <a:schemeClr val="tx1"/>
                </a:solidFill>
                <a:latin typeface="Arial" panose="020B0604020202020204" pitchFamily="34" charset="0"/>
                <a:cs typeface="Arial" panose="020B0604020202020204" pitchFamily="34" charset="0"/>
              </a:rPr>
              <a:t> care se include </a:t>
            </a:r>
            <a:r>
              <a:rPr lang="en-US" sz="1600" dirty="0" err="1">
                <a:solidFill>
                  <a:schemeClr val="tx1"/>
                </a:solidFill>
                <a:latin typeface="Arial" panose="020B0604020202020204" pitchFamily="34" charset="0"/>
                <a:cs typeface="Arial" panose="020B0604020202020204" pitchFamily="34" charset="0"/>
              </a:rPr>
              <a:t>într</a:t>
            </a:r>
            <a:r>
              <a:rPr lang="en-US" sz="1600" dirty="0">
                <a:solidFill>
                  <a:schemeClr val="tx1"/>
                </a:solidFill>
                <a:latin typeface="Arial" panose="020B0604020202020204" pitchFamily="34" charset="0"/>
                <a:cs typeface="Arial" panose="020B0604020202020204" pitchFamily="34" charset="0"/>
              </a:rPr>
              <a:t>-un an de </a:t>
            </a:r>
            <a:r>
              <a:rPr lang="en-US" sz="1600" dirty="0" err="1">
                <a:solidFill>
                  <a:schemeClr val="tx1"/>
                </a:solidFill>
                <a:latin typeface="Arial" panose="020B0604020202020204" pitchFamily="34" charset="0"/>
                <a:cs typeface="Arial" panose="020B0604020202020204" pitchFamily="34" charset="0"/>
              </a:rPr>
              <a:t>muncă</a:t>
            </a:r>
            <a:r>
              <a:rPr lang="en-US" sz="1600" dirty="0">
                <a:solidFill>
                  <a:schemeClr val="tx1"/>
                </a:solidFill>
                <a:latin typeface="Arial" panose="020B0604020202020204" pitchFamily="34" charset="0"/>
                <a:cs typeface="Arial" panose="020B0604020202020204" pitchFamily="34" charset="0"/>
              </a:rPr>
              <a:t> se </a:t>
            </a:r>
            <a:r>
              <a:rPr lang="en-US" sz="1600" dirty="0" err="1">
                <a:solidFill>
                  <a:schemeClr val="tx1"/>
                </a:solidFill>
                <a:latin typeface="Arial" panose="020B0604020202020204" pitchFamily="34" charset="0"/>
                <a:cs typeface="Arial" panose="020B0604020202020204" pitchFamily="34" charset="0"/>
              </a:rPr>
              <a:t>efectuează</a:t>
            </a:r>
            <a:r>
              <a:rPr lang="en-US" sz="1600" dirty="0">
                <a:solidFill>
                  <a:schemeClr val="tx1"/>
                </a:solidFill>
                <a:latin typeface="Arial" panose="020B0604020202020204" pitchFamily="34" charset="0"/>
                <a:cs typeface="Arial" panose="020B0604020202020204" pitchFamily="34" charset="0"/>
              </a:rPr>
              <a:t> conform art. 114.”</a:t>
            </a:r>
            <a:endParaRPr lang="ru-RU" sz="1600" dirty="0">
              <a:solidFill>
                <a:schemeClr val="tx1"/>
              </a:solidFill>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AE0A1D75-009D-45EF-BADE-71EC0588A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481387"/>
            <a:ext cx="7458032" cy="1696516"/>
          </a:xfrm>
          <a:prstGeom prst="rect">
            <a:avLst/>
          </a:prstGeom>
        </p:spPr>
      </p:pic>
    </p:spTree>
    <p:extLst>
      <p:ext uri="{BB962C8B-B14F-4D97-AF65-F5344CB8AC3E}">
        <p14:creationId xmlns:p14="http://schemas.microsoft.com/office/powerpoint/2010/main" val="3211870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10591" y="548680"/>
            <a:ext cx="9108504" cy="360040"/>
          </a:xfrm>
        </p:spPr>
        <p:txBody>
          <a:bodyPr>
            <a:normAutofit fontScale="90000"/>
          </a:bodyPr>
          <a:lstStyle/>
          <a:p>
            <a:pPr algn="ctr"/>
            <a:br>
              <a:rPr lang="ru-RU" sz="3100" dirty="0"/>
            </a:br>
            <a:r>
              <a:rPr lang="ro-MD" sz="3100" dirty="0"/>
              <a:t>         </a:t>
            </a:r>
            <a:r>
              <a:rPr lang="ro-MO" sz="2200" dirty="0">
                <a:solidFill>
                  <a:schemeClr val="tx1"/>
                </a:solidFill>
                <a:latin typeface="Arial Black" panose="020B0A04020102020204" pitchFamily="34" charset="0"/>
                <a:cs typeface="Arial" pitchFamily="34" charset="0"/>
              </a:rPr>
              <a:t>Vechimea în muncă care dă dreptul la concediu de odihnă anual</a:t>
            </a:r>
            <a:br>
              <a:rPr lang="ru-RU" i="1" dirty="0">
                <a:solidFill>
                  <a:schemeClr val="tx1"/>
                </a:solidFill>
              </a:rPr>
            </a:br>
            <a:endParaRPr lang="ru-RU" dirty="0">
              <a:solidFill>
                <a:schemeClr val="tx1"/>
              </a:solidFill>
            </a:endParaRPr>
          </a:p>
        </p:txBody>
      </p:sp>
      <p:sp>
        <p:nvSpPr>
          <p:cNvPr id="2" name="Содержимое 1"/>
          <p:cNvSpPr>
            <a:spLocks noGrp="1"/>
          </p:cNvSpPr>
          <p:nvPr>
            <p:ph idx="1"/>
          </p:nvPr>
        </p:nvSpPr>
        <p:spPr>
          <a:xfrm>
            <a:off x="467544" y="3068960"/>
            <a:ext cx="8352928" cy="3225940"/>
          </a:xfrm>
        </p:spPr>
        <p:txBody>
          <a:bodyPr>
            <a:noAutofit/>
          </a:bodyPr>
          <a:lstStyle/>
          <a:p>
            <a:pPr>
              <a:buNone/>
            </a:pPr>
            <a:r>
              <a:rPr lang="en-US" sz="1400" b="1" dirty="0">
                <a:latin typeface="Arial Black" panose="020B0A04020102020204" pitchFamily="34" charset="0"/>
                <a:cs typeface="Arial" pitchFamily="34" charset="0"/>
              </a:rPr>
              <a:t>         </a:t>
            </a:r>
            <a:endParaRPr lang="ro-MD" sz="1400" b="1" dirty="0">
              <a:latin typeface="Arial Black" panose="020B0A04020102020204" pitchFamily="34" charset="0"/>
              <a:cs typeface="Arial" pitchFamily="34" charset="0"/>
            </a:endParaRPr>
          </a:p>
          <a:p>
            <a:pPr algn="just">
              <a:buNone/>
            </a:pPr>
            <a:r>
              <a:rPr lang="ro-MD" sz="1400" b="1" dirty="0">
                <a:solidFill>
                  <a:schemeClr val="tx1"/>
                </a:solidFill>
                <a:latin typeface="Arial Black" panose="020B0A04020102020204" pitchFamily="34" charset="0"/>
                <a:cs typeface="Arial" pitchFamily="34" charset="0"/>
              </a:rPr>
              <a:t>       </a:t>
            </a:r>
            <a:r>
              <a:rPr lang="en-US"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În</a:t>
            </a:r>
            <a:r>
              <a:rPr lang="en-US"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vechimea</a:t>
            </a:r>
            <a:r>
              <a:rPr lang="en-US"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în</a:t>
            </a:r>
            <a:r>
              <a:rPr lang="en-US"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muncă</a:t>
            </a:r>
            <a:r>
              <a:rPr lang="en-US" sz="1400" b="1" dirty="0">
                <a:solidFill>
                  <a:schemeClr val="tx1"/>
                </a:solidFill>
                <a:latin typeface="Arial Black" panose="020B0A04020102020204" pitchFamily="34" charset="0"/>
                <a:cs typeface="Arial" pitchFamily="34" charset="0"/>
              </a:rPr>
              <a:t> care </a:t>
            </a:r>
            <a:r>
              <a:rPr lang="en-US" sz="1400" b="1" dirty="0" err="1">
                <a:solidFill>
                  <a:schemeClr val="tx1"/>
                </a:solidFill>
                <a:latin typeface="Arial Black" panose="020B0A04020102020204" pitchFamily="34" charset="0"/>
                <a:cs typeface="Arial" pitchFamily="34" charset="0"/>
              </a:rPr>
              <a:t>dă</a:t>
            </a:r>
            <a:r>
              <a:rPr lang="en-US"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dreptul</a:t>
            </a:r>
            <a:r>
              <a:rPr lang="en-US" sz="1400" b="1" dirty="0">
                <a:solidFill>
                  <a:schemeClr val="tx1"/>
                </a:solidFill>
                <a:latin typeface="Arial Black" panose="020B0A04020102020204" pitchFamily="34" charset="0"/>
                <a:cs typeface="Arial" pitchFamily="34" charset="0"/>
              </a:rPr>
              <a:t> la </a:t>
            </a:r>
            <a:r>
              <a:rPr lang="en-US" sz="1400" b="1" dirty="0" err="1">
                <a:solidFill>
                  <a:schemeClr val="tx1"/>
                </a:solidFill>
                <a:latin typeface="Arial Black" panose="020B0A04020102020204" pitchFamily="34" charset="0"/>
                <a:cs typeface="Arial" pitchFamily="34" charset="0"/>
              </a:rPr>
              <a:t>concediu</a:t>
            </a:r>
            <a:r>
              <a:rPr lang="en-US" sz="1400" b="1" dirty="0">
                <a:solidFill>
                  <a:schemeClr val="tx1"/>
                </a:solidFill>
                <a:latin typeface="Arial Black" panose="020B0A04020102020204" pitchFamily="34" charset="0"/>
                <a:cs typeface="Arial" pitchFamily="34" charset="0"/>
              </a:rPr>
              <a:t> de </a:t>
            </a:r>
            <a:r>
              <a:rPr lang="en-US" sz="1400" b="1" dirty="0" err="1">
                <a:solidFill>
                  <a:schemeClr val="tx1"/>
                </a:solidFill>
                <a:latin typeface="Arial Black" panose="020B0A04020102020204" pitchFamily="34" charset="0"/>
                <a:cs typeface="Arial" pitchFamily="34" charset="0"/>
              </a:rPr>
              <a:t>odihnă</a:t>
            </a:r>
            <a:r>
              <a:rPr lang="en-US"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anual</a:t>
            </a:r>
            <a:r>
              <a:rPr lang="en-US" sz="1400" b="1" dirty="0">
                <a:solidFill>
                  <a:schemeClr val="tx1"/>
                </a:solidFill>
                <a:latin typeface="Arial Black" panose="020B0A04020102020204" pitchFamily="34" charset="0"/>
                <a:cs typeface="Arial" pitchFamily="34" charset="0"/>
              </a:rPr>
              <a:t> se include</a:t>
            </a:r>
            <a:r>
              <a:rPr lang="ro-MD"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următoarele</a:t>
            </a:r>
            <a:r>
              <a:rPr lang="en-US"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perioade</a:t>
            </a:r>
            <a:r>
              <a:rPr lang="en-US" sz="1400" b="1" dirty="0">
                <a:solidFill>
                  <a:schemeClr val="tx1"/>
                </a:solidFill>
                <a:latin typeface="Arial Black" panose="020B0A04020102020204" pitchFamily="34" charset="0"/>
                <a:cs typeface="Arial" pitchFamily="34" charset="0"/>
              </a:rPr>
              <a:t>:</a:t>
            </a:r>
            <a:endParaRPr lang="ru-RU" sz="1400" b="1" dirty="0">
              <a:solidFill>
                <a:schemeClr val="tx1"/>
              </a:solidFill>
              <a:latin typeface="Arial Black" panose="020B0A04020102020204" pitchFamily="34" charset="0"/>
              <a:cs typeface="Arial" pitchFamily="34" charset="0"/>
            </a:endParaRPr>
          </a:p>
          <a:p>
            <a:pPr marL="82296" indent="0">
              <a:buNone/>
            </a:pPr>
            <a:r>
              <a:rPr lang="en-US" sz="1300" dirty="0">
                <a:solidFill>
                  <a:schemeClr val="tx1"/>
                </a:solidFill>
                <a:latin typeface="Arial" pitchFamily="34" charset="0"/>
                <a:cs typeface="Arial" pitchFamily="34" charset="0"/>
              </a:rPr>
              <a:t>a) </a:t>
            </a:r>
            <a:r>
              <a:rPr lang="en-US" sz="1300" dirty="0" err="1">
                <a:solidFill>
                  <a:schemeClr val="tx1"/>
                </a:solidFill>
                <a:latin typeface="Arial" pitchFamily="34" charset="0"/>
                <a:cs typeface="Arial" pitchFamily="34" charset="0"/>
              </a:rPr>
              <a:t>timpul</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cînd</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salariatul</a:t>
            </a:r>
            <a:r>
              <a:rPr lang="en-US" sz="1300" dirty="0">
                <a:solidFill>
                  <a:schemeClr val="tx1"/>
                </a:solidFill>
                <a:latin typeface="Arial" pitchFamily="34" charset="0"/>
                <a:cs typeface="Arial" pitchFamily="34" charset="0"/>
              </a:rPr>
              <a:t> a </a:t>
            </a:r>
            <a:r>
              <a:rPr lang="en-US" sz="1300" dirty="0" err="1">
                <a:solidFill>
                  <a:schemeClr val="tx1"/>
                </a:solidFill>
                <a:latin typeface="Arial" pitchFamily="34" charset="0"/>
                <a:cs typeface="Arial" pitchFamily="34" charset="0"/>
              </a:rPr>
              <a:t>lucrat</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efectiv</a:t>
            </a:r>
            <a:r>
              <a:rPr lang="en-US" sz="1300" dirty="0">
                <a:solidFill>
                  <a:schemeClr val="tx1"/>
                </a:solidFill>
                <a:latin typeface="Arial" pitchFamily="34" charset="0"/>
                <a:cs typeface="Arial" pitchFamily="34" charset="0"/>
              </a:rPr>
              <a:t>;</a:t>
            </a:r>
            <a:endParaRPr lang="ru-RU" sz="1300" dirty="0">
              <a:solidFill>
                <a:schemeClr val="tx1"/>
              </a:solidFill>
              <a:latin typeface="Arial" pitchFamily="34" charset="0"/>
              <a:cs typeface="Arial" pitchFamily="34" charset="0"/>
            </a:endParaRPr>
          </a:p>
          <a:p>
            <a:pPr marL="82296" indent="0">
              <a:buNone/>
            </a:pPr>
            <a:r>
              <a:rPr lang="en-US" sz="1300" dirty="0">
                <a:solidFill>
                  <a:schemeClr val="tx1"/>
                </a:solidFill>
                <a:latin typeface="Arial" pitchFamily="34" charset="0"/>
                <a:cs typeface="Arial" pitchFamily="34" charset="0"/>
              </a:rPr>
              <a:t>b) </a:t>
            </a:r>
            <a:r>
              <a:rPr lang="en-US" sz="1300" dirty="0" err="1">
                <a:solidFill>
                  <a:schemeClr val="tx1"/>
                </a:solidFill>
                <a:latin typeface="Arial" pitchFamily="34" charset="0"/>
                <a:cs typeface="Arial" pitchFamily="34" charset="0"/>
              </a:rPr>
              <a:t>timpul</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cînd</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salariatul</a:t>
            </a:r>
            <a:r>
              <a:rPr lang="en-US" sz="1300" dirty="0">
                <a:solidFill>
                  <a:schemeClr val="tx1"/>
                </a:solidFill>
                <a:latin typeface="Arial" pitchFamily="34" charset="0"/>
                <a:cs typeface="Arial" pitchFamily="34" charset="0"/>
              </a:rPr>
              <a:t> nu a </a:t>
            </a:r>
            <a:r>
              <a:rPr lang="en-US" sz="1300" dirty="0" err="1">
                <a:solidFill>
                  <a:schemeClr val="tx1"/>
                </a:solidFill>
                <a:latin typeface="Arial" pitchFamily="34" charset="0"/>
                <a:cs typeface="Arial" pitchFamily="34" charset="0"/>
              </a:rPr>
              <a:t>lucrat</a:t>
            </a:r>
            <a:r>
              <a:rPr lang="en-US" sz="1300" dirty="0">
                <a:solidFill>
                  <a:schemeClr val="tx1"/>
                </a:solidFill>
                <a:latin typeface="Arial" pitchFamily="34" charset="0"/>
                <a:cs typeface="Arial" pitchFamily="34" charset="0"/>
              </a:rPr>
              <a:t> de </a:t>
            </a:r>
            <a:r>
              <a:rPr lang="en-US" sz="1300" dirty="0" err="1">
                <a:solidFill>
                  <a:schemeClr val="tx1"/>
                </a:solidFill>
                <a:latin typeface="Arial" pitchFamily="34" charset="0"/>
                <a:cs typeface="Arial" pitchFamily="34" charset="0"/>
              </a:rPr>
              <a:t>fapt</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dar</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i</a:t>
            </a:r>
            <a:r>
              <a:rPr lang="en-US" sz="1300" dirty="0">
                <a:solidFill>
                  <a:schemeClr val="tx1"/>
                </a:solidFill>
                <a:latin typeface="Arial" pitchFamily="34" charset="0"/>
                <a:cs typeface="Arial" pitchFamily="34" charset="0"/>
              </a:rPr>
              <a:t> s-a </a:t>
            </a:r>
            <a:r>
              <a:rPr lang="en-US" sz="1300" dirty="0" err="1">
                <a:solidFill>
                  <a:schemeClr val="tx1"/>
                </a:solidFill>
                <a:latin typeface="Arial" pitchFamily="34" charset="0"/>
                <a:cs typeface="Arial" pitchFamily="34" charset="0"/>
              </a:rPr>
              <a:t>menţinut</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locul</a:t>
            </a:r>
            <a:r>
              <a:rPr lang="en-US" sz="1300" dirty="0">
                <a:solidFill>
                  <a:schemeClr val="tx1"/>
                </a:solidFill>
                <a:latin typeface="Arial" pitchFamily="34" charset="0"/>
                <a:cs typeface="Arial" pitchFamily="34" charset="0"/>
              </a:rPr>
              <a:t> de </a:t>
            </a:r>
            <a:r>
              <a:rPr lang="en-US" sz="1300" dirty="0" err="1">
                <a:solidFill>
                  <a:schemeClr val="tx1"/>
                </a:solidFill>
                <a:latin typeface="Arial" pitchFamily="34" charset="0"/>
                <a:cs typeface="Arial" pitchFamily="34" charset="0"/>
              </a:rPr>
              <a:t>muncă</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funcţia</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şi</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salariul</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mediu</a:t>
            </a:r>
            <a:r>
              <a:rPr lang="en-US" sz="1300" dirty="0">
                <a:solidFill>
                  <a:schemeClr val="tx1"/>
                </a:solidFill>
                <a:latin typeface="Arial" pitchFamily="34" charset="0"/>
                <a:cs typeface="Arial" pitchFamily="34" charset="0"/>
              </a:rPr>
              <a:t> integral </a:t>
            </a:r>
            <a:r>
              <a:rPr lang="en-US" sz="1300" dirty="0" err="1">
                <a:solidFill>
                  <a:schemeClr val="tx1"/>
                </a:solidFill>
                <a:latin typeface="Arial" pitchFamily="34" charset="0"/>
                <a:cs typeface="Arial" pitchFamily="34" charset="0"/>
              </a:rPr>
              <a:t>sau</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parţial</a:t>
            </a:r>
            <a:r>
              <a:rPr lang="en-US" sz="1300" dirty="0">
                <a:solidFill>
                  <a:schemeClr val="tx1"/>
                </a:solidFill>
                <a:latin typeface="Arial" pitchFamily="34" charset="0"/>
                <a:cs typeface="Arial" pitchFamily="34" charset="0"/>
              </a:rPr>
              <a:t>;</a:t>
            </a:r>
            <a:endParaRPr lang="ru-RU" sz="1300" dirty="0">
              <a:solidFill>
                <a:schemeClr val="tx1"/>
              </a:solidFill>
              <a:latin typeface="Arial" pitchFamily="34" charset="0"/>
              <a:cs typeface="Arial" pitchFamily="34" charset="0"/>
            </a:endParaRPr>
          </a:p>
          <a:p>
            <a:pPr marL="82296" indent="0">
              <a:buNone/>
            </a:pPr>
            <a:r>
              <a:rPr lang="en-US" sz="1300" dirty="0">
                <a:solidFill>
                  <a:schemeClr val="tx1"/>
                </a:solidFill>
                <a:latin typeface="Arial" pitchFamily="34" charset="0"/>
                <a:cs typeface="Arial" pitchFamily="34" charset="0"/>
              </a:rPr>
              <a:t>c) </a:t>
            </a:r>
            <a:r>
              <a:rPr lang="en-US" sz="1300" dirty="0" err="1">
                <a:solidFill>
                  <a:schemeClr val="tx1"/>
                </a:solidFill>
                <a:latin typeface="Arial" pitchFamily="34" charset="0"/>
                <a:cs typeface="Arial" pitchFamily="34" charset="0"/>
              </a:rPr>
              <a:t>timpul</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absenţei</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forţate</a:t>
            </a:r>
            <a:r>
              <a:rPr lang="en-US" sz="1300" dirty="0">
                <a:solidFill>
                  <a:schemeClr val="tx1"/>
                </a:solidFill>
                <a:latin typeface="Arial" pitchFamily="34" charset="0"/>
                <a:cs typeface="Arial" pitchFamily="34" charset="0"/>
              </a:rPr>
              <a:t> de la </a:t>
            </a:r>
            <a:r>
              <a:rPr lang="en-US" sz="1300" dirty="0" err="1">
                <a:solidFill>
                  <a:schemeClr val="tx1"/>
                </a:solidFill>
                <a:latin typeface="Arial" pitchFamily="34" charset="0"/>
                <a:cs typeface="Arial" pitchFamily="34" charset="0"/>
              </a:rPr>
              <a:t>lucru</a:t>
            </a:r>
            <a:r>
              <a:rPr lang="en-US" sz="1300" dirty="0">
                <a:solidFill>
                  <a:schemeClr val="tx1"/>
                </a:solidFill>
                <a:latin typeface="Arial" pitchFamily="34" charset="0"/>
                <a:cs typeface="Arial" pitchFamily="34" charset="0"/>
              </a:rPr>
              <a:t> – </a:t>
            </a:r>
            <a:r>
              <a:rPr lang="en-US" sz="1300" dirty="0" err="1">
                <a:solidFill>
                  <a:schemeClr val="tx1"/>
                </a:solidFill>
                <a:latin typeface="Arial" pitchFamily="34" charset="0"/>
                <a:cs typeface="Arial" pitchFamily="34" charset="0"/>
              </a:rPr>
              <a:t>în</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cazul</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eliberării</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nelegitime</a:t>
            </a:r>
            <a:r>
              <a:rPr lang="en-US" sz="1300" dirty="0">
                <a:solidFill>
                  <a:schemeClr val="tx1"/>
                </a:solidFill>
                <a:latin typeface="Arial" pitchFamily="34" charset="0"/>
                <a:cs typeface="Arial" pitchFamily="34" charset="0"/>
              </a:rPr>
              <a:t> din </a:t>
            </a:r>
            <a:r>
              <a:rPr lang="en-US" sz="1300" dirty="0" err="1">
                <a:solidFill>
                  <a:schemeClr val="tx1"/>
                </a:solidFill>
                <a:latin typeface="Arial" pitchFamily="34" charset="0"/>
                <a:cs typeface="Arial" pitchFamily="34" charset="0"/>
              </a:rPr>
              <a:t>serviciu</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sau</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transferului</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nelegitim</a:t>
            </a:r>
            <a:r>
              <a:rPr lang="en-US" sz="1300" dirty="0">
                <a:solidFill>
                  <a:schemeClr val="tx1"/>
                </a:solidFill>
                <a:latin typeface="Arial" pitchFamily="34" charset="0"/>
                <a:cs typeface="Arial" pitchFamily="34" charset="0"/>
              </a:rPr>
              <a:t> la o </a:t>
            </a:r>
            <a:r>
              <a:rPr lang="en-US" sz="1300" dirty="0" err="1">
                <a:solidFill>
                  <a:schemeClr val="tx1"/>
                </a:solidFill>
                <a:latin typeface="Arial" pitchFamily="34" charset="0"/>
                <a:cs typeface="Arial" pitchFamily="34" charset="0"/>
              </a:rPr>
              <a:t>altă</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muncă</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şi</a:t>
            </a:r>
            <a:r>
              <a:rPr lang="en-US" sz="1300" dirty="0">
                <a:solidFill>
                  <a:schemeClr val="tx1"/>
                </a:solidFill>
                <a:latin typeface="Arial" pitchFamily="34" charset="0"/>
                <a:cs typeface="Arial" pitchFamily="34" charset="0"/>
              </a:rPr>
              <a:t> al </a:t>
            </a:r>
            <a:r>
              <a:rPr lang="en-US" sz="1300" dirty="0" err="1">
                <a:solidFill>
                  <a:schemeClr val="tx1"/>
                </a:solidFill>
                <a:latin typeface="Arial" pitchFamily="34" charset="0"/>
                <a:cs typeface="Arial" pitchFamily="34" charset="0"/>
              </a:rPr>
              <a:t>restabilirii</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ulterioare</a:t>
            </a:r>
            <a:r>
              <a:rPr lang="en-US" sz="1300" dirty="0">
                <a:solidFill>
                  <a:schemeClr val="tx1"/>
                </a:solidFill>
                <a:latin typeface="Arial" pitchFamily="34" charset="0"/>
                <a:cs typeface="Arial" pitchFamily="34" charset="0"/>
              </a:rPr>
              <a:t> la </a:t>
            </a:r>
            <a:r>
              <a:rPr lang="en-US" sz="1300" dirty="0" err="1">
                <a:solidFill>
                  <a:schemeClr val="tx1"/>
                </a:solidFill>
                <a:latin typeface="Arial" pitchFamily="34" charset="0"/>
                <a:cs typeface="Arial" pitchFamily="34" charset="0"/>
              </a:rPr>
              <a:t>locul</a:t>
            </a:r>
            <a:r>
              <a:rPr lang="en-US" sz="1300" dirty="0">
                <a:solidFill>
                  <a:schemeClr val="tx1"/>
                </a:solidFill>
                <a:latin typeface="Arial" pitchFamily="34" charset="0"/>
                <a:cs typeface="Arial" pitchFamily="34" charset="0"/>
              </a:rPr>
              <a:t> de </a:t>
            </a:r>
            <a:r>
              <a:rPr lang="en-US" sz="1300" dirty="0" err="1">
                <a:solidFill>
                  <a:schemeClr val="tx1"/>
                </a:solidFill>
                <a:latin typeface="Arial" pitchFamily="34" charset="0"/>
                <a:cs typeface="Arial" pitchFamily="34" charset="0"/>
              </a:rPr>
              <a:t>muncă</a:t>
            </a:r>
            <a:r>
              <a:rPr lang="en-US" sz="1300" dirty="0">
                <a:solidFill>
                  <a:schemeClr val="tx1"/>
                </a:solidFill>
                <a:latin typeface="Arial" pitchFamily="34" charset="0"/>
                <a:cs typeface="Arial" pitchFamily="34" charset="0"/>
              </a:rPr>
              <a:t>;</a:t>
            </a:r>
            <a:endParaRPr lang="ru-RU" sz="1300" dirty="0">
              <a:solidFill>
                <a:schemeClr val="tx1"/>
              </a:solidFill>
              <a:latin typeface="Arial" pitchFamily="34" charset="0"/>
              <a:cs typeface="Arial" pitchFamily="34" charset="0"/>
            </a:endParaRPr>
          </a:p>
          <a:p>
            <a:pPr marL="82296" indent="0">
              <a:buNone/>
            </a:pPr>
            <a:r>
              <a:rPr lang="en-US" sz="1300" dirty="0">
                <a:solidFill>
                  <a:schemeClr val="tx1"/>
                </a:solidFill>
                <a:latin typeface="Arial" pitchFamily="34" charset="0"/>
                <a:cs typeface="Arial" pitchFamily="34" charset="0"/>
              </a:rPr>
              <a:t>d) </a:t>
            </a:r>
            <a:r>
              <a:rPr lang="en-US" sz="1300" dirty="0" err="1">
                <a:solidFill>
                  <a:schemeClr val="tx1"/>
                </a:solidFill>
                <a:latin typeface="Arial" pitchFamily="34" charset="0"/>
                <a:cs typeface="Arial" pitchFamily="34" charset="0"/>
              </a:rPr>
              <a:t>timpul</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cînd</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salariatul</a:t>
            </a:r>
            <a:r>
              <a:rPr lang="en-US" sz="1300" dirty="0">
                <a:solidFill>
                  <a:schemeClr val="tx1"/>
                </a:solidFill>
                <a:latin typeface="Arial" pitchFamily="34" charset="0"/>
                <a:cs typeface="Arial" pitchFamily="34" charset="0"/>
              </a:rPr>
              <a:t> nu a </a:t>
            </a:r>
            <a:r>
              <a:rPr lang="en-US" sz="1300" dirty="0" err="1">
                <a:solidFill>
                  <a:schemeClr val="tx1"/>
                </a:solidFill>
                <a:latin typeface="Arial" pitchFamily="34" charset="0"/>
                <a:cs typeface="Arial" pitchFamily="34" charset="0"/>
              </a:rPr>
              <a:t>lucrat</a:t>
            </a:r>
            <a:r>
              <a:rPr lang="en-US" sz="1300" dirty="0">
                <a:solidFill>
                  <a:schemeClr val="tx1"/>
                </a:solidFill>
                <a:latin typeface="Arial" pitchFamily="34" charset="0"/>
                <a:cs typeface="Arial" pitchFamily="34" charset="0"/>
              </a:rPr>
              <a:t> de </a:t>
            </a:r>
            <a:r>
              <a:rPr lang="en-US" sz="1300" dirty="0" err="1">
                <a:solidFill>
                  <a:schemeClr val="tx1"/>
                </a:solidFill>
                <a:latin typeface="Arial" pitchFamily="34" charset="0"/>
                <a:cs typeface="Arial" pitchFamily="34" charset="0"/>
              </a:rPr>
              <a:t>fapt</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dar</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şi</a:t>
            </a:r>
            <a:r>
              <a:rPr lang="en-US" sz="1300" dirty="0">
                <a:solidFill>
                  <a:schemeClr val="tx1"/>
                </a:solidFill>
                <a:latin typeface="Arial" pitchFamily="34" charset="0"/>
                <a:cs typeface="Arial" pitchFamily="34" charset="0"/>
              </a:rPr>
              <a:t>-a </a:t>
            </a:r>
            <a:r>
              <a:rPr lang="en-US" sz="1300" dirty="0" err="1">
                <a:solidFill>
                  <a:schemeClr val="tx1"/>
                </a:solidFill>
                <a:latin typeface="Arial" pitchFamily="34" charset="0"/>
                <a:cs typeface="Arial" pitchFamily="34" charset="0"/>
              </a:rPr>
              <a:t>menţinut</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locul</a:t>
            </a:r>
            <a:r>
              <a:rPr lang="en-US" sz="1300" dirty="0">
                <a:solidFill>
                  <a:schemeClr val="tx1"/>
                </a:solidFill>
                <a:latin typeface="Arial" pitchFamily="34" charset="0"/>
                <a:cs typeface="Arial" pitchFamily="34" charset="0"/>
              </a:rPr>
              <a:t> de </a:t>
            </a:r>
            <a:r>
              <a:rPr lang="en-US" sz="1300" dirty="0" err="1">
                <a:solidFill>
                  <a:schemeClr val="tx1"/>
                </a:solidFill>
                <a:latin typeface="Arial" pitchFamily="34" charset="0"/>
                <a:cs typeface="Arial" pitchFamily="34" charset="0"/>
              </a:rPr>
              <a:t>muncă</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funcţia</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şi</a:t>
            </a:r>
            <a:r>
              <a:rPr lang="en-US" sz="1300" dirty="0">
                <a:solidFill>
                  <a:schemeClr val="tx1"/>
                </a:solidFill>
                <a:latin typeface="Arial" pitchFamily="34" charset="0"/>
                <a:cs typeface="Arial" pitchFamily="34" charset="0"/>
              </a:rPr>
              <a:t> a </a:t>
            </a:r>
            <a:r>
              <a:rPr lang="en-US" sz="1300" dirty="0" err="1">
                <a:solidFill>
                  <a:schemeClr val="tx1"/>
                </a:solidFill>
                <a:latin typeface="Arial" pitchFamily="34" charset="0"/>
                <a:cs typeface="Arial" pitchFamily="34" charset="0"/>
              </a:rPr>
              <a:t>primit</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diferite</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plăţi</a:t>
            </a:r>
            <a:r>
              <a:rPr lang="en-US" sz="1300" dirty="0">
                <a:solidFill>
                  <a:schemeClr val="tx1"/>
                </a:solidFill>
                <a:latin typeface="Arial" pitchFamily="34" charset="0"/>
                <a:cs typeface="Arial" pitchFamily="34" charset="0"/>
              </a:rPr>
              <a:t> din </a:t>
            </a:r>
            <a:r>
              <a:rPr lang="en-US" sz="1300" dirty="0" err="1">
                <a:solidFill>
                  <a:schemeClr val="tx1"/>
                </a:solidFill>
                <a:latin typeface="Arial" pitchFamily="34" charset="0"/>
                <a:cs typeface="Arial" pitchFamily="34" charset="0"/>
              </a:rPr>
              <a:t>bugetul</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asigurărilor</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sociale</a:t>
            </a:r>
            <a:r>
              <a:rPr lang="en-US" sz="1300" dirty="0">
                <a:solidFill>
                  <a:schemeClr val="tx1"/>
                </a:solidFill>
                <a:latin typeface="Arial" pitchFamily="34" charset="0"/>
                <a:cs typeface="Arial" pitchFamily="34" charset="0"/>
              </a:rPr>
              <a:t> de stat, cu </a:t>
            </a:r>
            <a:r>
              <a:rPr lang="en-US" sz="1300" dirty="0" err="1">
                <a:solidFill>
                  <a:schemeClr val="tx1"/>
                </a:solidFill>
                <a:latin typeface="Arial" pitchFamily="34" charset="0"/>
                <a:cs typeface="Arial" pitchFamily="34" charset="0"/>
              </a:rPr>
              <a:t>excepţia</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concediului</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parţial</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plătit</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pentru</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îngrijirea</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copilului</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pînă</a:t>
            </a:r>
            <a:r>
              <a:rPr lang="en-US" sz="1300" dirty="0">
                <a:solidFill>
                  <a:schemeClr val="tx1"/>
                </a:solidFill>
                <a:latin typeface="Arial" pitchFamily="34" charset="0"/>
                <a:cs typeface="Arial" pitchFamily="34" charset="0"/>
              </a:rPr>
              <a:t> la </a:t>
            </a:r>
            <a:r>
              <a:rPr lang="en-US" sz="1300" dirty="0" err="1">
                <a:solidFill>
                  <a:schemeClr val="tx1"/>
                </a:solidFill>
                <a:latin typeface="Arial" pitchFamily="34" charset="0"/>
                <a:cs typeface="Arial" pitchFamily="34" charset="0"/>
              </a:rPr>
              <a:t>vîrsta</a:t>
            </a:r>
            <a:r>
              <a:rPr lang="en-US" sz="1300" dirty="0">
                <a:solidFill>
                  <a:schemeClr val="tx1"/>
                </a:solidFill>
                <a:latin typeface="Arial" pitchFamily="34" charset="0"/>
                <a:cs typeface="Arial" pitchFamily="34" charset="0"/>
              </a:rPr>
              <a:t> de 3 </a:t>
            </a:r>
            <a:r>
              <a:rPr lang="en-US" sz="1300" dirty="0" err="1">
                <a:solidFill>
                  <a:schemeClr val="tx1"/>
                </a:solidFill>
                <a:latin typeface="Arial" pitchFamily="34" charset="0"/>
                <a:cs typeface="Arial" pitchFamily="34" charset="0"/>
              </a:rPr>
              <a:t>ani</a:t>
            </a:r>
            <a:r>
              <a:rPr lang="en-US" sz="1300" dirty="0">
                <a:solidFill>
                  <a:schemeClr val="tx1"/>
                </a:solidFill>
                <a:latin typeface="Arial" pitchFamily="34" charset="0"/>
                <a:cs typeface="Arial" pitchFamily="34" charset="0"/>
              </a:rPr>
              <a:t>;</a:t>
            </a:r>
            <a:endParaRPr lang="ru-RU" sz="1300" dirty="0">
              <a:solidFill>
                <a:schemeClr val="tx1"/>
              </a:solidFill>
              <a:latin typeface="Arial" pitchFamily="34" charset="0"/>
              <a:cs typeface="Arial" pitchFamily="34" charset="0"/>
            </a:endParaRPr>
          </a:p>
          <a:p>
            <a:pPr marL="82296" indent="0">
              <a:buNone/>
            </a:pPr>
            <a:r>
              <a:rPr lang="en-US" sz="1300" dirty="0">
                <a:solidFill>
                  <a:schemeClr val="tx1"/>
                </a:solidFill>
                <a:latin typeface="Arial" pitchFamily="34" charset="0"/>
                <a:cs typeface="Arial" pitchFamily="34" charset="0"/>
              </a:rPr>
              <a:t>e) </a:t>
            </a:r>
            <a:r>
              <a:rPr lang="en-US" sz="1300" dirty="0" err="1">
                <a:solidFill>
                  <a:schemeClr val="tx1"/>
                </a:solidFill>
                <a:latin typeface="Arial" pitchFamily="34" charset="0"/>
                <a:cs typeface="Arial" pitchFamily="34" charset="0"/>
              </a:rPr>
              <a:t>alte</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perioade</a:t>
            </a:r>
            <a:r>
              <a:rPr lang="en-US" sz="1300" dirty="0">
                <a:solidFill>
                  <a:schemeClr val="tx1"/>
                </a:solidFill>
                <a:latin typeface="Arial" pitchFamily="34" charset="0"/>
                <a:cs typeface="Arial" pitchFamily="34" charset="0"/>
              </a:rPr>
              <a:t> de </a:t>
            </a:r>
            <a:r>
              <a:rPr lang="en-US" sz="1300" dirty="0" err="1">
                <a:solidFill>
                  <a:schemeClr val="tx1"/>
                </a:solidFill>
                <a:latin typeface="Arial" pitchFamily="34" charset="0"/>
                <a:cs typeface="Arial" pitchFamily="34" charset="0"/>
              </a:rPr>
              <a:t>timp</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prevăzute</a:t>
            </a:r>
            <a:r>
              <a:rPr lang="en-US" sz="1300" dirty="0">
                <a:solidFill>
                  <a:schemeClr val="tx1"/>
                </a:solidFill>
                <a:latin typeface="Arial" pitchFamily="34" charset="0"/>
                <a:cs typeface="Arial" pitchFamily="34" charset="0"/>
              </a:rPr>
              <a:t> de </a:t>
            </a:r>
            <a:r>
              <a:rPr lang="en-US" sz="1300" dirty="0" err="1">
                <a:solidFill>
                  <a:schemeClr val="tx1"/>
                </a:solidFill>
                <a:latin typeface="Arial" pitchFamily="34" charset="0"/>
                <a:cs typeface="Arial" pitchFamily="34" charset="0"/>
              </a:rPr>
              <a:t>convenţiile</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colective</a:t>
            </a:r>
            <a:r>
              <a:rPr lang="en-US" sz="1300" dirty="0">
                <a:solidFill>
                  <a:schemeClr val="tx1"/>
                </a:solidFill>
                <a:latin typeface="Arial" pitchFamily="34" charset="0"/>
                <a:cs typeface="Arial" pitchFamily="34" charset="0"/>
              </a:rPr>
              <a:t>, de </a:t>
            </a:r>
            <a:r>
              <a:rPr lang="en-US" sz="1300" dirty="0" err="1">
                <a:solidFill>
                  <a:schemeClr val="tx1"/>
                </a:solidFill>
                <a:latin typeface="Arial" pitchFamily="34" charset="0"/>
                <a:cs typeface="Arial" pitchFamily="34" charset="0"/>
              </a:rPr>
              <a:t>contractul</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colectiv</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sau</a:t>
            </a:r>
            <a:r>
              <a:rPr lang="en-US" sz="1300" dirty="0">
                <a:solidFill>
                  <a:schemeClr val="tx1"/>
                </a:solidFill>
                <a:latin typeface="Arial" pitchFamily="34" charset="0"/>
                <a:cs typeface="Arial" pitchFamily="34" charset="0"/>
              </a:rPr>
              <a:t> de </a:t>
            </a:r>
            <a:r>
              <a:rPr lang="en-US" sz="1300" dirty="0" err="1">
                <a:solidFill>
                  <a:schemeClr val="tx1"/>
                </a:solidFill>
                <a:latin typeface="Arial" pitchFamily="34" charset="0"/>
                <a:cs typeface="Arial" pitchFamily="34" charset="0"/>
              </a:rPr>
              <a:t>cel</a:t>
            </a:r>
            <a:r>
              <a:rPr lang="en-US" sz="1300" dirty="0">
                <a:solidFill>
                  <a:schemeClr val="tx1"/>
                </a:solidFill>
                <a:latin typeface="Arial" pitchFamily="34" charset="0"/>
                <a:cs typeface="Arial" pitchFamily="34" charset="0"/>
              </a:rPr>
              <a:t> individual de </a:t>
            </a:r>
            <a:r>
              <a:rPr lang="en-US" sz="1300" dirty="0" err="1">
                <a:solidFill>
                  <a:schemeClr val="tx1"/>
                </a:solidFill>
                <a:latin typeface="Arial" pitchFamily="34" charset="0"/>
                <a:cs typeface="Arial" pitchFamily="34" charset="0"/>
              </a:rPr>
              <a:t>muncă</a:t>
            </a:r>
            <a:r>
              <a:rPr lang="en-US" sz="1300" dirty="0">
                <a:solidFill>
                  <a:schemeClr val="tx1"/>
                </a:solidFill>
                <a:latin typeface="Arial" pitchFamily="34" charset="0"/>
                <a:cs typeface="Arial" pitchFamily="34" charset="0"/>
              </a:rPr>
              <a:t>, de </a:t>
            </a:r>
            <a:r>
              <a:rPr lang="en-US" sz="1300" dirty="0" err="1">
                <a:solidFill>
                  <a:schemeClr val="tx1"/>
                </a:solidFill>
                <a:latin typeface="Arial" pitchFamily="34" charset="0"/>
                <a:cs typeface="Arial" pitchFamily="34" charset="0"/>
              </a:rPr>
              <a:t>regulamentul</a:t>
            </a:r>
            <a:r>
              <a:rPr lang="en-US" sz="1300" dirty="0">
                <a:solidFill>
                  <a:schemeClr val="tx1"/>
                </a:solidFill>
                <a:latin typeface="Arial" pitchFamily="34" charset="0"/>
                <a:cs typeface="Arial" pitchFamily="34" charset="0"/>
              </a:rPr>
              <a:t> intern al </a:t>
            </a:r>
            <a:r>
              <a:rPr lang="en-US" sz="1300" dirty="0" err="1">
                <a:solidFill>
                  <a:schemeClr val="tx1"/>
                </a:solidFill>
                <a:latin typeface="Arial" pitchFamily="34" charset="0"/>
                <a:cs typeface="Arial" pitchFamily="34" charset="0"/>
              </a:rPr>
              <a:t>unităţii</a:t>
            </a:r>
            <a:r>
              <a:rPr lang="en-US" sz="1300" dirty="0">
                <a:solidFill>
                  <a:schemeClr val="tx1"/>
                </a:solidFill>
                <a:latin typeface="Arial" pitchFamily="34" charset="0"/>
                <a:cs typeface="Arial" pitchFamily="34" charset="0"/>
              </a:rPr>
              <a:t>.</a:t>
            </a:r>
          </a:p>
          <a:p>
            <a:pPr marL="82296" indent="0">
              <a:buNone/>
            </a:pPr>
            <a:endParaRPr lang="ro-MO" sz="1300" dirty="0">
              <a:latin typeface="Arial" pitchFamily="34" charset="0"/>
              <a:cs typeface="Arial" pitchFamily="34" charset="0"/>
            </a:endParaRPr>
          </a:p>
        </p:txBody>
      </p:sp>
      <p:pic>
        <p:nvPicPr>
          <p:cNvPr id="5" name="Рисунок 4">
            <a:extLst>
              <a:ext uri="{FF2B5EF4-FFF2-40B4-BE49-F238E27FC236}">
                <a16:creationId xmlns:a16="http://schemas.microsoft.com/office/drawing/2014/main" id="{59C63291-09E6-493E-A889-FE352220E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196752"/>
            <a:ext cx="3600400" cy="194421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42292" y="332656"/>
            <a:ext cx="9234772" cy="648072"/>
          </a:xfrm>
        </p:spPr>
        <p:txBody>
          <a:bodyPr>
            <a:normAutofit fontScale="90000"/>
          </a:bodyPr>
          <a:lstStyle/>
          <a:p>
            <a:pPr algn="ctr"/>
            <a:br>
              <a:rPr lang="ru-RU" sz="3100" dirty="0"/>
            </a:br>
            <a:r>
              <a:rPr lang="ro-MD" sz="3100" dirty="0"/>
              <a:t>         </a:t>
            </a:r>
            <a:r>
              <a:rPr lang="ro-MO" sz="2200" dirty="0">
                <a:solidFill>
                  <a:schemeClr val="tx1"/>
                </a:solidFill>
                <a:latin typeface="Arial Black" panose="020B0A04020102020204" pitchFamily="34" charset="0"/>
                <a:cs typeface="Arial" pitchFamily="34" charset="0"/>
              </a:rPr>
              <a:t>Vechimea în muncă care dă dreptul la concediu de odihnă anual</a:t>
            </a:r>
            <a:br>
              <a:rPr lang="ru-RU" i="1" dirty="0">
                <a:solidFill>
                  <a:schemeClr val="tx1"/>
                </a:solidFill>
              </a:rPr>
            </a:br>
            <a:endParaRPr lang="ru-RU" dirty="0">
              <a:solidFill>
                <a:schemeClr val="tx1"/>
              </a:solidFill>
            </a:endParaRPr>
          </a:p>
        </p:txBody>
      </p:sp>
      <p:sp>
        <p:nvSpPr>
          <p:cNvPr id="2" name="Содержимое 1"/>
          <p:cNvSpPr>
            <a:spLocks noGrp="1"/>
          </p:cNvSpPr>
          <p:nvPr>
            <p:ph idx="1"/>
          </p:nvPr>
        </p:nvSpPr>
        <p:spPr>
          <a:xfrm>
            <a:off x="413284" y="2492896"/>
            <a:ext cx="8352928" cy="3946020"/>
          </a:xfrm>
        </p:spPr>
        <p:txBody>
          <a:bodyPr>
            <a:noAutofit/>
          </a:bodyPr>
          <a:lstStyle/>
          <a:p>
            <a:pPr>
              <a:buNone/>
            </a:pPr>
            <a:r>
              <a:rPr lang="en-US" sz="1400" b="1" dirty="0">
                <a:latin typeface="Arial Black" panose="020B0A04020102020204" pitchFamily="34" charset="0"/>
                <a:cs typeface="Arial" pitchFamily="34" charset="0"/>
              </a:rPr>
              <a:t>         </a:t>
            </a:r>
            <a:endParaRPr lang="ro-MO" sz="1300" dirty="0">
              <a:latin typeface="Arial" pitchFamily="34" charset="0"/>
              <a:cs typeface="Arial" pitchFamily="34" charset="0"/>
            </a:endParaRPr>
          </a:p>
          <a:p>
            <a:pPr marL="82296" indent="0" algn="just">
              <a:buNone/>
            </a:pPr>
            <a:r>
              <a:rPr lang="ro-MD" sz="1400" b="1" dirty="0">
                <a:latin typeface="Arial Black" panose="020B0A04020102020204" pitchFamily="34" charset="0"/>
                <a:cs typeface="Arial" pitchFamily="34" charset="0"/>
              </a:rPr>
              <a:t>   </a:t>
            </a:r>
          </a:p>
          <a:p>
            <a:pPr marL="82296" indent="0" algn="just">
              <a:buNone/>
            </a:pPr>
            <a:endParaRPr lang="ro-MD" sz="1400" b="1" dirty="0">
              <a:latin typeface="Arial Black" panose="020B0A04020102020204" pitchFamily="34" charset="0"/>
              <a:cs typeface="Arial" pitchFamily="34" charset="0"/>
            </a:endParaRPr>
          </a:p>
          <a:p>
            <a:pPr marL="82296" indent="0" algn="just">
              <a:buNone/>
            </a:pPr>
            <a:r>
              <a:rPr lang="ro-MD"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În</a:t>
            </a:r>
            <a:r>
              <a:rPr lang="en-US"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vechimea</a:t>
            </a:r>
            <a:r>
              <a:rPr lang="en-US"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în</a:t>
            </a:r>
            <a:r>
              <a:rPr lang="en-US"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muncă</a:t>
            </a:r>
            <a:r>
              <a:rPr lang="en-US" sz="1400" b="1" dirty="0">
                <a:solidFill>
                  <a:schemeClr val="tx1"/>
                </a:solidFill>
                <a:latin typeface="Arial Black" panose="020B0A04020102020204" pitchFamily="34" charset="0"/>
                <a:cs typeface="Arial" pitchFamily="34" charset="0"/>
              </a:rPr>
              <a:t> care </a:t>
            </a:r>
            <a:r>
              <a:rPr lang="en-US" sz="1400" b="1" dirty="0" err="1">
                <a:solidFill>
                  <a:schemeClr val="tx1"/>
                </a:solidFill>
                <a:latin typeface="Arial Black" panose="020B0A04020102020204" pitchFamily="34" charset="0"/>
                <a:cs typeface="Arial" pitchFamily="34" charset="0"/>
              </a:rPr>
              <a:t>dă</a:t>
            </a:r>
            <a:r>
              <a:rPr lang="en-US"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dreptul</a:t>
            </a:r>
            <a:r>
              <a:rPr lang="en-US" sz="1400" b="1" dirty="0">
                <a:solidFill>
                  <a:schemeClr val="tx1"/>
                </a:solidFill>
                <a:latin typeface="Arial Black" panose="020B0A04020102020204" pitchFamily="34" charset="0"/>
                <a:cs typeface="Arial" pitchFamily="34" charset="0"/>
              </a:rPr>
              <a:t> la </a:t>
            </a:r>
            <a:r>
              <a:rPr lang="en-US" sz="1400" b="1" dirty="0" err="1">
                <a:solidFill>
                  <a:schemeClr val="tx1"/>
                </a:solidFill>
                <a:latin typeface="Arial Black" panose="020B0A04020102020204" pitchFamily="34" charset="0"/>
                <a:cs typeface="Arial" pitchFamily="34" charset="0"/>
              </a:rPr>
              <a:t>concediu</a:t>
            </a:r>
            <a:r>
              <a:rPr lang="en-US" sz="1400" b="1" dirty="0">
                <a:solidFill>
                  <a:schemeClr val="tx1"/>
                </a:solidFill>
                <a:latin typeface="Arial Black" panose="020B0A04020102020204" pitchFamily="34" charset="0"/>
                <a:cs typeface="Arial" pitchFamily="34" charset="0"/>
              </a:rPr>
              <a:t> de </a:t>
            </a:r>
            <a:r>
              <a:rPr lang="en-US" sz="1400" b="1" dirty="0" err="1">
                <a:solidFill>
                  <a:schemeClr val="tx1"/>
                </a:solidFill>
                <a:latin typeface="Arial Black" panose="020B0A04020102020204" pitchFamily="34" charset="0"/>
                <a:cs typeface="Arial" pitchFamily="34" charset="0"/>
              </a:rPr>
              <a:t>odihnă</a:t>
            </a:r>
            <a:r>
              <a:rPr lang="en-US"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anual</a:t>
            </a:r>
            <a:r>
              <a:rPr lang="en-US" sz="1400" b="1" dirty="0">
                <a:solidFill>
                  <a:schemeClr val="tx1"/>
                </a:solidFill>
                <a:latin typeface="Arial Black" panose="020B0A04020102020204" pitchFamily="34" charset="0"/>
                <a:cs typeface="Arial" pitchFamily="34" charset="0"/>
              </a:rPr>
              <a:t> </a:t>
            </a:r>
            <a:r>
              <a:rPr lang="en-US" sz="1400" b="1" i="1" dirty="0">
                <a:solidFill>
                  <a:schemeClr val="tx1"/>
                </a:solidFill>
                <a:latin typeface="Arial Black" panose="020B0A04020102020204" pitchFamily="34" charset="0"/>
                <a:cs typeface="Arial" pitchFamily="34" charset="0"/>
              </a:rPr>
              <a:t>nu</a:t>
            </a:r>
            <a:r>
              <a:rPr lang="ro-MD" sz="1400" b="1" i="1" dirty="0">
                <a:solidFill>
                  <a:schemeClr val="tx1"/>
                </a:solidFill>
                <a:latin typeface="Arial Black" panose="020B0A04020102020204" pitchFamily="34" charset="0"/>
                <a:cs typeface="Arial" pitchFamily="34" charset="0"/>
              </a:rPr>
              <a:t> </a:t>
            </a:r>
            <a:r>
              <a:rPr lang="en-US" sz="1400" b="1" i="1" dirty="0">
                <a:solidFill>
                  <a:schemeClr val="tx1"/>
                </a:solidFill>
                <a:latin typeface="Arial Black" panose="020B0A04020102020204" pitchFamily="34" charset="0"/>
                <a:cs typeface="Arial" pitchFamily="34" charset="0"/>
              </a:rPr>
              <a:t>se </a:t>
            </a:r>
            <a:r>
              <a:rPr lang="en-US" sz="1400" b="1" i="1" dirty="0" err="1">
                <a:solidFill>
                  <a:schemeClr val="tx1"/>
                </a:solidFill>
                <a:latin typeface="Arial Black" panose="020B0A04020102020204" pitchFamily="34" charset="0"/>
                <a:cs typeface="Arial" pitchFamily="34" charset="0"/>
              </a:rPr>
              <a:t>includ</a:t>
            </a:r>
            <a:r>
              <a:rPr lang="en-US" sz="1400" b="1" i="1" dirty="0">
                <a:solidFill>
                  <a:schemeClr val="tx1"/>
                </a:solidFill>
                <a:latin typeface="Arial Black" panose="020B0A04020102020204" pitchFamily="34" charset="0"/>
                <a:cs typeface="Arial" pitchFamily="34" charset="0"/>
              </a:rPr>
              <a:t> </a:t>
            </a:r>
            <a:r>
              <a:rPr lang="en-US" sz="1400" b="1" i="1" dirty="0" err="1">
                <a:solidFill>
                  <a:schemeClr val="tx1"/>
                </a:solidFill>
                <a:latin typeface="Arial Black" panose="020B0A04020102020204" pitchFamily="34" charset="0"/>
                <a:cs typeface="Arial" pitchFamily="34" charset="0"/>
              </a:rPr>
              <a:t>următoarele</a:t>
            </a:r>
            <a:r>
              <a:rPr lang="en-US" sz="1400" b="1" i="1" dirty="0">
                <a:solidFill>
                  <a:schemeClr val="tx1"/>
                </a:solidFill>
                <a:latin typeface="Arial Black" panose="020B0A04020102020204" pitchFamily="34" charset="0"/>
                <a:cs typeface="Arial" pitchFamily="34" charset="0"/>
              </a:rPr>
              <a:t> </a:t>
            </a:r>
            <a:r>
              <a:rPr lang="en-US" sz="1400" b="1" i="1" dirty="0" err="1">
                <a:solidFill>
                  <a:schemeClr val="tx1"/>
                </a:solidFill>
                <a:latin typeface="Arial Black" panose="020B0A04020102020204" pitchFamily="34" charset="0"/>
                <a:cs typeface="Arial" pitchFamily="34" charset="0"/>
              </a:rPr>
              <a:t>perioade</a:t>
            </a:r>
            <a:r>
              <a:rPr lang="en-US"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dacă</a:t>
            </a:r>
            <a:r>
              <a:rPr lang="en-US"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convenţiile</a:t>
            </a:r>
            <a:r>
              <a:rPr lang="en-US"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colective</a:t>
            </a:r>
            <a:r>
              <a:rPr lang="en-US"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contractul</a:t>
            </a:r>
            <a:r>
              <a:rPr lang="en-US"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colectiv</a:t>
            </a:r>
            <a:r>
              <a:rPr lang="en-US"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sau</a:t>
            </a:r>
            <a:r>
              <a:rPr lang="en-US"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cel</a:t>
            </a:r>
            <a:r>
              <a:rPr lang="en-US" sz="1400" b="1" dirty="0">
                <a:solidFill>
                  <a:schemeClr val="tx1"/>
                </a:solidFill>
                <a:latin typeface="Arial Black" panose="020B0A04020102020204" pitchFamily="34" charset="0"/>
                <a:cs typeface="Arial" pitchFamily="34" charset="0"/>
              </a:rPr>
              <a:t> individual de </a:t>
            </a:r>
            <a:r>
              <a:rPr lang="en-US" sz="1400" b="1" dirty="0" err="1">
                <a:solidFill>
                  <a:schemeClr val="tx1"/>
                </a:solidFill>
                <a:latin typeface="Arial Black" panose="020B0A04020102020204" pitchFamily="34" charset="0"/>
                <a:cs typeface="Arial" pitchFamily="34" charset="0"/>
              </a:rPr>
              <a:t>muncă</a:t>
            </a:r>
            <a:r>
              <a:rPr lang="en-US" sz="1400" b="1" dirty="0">
                <a:solidFill>
                  <a:schemeClr val="tx1"/>
                </a:solidFill>
                <a:latin typeface="Arial Black" panose="020B0A04020102020204" pitchFamily="34" charset="0"/>
                <a:cs typeface="Arial" pitchFamily="34" charset="0"/>
              </a:rPr>
              <a:t> nu </a:t>
            </a:r>
            <a:r>
              <a:rPr lang="en-US" sz="1400" b="1" dirty="0" err="1">
                <a:solidFill>
                  <a:schemeClr val="tx1"/>
                </a:solidFill>
                <a:latin typeface="Arial Black" panose="020B0A04020102020204" pitchFamily="34" charset="0"/>
                <a:cs typeface="Arial" pitchFamily="34" charset="0"/>
              </a:rPr>
              <a:t>prevăd</a:t>
            </a:r>
            <a:r>
              <a:rPr lang="en-US" sz="1400" b="1" dirty="0">
                <a:solidFill>
                  <a:schemeClr val="tx1"/>
                </a:solidFill>
                <a:latin typeface="Arial Black" panose="020B0A04020102020204" pitchFamily="34" charset="0"/>
                <a:cs typeface="Arial" pitchFamily="34" charset="0"/>
              </a:rPr>
              <a:t> </a:t>
            </a:r>
            <a:r>
              <a:rPr lang="en-US" sz="1400" b="1" dirty="0" err="1">
                <a:solidFill>
                  <a:schemeClr val="tx1"/>
                </a:solidFill>
                <a:latin typeface="Arial Black" panose="020B0A04020102020204" pitchFamily="34" charset="0"/>
                <a:cs typeface="Arial" pitchFamily="34" charset="0"/>
              </a:rPr>
              <a:t>altfel</a:t>
            </a:r>
            <a:r>
              <a:rPr lang="en-US" sz="1400" b="1" dirty="0">
                <a:solidFill>
                  <a:schemeClr val="tx1"/>
                </a:solidFill>
                <a:latin typeface="Arial Black" panose="020B0A04020102020204" pitchFamily="34" charset="0"/>
                <a:cs typeface="Arial" pitchFamily="34" charset="0"/>
              </a:rPr>
              <a:t>:</a:t>
            </a:r>
            <a:endParaRPr lang="ru-RU" sz="1400" b="1" dirty="0">
              <a:solidFill>
                <a:schemeClr val="tx1"/>
              </a:solidFill>
              <a:latin typeface="Arial Black" panose="020B0A04020102020204" pitchFamily="34" charset="0"/>
              <a:cs typeface="Arial" pitchFamily="34" charset="0"/>
            </a:endParaRPr>
          </a:p>
          <a:p>
            <a:pPr marL="82296" indent="0">
              <a:buNone/>
            </a:pPr>
            <a:r>
              <a:rPr lang="en-US" sz="1300" dirty="0">
                <a:solidFill>
                  <a:schemeClr val="tx1"/>
                </a:solidFill>
                <a:latin typeface="Arial" pitchFamily="34" charset="0"/>
                <a:cs typeface="Arial" pitchFamily="34" charset="0"/>
              </a:rPr>
              <a:t>a) </a:t>
            </a:r>
            <a:r>
              <a:rPr lang="en-US" sz="1300" dirty="0" err="1">
                <a:solidFill>
                  <a:schemeClr val="tx1"/>
                </a:solidFill>
                <a:latin typeface="Arial" pitchFamily="34" charset="0"/>
                <a:cs typeface="Arial" pitchFamily="34" charset="0"/>
              </a:rPr>
              <a:t>timpul</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absenţei</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nemotivate</a:t>
            </a:r>
            <a:r>
              <a:rPr lang="en-US" sz="1300" dirty="0">
                <a:solidFill>
                  <a:schemeClr val="tx1"/>
                </a:solidFill>
                <a:latin typeface="Arial" pitchFamily="34" charset="0"/>
                <a:cs typeface="Arial" pitchFamily="34" charset="0"/>
              </a:rPr>
              <a:t> de la </a:t>
            </a:r>
            <a:r>
              <a:rPr lang="en-US" sz="1300" dirty="0" err="1">
                <a:solidFill>
                  <a:schemeClr val="tx1"/>
                </a:solidFill>
                <a:latin typeface="Arial" pitchFamily="34" charset="0"/>
                <a:cs typeface="Arial" pitchFamily="34" charset="0"/>
              </a:rPr>
              <a:t>lucru</a:t>
            </a:r>
            <a:r>
              <a:rPr lang="en-US" sz="1300" dirty="0">
                <a:solidFill>
                  <a:schemeClr val="tx1"/>
                </a:solidFill>
                <a:latin typeface="Arial" pitchFamily="34" charset="0"/>
                <a:cs typeface="Arial" pitchFamily="34" charset="0"/>
              </a:rPr>
              <a:t>;</a:t>
            </a:r>
            <a:endParaRPr lang="ru-RU" sz="1300" dirty="0">
              <a:solidFill>
                <a:schemeClr val="tx1"/>
              </a:solidFill>
              <a:latin typeface="Arial" pitchFamily="34" charset="0"/>
              <a:cs typeface="Arial" pitchFamily="34" charset="0"/>
            </a:endParaRPr>
          </a:p>
          <a:p>
            <a:pPr marL="82296" indent="0">
              <a:buNone/>
            </a:pPr>
            <a:r>
              <a:rPr lang="en-US" sz="1300" dirty="0">
                <a:solidFill>
                  <a:schemeClr val="tx1"/>
                </a:solidFill>
                <a:latin typeface="Arial" pitchFamily="34" charset="0"/>
                <a:cs typeface="Arial" pitchFamily="34" charset="0"/>
              </a:rPr>
              <a:t>b) </a:t>
            </a:r>
            <a:r>
              <a:rPr lang="en-US" sz="1300" dirty="0" err="1">
                <a:solidFill>
                  <a:schemeClr val="tx1"/>
                </a:solidFill>
                <a:latin typeface="Arial" pitchFamily="34" charset="0"/>
                <a:cs typeface="Arial" pitchFamily="34" charset="0"/>
              </a:rPr>
              <a:t>perioada</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aflării</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în</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concediu</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pentru</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îngrijirea</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copilului</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pînă</a:t>
            </a:r>
            <a:r>
              <a:rPr lang="en-US" sz="1300" dirty="0">
                <a:solidFill>
                  <a:schemeClr val="tx1"/>
                </a:solidFill>
                <a:latin typeface="Arial" pitchFamily="34" charset="0"/>
                <a:cs typeface="Arial" pitchFamily="34" charset="0"/>
              </a:rPr>
              <a:t> la </a:t>
            </a:r>
            <a:r>
              <a:rPr lang="en-US" sz="1300" dirty="0" err="1">
                <a:solidFill>
                  <a:schemeClr val="tx1"/>
                </a:solidFill>
                <a:latin typeface="Arial" pitchFamily="34" charset="0"/>
                <a:cs typeface="Arial" pitchFamily="34" charset="0"/>
              </a:rPr>
              <a:t>vîrsta</a:t>
            </a:r>
            <a:r>
              <a:rPr lang="en-US" sz="1300" dirty="0">
                <a:solidFill>
                  <a:schemeClr val="tx1"/>
                </a:solidFill>
                <a:latin typeface="Arial" pitchFamily="34" charset="0"/>
                <a:cs typeface="Arial" pitchFamily="34" charset="0"/>
              </a:rPr>
              <a:t> de 4 </a:t>
            </a:r>
            <a:r>
              <a:rPr lang="en-US" sz="1300" dirty="0" err="1">
                <a:solidFill>
                  <a:schemeClr val="tx1"/>
                </a:solidFill>
                <a:latin typeface="Arial" pitchFamily="34" charset="0"/>
                <a:cs typeface="Arial" pitchFamily="34" charset="0"/>
              </a:rPr>
              <a:t>ani</a:t>
            </a:r>
            <a:r>
              <a:rPr lang="en-US" sz="1300" dirty="0">
                <a:solidFill>
                  <a:schemeClr val="tx1"/>
                </a:solidFill>
                <a:latin typeface="Arial" pitchFamily="34" charset="0"/>
                <a:cs typeface="Arial" pitchFamily="34" charset="0"/>
              </a:rPr>
              <a:t>;</a:t>
            </a:r>
            <a:endParaRPr lang="ru-RU" sz="1300" dirty="0">
              <a:solidFill>
                <a:schemeClr val="tx1"/>
              </a:solidFill>
              <a:latin typeface="Arial" pitchFamily="34" charset="0"/>
              <a:cs typeface="Arial" pitchFamily="34" charset="0"/>
            </a:endParaRPr>
          </a:p>
          <a:p>
            <a:pPr marL="82296" indent="0">
              <a:buNone/>
            </a:pPr>
            <a:r>
              <a:rPr lang="en-US" sz="1300" dirty="0">
                <a:solidFill>
                  <a:schemeClr val="tx1"/>
                </a:solidFill>
                <a:latin typeface="Arial" pitchFamily="34" charset="0"/>
                <a:cs typeface="Arial" pitchFamily="34" charset="0"/>
              </a:rPr>
              <a:t>c) </a:t>
            </a:r>
            <a:r>
              <a:rPr lang="en-US" sz="1300" dirty="0" err="1">
                <a:solidFill>
                  <a:schemeClr val="tx1"/>
                </a:solidFill>
                <a:latin typeface="Arial" pitchFamily="34" charset="0"/>
                <a:cs typeface="Arial" pitchFamily="34" charset="0"/>
              </a:rPr>
              <a:t>perioada</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aflării</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în</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concediu</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neplătit</a:t>
            </a:r>
            <a:r>
              <a:rPr lang="en-US" sz="1300" dirty="0">
                <a:solidFill>
                  <a:schemeClr val="tx1"/>
                </a:solidFill>
                <a:latin typeface="Arial" pitchFamily="34" charset="0"/>
                <a:cs typeface="Arial" pitchFamily="34" charset="0"/>
              </a:rPr>
              <a:t> cu o </a:t>
            </a:r>
            <a:r>
              <a:rPr lang="en-US" sz="1300" dirty="0" err="1">
                <a:solidFill>
                  <a:schemeClr val="tx1"/>
                </a:solidFill>
                <a:latin typeface="Arial" pitchFamily="34" charset="0"/>
                <a:cs typeface="Arial" pitchFamily="34" charset="0"/>
              </a:rPr>
              <a:t>durată</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mai</a:t>
            </a:r>
            <a:r>
              <a:rPr lang="en-US" sz="1300" dirty="0">
                <a:solidFill>
                  <a:schemeClr val="tx1"/>
                </a:solidFill>
                <a:latin typeface="Arial" pitchFamily="34" charset="0"/>
                <a:cs typeface="Arial" pitchFamily="34" charset="0"/>
              </a:rPr>
              <a:t> mare de 14 </a:t>
            </a:r>
            <a:r>
              <a:rPr lang="en-US" sz="1300" dirty="0" err="1">
                <a:solidFill>
                  <a:schemeClr val="tx1"/>
                </a:solidFill>
                <a:latin typeface="Arial" pitchFamily="34" charset="0"/>
                <a:cs typeface="Arial" pitchFamily="34" charset="0"/>
              </a:rPr>
              <a:t>zile</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calendaristice</a:t>
            </a:r>
            <a:r>
              <a:rPr lang="en-US" sz="1300" dirty="0">
                <a:solidFill>
                  <a:schemeClr val="tx1"/>
                </a:solidFill>
                <a:latin typeface="Arial" pitchFamily="34" charset="0"/>
                <a:cs typeface="Arial" pitchFamily="34" charset="0"/>
              </a:rPr>
              <a:t>;</a:t>
            </a:r>
            <a:endParaRPr lang="ru-RU" sz="1300" dirty="0">
              <a:solidFill>
                <a:schemeClr val="tx1"/>
              </a:solidFill>
              <a:latin typeface="Arial" pitchFamily="34" charset="0"/>
              <a:cs typeface="Arial" pitchFamily="34" charset="0"/>
            </a:endParaRPr>
          </a:p>
          <a:p>
            <a:pPr marL="82296" indent="0">
              <a:buNone/>
            </a:pPr>
            <a:r>
              <a:rPr lang="en-US" sz="1300" dirty="0">
                <a:solidFill>
                  <a:schemeClr val="tx1"/>
                </a:solidFill>
                <a:latin typeface="Arial" pitchFamily="34" charset="0"/>
                <a:cs typeface="Arial" pitchFamily="34" charset="0"/>
              </a:rPr>
              <a:t>d) </a:t>
            </a:r>
            <a:r>
              <a:rPr lang="en-US" sz="1300" dirty="0" err="1">
                <a:solidFill>
                  <a:schemeClr val="tx1"/>
                </a:solidFill>
                <a:latin typeface="Arial" pitchFamily="34" charset="0"/>
                <a:cs typeface="Arial" pitchFamily="34" charset="0"/>
              </a:rPr>
              <a:t>perioada</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suspendării</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contractului</a:t>
            </a:r>
            <a:r>
              <a:rPr lang="en-US" sz="1300" dirty="0">
                <a:solidFill>
                  <a:schemeClr val="tx1"/>
                </a:solidFill>
                <a:latin typeface="Arial" pitchFamily="34" charset="0"/>
                <a:cs typeface="Arial" pitchFamily="34" charset="0"/>
              </a:rPr>
              <a:t> individual de </a:t>
            </a:r>
            <a:r>
              <a:rPr lang="en-US" sz="1300" dirty="0" err="1">
                <a:solidFill>
                  <a:schemeClr val="tx1"/>
                </a:solidFill>
                <a:latin typeface="Arial" pitchFamily="34" charset="0"/>
                <a:cs typeface="Arial" pitchFamily="34" charset="0"/>
              </a:rPr>
              <a:t>muncă</a:t>
            </a:r>
            <a:r>
              <a:rPr lang="en-US" sz="1300" dirty="0">
                <a:solidFill>
                  <a:schemeClr val="tx1"/>
                </a:solidFill>
                <a:latin typeface="Arial" pitchFamily="34" charset="0"/>
                <a:cs typeface="Arial" pitchFamily="34" charset="0"/>
              </a:rPr>
              <a:t>, cu </a:t>
            </a:r>
            <a:r>
              <a:rPr lang="en-US" sz="1300" dirty="0" err="1">
                <a:solidFill>
                  <a:schemeClr val="tx1"/>
                </a:solidFill>
                <a:latin typeface="Arial" pitchFamily="34" charset="0"/>
                <a:cs typeface="Arial" pitchFamily="34" charset="0"/>
              </a:rPr>
              <a:t>excepţia</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cazurilor</a:t>
            </a:r>
            <a:r>
              <a:rPr lang="en-US" sz="1300" dirty="0">
                <a:solidFill>
                  <a:schemeClr val="tx1"/>
                </a:solidFill>
                <a:latin typeface="Arial" pitchFamily="34" charset="0"/>
                <a:cs typeface="Arial" pitchFamily="34" charset="0"/>
              </a:rPr>
              <a:t> </a:t>
            </a:r>
            <a:r>
              <a:rPr lang="en-US" sz="1300" dirty="0" err="1">
                <a:solidFill>
                  <a:schemeClr val="tx1"/>
                </a:solidFill>
                <a:latin typeface="Arial" pitchFamily="34" charset="0"/>
                <a:cs typeface="Arial" pitchFamily="34" charset="0"/>
              </a:rPr>
              <a:t>prevăzute</a:t>
            </a:r>
            <a:r>
              <a:rPr lang="en-US" sz="1300" dirty="0">
                <a:solidFill>
                  <a:schemeClr val="tx1"/>
                </a:solidFill>
                <a:latin typeface="Arial" pitchFamily="34" charset="0"/>
                <a:cs typeface="Arial" pitchFamily="34" charset="0"/>
              </a:rPr>
              <a:t> la art.76 </a:t>
            </a:r>
            <a:r>
              <a:rPr lang="en-US" sz="1300" dirty="0" err="1">
                <a:solidFill>
                  <a:schemeClr val="tx1"/>
                </a:solidFill>
                <a:latin typeface="Arial" pitchFamily="34" charset="0"/>
                <a:cs typeface="Arial" pitchFamily="34" charset="0"/>
              </a:rPr>
              <a:t>lit.a</a:t>
            </a:r>
            <a:r>
              <a:rPr lang="en-US" sz="1300" dirty="0">
                <a:solidFill>
                  <a:schemeClr val="tx1"/>
                </a:solidFill>
                <a:latin typeface="Arial" pitchFamily="34" charset="0"/>
                <a:cs typeface="Arial" pitchFamily="34" charset="0"/>
              </a:rPr>
              <a:t>)-d) </a:t>
            </a:r>
            <a:r>
              <a:rPr lang="en-US" sz="1300" dirty="0" err="1">
                <a:solidFill>
                  <a:schemeClr val="tx1"/>
                </a:solidFill>
                <a:latin typeface="Arial" pitchFamily="34" charset="0"/>
                <a:cs typeface="Arial" pitchFamily="34" charset="0"/>
              </a:rPr>
              <a:t>şi</a:t>
            </a:r>
            <a:r>
              <a:rPr lang="en-US" sz="1300" dirty="0">
                <a:solidFill>
                  <a:schemeClr val="tx1"/>
                </a:solidFill>
                <a:latin typeface="Arial" pitchFamily="34" charset="0"/>
                <a:cs typeface="Arial" pitchFamily="34" charset="0"/>
              </a:rPr>
              <a:t> la art.77 </a:t>
            </a:r>
            <a:r>
              <a:rPr lang="en-US" sz="1300" dirty="0" err="1">
                <a:solidFill>
                  <a:schemeClr val="tx1"/>
                </a:solidFill>
                <a:latin typeface="Arial" pitchFamily="34" charset="0"/>
                <a:cs typeface="Arial" pitchFamily="34" charset="0"/>
              </a:rPr>
              <a:t>lit.b</a:t>
            </a:r>
            <a:r>
              <a:rPr lang="en-US" sz="1300" dirty="0">
                <a:solidFill>
                  <a:schemeClr val="tx1"/>
                </a:solidFill>
                <a:latin typeface="Arial" pitchFamily="34" charset="0"/>
                <a:cs typeface="Arial" pitchFamily="34" charset="0"/>
              </a:rPr>
              <a:t>) din CM.</a:t>
            </a:r>
            <a:endParaRPr lang="ro-MO" sz="1300" b="1" dirty="0">
              <a:solidFill>
                <a:schemeClr val="tx1"/>
              </a:solidFill>
              <a:latin typeface="Arial" pitchFamily="34" charset="0"/>
              <a:cs typeface="Arial" pitchFamily="34" charset="0"/>
            </a:endParaRPr>
          </a:p>
          <a:p>
            <a:pPr marL="82296" indent="0" algn="just">
              <a:buNone/>
            </a:pPr>
            <a:r>
              <a:rPr lang="ro-RO" sz="1300" dirty="0">
                <a:solidFill>
                  <a:schemeClr val="tx1"/>
                </a:solidFill>
                <a:latin typeface="Arial" pitchFamily="34" charset="0"/>
                <a:cs typeface="Arial" pitchFamily="34" charset="0"/>
              </a:rPr>
              <a:t>Contractele colective, reglementările interne, contractele individuale de muncă sau alte reglementări interne pot prevedea alte perioade a stajiului de muncă care dă dreptul la concediul anual plătit.  </a:t>
            </a:r>
          </a:p>
          <a:p>
            <a:pPr marL="82296" indent="0" algn="just">
              <a:buNone/>
            </a:pPr>
            <a:r>
              <a:rPr lang="ro-RO" sz="1300" dirty="0">
                <a:solidFill>
                  <a:schemeClr val="tx1"/>
                </a:solidFill>
                <a:latin typeface="Arial" pitchFamily="34" charset="0"/>
                <a:cs typeface="Arial" pitchFamily="34" charset="0"/>
              </a:rPr>
              <a:t>De exemplu: </a:t>
            </a:r>
            <a:r>
              <a:rPr lang="ro-RO" sz="1300" b="1" i="1" dirty="0">
                <a:solidFill>
                  <a:schemeClr val="tx1"/>
                </a:solidFill>
                <a:latin typeface="Arial" pitchFamily="34" charset="0"/>
                <a:cs typeface="Arial" pitchFamily="34" charset="0"/>
              </a:rPr>
              <a:t>timpul petrecut în concediu fără plată de mai puțin de 30 de zile calendaristice pe parcursul unui an calendaristic.</a:t>
            </a:r>
            <a:endParaRPr lang="ru-RU" sz="1300" b="1" i="1" dirty="0">
              <a:solidFill>
                <a:schemeClr val="tx1"/>
              </a:solidFill>
              <a:latin typeface="Arial" pitchFamily="34" charset="0"/>
              <a:cs typeface="Arial" pitchFamily="34" charset="0"/>
            </a:endParaRPr>
          </a:p>
        </p:txBody>
      </p:sp>
      <p:pic>
        <p:nvPicPr>
          <p:cNvPr id="5" name="Рисунок 4">
            <a:extLst>
              <a:ext uri="{FF2B5EF4-FFF2-40B4-BE49-F238E27FC236}">
                <a16:creationId xmlns:a16="http://schemas.microsoft.com/office/drawing/2014/main" id="{8F73BEED-597A-45E8-9B87-583F2C7C8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340768"/>
            <a:ext cx="4826000" cy="1944216"/>
          </a:xfrm>
          <a:prstGeom prst="rect">
            <a:avLst/>
          </a:prstGeom>
        </p:spPr>
      </p:pic>
    </p:spTree>
    <p:extLst>
      <p:ext uri="{BB962C8B-B14F-4D97-AF65-F5344CB8AC3E}">
        <p14:creationId xmlns:p14="http://schemas.microsoft.com/office/powerpoint/2010/main" val="1178450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18864" y="404664"/>
            <a:ext cx="7653536" cy="576064"/>
          </a:xfrm>
        </p:spPr>
        <p:txBody>
          <a:bodyPr>
            <a:normAutofit fontScale="90000"/>
          </a:bodyPr>
          <a:lstStyle/>
          <a:p>
            <a:pPr algn="ctr"/>
            <a:r>
              <a:rPr lang="ro-MO" sz="2400" dirty="0">
                <a:solidFill>
                  <a:schemeClr val="tx1"/>
                </a:solidFill>
                <a:latin typeface="Arial Black" panose="020B0A04020102020204" pitchFamily="34" charset="0"/>
                <a:cs typeface="Arial" pitchFamily="34" charset="0"/>
              </a:rPr>
              <a:t>Calculul</a:t>
            </a:r>
            <a:r>
              <a:rPr lang="ro-MD" sz="2400" dirty="0">
                <a:solidFill>
                  <a:schemeClr val="tx1"/>
                </a:solidFill>
                <a:latin typeface="Arial Black" panose="020B0A04020102020204" pitchFamily="34" charset="0"/>
                <a:cs typeface="Arial" pitchFamily="34" charset="0"/>
              </a:rPr>
              <a:t> și achitarea</a:t>
            </a:r>
            <a:r>
              <a:rPr lang="ro-MO" sz="2400" dirty="0">
                <a:solidFill>
                  <a:schemeClr val="tx1"/>
                </a:solidFill>
                <a:latin typeface="Arial Black" panose="020B0A04020102020204" pitchFamily="34" charset="0"/>
                <a:cs typeface="Arial" pitchFamily="34" charset="0"/>
              </a:rPr>
              <a:t> i</a:t>
            </a:r>
            <a:r>
              <a:rPr lang="ru-RU" sz="2400" dirty="0" err="1">
                <a:solidFill>
                  <a:schemeClr val="tx1"/>
                </a:solidFill>
                <a:latin typeface="Arial Black" panose="020B0A04020102020204" pitchFamily="34" charset="0"/>
                <a:cs typeface="Arial" pitchFamily="34" charset="0"/>
              </a:rPr>
              <a:t>ndemnizaţi</a:t>
            </a:r>
            <a:r>
              <a:rPr lang="ro-MO" sz="2400" dirty="0">
                <a:solidFill>
                  <a:schemeClr val="tx1"/>
                </a:solidFill>
                <a:latin typeface="Arial Black" panose="020B0A04020102020204" pitchFamily="34" charset="0"/>
                <a:cs typeface="Arial" pitchFamily="34" charset="0"/>
              </a:rPr>
              <a:t>ei</a:t>
            </a:r>
            <a:r>
              <a:rPr lang="ru-RU" sz="2400" dirty="0">
                <a:solidFill>
                  <a:schemeClr val="tx1"/>
                </a:solidFill>
                <a:latin typeface="Arial Black" panose="020B0A04020102020204" pitchFamily="34" charset="0"/>
                <a:cs typeface="Arial" pitchFamily="34" charset="0"/>
              </a:rPr>
              <a:t> </a:t>
            </a:r>
            <a:r>
              <a:rPr lang="ru-RU" sz="2400" dirty="0" err="1">
                <a:solidFill>
                  <a:schemeClr val="tx1"/>
                </a:solidFill>
                <a:latin typeface="Arial Black" panose="020B0A04020102020204" pitchFamily="34" charset="0"/>
                <a:cs typeface="Arial" pitchFamily="34" charset="0"/>
              </a:rPr>
              <a:t>de</a:t>
            </a:r>
            <a:r>
              <a:rPr lang="ru-RU" sz="2400" dirty="0">
                <a:solidFill>
                  <a:schemeClr val="tx1"/>
                </a:solidFill>
                <a:latin typeface="Arial Black" panose="020B0A04020102020204" pitchFamily="34" charset="0"/>
                <a:cs typeface="Arial" pitchFamily="34" charset="0"/>
              </a:rPr>
              <a:t> </a:t>
            </a:r>
            <a:r>
              <a:rPr lang="ru-RU" sz="2400" dirty="0" err="1">
                <a:solidFill>
                  <a:schemeClr val="tx1"/>
                </a:solidFill>
                <a:latin typeface="Arial Black" panose="020B0A04020102020204" pitchFamily="34" charset="0"/>
                <a:cs typeface="Arial" pitchFamily="34" charset="0"/>
              </a:rPr>
              <a:t>concediu</a:t>
            </a:r>
            <a:endParaRPr lang="ru-RU" sz="2400" dirty="0">
              <a:solidFill>
                <a:schemeClr val="tx1"/>
              </a:solidFill>
              <a:latin typeface="Arial Black" panose="020B0A04020102020204" pitchFamily="34" charset="0"/>
              <a:cs typeface="Arial" pitchFamily="34" charset="0"/>
            </a:endParaRPr>
          </a:p>
        </p:txBody>
      </p:sp>
      <p:sp>
        <p:nvSpPr>
          <p:cNvPr id="2" name="Содержимое 1"/>
          <p:cNvSpPr>
            <a:spLocks noGrp="1"/>
          </p:cNvSpPr>
          <p:nvPr>
            <p:ph idx="1"/>
          </p:nvPr>
        </p:nvSpPr>
        <p:spPr>
          <a:xfrm>
            <a:off x="323528" y="1844824"/>
            <a:ext cx="8373616" cy="6192688"/>
          </a:xfrm>
        </p:spPr>
        <p:txBody>
          <a:bodyPr>
            <a:noAutofit/>
          </a:bodyPr>
          <a:lstStyle/>
          <a:p>
            <a:pPr marL="82296" indent="0" algn="just">
              <a:buNone/>
            </a:pPr>
            <a:r>
              <a:rPr lang="ro-RO" sz="1400" dirty="0">
                <a:latin typeface="Arial" panose="020B0604020202020204" pitchFamily="34" charset="0"/>
                <a:cs typeface="Arial" panose="020B0604020202020204" pitchFamily="34" charset="0"/>
              </a:rPr>
              <a:t> </a:t>
            </a:r>
          </a:p>
          <a:p>
            <a:pPr marL="82296" indent="0" algn="just">
              <a:buNone/>
            </a:pPr>
            <a:r>
              <a:rPr lang="ro-RO" sz="1400" dirty="0">
                <a:solidFill>
                  <a:schemeClr val="tx1"/>
                </a:solidFill>
                <a:latin typeface="Arial" panose="020B0604020202020204" pitchFamily="34" charset="0"/>
                <a:cs typeface="Arial" panose="020B0604020202020204" pitchFamily="34" charset="0"/>
              </a:rPr>
              <a:t>     Codul muncii interzice plata despăgubirilor în locul concediului anual plătit în perioada de angajare a persoanei. Această interdicție se aplică și cazurilor în care există o acumulare de concediu anula  pe parcursul mai multor ani.</a:t>
            </a:r>
            <a:endParaRPr lang="ru-RU" sz="1400" dirty="0">
              <a:solidFill>
                <a:schemeClr val="tx1"/>
              </a:solidFill>
              <a:latin typeface="Arial" panose="020B0604020202020204" pitchFamily="34" charset="0"/>
              <a:cs typeface="Arial" panose="020B0604020202020204" pitchFamily="34" charset="0"/>
            </a:endParaRPr>
          </a:p>
          <a:p>
            <a:pPr marL="0" indent="0" algn="just">
              <a:buNone/>
            </a:pPr>
            <a:r>
              <a:rPr lang="ro-RO" sz="1400" b="1" i="1" dirty="0">
                <a:solidFill>
                  <a:schemeClr val="tx1"/>
                </a:solidFill>
                <a:latin typeface="Arial" panose="020B0604020202020204" pitchFamily="34" charset="0"/>
                <a:cs typeface="Arial" panose="020B0604020202020204" pitchFamily="34" charset="0"/>
              </a:rPr>
              <a:t>    IMPORTANT!  </a:t>
            </a:r>
            <a:r>
              <a:rPr lang="ro-RO" sz="1400" b="1" dirty="0">
                <a:solidFill>
                  <a:schemeClr val="tx1"/>
                </a:solidFill>
                <a:latin typeface="Arial" panose="020B0604020202020204" pitchFamily="34" charset="0"/>
                <a:cs typeface="Arial" panose="020B0604020202020204" pitchFamily="34" charset="0"/>
              </a:rPr>
              <a:t>Indemnizația de concediu se plătește de către angajator cu cel puțin 3 zile calendaristice înainte de începerea concediului sau la o dată agreată de părți, dar nu mai târziu de data achitării salariului pentru luna în care a fost acordat concediul respectiv.</a:t>
            </a:r>
          </a:p>
          <a:p>
            <a:pPr marL="0" indent="0" algn="ctr">
              <a:buNone/>
            </a:pPr>
            <a:r>
              <a:rPr lang="ro-RO" sz="1000" i="1" dirty="0">
                <a:solidFill>
                  <a:srgbClr val="FF0000"/>
                </a:solidFill>
                <a:latin typeface="Arial" panose="020B0604020202020204" pitchFamily="34" charset="0"/>
                <a:cs typeface="Arial" panose="020B0604020202020204" pitchFamily="34" charset="0"/>
              </a:rPr>
              <a:t>[Art.117 al.(3) în redacția LP112 din 11.05.23, MO182-185/02.06.23; în vigoare 02.07.23]</a:t>
            </a:r>
            <a:endParaRPr lang="ru-RU" sz="1000" b="1" i="1" dirty="0">
              <a:solidFill>
                <a:srgbClr val="FF0000"/>
              </a:solidFill>
              <a:latin typeface="Arial" panose="020B0604020202020204" pitchFamily="34" charset="0"/>
              <a:cs typeface="Arial" panose="020B0604020202020204" pitchFamily="34" charset="0"/>
            </a:endParaRPr>
          </a:p>
          <a:p>
            <a:pPr marL="82296" indent="0" algn="just">
              <a:buNone/>
            </a:pPr>
            <a:r>
              <a:rPr lang="ro-RO" sz="1400" dirty="0">
                <a:solidFill>
                  <a:schemeClr val="tx1"/>
                </a:solidFill>
                <a:latin typeface="Arial" panose="020B0604020202020204" pitchFamily="34" charset="0"/>
                <a:cs typeface="Arial" panose="020B0604020202020204" pitchFamily="34" charset="0"/>
              </a:rPr>
              <a:t>     Calculul indemnizației de concediu se efectuează în baza punctului 5 din Hotărîrea Guvernului nr. 426 din 26 aprilie 2004 </a:t>
            </a:r>
            <a:r>
              <a:rPr lang="en-US" sz="1400" dirty="0" err="1">
                <a:solidFill>
                  <a:schemeClr val="tx1"/>
                </a:solidFill>
                <a:latin typeface="Arial" panose="020B0604020202020204" pitchFamily="34" charset="0"/>
                <a:cs typeface="Arial" panose="020B0604020202020204" pitchFamily="34" charset="0"/>
              </a:rPr>
              <a:t>privind</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aprobarea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Modului</a:t>
            </a:r>
            <a:r>
              <a:rPr lang="en-US" sz="1400" dirty="0">
                <a:solidFill>
                  <a:schemeClr val="tx1"/>
                </a:solidFill>
                <a:latin typeface="Arial" panose="020B0604020202020204" pitchFamily="34" charset="0"/>
                <a:cs typeface="Arial" panose="020B0604020202020204" pitchFamily="34" charset="0"/>
              </a:rPr>
              <a:t> de </a:t>
            </a:r>
            <a:r>
              <a:rPr lang="en-US" sz="1400" dirty="0" err="1">
                <a:solidFill>
                  <a:schemeClr val="tx1"/>
                </a:solidFill>
                <a:latin typeface="Arial" panose="020B0604020202020204" pitchFamily="34" charset="0"/>
                <a:cs typeface="Arial" panose="020B0604020202020204" pitchFamily="34" charset="0"/>
              </a:rPr>
              <a:t>calculare</a:t>
            </a:r>
            <a:r>
              <a:rPr lang="en-US" sz="1400" dirty="0">
                <a:solidFill>
                  <a:schemeClr val="tx1"/>
                </a:solidFill>
                <a:latin typeface="Arial" panose="020B0604020202020204" pitchFamily="34" charset="0"/>
                <a:cs typeface="Arial" panose="020B0604020202020204" pitchFamily="34" charset="0"/>
              </a:rPr>
              <a:t> a </a:t>
            </a:r>
            <a:r>
              <a:rPr lang="en-US" sz="1400" dirty="0" err="1">
                <a:solidFill>
                  <a:schemeClr val="tx1"/>
                </a:solidFill>
                <a:latin typeface="Arial" panose="020B0604020202020204" pitchFamily="34" charset="0"/>
                <a:cs typeface="Arial" panose="020B0604020202020204" pitchFamily="34" charset="0"/>
              </a:rPr>
              <a:t>salariului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mediu</a:t>
            </a:r>
            <a:r>
              <a:rPr lang="en-US" sz="1400" dirty="0">
                <a:solidFill>
                  <a:schemeClr val="tx1"/>
                </a:solidFill>
                <a:latin typeface="Arial" panose="020B0604020202020204" pitchFamily="34" charset="0"/>
                <a:cs typeface="Arial" panose="020B0604020202020204" pitchFamily="34" charset="0"/>
              </a:rPr>
              <a:t>.</a:t>
            </a:r>
            <a:endParaRPr lang="ru-RU" sz="1400" dirty="0">
              <a:solidFill>
                <a:schemeClr val="tx1"/>
              </a:solidFill>
              <a:latin typeface="Arial" panose="020B0604020202020204" pitchFamily="34" charset="0"/>
              <a:cs typeface="Arial" panose="020B0604020202020204" pitchFamily="34" charset="0"/>
            </a:endParaRPr>
          </a:p>
          <a:p>
            <a:pPr marL="82296" indent="0" algn="just">
              <a:buNone/>
            </a:pPr>
            <a:r>
              <a:rPr lang="ro-RO" sz="1400" dirty="0">
                <a:solidFill>
                  <a:schemeClr val="tx1"/>
                </a:solidFill>
                <a:latin typeface="Arial" panose="020B0604020202020204" pitchFamily="34" charset="0"/>
                <a:cs typeface="Arial" panose="020B0604020202020204" pitchFamily="34" charset="0"/>
              </a:rPr>
              <a:t>     Prin acordul dintre angajat și angajator poate fi stabilită o altă perioadă de plată a indemnizației de concediu anual, conform prevedrii art. 7 alin. (2) al </a:t>
            </a:r>
            <a:r>
              <a:rPr lang="en-US" sz="1400" dirty="0" err="1">
                <a:solidFill>
                  <a:schemeClr val="tx1"/>
                </a:solidFill>
                <a:latin typeface="Arial" panose="020B0604020202020204" pitchFamily="34" charset="0"/>
                <a:cs typeface="Arial" panose="020B0604020202020204" pitchFamily="34" charset="0"/>
              </a:rPr>
              <a:t>Convenţiei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organizației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internaționale</a:t>
            </a:r>
            <a:r>
              <a:rPr lang="en-US" sz="1400" dirty="0">
                <a:solidFill>
                  <a:schemeClr val="tx1"/>
                </a:solidFill>
                <a:latin typeface="Arial" panose="020B0604020202020204" pitchFamily="34" charset="0"/>
                <a:cs typeface="Arial" panose="020B0604020202020204" pitchFamily="34" charset="0"/>
              </a:rPr>
              <a:t> a </a:t>
            </a:r>
            <a:r>
              <a:rPr lang="en-US" sz="1400" dirty="0" err="1">
                <a:solidFill>
                  <a:schemeClr val="tx1"/>
                </a:solidFill>
                <a:latin typeface="Arial" panose="020B0604020202020204" pitchFamily="34" charset="0"/>
                <a:cs typeface="Arial" panose="020B0604020202020204" pitchFamily="34" charset="0"/>
              </a:rPr>
              <a:t>muncii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privind</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concediile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anuale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plătite</a:t>
            </a:r>
            <a:r>
              <a:rPr lang="en-US" sz="1400" dirty="0">
                <a:solidFill>
                  <a:schemeClr val="tx1"/>
                </a:solidFill>
                <a:latin typeface="Arial" panose="020B0604020202020204" pitchFamily="34" charset="0"/>
                <a:cs typeface="Arial" panose="020B0604020202020204" pitchFamily="34" charset="0"/>
              </a:rPr>
              <a:t>» Nr.132 din 24.06.1970 </a:t>
            </a:r>
            <a:r>
              <a:rPr lang="en-US" sz="1400" dirty="0" err="1">
                <a:solidFill>
                  <a:schemeClr val="tx1"/>
                </a:solidFill>
                <a:latin typeface="Arial" panose="020B0604020202020204" pitchFamily="34" charset="0"/>
                <a:cs typeface="Arial" panose="020B0604020202020204" pitchFamily="34" charset="0"/>
              </a:rPr>
              <a:t>ratificate</a:t>
            </a:r>
            <a:r>
              <a:rPr lang="en-US" sz="1400" dirty="0">
                <a:solidFill>
                  <a:schemeClr val="tx1"/>
                </a:solidFill>
                <a:latin typeface="Arial" panose="020B0604020202020204" pitchFamily="34" charset="0"/>
                <a:cs typeface="Arial" panose="020B0604020202020204" pitchFamily="34" charset="0"/>
              </a:rPr>
              <a:t> de </a:t>
            </a:r>
            <a:r>
              <a:rPr lang="en-US" sz="1400" dirty="0" err="1">
                <a:solidFill>
                  <a:schemeClr val="tx1"/>
                </a:solidFill>
                <a:latin typeface="Arial" panose="020B0604020202020204" pitchFamily="34" charset="0"/>
                <a:cs typeface="Arial" panose="020B0604020202020204" pitchFamily="34" charset="0"/>
              </a:rPr>
              <a:t>Republica</a:t>
            </a:r>
            <a:r>
              <a:rPr lang="en-US" sz="1400" dirty="0">
                <a:solidFill>
                  <a:schemeClr val="tx1"/>
                </a:solidFill>
                <a:latin typeface="Arial" panose="020B0604020202020204" pitchFamily="34" charset="0"/>
                <a:cs typeface="Arial" panose="020B0604020202020204" pitchFamily="34" charset="0"/>
              </a:rPr>
              <a:t> Moldova </a:t>
            </a:r>
            <a:r>
              <a:rPr lang="en-US" sz="1400" dirty="0" err="1">
                <a:solidFill>
                  <a:schemeClr val="tx1"/>
                </a:solidFill>
                <a:latin typeface="Arial" panose="020B0604020202020204" pitchFamily="34" charset="0"/>
                <a:cs typeface="Arial" panose="020B0604020202020204" pitchFamily="34" charset="0"/>
              </a:rPr>
              <a:t>prin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Hotărîrea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Parlamentului</a:t>
            </a:r>
            <a:r>
              <a:rPr lang="en-US" sz="1400" dirty="0">
                <a:solidFill>
                  <a:schemeClr val="tx1"/>
                </a:solidFill>
                <a:latin typeface="Arial" panose="020B0604020202020204" pitchFamily="34" charset="0"/>
                <a:cs typeface="Arial" panose="020B0604020202020204" pitchFamily="34" charset="0"/>
              </a:rPr>
              <a:t> nr. 1330-XIII din 26.09.1997 </a:t>
            </a:r>
            <a:r>
              <a:rPr lang="en-US" sz="1400" dirty="0" err="1">
                <a:solidFill>
                  <a:schemeClr val="tx1"/>
                </a:solidFill>
                <a:latin typeface="Arial" panose="020B0604020202020204" pitchFamily="34" charset="0"/>
                <a:cs typeface="Arial" panose="020B0604020202020204" pitchFamily="34" charset="0"/>
              </a:rPr>
              <a:t>și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întrată</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în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vigoare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pentru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Republica</a:t>
            </a:r>
            <a:r>
              <a:rPr lang="en-US" sz="1400" dirty="0">
                <a:solidFill>
                  <a:schemeClr val="tx1"/>
                </a:solidFill>
                <a:latin typeface="Arial" panose="020B0604020202020204" pitchFamily="34" charset="0"/>
                <a:cs typeface="Arial" panose="020B0604020202020204" pitchFamily="34" charset="0"/>
              </a:rPr>
              <a:t> Moldova din 27.01.1999</a:t>
            </a:r>
            <a:r>
              <a:rPr lang="ro-MD" sz="1400" dirty="0">
                <a:solidFill>
                  <a:schemeClr val="tx1"/>
                </a:solidFill>
                <a:latin typeface="Arial" panose="020B0604020202020204" pitchFamily="34" charset="0"/>
                <a:cs typeface="Arial" panose="020B0604020202020204" pitchFamily="34" charset="0"/>
              </a:rPr>
              <a:t>. </a:t>
            </a:r>
          </a:p>
          <a:p>
            <a:pPr marL="82296" indent="0" algn="just">
              <a:buNone/>
            </a:pPr>
            <a:endParaRPr lang="ro-MD" sz="1400" dirty="0">
              <a:solidFill>
                <a:schemeClr val="tx1"/>
              </a:solidFill>
              <a:latin typeface="Arial" panose="020B0604020202020204" pitchFamily="34" charset="0"/>
              <a:cs typeface="Arial" panose="020B0604020202020204" pitchFamily="34" charset="0"/>
            </a:endParaRPr>
          </a:p>
          <a:p>
            <a:pPr marL="82296" indent="0" algn="just">
              <a:buNone/>
            </a:pPr>
            <a:endParaRPr lang="ro-MD" sz="1400" dirty="0">
              <a:latin typeface="Arial" panose="020B0604020202020204" pitchFamily="34" charset="0"/>
              <a:cs typeface="Arial" panose="020B0604020202020204" pitchFamily="34" charset="0"/>
            </a:endParaRPr>
          </a:p>
          <a:p>
            <a:pPr marL="82296" indent="0" algn="just">
              <a:buNone/>
            </a:pPr>
            <a:endParaRPr lang="ro-MD" sz="1400" dirty="0">
              <a:latin typeface="Arial" panose="020B0604020202020204" pitchFamily="34" charset="0"/>
              <a:cs typeface="Arial" panose="020B0604020202020204" pitchFamily="34" charset="0"/>
            </a:endParaRPr>
          </a:p>
          <a:p>
            <a:pPr marL="82296" indent="0" algn="just">
              <a:buNone/>
            </a:pPr>
            <a:endParaRPr lang="ro-MD" sz="1400" dirty="0">
              <a:latin typeface="Arial" panose="020B0604020202020204" pitchFamily="34" charset="0"/>
              <a:cs typeface="Arial" panose="020B0604020202020204" pitchFamily="34" charset="0"/>
            </a:endParaRPr>
          </a:p>
          <a:p>
            <a:pPr marL="82296" indent="0" algn="just">
              <a:buNone/>
            </a:pPr>
            <a:endParaRPr lang="ro-MD" sz="1400" dirty="0">
              <a:latin typeface="Arial" panose="020B0604020202020204" pitchFamily="34" charset="0"/>
              <a:cs typeface="Arial" panose="020B0604020202020204" pitchFamily="34" charset="0"/>
            </a:endParaRPr>
          </a:p>
          <a:p>
            <a:pPr marL="82296" indent="0" algn="just">
              <a:buNone/>
            </a:pPr>
            <a:r>
              <a:rPr lang="en-US" sz="1400" dirty="0">
                <a:latin typeface="Arial" panose="020B0604020202020204" pitchFamily="34" charset="0"/>
                <a:cs typeface="Arial" panose="020B0604020202020204" pitchFamily="34" charset="0"/>
              </a:rPr>
              <a:t> </a:t>
            </a:r>
            <a:endParaRPr lang="ru-RU" sz="1400" dirty="0">
              <a:latin typeface="Arial" panose="020B0604020202020204" pitchFamily="34" charset="0"/>
              <a:cs typeface="Arial" panose="020B0604020202020204" pitchFamily="34" charset="0"/>
            </a:endParaRPr>
          </a:p>
          <a:p>
            <a:pPr marL="82296" indent="0">
              <a:buNone/>
            </a:pPr>
            <a:r>
              <a:rPr lang="ro-MD" sz="1400" dirty="0">
                <a:latin typeface="Arial" panose="020B0604020202020204" pitchFamily="34" charset="0"/>
                <a:cs typeface="Arial" panose="020B0604020202020204" pitchFamily="34" charset="0"/>
              </a:rPr>
              <a:t> </a:t>
            </a:r>
            <a:endParaRPr lang="ru-RU" sz="1400" dirty="0">
              <a:latin typeface="Arial" panose="020B0604020202020204" pitchFamily="34" charset="0"/>
              <a:cs typeface="Arial" panose="020B0604020202020204" pitchFamily="34" charset="0"/>
            </a:endParaRPr>
          </a:p>
        </p:txBody>
      </p:sp>
      <p:sp>
        <p:nvSpPr>
          <p:cNvPr id="4" name="Прямоугольник: скругленные углы 3">
            <a:extLst>
              <a:ext uri="{FF2B5EF4-FFF2-40B4-BE49-F238E27FC236}">
                <a16:creationId xmlns:a16="http://schemas.microsoft.com/office/drawing/2014/main" id="{251DAEB6-20E4-4AC4-ACA2-B213279182EB}"/>
              </a:ext>
            </a:extLst>
          </p:cNvPr>
          <p:cNvSpPr/>
          <p:nvPr/>
        </p:nvSpPr>
        <p:spPr>
          <a:xfrm>
            <a:off x="446856" y="5373216"/>
            <a:ext cx="8178280" cy="1208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0"/>
              </a:spcAft>
            </a:pPr>
            <a:r>
              <a:rPr lang="en-US" sz="1400" b="1" dirty="0" err="1">
                <a:solidFill>
                  <a:srgbClr val="202124"/>
                </a:solidFill>
                <a:latin typeface="Arial" panose="020B0604020202020204" pitchFamily="34" charset="0"/>
                <a:ea typeface="Calibri" panose="020F0502020204030204" pitchFamily="34" charset="0"/>
                <a:cs typeface="Arial" panose="020B0604020202020204" pitchFamily="34" charset="0"/>
              </a:rPr>
              <a:t>Convenţia</a:t>
            </a:r>
            <a:r>
              <a:rPr lang="en-US" sz="1400" b="1" dirty="0">
                <a:solidFill>
                  <a:srgbClr val="202124"/>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rgbClr val="202124"/>
                </a:solidFill>
                <a:latin typeface="Arial" panose="020B0604020202020204" pitchFamily="34" charset="0"/>
                <a:ea typeface="Calibri" panose="020F0502020204030204" pitchFamily="34" charset="0"/>
                <a:cs typeface="Arial" panose="020B0604020202020204" pitchFamily="34" charset="0"/>
              </a:rPr>
              <a:t>privind</a:t>
            </a:r>
            <a:r>
              <a:rPr lang="en-US" sz="1400" b="1" dirty="0">
                <a:solidFill>
                  <a:srgbClr val="202124"/>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rgbClr val="202124"/>
                </a:solidFill>
                <a:latin typeface="Arial" panose="020B0604020202020204" pitchFamily="34" charset="0"/>
                <a:ea typeface="Calibri" panose="020F0502020204030204" pitchFamily="34" charset="0"/>
                <a:cs typeface="Arial" panose="020B0604020202020204" pitchFamily="34" charset="0"/>
              </a:rPr>
              <a:t>concediile</a:t>
            </a:r>
            <a:r>
              <a:rPr lang="en-US" sz="1400" b="1" dirty="0">
                <a:solidFill>
                  <a:srgbClr val="202124"/>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rgbClr val="202124"/>
                </a:solidFill>
                <a:latin typeface="Arial" panose="020B0604020202020204" pitchFamily="34" charset="0"/>
                <a:ea typeface="Calibri" panose="020F0502020204030204" pitchFamily="34" charset="0"/>
                <a:cs typeface="Arial" panose="020B0604020202020204" pitchFamily="34" charset="0"/>
              </a:rPr>
              <a:t>anuale</a:t>
            </a:r>
            <a:r>
              <a:rPr lang="en-US" sz="1400" b="1" dirty="0">
                <a:solidFill>
                  <a:srgbClr val="202124"/>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rgbClr val="202124"/>
                </a:solidFill>
                <a:latin typeface="Arial" panose="020B0604020202020204" pitchFamily="34" charset="0"/>
                <a:ea typeface="Calibri" panose="020F0502020204030204" pitchFamily="34" charset="0"/>
                <a:cs typeface="Arial" panose="020B0604020202020204" pitchFamily="34" charset="0"/>
              </a:rPr>
              <a:t>plătite</a:t>
            </a:r>
            <a:r>
              <a:rPr lang="en-US" sz="1400" b="1" dirty="0">
                <a:solidFill>
                  <a:srgbClr val="202124"/>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rgbClr val="202124"/>
                </a:solidFill>
                <a:latin typeface="Arial" panose="020B0604020202020204" pitchFamily="34" charset="0"/>
                <a:ea typeface="Calibri" panose="020F0502020204030204" pitchFamily="34" charset="0"/>
                <a:cs typeface="Arial" panose="020B0604020202020204" pitchFamily="34" charset="0"/>
              </a:rPr>
              <a:t>revizuită</a:t>
            </a:r>
            <a:r>
              <a:rPr lang="en-US" sz="1400" b="1" dirty="0">
                <a:solidFill>
                  <a:srgbClr val="202124"/>
                </a:solidFill>
                <a:latin typeface="Arial" panose="020B0604020202020204" pitchFamily="34" charset="0"/>
                <a:ea typeface="Calibri" panose="020F0502020204030204" pitchFamily="34" charset="0"/>
                <a:cs typeface="Arial" panose="020B0604020202020204" pitchFamily="34" charset="0"/>
              </a:rPr>
              <a:t>)* Nr.132 din 24.06.1970 </a:t>
            </a:r>
            <a:r>
              <a:rPr lang="ro-MD" sz="1400" dirty="0">
                <a:solidFill>
                  <a:srgbClr val="202124"/>
                </a:solidFill>
                <a:latin typeface="Arial" panose="020B0604020202020204" pitchFamily="34" charset="0"/>
                <a:ea typeface="Calibri" panose="020F0502020204030204" pitchFamily="34" charset="0"/>
                <a:cs typeface="Arial" panose="020B0604020202020204" pitchFamily="34" charset="0"/>
              </a:rPr>
              <a:t>(extras)</a:t>
            </a:r>
            <a:endParaRPr lang="ru-RU"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o-MD" sz="1400" b="1" i="1" dirty="0">
                <a:solidFill>
                  <a:srgbClr val="202124"/>
                </a:solidFill>
                <a:latin typeface="Arial" panose="020B0604020202020204" pitchFamily="34" charset="0"/>
                <a:ea typeface="Calibri" panose="020F0502020204030204" pitchFamily="34" charset="0"/>
                <a:cs typeface="Arial" panose="020B0604020202020204" pitchFamily="34" charset="0"/>
              </a:rPr>
              <a:t>Art. 7 ali. (2) </a:t>
            </a:r>
            <a:r>
              <a:rPr lang="en-US" sz="1400" b="1" i="1" dirty="0">
                <a:solidFill>
                  <a:srgbClr val="202124"/>
                </a:solidFill>
                <a:latin typeface="Arial" panose="020B0604020202020204" pitchFamily="34" charset="0"/>
                <a:ea typeface="Calibri" panose="020F0502020204030204" pitchFamily="34" charset="0"/>
                <a:cs typeface="Arial" panose="020B0604020202020204" pitchFamily="34" charset="0"/>
              </a:rPr>
              <a:t>«</a:t>
            </a:r>
            <a:r>
              <a:rPr lang="ro-MD" sz="1400" b="1" i="1" dirty="0">
                <a:solidFill>
                  <a:srgbClr val="202124"/>
                </a:solidFill>
                <a:latin typeface="Arial" panose="020B0604020202020204" pitchFamily="34" charset="0"/>
                <a:ea typeface="Calibri" panose="020F0502020204030204" pitchFamily="34" charset="0"/>
                <a:cs typeface="Arial" panose="020B0604020202020204" pitchFamily="34" charset="0"/>
              </a:rPr>
              <a:t>Suma care i se cuvine salariatuluiîn conformitate cu prevederile prezentului articol, urmează a-i fi plătită persoanei în avans, daca în acordul dintre salariat și patron nu se stabilește altfel</a:t>
            </a:r>
            <a:r>
              <a:rPr lang="en-US" sz="1400" b="1" i="1" dirty="0">
                <a:solidFill>
                  <a:srgbClr val="202124"/>
                </a:solidFill>
                <a:latin typeface="Arial" panose="020B0604020202020204" pitchFamily="34" charset="0"/>
                <a:ea typeface="Calibri" panose="020F0502020204030204" pitchFamily="34" charset="0"/>
                <a:cs typeface="Arial" panose="020B0604020202020204" pitchFamily="34" charset="0"/>
              </a:rPr>
              <a:t>»</a:t>
            </a:r>
            <a:endParaRPr lang="ru-RU" sz="1400" dirty="0">
              <a:latin typeface="Arial" panose="020B0604020202020204" pitchFamily="34" charset="0"/>
              <a:ea typeface="Calibri" panose="020F0502020204030204" pitchFamily="34" charset="0"/>
              <a:cs typeface="Arial" panose="020B0604020202020204" pitchFamily="34" charset="0"/>
            </a:endParaRPr>
          </a:p>
        </p:txBody>
      </p:sp>
      <p:pic>
        <p:nvPicPr>
          <p:cNvPr id="10" name="Рисунок 9">
            <a:extLst>
              <a:ext uri="{FF2B5EF4-FFF2-40B4-BE49-F238E27FC236}">
                <a16:creationId xmlns:a16="http://schemas.microsoft.com/office/drawing/2014/main" id="{CC8AA0DB-973B-4A18-8DD8-EBD1172F0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908720"/>
            <a:ext cx="2952750" cy="120833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2924944"/>
            <a:ext cx="8568952" cy="3565748"/>
          </a:xfrm>
        </p:spPr>
        <p:txBody>
          <a:bodyPr>
            <a:noAutofit/>
          </a:bodyPr>
          <a:lstStyle/>
          <a:p>
            <a:br>
              <a:rPr lang="ro-RO" sz="2000" dirty="0">
                <a:latin typeface="Arial Black" panose="020B0A04020102020204" pitchFamily="34" charset="0"/>
              </a:rPr>
            </a:br>
            <a:br>
              <a:rPr lang="ro-RO" sz="2000" dirty="0">
                <a:latin typeface="Arial Black" panose="020B0A04020102020204" pitchFamily="34" charset="0"/>
              </a:rPr>
            </a:br>
            <a:br>
              <a:rPr lang="ro-RO" sz="2000" dirty="0">
                <a:latin typeface="Arial Black" panose="020B0A04020102020204" pitchFamily="34" charset="0"/>
              </a:rPr>
            </a:br>
            <a:br>
              <a:rPr lang="ro-RO" sz="2000" dirty="0">
                <a:latin typeface="Arial Black" panose="020B0A04020102020204" pitchFamily="34" charset="0"/>
              </a:rPr>
            </a:br>
            <a:br>
              <a:rPr lang="ro-RO" sz="2000" dirty="0">
                <a:latin typeface="Arial Black" panose="020B0A04020102020204" pitchFamily="34" charset="0"/>
              </a:rPr>
            </a:br>
            <a:br>
              <a:rPr lang="ro-RO" sz="2000" dirty="0">
                <a:latin typeface="Arial Black" panose="020B0A04020102020204" pitchFamily="34" charset="0"/>
              </a:rPr>
            </a:br>
            <a:r>
              <a:rPr lang="ro-RO" sz="2000" dirty="0">
                <a:solidFill>
                  <a:schemeClr val="tx1"/>
                </a:solidFill>
                <a:latin typeface="Arial Black" panose="020B0A04020102020204" pitchFamily="34" charset="0"/>
              </a:rPr>
              <a:t>Compensarea concediilor de odihnă anuale nefolosite</a:t>
            </a:r>
            <a:br>
              <a:rPr lang="ro-RO" sz="2000" dirty="0">
                <a:solidFill>
                  <a:schemeClr val="tx1"/>
                </a:solidFill>
                <a:latin typeface="Arial Black" panose="020B0A04020102020204" pitchFamily="34" charset="0"/>
              </a:rPr>
            </a:br>
            <a:br>
              <a:rPr lang="ro-RO" sz="2000" dirty="0">
                <a:solidFill>
                  <a:schemeClr val="tx1"/>
                </a:solidFill>
                <a:latin typeface="Arial Black" panose="020B0A04020102020204" pitchFamily="34" charset="0"/>
              </a:rPr>
            </a:br>
            <a:r>
              <a:rPr lang="ro-RO" sz="2000" dirty="0">
                <a:solidFill>
                  <a:schemeClr val="tx1"/>
                </a:solidFill>
                <a:latin typeface="Arial Black" panose="020B0A04020102020204" pitchFamily="34" charset="0"/>
              </a:rPr>
              <a:t>      </a:t>
            </a:r>
            <a:r>
              <a:rPr lang="ro-RO" sz="2000" b="1" i="1" dirty="0">
                <a:solidFill>
                  <a:schemeClr val="tx1"/>
                </a:solidFill>
                <a:latin typeface="Arial" panose="020B0604020202020204" pitchFamily="34" charset="0"/>
                <a:cs typeface="Arial" panose="020B0604020202020204" pitchFamily="34" charset="0"/>
              </a:rPr>
              <a:t> IMPORTANT! </a:t>
            </a:r>
            <a:r>
              <a:rPr lang="ro-RO" sz="2000" dirty="0">
                <a:solidFill>
                  <a:schemeClr val="tx1"/>
                </a:solidFill>
                <a:latin typeface="Arial Black" panose="020B0A04020102020204" pitchFamily="34" charset="0"/>
              </a:rPr>
              <a:t> </a:t>
            </a:r>
            <a:r>
              <a:rPr lang="ro-RO" sz="1800" b="1" i="1" dirty="0">
                <a:solidFill>
                  <a:schemeClr val="tx1"/>
                </a:solidFill>
                <a:latin typeface="Arial" panose="020B0604020202020204" pitchFamily="34" charset="0"/>
                <a:cs typeface="Arial" panose="020B0604020202020204" pitchFamily="34" charset="0"/>
              </a:rPr>
              <a:t>Nu se admite înlocuirea concediului de odihnă anual nefolosit printr-o compensaţie în bani, cu excepţia cazurilor de încetare a contractului individual de muncă al salariatului care nu şi-a folosit concediul.</a:t>
            </a:r>
            <a:br>
              <a:rPr lang="ro-RO" sz="1800" b="1" i="1" dirty="0">
                <a:solidFill>
                  <a:schemeClr val="tx1"/>
                </a:solidFill>
                <a:latin typeface="Arial" panose="020B0604020202020204" pitchFamily="34" charset="0"/>
                <a:cs typeface="Arial" panose="020B0604020202020204" pitchFamily="34" charset="0"/>
              </a:rPr>
            </a:br>
            <a:r>
              <a:rPr lang="ro-RO" sz="1800" dirty="0">
                <a:solidFill>
                  <a:schemeClr val="tx1"/>
                </a:solidFill>
                <a:latin typeface="Arial" panose="020B0604020202020204" pitchFamily="34" charset="0"/>
                <a:cs typeface="Arial" panose="020B0604020202020204" pitchFamily="34" charset="0"/>
              </a:rPr>
              <a:t>       </a:t>
            </a:r>
            <a:br>
              <a:rPr lang="ro-RO" sz="1800" dirty="0">
                <a:solidFill>
                  <a:schemeClr val="tx1"/>
                </a:solidFill>
                <a:latin typeface="Arial" panose="020B0604020202020204" pitchFamily="34" charset="0"/>
                <a:cs typeface="Arial" panose="020B0604020202020204" pitchFamily="34" charset="0"/>
              </a:rPr>
            </a:br>
            <a:r>
              <a:rPr lang="ro-RO" sz="1800" dirty="0">
                <a:solidFill>
                  <a:schemeClr val="tx1"/>
                </a:solidFill>
                <a:latin typeface="Arial" panose="020B0604020202020204" pitchFamily="34" charset="0"/>
                <a:cs typeface="Arial" panose="020B0604020202020204" pitchFamily="34" charset="0"/>
              </a:rPr>
              <a:t>     Durata concediilor medicale, a celor de maternitate şi de studii nu se include în durata concediului de odihnă anual. </a:t>
            </a:r>
            <a:br>
              <a:rPr lang="ro-RO" sz="1800" dirty="0">
                <a:solidFill>
                  <a:schemeClr val="tx1"/>
                </a:solidFill>
                <a:latin typeface="Arial" panose="020B0604020202020204" pitchFamily="34" charset="0"/>
                <a:cs typeface="Arial" panose="020B0604020202020204" pitchFamily="34" charset="0"/>
              </a:rPr>
            </a:br>
            <a:r>
              <a:rPr lang="ro-RO" sz="1800" dirty="0">
                <a:solidFill>
                  <a:schemeClr val="tx1"/>
                </a:solidFill>
                <a:latin typeface="Arial" panose="020B0604020202020204" pitchFamily="34" charset="0"/>
                <a:cs typeface="Arial" panose="020B0604020202020204" pitchFamily="34" charset="0"/>
              </a:rPr>
              <a:t>     În caz de coincidenţă totală sau parţială a concediului cu unul din concediile menţionate, în baza unei cereri scrise a salariatului, concediul de odihnă anual nefolosit integral ori parţial se amînă pe perioada convenită prin acordul scris al părţilor sau se prelungeşte, respectiv, cu numărul zilelor indicate în documentul, eliberat în modul stabilit, privitor la acordarea concediului corespunzător în cadrul aceluiaşi an calendaristic.</a:t>
            </a:r>
            <a:br>
              <a:rPr lang="ro-RO" dirty="0">
                <a:solidFill>
                  <a:schemeClr val="tx1"/>
                </a:solidFill>
              </a:rPr>
            </a:br>
            <a:br>
              <a:rPr lang="ro-RO" sz="2000" dirty="0">
                <a:latin typeface="Arial Black" panose="020B0A04020102020204" pitchFamily="34" charset="0"/>
              </a:rPr>
            </a:br>
            <a:br>
              <a:rPr lang="ro-RO" sz="2000" dirty="0">
                <a:latin typeface="Arial Black" panose="020B0A04020102020204" pitchFamily="34" charset="0"/>
              </a:rPr>
            </a:br>
            <a:br>
              <a:rPr lang="ro-RO" sz="2000" dirty="0">
                <a:latin typeface="Arial Black" panose="020B0A04020102020204" pitchFamily="34" charset="0"/>
              </a:rPr>
            </a:br>
            <a:br>
              <a:rPr lang="ro-RO" sz="2000" dirty="0">
                <a:latin typeface="Arial Black" panose="020B0A04020102020204" pitchFamily="34" charset="0"/>
              </a:rPr>
            </a:br>
            <a:br>
              <a:rPr lang="ro-RO" sz="2000" dirty="0">
                <a:latin typeface="Arial Black" panose="020B0A04020102020204" pitchFamily="34" charset="0"/>
              </a:rPr>
            </a:br>
            <a:endParaRPr lang="ro-RO" sz="2000" dirty="0">
              <a:latin typeface="Arial Black" panose="020B0A04020102020204" pitchFamily="34" charset="0"/>
            </a:endParaRPr>
          </a:p>
        </p:txBody>
      </p:sp>
      <p:pic>
        <p:nvPicPr>
          <p:cNvPr id="7" name="Рисунок 6">
            <a:extLst>
              <a:ext uri="{FF2B5EF4-FFF2-40B4-BE49-F238E27FC236}">
                <a16:creationId xmlns:a16="http://schemas.microsoft.com/office/drawing/2014/main" id="{F4336C3D-A8C5-470F-AC28-110CD53B3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67308"/>
            <a:ext cx="5334000" cy="2485628"/>
          </a:xfrm>
          <a:prstGeom prst="rect">
            <a:avLst/>
          </a:prstGeom>
        </p:spPr>
      </p:pic>
    </p:spTree>
    <p:extLst>
      <p:ext uri="{BB962C8B-B14F-4D97-AF65-F5344CB8AC3E}">
        <p14:creationId xmlns:p14="http://schemas.microsoft.com/office/powerpoint/2010/main" val="912486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F26C5A-D45E-4E3D-A320-DD031F34EBE3}"/>
              </a:ext>
            </a:extLst>
          </p:cNvPr>
          <p:cNvSpPr>
            <a:spLocks noGrp="1"/>
          </p:cNvSpPr>
          <p:nvPr>
            <p:ph type="title"/>
          </p:nvPr>
        </p:nvSpPr>
        <p:spPr>
          <a:xfrm>
            <a:off x="395536" y="365127"/>
            <a:ext cx="8424936" cy="1047650"/>
          </a:xfrm>
        </p:spPr>
        <p:txBody>
          <a:bodyPr>
            <a:normAutofit/>
          </a:bodyPr>
          <a:lstStyle/>
          <a:p>
            <a:pPr algn="just"/>
            <a:r>
              <a:rPr lang="ro-RO" sz="1800" dirty="0">
                <a:solidFill>
                  <a:schemeClr val="tx1"/>
                </a:solidFill>
                <a:latin typeface="Arial Black" panose="020B0A04020102020204" pitchFamily="34" charset="0"/>
                <a:cs typeface="Arial" panose="020B0604020202020204" pitchFamily="34" charset="0"/>
              </a:rPr>
              <a:t>Codul muncii prevede compensarea concediilor de odihnă anuale nefolosite în următoarele cazuri (art. 119 Codul muncii):</a:t>
            </a:r>
            <a:endParaRPr lang="ru-RU" sz="1800" dirty="0">
              <a:solidFill>
                <a:schemeClr val="tx1"/>
              </a:solidFill>
              <a:latin typeface="Arial Black" panose="020B0A04020102020204" pitchFamily="34" charset="0"/>
            </a:endParaRPr>
          </a:p>
        </p:txBody>
      </p:sp>
      <p:sp>
        <p:nvSpPr>
          <p:cNvPr id="3" name="Объект 2">
            <a:extLst>
              <a:ext uri="{FF2B5EF4-FFF2-40B4-BE49-F238E27FC236}">
                <a16:creationId xmlns:a16="http://schemas.microsoft.com/office/drawing/2014/main" id="{E51D9A78-1CAD-48AA-9E0E-9AE727D721D6}"/>
              </a:ext>
            </a:extLst>
          </p:cNvPr>
          <p:cNvSpPr>
            <a:spLocks noGrp="1"/>
          </p:cNvSpPr>
          <p:nvPr>
            <p:ph idx="1"/>
          </p:nvPr>
        </p:nvSpPr>
        <p:spPr>
          <a:xfrm>
            <a:off x="395536" y="1268760"/>
            <a:ext cx="8424936" cy="4392489"/>
          </a:xfrm>
        </p:spPr>
        <p:txBody>
          <a:bodyPr>
            <a:noAutofit/>
          </a:bodyPr>
          <a:lstStyle/>
          <a:p>
            <a:pPr marL="400050" indent="-400050">
              <a:buFont typeface="+mj-lt"/>
              <a:buAutoNum type="romanUcPeriod"/>
            </a:pPr>
            <a:r>
              <a:rPr lang="ro-RO" sz="1400" b="1" i="1" dirty="0">
                <a:solidFill>
                  <a:schemeClr val="tx1"/>
                </a:solidFill>
                <a:latin typeface="Arial" panose="020B0604020202020204" pitchFamily="34" charset="0"/>
                <a:cs typeface="Arial" panose="020B0604020202020204" pitchFamily="34" charset="0"/>
              </a:rPr>
              <a:t>În caz de suspendarea contractului individual de muncă:</a:t>
            </a:r>
          </a:p>
          <a:p>
            <a:pPr>
              <a:buFont typeface="Wingdings" panose="05000000000000000000" pitchFamily="2" charset="2"/>
              <a:buChar char="q"/>
            </a:pPr>
            <a:r>
              <a:rPr lang="ro-RO" sz="1400" dirty="0">
                <a:solidFill>
                  <a:schemeClr val="tx1"/>
                </a:solidFill>
                <a:latin typeface="Arial" panose="020B0604020202020204" pitchFamily="34" charset="0"/>
                <a:cs typeface="Arial" panose="020B0604020202020204" pitchFamily="34" charset="0"/>
              </a:rPr>
              <a:t> încorporarea în serviciul militar în termen, în serviciul militar cu termen redus sau în serviciul civil (art.76 lit.e) </a:t>
            </a:r>
          </a:p>
          <a:p>
            <a:pPr>
              <a:buFont typeface="Wingdings" panose="05000000000000000000" pitchFamily="2" charset="2"/>
              <a:buChar char="q"/>
            </a:pPr>
            <a:r>
              <a:rPr lang="it-IT" sz="1400" dirty="0">
                <a:solidFill>
                  <a:schemeClr val="tx1"/>
                </a:solidFill>
                <a:latin typeface="Arial" panose="020B0604020202020204" pitchFamily="34" charset="0"/>
                <a:cs typeface="Arial" panose="020B0604020202020204" pitchFamily="34" charset="0"/>
              </a:rPr>
              <a:t> stabilire pe termen determinat a gradului de dizabilitate ca urmare a unui accident de muncă sau a unei boli profesionale</a:t>
            </a:r>
            <a:r>
              <a:rPr lang="ro-MD" sz="1400" dirty="0">
                <a:solidFill>
                  <a:schemeClr val="tx1"/>
                </a:solidFill>
                <a:latin typeface="Arial" panose="020B0604020202020204" pitchFamily="34" charset="0"/>
                <a:cs typeface="Arial" panose="020B0604020202020204" pitchFamily="34" charset="0"/>
              </a:rPr>
              <a:t> </a:t>
            </a:r>
            <a:r>
              <a:rPr lang="ro-RO" sz="1400" dirty="0">
                <a:solidFill>
                  <a:schemeClr val="tx1"/>
                </a:solidFill>
                <a:latin typeface="Arial" panose="020B0604020202020204" pitchFamily="34" charset="0"/>
                <a:cs typeface="Arial" panose="020B0604020202020204" pitchFamily="34" charset="0"/>
              </a:rPr>
              <a:t>(art.76 lit.m)</a:t>
            </a:r>
          </a:p>
          <a:p>
            <a:pPr>
              <a:buFont typeface="Wingdings" panose="05000000000000000000" pitchFamily="2" charset="2"/>
              <a:buChar char="q"/>
            </a:pPr>
            <a:r>
              <a:rPr lang="ro-RO" sz="1400" dirty="0">
                <a:solidFill>
                  <a:schemeClr val="tx1"/>
                </a:solidFill>
                <a:latin typeface="Arial" panose="020B0604020202020204" pitchFamily="34" charset="0"/>
                <a:cs typeface="Arial" panose="020B0604020202020204" pitchFamily="34" charset="0"/>
              </a:rPr>
              <a:t> îngrijire a copilului bolnav în vîrstă de pînă la 10 ani (art.77 lit.d) </a:t>
            </a:r>
          </a:p>
          <a:p>
            <a:pPr>
              <a:buFont typeface="Wingdings" panose="05000000000000000000" pitchFamily="2" charset="2"/>
              <a:buChar char="q"/>
            </a:pPr>
            <a:r>
              <a:rPr lang="ro-RO" sz="1400" dirty="0">
                <a:solidFill>
                  <a:schemeClr val="tx1"/>
                </a:solidFill>
                <a:latin typeface="Arial" panose="020B0604020202020204" pitchFamily="34" charset="0"/>
                <a:cs typeface="Arial" panose="020B0604020202020204" pitchFamily="34" charset="0"/>
              </a:rPr>
              <a:t>concediu pentru îngrijirea copilului în vîrstă de pînă la 4 ani (art.78 alin.(1) lit.a)</a:t>
            </a:r>
          </a:p>
          <a:p>
            <a:pPr>
              <a:buFont typeface="Wingdings" panose="05000000000000000000" pitchFamily="2" charset="2"/>
              <a:buChar char="q"/>
            </a:pPr>
            <a:r>
              <a:rPr lang="ro-RO" sz="1400" dirty="0">
                <a:solidFill>
                  <a:schemeClr val="tx1"/>
                </a:solidFill>
                <a:latin typeface="Arial" panose="020B0604020202020204" pitchFamily="34" charset="0"/>
                <a:cs typeface="Arial" panose="020B0604020202020204" pitchFamily="34" charset="0"/>
              </a:rPr>
              <a:t>concediu pentru îngrijirea unui membru bolnav al familiei cu durata de pînă la doi ani, conform certificatului medical (art.78 alin.(1) lit.d)</a:t>
            </a:r>
          </a:p>
          <a:p>
            <a:pPr marL="0" indent="0">
              <a:buNone/>
            </a:pPr>
            <a:r>
              <a:rPr lang="ro-RO" sz="1400" b="1" i="1" dirty="0">
                <a:solidFill>
                  <a:srgbClr val="92D050"/>
                </a:solidFill>
                <a:latin typeface="Arial" panose="020B0604020202020204" pitchFamily="34" charset="0"/>
                <a:cs typeface="Arial" panose="020B0604020202020204" pitchFamily="34" charset="0"/>
              </a:rPr>
              <a:t>II. </a:t>
            </a:r>
            <a:r>
              <a:rPr lang="ro-RO" sz="1400" dirty="0">
                <a:solidFill>
                  <a:schemeClr val="tx1"/>
                </a:solidFill>
                <a:latin typeface="Arial" panose="020B0604020202020204" pitchFamily="34" charset="0"/>
                <a:cs typeface="Arial" panose="020B0604020202020204" pitchFamily="34" charset="0"/>
              </a:rPr>
              <a:t>În baza unei cereri scrise, salariatul poate folosi concediul de odihnă anual pentru un an de muncă, cu suspendarea sau încetarea ulterioară a contractului individual de muncă, primind compensaţia pentru celelalte concedii nefolosite.</a:t>
            </a:r>
            <a:br>
              <a:rPr lang="ro-RO" sz="1400" dirty="0">
                <a:solidFill>
                  <a:schemeClr val="tx1"/>
                </a:solidFill>
                <a:latin typeface="Arial" panose="020B0604020202020204" pitchFamily="34" charset="0"/>
                <a:cs typeface="Arial" panose="020B0604020202020204" pitchFamily="34" charset="0"/>
              </a:rPr>
            </a:br>
            <a:endParaRPr lang="ro-RO" sz="1400" dirty="0">
              <a:solidFill>
                <a:schemeClr val="tx1"/>
              </a:solidFill>
              <a:latin typeface="Arial" panose="020B0604020202020204" pitchFamily="34" charset="0"/>
              <a:cs typeface="Arial" panose="020B0604020202020204" pitchFamily="34" charset="0"/>
            </a:endParaRPr>
          </a:p>
          <a:p>
            <a:pPr marL="0" indent="0">
              <a:buNone/>
            </a:pPr>
            <a:r>
              <a:rPr lang="ro-RO" sz="1400" dirty="0">
                <a:solidFill>
                  <a:schemeClr val="tx1"/>
                </a:solidFill>
                <a:latin typeface="Arial" panose="020B0604020202020204" pitchFamily="34" charset="0"/>
                <a:cs typeface="Arial" panose="020B0604020202020204" pitchFamily="34" charset="0"/>
              </a:rPr>
              <a:t>    În perioada valabilităţii contractului individual de muncă, concediile nefolosite pot fi alipite la concediul de odihnă anual sau pot fi folosite aparte (în întregime sau fracţionat, conform art.115 alin.(5) CM) de către salariat în perioadele stabilite prin acordul scris al părţilor.</a:t>
            </a:r>
            <a:br>
              <a:rPr lang="ro-RO" sz="1400" dirty="0">
                <a:solidFill>
                  <a:schemeClr val="tx1"/>
                </a:solidFill>
                <a:latin typeface="Arial" panose="020B0604020202020204" pitchFamily="34" charset="0"/>
                <a:cs typeface="Arial" panose="020B0604020202020204" pitchFamily="34" charset="0"/>
              </a:rPr>
            </a:br>
            <a:endParaRPr lang="ru-RU" sz="1400" dirty="0">
              <a:solidFill>
                <a:schemeClr val="tx1"/>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34D1A938-93FC-4077-91BC-4295FDAB7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5555773"/>
            <a:ext cx="7568877" cy="963753"/>
          </a:xfrm>
          <a:prstGeom prst="rect">
            <a:avLst/>
          </a:prstGeom>
        </p:spPr>
      </p:pic>
    </p:spTree>
    <p:extLst>
      <p:ext uri="{BB962C8B-B14F-4D97-AF65-F5344CB8AC3E}">
        <p14:creationId xmlns:p14="http://schemas.microsoft.com/office/powerpoint/2010/main" val="3521394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274638"/>
            <a:ext cx="8352928" cy="778098"/>
          </a:xfrm>
        </p:spPr>
        <p:txBody>
          <a:bodyPr>
            <a:normAutofit/>
          </a:bodyPr>
          <a:lstStyle/>
          <a:p>
            <a:pPr algn="ctr"/>
            <a:r>
              <a:rPr lang="ro-MO" sz="2400" dirty="0">
                <a:solidFill>
                  <a:schemeClr val="tx1"/>
                </a:solidFill>
                <a:latin typeface="Arial Black" panose="020B0A04020102020204" pitchFamily="34" charset="0"/>
                <a:cs typeface="Arial" pitchFamily="34" charset="0"/>
              </a:rPr>
              <a:t>Concediile anuale suplimentare</a:t>
            </a:r>
            <a:endParaRPr lang="ru-RU" sz="2400" dirty="0">
              <a:solidFill>
                <a:schemeClr val="tx1"/>
              </a:solidFill>
              <a:latin typeface="Arial Black" panose="020B0A04020102020204" pitchFamily="34" charset="0"/>
              <a:cs typeface="Arial" pitchFamily="34" charset="0"/>
            </a:endParaRPr>
          </a:p>
        </p:txBody>
      </p:sp>
      <p:sp>
        <p:nvSpPr>
          <p:cNvPr id="2" name="Содержимое 1"/>
          <p:cNvSpPr>
            <a:spLocks noGrp="1"/>
          </p:cNvSpPr>
          <p:nvPr>
            <p:ph idx="1"/>
          </p:nvPr>
        </p:nvSpPr>
        <p:spPr>
          <a:xfrm>
            <a:off x="323528" y="1628800"/>
            <a:ext cx="8352928" cy="4954562"/>
          </a:xfrm>
        </p:spPr>
        <p:txBody>
          <a:bodyPr>
            <a:normAutofit lnSpcReduction="10000"/>
          </a:bodyPr>
          <a:lstStyle/>
          <a:p>
            <a:pPr marL="82296" indent="0" algn="just">
              <a:buNone/>
            </a:pPr>
            <a:endParaRPr lang="ro-MD" sz="1400" dirty="0">
              <a:latin typeface="Arial" pitchFamily="34" charset="0"/>
              <a:cs typeface="Arial" pitchFamily="34" charset="0"/>
            </a:endParaRPr>
          </a:p>
          <a:p>
            <a:pPr marL="82296" indent="0" algn="just">
              <a:buNone/>
            </a:pPr>
            <a:endParaRPr lang="ro-MD" sz="1400" dirty="0">
              <a:latin typeface="Arial" pitchFamily="34" charset="0"/>
              <a:cs typeface="Arial" pitchFamily="34" charset="0"/>
            </a:endParaRPr>
          </a:p>
          <a:p>
            <a:pPr marL="82296" indent="0" algn="just">
              <a:buNone/>
            </a:pPr>
            <a:endParaRPr lang="ro-MD" sz="1400" dirty="0">
              <a:latin typeface="Arial" pitchFamily="34" charset="0"/>
              <a:cs typeface="Arial" pitchFamily="34" charset="0"/>
            </a:endParaRPr>
          </a:p>
          <a:p>
            <a:pPr marL="82296" indent="0" algn="just">
              <a:buNone/>
            </a:pPr>
            <a:endParaRPr lang="ro-MD" sz="1400" dirty="0">
              <a:latin typeface="Arial" pitchFamily="34" charset="0"/>
              <a:cs typeface="Arial" pitchFamily="34" charset="0"/>
            </a:endParaRPr>
          </a:p>
          <a:p>
            <a:pPr marL="82296" indent="0" algn="just">
              <a:buNone/>
            </a:pPr>
            <a:endParaRPr lang="ro-MD" sz="1400" dirty="0">
              <a:latin typeface="Arial" pitchFamily="34" charset="0"/>
              <a:cs typeface="Arial" pitchFamily="34" charset="0"/>
            </a:endParaRPr>
          </a:p>
          <a:p>
            <a:pPr marL="82296" indent="0" algn="just">
              <a:buNone/>
            </a:pPr>
            <a:endParaRPr lang="ro-MD" sz="1400" dirty="0">
              <a:latin typeface="Arial" pitchFamily="34" charset="0"/>
              <a:cs typeface="Arial" pitchFamily="34" charset="0"/>
            </a:endParaRPr>
          </a:p>
          <a:p>
            <a:pPr marL="82296" indent="0" algn="ctr">
              <a:buNone/>
            </a:pPr>
            <a:r>
              <a:rPr lang="ru-RU" sz="1600" b="1" i="1" dirty="0" err="1">
                <a:solidFill>
                  <a:schemeClr val="tx1"/>
                </a:solidFill>
                <a:latin typeface="Arial" pitchFamily="34" charset="0"/>
                <a:cs typeface="Arial" pitchFamily="34" charset="0"/>
              </a:rPr>
              <a:t>Anumite</a:t>
            </a:r>
            <a:r>
              <a:rPr lang="ru-RU" sz="1600" b="1" i="1" dirty="0">
                <a:solidFill>
                  <a:schemeClr val="tx1"/>
                </a:solidFill>
                <a:latin typeface="Arial" pitchFamily="34" charset="0"/>
                <a:cs typeface="Arial" pitchFamily="34" charset="0"/>
              </a:rPr>
              <a:t> </a:t>
            </a:r>
            <a:r>
              <a:rPr lang="ru-RU" sz="1600" b="1" i="1" dirty="0" err="1">
                <a:solidFill>
                  <a:schemeClr val="tx1"/>
                </a:solidFill>
                <a:latin typeface="Arial" pitchFamily="34" charset="0"/>
                <a:cs typeface="Arial" pitchFamily="34" charset="0"/>
              </a:rPr>
              <a:t>categorii</a:t>
            </a:r>
            <a:r>
              <a:rPr lang="ru-RU" sz="1600" b="1" i="1" dirty="0">
                <a:solidFill>
                  <a:schemeClr val="tx1"/>
                </a:solidFill>
                <a:latin typeface="Arial" pitchFamily="34" charset="0"/>
                <a:cs typeface="Arial" pitchFamily="34" charset="0"/>
              </a:rPr>
              <a:t> </a:t>
            </a:r>
            <a:r>
              <a:rPr lang="ru-RU" sz="1600" b="1" i="1" dirty="0" err="1">
                <a:solidFill>
                  <a:schemeClr val="tx1"/>
                </a:solidFill>
                <a:latin typeface="Arial" pitchFamily="34" charset="0"/>
                <a:cs typeface="Arial" pitchFamily="34" charset="0"/>
              </a:rPr>
              <a:t>de</a:t>
            </a:r>
            <a:r>
              <a:rPr lang="ru-RU" sz="1600" b="1" i="1" dirty="0">
                <a:solidFill>
                  <a:schemeClr val="tx1"/>
                </a:solidFill>
                <a:latin typeface="Arial" pitchFamily="34" charset="0"/>
                <a:cs typeface="Arial" pitchFamily="34" charset="0"/>
              </a:rPr>
              <a:t> </a:t>
            </a:r>
            <a:r>
              <a:rPr lang="ru-RU" sz="1600" b="1" i="1" dirty="0" err="1">
                <a:solidFill>
                  <a:schemeClr val="tx1"/>
                </a:solidFill>
                <a:latin typeface="Arial" pitchFamily="34" charset="0"/>
                <a:cs typeface="Arial" pitchFamily="34" charset="0"/>
              </a:rPr>
              <a:t>angajați</a:t>
            </a:r>
            <a:r>
              <a:rPr lang="ru-RU" sz="1600" b="1" i="1" dirty="0">
                <a:solidFill>
                  <a:schemeClr val="tx1"/>
                </a:solidFill>
                <a:latin typeface="Arial" pitchFamily="34" charset="0"/>
                <a:cs typeface="Arial" pitchFamily="34" charset="0"/>
              </a:rPr>
              <a:t> </a:t>
            </a:r>
            <a:r>
              <a:rPr lang="ru-RU" sz="1600" b="1" i="1" dirty="0" err="1">
                <a:solidFill>
                  <a:schemeClr val="tx1"/>
                </a:solidFill>
                <a:latin typeface="Arial" pitchFamily="34" charset="0"/>
                <a:cs typeface="Arial" pitchFamily="34" charset="0"/>
              </a:rPr>
              <a:t>au</a:t>
            </a:r>
            <a:r>
              <a:rPr lang="ru-RU" sz="1600" b="1" i="1" dirty="0">
                <a:solidFill>
                  <a:schemeClr val="tx1"/>
                </a:solidFill>
                <a:latin typeface="Arial" pitchFamily="34" charset="0"/>
                <a:cs typeface="Arial" pitchFamily="34" charset="0"/>
              </a:rPr>
              <a:t> </a:t>
            </a:r>
            <a:r>
              <a:rPr lang="ru-RU" sz="1600" b="1" i="1" dirty="0" err="1">
                <a:solidFill>
                  <a:schemeClr val="tx1"/>
                </a:solidFill>
                <a:latin typeface="Arial" pitchFamily="34" charset="0"/>
                <a:cs typeface="Arial" pitchFamily="34" charset="0"/>
              </a:rPr>
              <a:t>dreptul</a:t>
            </a:r>
            <a:r>
              <a:rPr lang="ru-RU" sz="1600" b="1" i="1" dirty="0">
                <a:solidFill>
                  <a:schemeClr val="tx1"/>
                </a:solidFill>
                <a:latin typeface="Arial" pitchFamily="34" charset="0"/>
                <a:cs typeface="Arial" pitchFamily="34" charset="0"/>
              </a:rPr>
              <a:t> </a:t>
            </a:r>
            <a:r>
              <a:rPr lang="ru-RU" sz="1600" b="1" i="1" dirty="0" err="1">
                <a:solidFill>
                  <a:schemeClr val="tx1"/>
                </a:solidFill>
                <a:latin typeface="Arial" pitchFamily="34" charset="0"/>
                <a:cs typeface="Arial" pitchFamily="34" charset="0"/>
              </a:rPr>
              <a:t>la</a:t>
            </a:r>
            <a:r>
              <a:rPr lang="ru-RU" sz="1600" b="1" i="1" dirty="0">
                <a:solidFill>
                  <a:schemeClr val="tx1"/>
                </a:solidFill>
                <a:latin typeface="Arial" pitchFamily="34" charset="0"/>
                <a:cs typeface="Arial" pitchFamily="34" charset="0"/>
              </a:rPr>
              <a:t> </a:t>
            </a:r>
            <a:r>
              <a:rPr lang="ru-RU" sz="1600" b="1" i="1" dirty="0" err="1">
                <a:solidFill>
                  <a:schemeClr val="tx1"/>
                </a:solidFill>
                <a:latin typeface="Arial" pitchFamily="34" charset="0"/>
                <a:cs typeface="Arial" pitchFamily="34" charset="0"/>
              </a:rPr>
              <a:t>zile</a:t>
            </a:r>
            <a:r>
              <a:rPr lang="ru-RU" sz="1600" b="1" i="1" dirty="0">
                <a:solidFill>
                  <a:schemeClr val="tx1"/>
                </a:solidFill>
                <a:latin typeface="Arial" pitchFamily="34" charset="0"/>
                <a:cs typeface="Arial" pitchFamily="34" charset="0"/>
              </a:rPr>
              <a:t>  </a:t>
            </a:r>
            <a:r>
              <a:rPr lang="ru-RU" sz="1600" b="1" i="1" dirty="0" err="1">
                <a:solidFill>
                  <a:schemeClr val="tx1"/>
                </a:solidFill>
                <a:latin typeface="Arial" pitchFamily="34" charset="0"/>
                <a:cs typeface="Arial" pitchFamily="34" charset="0"/>
              </a:rPr>
              <a:t>de</a:t>
            </a:r>
            <a:r>
              <a:rPr lang="ru-RU" sz="1600" b="1" i="1" dirty="0">
                <a:solidFill>
                  <a:schemeClr val="tx1"/>
                </a:solidFill>
                <a:latin typeface="Arial" pitchFamily="34" charset="0"/>
                <a:cs typeface="Arial" pitchFamily="34" charset="0"/>
              </a:rPr>
              <a:t> </a:t>
            </a:r>
            <a:r>
              <a:rPr lang="ru-RU" sz="1600" b="1" i="1" dirty="0" err="1">
                <a:solidFill>
                  <a:schemeClr val="tx1"/>
                </a:solidFill>
                <a:latin typeface="Arial" pitchFamily="34" charset="0"/>
                <a:cs typeface="Arial" pitchFamily="34" charset="0"/>
              </a:rPr>
              <a:t>concediu</a:t>
            </a:r>
            <a:r>
              <a:rPr lang="ru-RU" sz="1600" b="1" i="1" dirty="0">
                <a:solidFill>
                  <a:schemeClr val="tx1"/>
                </a:solidFill>
                <a:latin typeface="Arial" pitchFamily="34" charset="0"/>
                <a:cs typeface="Arial" pitchFamily="34" charset="0"/>
              </a:rPr>
              <a:t> </a:t>
            </a:r>
            <a:r>
              <a:rPr lang="ru-RU" sz="1600" b="1" i="1" dirty="0" err="1">
                <a:solidFill>
                  <a:schemeClr val="tx1"/>
                </a:solidFill>
                <a:latin typeface="Arial" pitchFamily="34" charset="0"/>
                <a:cs typeface="Arial" pitchFamily="34" charset="0"/>
              </a:rPr>
              <a:t>anual</a:t>
            </a:r>
            <a:r>
              <a:rPr lang="ru-RU" sz="1600" b="1" i="1" dirty="0">
                <a:solidFill>
                  <a:schemeClr val="tx1"/>
                </a:solidFill>
                <a:latin typeface="Arial" pitchFamily="34" charset="0"/>
                <a:cs typeface="Arial" pitchFamily="34" charset="0"/>
              </a:rPr>
              <a:t> </a:t>
            </a:r>
            <a:r>
              <a:rPr lang="ru-RU" sz="1600" b="1" i="1" dirty="0" err="1">
                <a:solidFill>
                  <a:schemeClr val="tx1"/>
                </a:solidFill>
                <a:latin typeface="Arial" pitchFamily="34" charset="0"/>
                <a:cs typeface="Arial" pitchFamily="34" charset="0"/>
              </a:rPr>
              <a:t>plătite</a:t>
            </a:r>
            <a:r>
              <a:rPr lang="ru-RU" sz="1600" b="1" i="1" dirty="0">
                <a:solidFill>
                  <a:schemeClr val="tx1"/>
                </a:solidFill>
                <a:latin typeface="Arial" pitchFamily="34" charset="0"/>
                <a:cs typeface="Arial" pitchFamily="34" charset="0"/>
              </a:rPr>
              <a:t> </a:t>
            </a:r>
            <a:r>
              <a:rPr lang="ru-RU" sz="1600" b="1" i="1" dirty="0" err="1">
                <a:solidFill>
                  <a:schemeClr val="tx1"/>
                </a:solidFill>
                <a:latin typeface="Arial" pitchFamily="34" charset="0"/>
                <a:cs typeface="Arial" pitchFamily="34" charset="0"/>
              </a:rPr>
              <a:t>suplimentare</a:t>
            </a:r>
            <a:r>
              <a:rPr lang="ru-RU" sz="1600" b="1" i="1" dirty="0">
                <a:solidFill>
                  <a:schemeClr val="tx1"/>
                </a:solidFill>
                <a:latin typeface="Arial" pitchFamily="34" charset="0"/>
                <a:cs typeface="Arial" pitchFamily="34" charset="0"/>
              </a:rPr>
              <a:t>.</a:t>
            </a:r>
          </a:p>
          <a:p>
            <a:pPr marL="82296" indent="0" algn="just">
              <a:buNone/>
            </a:pPr>
            <a:r>
              <a:rPr lang="ru-RU" sz="1400" dirty="0" err="1">
                <a:solidFill>
                  <a:schemeClr val="tx1"/>
                </a:solidFill>
                <a:latin typeface="Arial" pitchFamily="34" charset="0"/>
                <a:cs typeface="Arial" pitchFamily="34" charset="0"/>
              </a:rPr>
              <a:t>Conform</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art</a:t>
            </a:r>
            <a:r>
              <a:rPr lang="ru-RU" sz="1400" dirty="0">
                <a:solidFill>
                  <a:schemeClr val="tx1"/>
                </a:solidFill>
                <a:latin typeface="Arial" pitchFamily="34" charset="0"/>
                <a:cs typeface="Arial" pitchFamily="34" charset="0"/>
              </a:rPr>
              <a:t>. 121 </a:t>
            </a:r>
            <a:r>
              <a:rPr lang="ru-RU" sz="1400" dirty="0" err="1">
                <a:solidFill>
                  <a:schemeClr val="tx1"/>
                </a:solidFill>
                <a:latin typeface="Arial" pitchFamily="34" charset="0"/>
                <a:cs typeface="Arial" pitchFamily="34" charset="0"/>
              </a:rPr>
              <a:t>din</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Codul</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muncii</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salariaţii</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care</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lucrează</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în</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condiţii</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vătămătoare</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persoanele</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cu</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dizabilităţi</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de</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vedere</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severe</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şi</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tinerii</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în</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vîrstă</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de</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pînă</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la</a:t>
            </a:r>
            <a:r>
              <a:rPr lang="ru-RU" sz="1400" dirty="0">
                <a:solidFill>
                  <a:schemeClr val="tx1"/>
                </a:solidFill>
                <a:latin typeface="Arial" pitchFamily="34" charset="0"/>
                <a:cs typeface="Arial" pitchFamily="34" charset="0"/>
              </a:rPr>
              <a:t> 18 </a:t>
            </a:r>
            <a:r>
              <a:rPr lang="ru-RU" sz="1400" dirty="0" err="1">
                <a:solidFill>
                  <a:schemeClr val="tx1"/>
                </a:solidFill>
                <a:latin typeface="Arial" pitchFamily="34" charset="0"/>
                <a:cs typeface="Arial" pitchFamily="34" charset="0"/>
              </a:rPr>
              <a:t>ani</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beneficiază</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de</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un</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concediu</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de</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odihnă</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anual</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suplimentar</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plătit</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cu</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durata</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de</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cel</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puţin</a:t>
            </a:r>
            <a:r>
              <a:rPr lang="ru-RU" sz="1400" dirty="0">
                <a:solidFill>
                  <a:schemeClr val="tx1"/>
                </a:solidFill>
                <a:latin typeface="Arial" pitchFamily="34" charset="0"/>
                <a:cs typeface="Arial" pitchFamily="34" charset="0"/>
              </a:rPr>
              <a:t> 4 </a:t>
            </a:r>
            <a:r>
              <a:rPr lang="ru-RU" sz="1400" dirty="0" err="1">
                <a:solidFill>
                  <a:schemeClr val="tx1"/>
                </a:solidFill>
                <a:latin typeface="Arial" pitchFamily="34" charset="0"/>
                <a:cs typeface="Arial" pitchFamily="34" charset="0"/>
              </a:rPr>
              <a:t>zile</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calendaristice</a:t>
            </a:r>
            <a:r>
              <a:rPr lang="ru-RU" sz="1400" dirty="0">
                <a:solidFill>
                  <a:schemeClr val="tx1"/>
                </a:solidFill>
                <a:latin typeface="Arial" pitchFamily="34" charset="0"/>
                <a:cs typeface="Arial" pitchFamily="34" charset="0"/>
              </a:rPr>
              <a:t>.</a:t>
            </a:r>
          </a:p>
          <a:p>
            <a:pPr marL="82296" indent="0" algn="just">
              <a:buNone/>
            </a:pPr>
            <a:r>
              <a:rPr lang="ru-RU" sz="1400" dirty="0" err="1">
                <a:solidFill>
                  <a:schemeClr val="tx1"/>
                </a:solidFill>
                <a:latin typeface="Arial" pitchFamily="34" charset="0"/>
                <a:cs typeface="Arial" pitchFamily="34" charset="0"/>
              </a:rPr>
              <a:t>La</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cererea</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scrisă</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unul</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dintre</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părinții</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cu</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doi</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sau</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mai</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mulți</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copii</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cu</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vârsta</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sub</a:t>
            </a:r>
            <a:r>
              <a:rPr lang="ru-RU" sz="1400" dirty="0">
                <a:solidFill>
                  <a:schemeClr val="tx1"/>
                </a:solidFill>
                <a:latin typeface="Arial" pitchFamily="34" charset="0"/>
                <a:cs typeface="Arial" pitchFamily="34" charset="0"/>
              </a:rPr>
              <a:t> 14 </a:t>
            </a:r>
            <a:r>
              <a:rPr lang="ru-RU" sz="1400" dirty="0" err="1">
                <a:solidFill>
                  <a:schemeClr val="tx1"/>
                </a:solidFill>
                <a:latin typeface="Arial" pitchFamily="34" charset="0"/>
                <a:cs typeface="Arial" pitchFamily="34" charset="0"/>
              </a:rPr>
              <a:t>ani</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sau</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un</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copil</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cu</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dizabilități</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sub</a:t>
            </a:r>
            <a:r>
              <a:rPr lang="ru-RU" sz="1400" dirty="0">
                <a:solidFill>
                  <a:schemeClr val="tx1"/>
                </a:solidFill>
                <a:latin typeface="Arial" pitchFamily="34" charset="0"/>
                <a:cs typeface="Arial" pitchFamily="34" charset="0"/>
              </a:rPr>
              <a:t> 18 </a:t>
            </a:r>
            <a:r>
              <a:rPr lang="ru-RU" sz="1400" dirty="0" err="1">
                <a:solidFill>
                  <a:schemeClr val="tx1"/>
                </a:solidFill>
                <a:latin typeface="Arial" pitchFamily="34" charset="0"/>
                <a:cs typeface="Arial" pitchFamily="34" charset="0"/>
              </a:rPr>
              <a:t>ani</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are</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dreptul</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să</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primească</a:t>
            </a:r>
            <a:r>
              <a:rPr lang="ru-RU" sz="1400" dirty="0">
                <a:solidFill>
                  <a:schemeClr val="tx1"/>
                </a:solidFill>
                <a:latin typeface="Arial" pitchFamily="34" charset="0"/>
                <a:cs typeface="Arial" pitchFamily="34" charset="0"/>
              </a:rPr>
              <a:t> 4 </a:t>
            </a:r>
            <a:r>
              <a:rPr lang="ru-RU" sz="1400" dirty="0" err="1">
                <a:solidFill>
                  <a:schemeClr val="tx1"/>
                </a:solidFill>
                <a:latin typeface="Arial" pitchFamily="34" charset="0"/>
                <a:cs typeface="Arial" pitchFamily="34" charset="0"/>
              </a:rPr>
              <a:t>zile</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suplimentare</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la</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concediul</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anual</a:t>
            </a:r>
            <a:r>
              <a:rPr lang="ru-RU" sz="1400" dirty="0">
                <a:solidFill>
                  <a:schemeClr val="tx1"/>
                </a:solidFill>
                <a:latin typeface="Arial" pitchFamily="34" charset="0"/>
                <a:cs typeface="Arial" pitchFamily="34" charset="0"/>
              </a:rPr>
              <a:t> </a:t>
            </a:r>
            <a:r>
              <a:rPr lang="ru-RU" sz="1400" dirty="0" err="1">
                <a:solidFill>
                  <a:schemeClr val="tx1"/>
                </a:solidFill>
                <a:latin typeface="Arial" pitchFamily="34" charset="0"/>
                <a:cs typeface="Arial" pitchFamily="34" charset="0"/>
              </a:rPr>
              <a:t>plătit</a:t>
            </a:r>
            <a:r>
              <a:rPr lang="ru-RU" sz="1400" dirty="0">
                <a:solidFill>
                  <a:schemeClr val="tx1"/>
                </a:solidFill>
                <a:latin typeface="Arial" pitchFamily="34" charset="0"/>
                <a:cs typeface="Arial" pitchFamily="34" charset="0"/>
              </a:rPr>
              <a:t>.</a:t>
            </a:r>
          </a:p>
          <a:p>
            <a:pPr marL="82296" indent="0" algn="just">
              <a:buNone/>
            </a:pPr>
            <a:r>
              <a:rPr lang="ru-RU" sz="1400" b="1" i="1" dirty="0" err="1">
                <a:solidFill>
                  <a:schemeClr val="tx1"/>
                </a:solidFill>
                <a:latin typeface="Arial" pitchFamily="34" charset="0"/>
                <a:cs typeface="Arial" pitchFamily="34" charset="0"/>
              </a:rPr>
              <a:t>Concediile</a:t>
            </a:r>
            <a:r>
              <a:rPr lang="ru-RU" sz="1400" b="1" i="1" dirty="0">
                <a:solidFill>
                  <a:schemeClr val="tx1"/>
                </a:solidFill>
                <a:latin typeface="Arial" pitchFamily="34" charset="0"/>
                <a:cs typeface="Arial" pitchFamily="34" charset="0"/>
              </a:rPr>
              <a:t> </a:t>
            </a:r>
            <a:r>
              <a:rPr lang="ru-RU" sz="1400" b="1" i="1" dirty="0" err="1">
                <a:solidFill>
                  <a:schemeClr val="tx1"/>
                </a:solidFill>
                <a:latin typeface="Arial" pitchFamily="34" charset="0"/>
                <a:cs typeface="Arial" pitchFamily="34" charset="0"/>
              </a:rPr>
              <a:t>de</a:t>
            </a:r>
            <a:r>
              <a:rPr lang="ru-RU" sz="1400" b="1" i="1" dirty="0">
                <a:solidFill>
                  <a:schemeClr val="tx1"/>
                </a:solidFill>
                <a:latin typeface="Arial" pitchFamily="34" charset="0"/>
                <a:cs typeface="Arial" pitchFamily="34" charset="0"/>
              </a:rPr>
              <a:t> </a:t>
            </a:r>
            <a:r>
              <a:rPr lang="ru-RU" sz="1400" b="1" i="1" dirty="0" err="1">
                <a:solidFill>
                  <a:schemeClr val="tx1"/>
                </a:solidFill>
                <a:latin typeface="Arial" pitchFamily="34" charset="0"/>
                <a:cs typeface="Arial" pitchFamily="34" charset="0"/>
              </a:rPr>
              <a:t>odihnă</a:t>
            </a:r>
            <a:r>
              <a:rPr lang="ru-RU" sz="1400" b="1" i="1" dirty="0">
                <a:solidFill>
                  <a:schemeClr val="tx1"/>
                </a:solidFill>
                <a:latin typeface="Arial" pitchFamily="34" charset="0"/>
                <a:cs typeface="Arial" pitchFamily="34" charset="0"/>
              </a:rPr>
              <a:t> </a:t>
            </a:r>
            <a:r>
              <a:rPr lang="ru-RU" sz="1400" b="1" i="1" dirty="0" err="1">
                <a:solidFill>
                  <a:schemeClr val="tx1"/>
                </a:solidFill>
                <a:latin typeface="Arial" pitchFamily="34" charset="0"/>
                <a:cs typeface="Arial" pitchFamily="34" charset="0"/>
              </a:rPr>
              <a:t>anuale</a:t>
            </a:r>
            <a:r>
              <a:rPr lang="ru-RU" sz="1400" b="1" i="1" dirty="0">
                <a:solidFill>
                  <a:schemeClr val="tx1"/>
                </a:solidFill>
                <a:latin typeface="Arial" pitchFamily="34" charset="0"/>
                <a:cs typeface="Arial" pitchFamily="34" charset="0"/>
              </a:rPr>
              <a:t> </a:t>
            </a:r>
            <a:r>
              <a:rPr lang="ru-RU" sz="1400" b="1" i="1" dirty="0" err="1">
                <a:solidFill>
                  <a:schemeClr val="tx1"/>
                </a:solidFill>
                <a:latin typeface="Arial" pitchFamily="34" charset="0"/>
                <a:cs typeface="Arial" pitchFamily="34" charset="0"/>
              </a:rPr>
              <a:t>suplimentare</a:t>
            </a:r>
            <a:r>
              <a:rPr lang="ru-RU" sz="1400" b="1" i="1" dirty="0">
                <a:solidFill>
                  <a:schemeClr val="tx1"/>
                </a:solidFill>
                <a:latin typeface="Arial" pitchFamily="34" charset="0"/>
                <a:cs typeface="Arial" pitchFamily="34" charset="0"/>
              </a:rPr>
              <a:t> </a:t>
            </a:r>
            <a:r>
              <a:rPr lang="ru-RU" sz="1400" b="1" i="1" dirty="0" err="1">
                <a:solidFill>
                  <a:schemeClr val="tx1"/>
                </a:solidFill>
                <a:latin typeface="Arial" pitchFamily="34" charset="0"/>
                <a:cs typeface="Arial" pitchFamily="34" charset="0"/>
              </a:rPr>
              <a:t>se</a:t>
            </a:r>
            <a:r>
              <a:rPr lang="ru-RU" sz="1400" b="1" i="1" dirty="0">
                <a:solidFill>
                  <a:schemeClr val="tx1"/>
                </a:solidFill>
                <a:latin typeface="Arial" pitchFamily="34" charset="0"/>
                <a:cs typeface="Arial" pitchFamily="34" charset="0"/>
              </a:rPr>
              <a:t> </a:t>
            </a:r>
            <a:r>
              <a:rPr lang="ru-RU" sz="1400" b="1" i="1" dirty="0" err="1">
                <a:solidFill>
                  <a:schemeClr val="tx1"/>
                </a:solidFill>
                <a:latin typeface="Arial" pitchFamily="34" charset="0"/>
                <a:cs typeface="Arial" pitchFamily="34" charset="0"/>
              </a:rPr>
              <a:t>alipesc</a:t>
            </a:r>
            <a:r>
              <a:rPr lang="ru-RU" sz="1400" b="1" i="1" dirty="0">
                <a:solidFill>
                  <a:schemeClr val="tx1"/>
                </a:solidFill>
                <a:latin typeface="Arial" pitchFamily="34" charset="0"/>
                <a:cs typeface="Arial" pitchFamily="34" charset="0"/>
              </a:rPr>
              <a:t> </a:t>
            </a:r>
            <a:r>
              <a:rPr lang="ru-RU" sz="1400" b="1" i="1" dirty="0" err="1">
                <a:solidFill>
                  <a:schemeClr val="tx1"/>
                </a:solidFill>
                <a:latin typeface="Arial" pitchFamily="34" charset="0"/>
                <a:cs typeface="Arial" pitchFamily="34" charset="0"/>
              </a:rPr>
              <a:t>la</a:t>
            </a:r>
            <a:r>
              <a:rPr lang="ru-RU" sz="1400" b="1" i="1" dirty="0">
                <a:solidFill>
                  <a:schemeClr val="tx1"/>
                </a:solidFill>
                <a:latin typeface="Arial" pitchFamily="34" charset="0"/>
                <a:cs typeface="Arial" pitchFamily="34" charset="0"/>
              </a:rPr>
              <a:t> </a:t>
            </a:r>
            <a:r>
              <a:rPr lang="ru-RU" sz="1400" b="1" i="1" dirty="0" err="1">
                <a:solidFill>
                  <a:schemeClr val="tx1"/>
                </a:solidFill>
                <a:latin typeface="Arial" pitchFamily="34" charset="0"/>
                <a:cs typeface="Arial" pitchFamily="34" charset="0"/>
              </a:rPr>
              <a:t>concediul</a:t>
            </a:r>
            <a:r>
              <a:rPr lang="ru-RU" sz="1400" b="1" i="1" dirty="0">
                <a:solidFill>
                  <a:schemeClr val="tx1"/>
                </a:solidFill>
                <a:latin typeface="Arial" pitchFamily="34" charset="0"/>
                <a:cs typeface="Arial" pitchFamily="34" charset="0"/>
              </a:rPr>
              <a:t> </a:t>
            </a:r>
            <a:r>
              <a:rPr lang="ru-RU" sz="1400" b="1" i="1" dirty="0" err="1">
                <a:solidFill>
                  <a:schemeClr val="tx1"/>
                </a:solidFill>
                <a:latin typeface="Arial" pitchFamily="34" charset="0"/>
                <a:cs typeface="Arial" pitchFamily="34" charset="0"/>
              </a:rPr>
              <a:t>de</a:t>
            </a:r>
            <a:r>
              <a:rPr lang="ru-RU" sz="1400" b="1" i="1" dirty="0">
                <a:solidFill>
                  <a:schemeClr val="tx1"/>
                </a:solidFill>
                <a:latin typeface="Arial" pitchFamily="34" charset="0"/>
                <a:cs typeface="Arial" pitchFamily="34" charset="0"/>
              </a:rPr>
              <a:t> </a:t>
            </a:r>
            <a:r>
              <a:rPr lang="ru-RU" sz="1400" b="1" i="1" dirty="0" err="1">
                <a:solidFill>
                  <a:schemeClr val="tx1"/>
                </a:solidFill>
                <a:latin typeface="Arial" pitchFamily="34" charset="0"/>
                <a:cs typeface="Arial" pitchFamily="34" charset="0"/>
              </a:rPr>
              <a:t>odihnă</a:t>
            </a:r>
            <a:r>
              <a:rPr lang="ru-RU" sz="1400" b="1" i="1" dirty="0">
                <a:solidFill>
                  <a:schemeClr val="tx1"/>
                </a:solidFill>
                <a:latin typeface="Arial" pitchFamily="34" charset="0"/>
                <a:cs typeface="Arial" pitchFamily="34" charset="0"/>
              </a:rPr>
              <a:t> </a:t>
            </a:r>
            <a:r>
              <a:rPr lang="ru-RU" sz="1400" b="1" i="1" dirty="0" err="1">
                <a:solidFill>
                  <a:schemeClr val="tx1"/>
                </a:solidFill>
                <a:latin typeface="Arial" pitchFamily="34" charset="0"/>
                <a:cs typeface="Arial" pitchFamily="34" charset="0"/>
              </a:rPr>
              <a:t>anual</a:t>
            </a:r>
            <a:r>
              <a:rPr lang="ru-RU" sz="1400" b="1" i="1" dirty="0">
                <a:solidFill>
                  <a:schemeClr val="tx1"/>
                </a:solidFill>
                <a:latin typeface="Arial" pitchFamily="34" charset="0"/>
                <a:cs typeface="Arial" pitchFamily="34" charset="0"/>
              </a:rPr>
              <a:t> </a:t>
            </a:r>
            <a:r>
              <a:rPr lang="ru-RU" sz="1400" b="1" i="1" dirty="0" err="1">
                <a:solidFill>
                  <a:schemeClr val="tx1"/>
                </a:solidFill>
                <a:latin typeface="Arial" pitchFamily="34" charset="0"/>
                <a:cs typeface="Arial" pitchFamily="34" charset="0"/>
              </a:rPr>
              <a:t>de</a:t>
            </a:r>
            <a:r>
              <a:rPr lang="ru-RU" sz="1400" b="1" i="1" dirty="0">
                <a:solidFill>
                  <a:schemeClr val="tx1"/>
                </a:solidFill>
                <a:latin typeface="Arial" pitchFamily="34" charset="0"/>
                <a:cs typeface="Arial" pitchFamily="34" charset="0"/>
              </a:rPr>
              <a:t> </a:t>
            </a:r>
            <a:r>
              <a:rPr lang="ru-RU" sz="1400" b="1" i="1" dirty="0" err="1">
                <a:solidFill>
                  <a:schemeClr val="tx1"/>
                </a:solidFill>
                <a:latin typeface="Arial" pitchFamily="34" charset="0"/>
                <a:cs typeface="Arial" pitchFamily="34" charset="0"/>
              </a:rPr>
              <a:t>bază</a:t>
            </a:r>
            <a:r>
              <a:rPr lang="ru-RU" sz="1400" b="1" i="1" dirty="0">
                <a:solidFill>
                  <a:schemeClr val="tx1"/>
                </a:solidFill>
                <a:latin typeface="Arial" pitchFamily="34" charset="0"/>
                <a:cs typeface="Arial" pitchFamily="34" charset="0"/>
              </a:rPr>
              <a:t>.</a:t>
            </a:r>
            <a:endParaRPr lang="ro-MD" sz="1400" b="1" i="1" dirty="0">
              <a:solidFill>
                <a:schemeClr val="tx1"/>
              </a:solidFill>
              <a:latin typeface="Arial" pitchFamily="34" charset="0"/>
              <a:cs typeface="Arial" pitchFamily="34" charset="0"/>
            </a:endParaRPr>
          </a:p>
          <a:p>
            <a:pPr marL="82296" indent="0" algn="just">
              <a:buNone/>
            </a:pPr>
            <a:endParaRPr lang="ro-RO" sz="1400" dirty="0">
              <a:solidFill>
                <a:schemeClr val="tx1"/>
              </a:solidFill>
              <a:latin typeface="Arial" pitchFamily="34" charset="0"/>
              <a:cs typeface="Arial" pitchFamily="34" charset="0"/>
            </a:endParaRPr>
          </a:p>
          <a:p>
            <a:pPr marL="82296" indent="0" algn="just">
              <a:buNone/>
            </a:pPr>
            <a:r>
              <a:rPr lang="ro-RO" sz="1400" dirty="0">
                <a:solidFill>
                  <a:schemeClr val="tx1"/>
                </a:solidFill>
                <a:latin typeface="Arial" pitchFamily="34" charset="0"/>
                <a:cs typeface="Arial" pitchFamily="34" charset="0"/>
              </a:rPr>
              <a:t>Salariaților angajați în anumite sectoare ale economiei (industrie, transporturi, construcții etc.) li se oferă concediu anual suplimentar plătit pentru experiență de muncă la întreprindere, muncă în schimburi, factori de risc la locul de muncă și / sau condiții de muncă dăunătoare în conformitate cu Contractele colective la nivel de ramură, Contractul colectiv de muncă la nivel de întreprindere și conform alrot prevederi a  legislației în vigoare.</a:t>
            </a:r>
            <a:endParaRPr lang="ru-RU" sz="1400" dirty="0">
              <a:solidFill>
                <a:schemeClr val="tx1"/>
              </a:solidFill>
              <a:latin typeface="Arial" pitchFamily="34" charset="0"/>
              <a:cs typeface="Arial" pitchFamily="34" charset="0"/>
            </a:endParaRPr>
          </a:p>
        </p:txBody>
      </p:sp>
      <p:pic>
        <p:nvPicPr>
          <p:cNvPr id="5" name="Рисунок 4">
            <a:extLst>
              <a:ext uri="{FF2B5EF4-FFF2-40B4-BE49-F238E27FC236}">
                <a16:creationId xmlns:a16="http://schemas.microsoft.com/office/drawing/2014/main" id="{40E2A69E-FE00-459E-8A66-BBF5CE036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836712"/>
            <a:ext cx="4032448" cy="216024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387DAA3-A884-4EEF-BB8E-734795B2823F}"/>
              </a:ext>
            </a:extLst>
          </p:cNvPr>
          <p:cNvSpPr>
            <a:spLocks noGrp="1"/>
          </p:cNvSpPr>
          <p:nvPr>
            <p:ph idx="1"/>
          </p:nvPr>
        </p:nvSpPr>
        <p:spPr>
          <a:xfrm>
            <a:off x="251520" y="332656"/>
            <a:ext cx="8496944" cy="4464496"/>
          </a:xfrm>
        </p:spPr>
        <p:txBody>
          <a:bodyPr>
            <a:normAutofit fontScale="70000" lnSpcReduction="20000"/>
          </a:bodyPr>
          <a:lstStyle/>
          <a:p>
            <a:pPr marL="82296" indent="0" algn="ctr">
              <a:buNone/>
            </a:pPr>
            <a:r>
              <a:rPr lang="ro-RO" sz="2600" b="1" i="1" dirty="0">
                <a:solidFill>
                  <a:schemeClr val="tx1"/>
                </a:solidFill>
                <a:latin typeface="Arial Black" panose="020B0A04020102020204" pitchFamily="34" charset="0"/>
                <a:cs typeface="Arial" panose="020B0604020202020204" pitchFamily="34" charset="0"/>
              </a:rPr>
              <a:t>Concediul fără plată </a:t>
            </a:r>
          </a:p>
          <a:p>
            <a:pPr marL="82296" indent="0" algn="just">
              <a:buNone/>
            </a:pPr>
            <a:r>
              <a:rPr lang="ro-RO" sz="2600" dirty="0">
                <a:solidFill>
                  <a:schemeClr val="tx1"/>
                </a:solidFill>
                <a:latin typeface="Arial" panose="020B0604020202020204" pitchFamily="34" charset="0"/>
                <a:cs typeface="Arial" panose="020B0604020202020204" pitchFamily="34" charset="0"/>
              </a:rPr>
              <a:t>      Concediul fără plată se reglamentează de Codul muncii. </a:t>
            </a:r>
            <a:endParaRPr lang="ru-RU" sz="2600" dirty="0">
              <a:solidFill>
                <a:schemeClr val="tx1"/>
              </a:solidFill>
              <a:latin typeface="Arial" panose="020B0604020202020204" pitchFamily="34" charset="0"/>
              <a:cs typeface="Arial" panose="020B0604020202020204" pitchFamily="34" charset="0"/>
            </a:endParaRPr>
          </a:p>
          <a:p>
            <a:pPr marL="82296" indent="0" algn="just">
              <a:buNone/>
            </a:pPr>
            <a:r>
              <a:rPr lang="ro-RO" sz="2600" dirty="0">
                <a:solidFill>
                  <a:schemeClr val="tx1"/>
                </a:solidFill>
                <a:latin typeface="Arial" panose="020B0604020202020204" pitchFamily="34" charset="0"/>
                <a:cs typeface="Arial" panose="020B0604020202020204" pitchFamily="34" charset="0"/>
              </a:rPr>
              <a:t>Codul muncii reglamentează două tipuri de concediu fără plată:</a:t>
            </a:r>
            <a:endParaRPr lang="ru-RU" sz="2600" dirty="0">
              <a:solidFill>
                <a:schemeClr val="tx1"/>
              </a:solidFill>
              <a:latin typeface="Arial" panose="020B0604020202020204" pitchFamily="34" charset="0"/>
              <a:cs typeface="Arial" panose="020B0604020202020204" pitchFamily="34" charset="0"/>
            </a:endParaRPr>
          </a:p>
          <a:p>
            <a:pPr marL="82296" lvl="0" indent="0" algn="just">
              <a:buNone/>
            </a:pPr>
            <a:r>
              <a:rPr lang="ro-RO" sz="2600" b="1" dirty="0">
                <a:solidFill>
                  <a:schemeClr val="tx1"/>
                </a:solidFill>
                <a:latin typeface="Arial" panose="020B0604020202020204" pitchFamily="34" charset="0"/>
                <a:cs typeface="Arial" panose="020B0604020202020204" pitchFamily="34" charset="0"/>
              </a:rPr>
              <a:t>I.</a:t>
            </a:r>
            <a:r>
              <a:rPr lang="ro-RO" sz="2600" dirty="0">
                <a:solidFill>
                  <a:schemeClr val="tx1"/>
                </a:solidFill>
                <a:latin typeface="Arial" panose="020B0604020202020204" pitchFamily="34" charset="0"/>
                <a:cs typeface="Arial" panose="020B0604020202020204" pitchFamily="34" charset="0"/>
              </a:rPr>
              <a:t> Suspendarea contractul individual de munca, prin acordul parților, în cazul concediilor fără plată </a:t>
            </a:r>
            <a:r>
              <a:rPr lang="ro-RO" sz="2600" b="1" i="1" dirty="0">
                <a:solidFill>
                  <a:schemeClr val="tx1"/>
                </a:solidFill>
                <a:latin typeface="Arial" panose="020B0604020202020204" pitchFamily="34" charset="0"/>
                <a:cs typeface="Arial" panose="020B0604020202020204" pitchFamily="34" charset="0"/>
              </a:rPr>
              <a:t>pentru o perioadă mai mare de o lună</a:t>
            </a:r>
            <a:r>
              <a:rPr lang="ro-RO" sz="2600" dirty="0">
                <a:solidFill>
                  <a:schemeClr val="tx1"/>
                </a:solidFill>
                <a:latin typeface="Arial" panose="020B0604020202020204" pitchFamily="34" charset="0"/>
                <a:cs typeface="Arial" panose="020B0604020202020204" pitchFamily="34" charset="0"/>
              </a:rPr>
              <a:t>, conform prevederii art. 77 lit. a) din Codul muncii.</a:t>
            </a:r>
            <a:endParaRPr lang="ru-RU" sz="2600" dirty="0">
              <a:solidFill>
                <a:schemeClr val="tx1"/>
              </a:solidFill>
              <a:latin typeface="Arial" panose="020B0604020202020204" pitchFamily="34" charset="0"/>
              <a:cs typeface="Arial" panose="020B0604020202020204" pitchFamily="34" charset="0"/>
            </a:endParaRPr>
          </a:p>
          <a:p>
            <a:pPr marL="82296" lvl="0" indent="0" algn="just">
              <a:buNone/>
            </a:pPr>
            <a:r>
              <a:rPr lang="ro-RO" sz="2600" b="1" dirty="0">
                <a:solidFill>
                  <a:schemeClr val="tx1"/>
                </a:solidFill>
                <a:latin typeface="Arial" panose="020B0604020202020204" pitchFamily="34" charset="0"/>
                <a:cs typeface="Arial" panose="020B0604020202020204" pitchFamily="34" charset="0"/>
              </a:rPr>
              <a:t>II.</a:t>
            </a:r>
            <a:r>
              <a:rPr lang="ro-RO" sz="2600" dirty="0">
                <a:solidFill>
                  <a:schemeClr val="tx1"/>
                </a:solidFill>
                <a:latin typeface="Arial" panose="020B0604020202020204" pitchFamily="34" charset="0"/>
                <a:cs typeface="Arial" panose="020B0604020202020204" pitchFamily="34" charset="0"/>
              </a:rPr>
              <a:t> Concediu fără plată din condiții familiare și din alte motive intemeiate, </a:t>
            </a:r>
            <a:r>
              <a:rPr lang="ro-RO" sz="2600" b="1" i="1" dirty="0">
                <a:solidFill>
                  <a:schemeClr val="tx1"/>
                </a:solidFill>
                <a:latin typeface="Arial" panose="020B0604020202020204" pitchFamily="34" charset="0"/>
                <a:cs typeface="Arial" panose="020B0604020202020204" pitchFamily="34" charset="0"/>
              </a:rPr>
              <a:t>cu o durată de pînă la 120 zile calendaristice</a:t>
            </a:r>
            <a:r>
              <a:rPr lang="ro-RO" sz="2600" dirty="0">
                <a:solidFill>
                  <a:schemeClr val="tx1"/>
                </a:solidFill>
                <a:latin typeface="Arial" panose="020B0604020202020204" pitchFamily="34" charset="0"/>
                <a:cs typeface="Arial" panose="020B0604020202020204" pitchFamily="34" charset="0"/>
              </a:rPr>
              <a:t>, conform prevederii art. 120 alin. (1) din Codul muncii.</a:t>
            </a:r>
            <a:endParaRPr lang="ru-RU" sz="2600" dirty="0">
              <a:solidFill>
                <a:schemeClr val="tx1"/>
              </a:solidFill>
              <a:latin typeface="Arial" panose="020B0604020202020204" pitchFamily="34" charset="0"/>
              <a:cs typeface="Arial" panose="020B0604020202020204" pitchFamily="34" charset="0"/>
            </a:endParaRPr>
          </a:p>
          <a:p>
            <a:pPr marL="82296" indent="0" algn="just">
              <a:buNone/>
            </a:pPr>
            <a:r>
              <a:rPr lang="ro-RO" sz="2600" dirty="0">
                <a:solidFill>
                  <a:schemeClr val="tx1"/>
                </a:solidFill>
                <a:latin typeface="Arial" panose="020B0604020202020204" pitchFamily="34" charset="0"/>
                <a:cs typeface="Arial" panose="020B0604020202020204" pitchFamily="34" charset="0"/>
              </a:rPr>
              <a:t>      Perioada și durata concediului fără plată se negociază și se stabilește cu consimțămîntul angajatorului cu exepția cazurilor cînd salariații au prioritate la concediu fără plată cu o durată de cel puțin 14 zile calendaristice:</a:t>
            </a:r>
            <a:endParaRPr lang="ru-RU" sz="2600" dirty="0">
              <a:solidFill>
                <a:schemeClr val="tx1"/>
              </a:solidFill>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ro-RO" sz="2600" dirty="0">
                <a:solidFill>
                  <a:schemeClr val="tx1"/>
                </a:solidFill>
                <a:latin typeface="Arial" panose="020B0604020202020204" pitchFamily="34" charset="0"/>
                <a:cs typeface="Arial" panose="020B0604020202020204" pitchFamily="34" charset="0"/>
              </a:rPr>
              <a:t>unuia dintre părinţii care au 2 şi mai mulţi copii în vîrstă de pînă la 14 ani (sau un copil cu dizabilităţi);</a:t>
            </a:r>
            <a:endParaRPr lang="ru-RU" sz="2600" dirty="0">
              <a:solidFill>
                <a:schemeClr val="tx1"/>
              </a:solidFill>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ro-RO" sz="2600" dirty="0">
                <a:solidFill>
                  <a:schemeClr val="tx1"/>
                </a:solidFill>
                <a:latin typeface="Arial" panose="020B0604020202020204" pitchFamily="34" charset="0"/>
                <a:cs typeface="Arial" panose="020B0604020202020204" pitchFamily="34" charset="0"/>
              </a:rPr>
              <a:t>părinţilor singuri necăsătoriţi care au un copil de aceeaşi vîrstă;</a:t>
            </a:r>
            <a:endParaRPr lang="ru-RU" sz="2600" dirty="0">
              <a:solidFill>
                <a:schemeClr val="tx1"/>
              </a:solidFill>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ro-RO" sz="2600" dirty="0">
                <a:solidFill>
                  <a:schemeClr val="tx1"/>
                </a:solidFill>
                <a:latin typeface="Arial" panose="020B0604020202020204" pitchFamily="34" charset="0"/>
                <a:cs typeface="Arial" panose="020B0604020202020204" pitchFamily="34" charset="0"/>
              </a:rPr>
              <a:t>veteranii, conform prevederii Legii nr.190/2003 cu privire la veterani.</a:t>
            </a:r>
            <a:endParaRPr lang="ru-RU" sz="2600" dirty="0">
              <a:solidFill>
                <a:schemeClr val="tx1"/>
              </a:solidFill>
              <a:latin typeface="Arial" panose="020B0604020202020204" pitchFamily="34" charset="0"/>
              <a:cs typeface="Arial" panose="020B0604020202020204" pitchFamily="34" charset="0"/>
            </a:endParaRPr>
          </a:p>
          <a:p>
            <a:pPr marL="82296" indent="0">
              <a:buNone/>
            </a:pPr>
            <a:endParaRPr lang="ru-RU" dirty="0"/>
          </a:p>
        </p:txBody>
      </p:sp>
      <p:pic>
        <p:nvPicPr>
          <p:cNvPr id="5" name="Рисунок 4">
            <a:extLst>
              <a:ext uri="{FF2B5EF4-FFF2-40B4-BE49-F238E27FC236}">
                <a16:creationId xmlns:a16="http://schemas.microsoft.com/office/drawing/2014/main" id="{92D4EC31-603B-40AD-9E4F-09021743C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804" y="4509120"/>
            <a:ext cx="8100392" cy="2188765"/>
          </a:xfrm>
          <a:prstGeom prst="rect">
            <a:avLst/>
          </a:prstGeom>
        </p:spPr>
      </p:pic>
    </p:spTree>
    <p:extLst>
      <p:ext uri="{BB962C8B-B14F-4D97-AF65-F5344CB8AC3E}">
        <p14:creationId xmlns:p14="http://schemas.microsoft.com/office/powerpoint/2010/main" val="2394604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E1426FB-1930-49DC-A9C8-CBD729079F06}"/>
              </a:ext>
            </a:extLst>
          </p:cNvPr>
          <p:cNvSpPr>
            <a:spLocks noGrp="1"/>
          </p:cNvSpPr>
          <p:nvPr>
            <p:ph idx="1"/>
          </p:nvPr>
        </p:nvSpPr>
        <p:spPr>
          <a:xfrm>
            <a:off x="467544" y="2996952"/>
            <a:ext cx="8136904" cy="3024336"/>
          </a:xfrm>
        </p:spPr>
        <p:txBody>
          <a:bodyPr>
            <a:normAutofit fontScale="92500" lnSpcReduction="20000"/>
          </a:bodyPr>
          <a:lstStyle/>
          <a:p>
            <a:pPr marL="82296" indent="0" algn="ctr">
              <a:buNone/>
            </a:pPr>
            <a:r>
              <a:rPr lang="ro-RO" sz="2200" b="1" i="1" dirty="0">
                <a:solidFill>
                  <a:schemeClr val="tx1"/>
                </a:solidFill>
                <a:latin typeface="Arial Black" panose="020B0A04020102020204" pitchFamily="34" charset="0"/>
                <a:cs typeface="Arial" panose="020B0604020202020204" pitchFamily="34" charset="0"/>
              </a:rPr>
              <a:t>Efectele concediului fără plată la calcularea vechimii de muncă pentru acordarea concediului anual</a:t>
            </a:r>
            <a:endParaRPr lang="ru-RU" sz="2200" b="1" i="1" dirty="0">
              <a:solidFill>
                <a:schemeClr val="tx1"/>
              </a:solidFill>
              <a:latin typeface="Arial Black" panose="020B0A04020102020204" pitchFamily="34" charset="0"/>
              <a:cs typeface="Arial" panose="020B0604020202020204" pitchFamily="34" charset="0"/>
            </a:endParaRPr>
          </a:p>
          <a:p>
            <a:pPr marL="82296" indent="0" algn="just">
              <a:buNone/>
            </a:pPr>
            <a:r>
              <a:rPr lang="ro-MD" sz="2200" dirty="0">
                <a:solidFill>
                  <a:schemeClr val="tx1"/>
                </a:solidFill>
                <a:latin typeface="Arial" panose="020B0604020202020204" pitchFamily="34" charset="0"/>
                <a:cs typeface="Arial" panose="020B0604020202020204" pitchFamily="34" charset="0"/>
              </a:rPr>
              <a:t>   </a:t>
            </a:r>
          </a:p>
          <a:p>
            <a:pPr marL="82296" indent="0" algn="just">
              <a:buNone/>
            </a:pPr>
            <a:r>
              <a:rPr lang="ro-MD" sz="2200" dirty="0">
                <a:solidFill>
                  <a:schemeClr val="tx1"/>
                </a:solidFill>
                <a:latin typeface="Arial" panose="020B0604020202020204" pitchFamily="34" charset="0"/>
                <a:cs typeface="Arial" panose="020B0604020202020204" pitchFamily="34" charset="0"/>
              </a:rPr>
              <a:t>   Potrivit legislației muncii, munca prestata în baza unui contract individual de munca reprezinta vechimea în munca. In cazul concediilor fără plată cu o durată mai mare de 14 zile calendaristice, acestea se scad din vechimea muncii la unitate, la fel ca absentele nemotivate. </a:t>
            </a:r>
            <a:endParaRPr lang="ru-RU" sz="2200" dirty="0">
              <a:solidFill>
                <a:schemeClr val="tx1"/>
              </a:solidFill>
              <a:latin typeface="Arial" panose="020B0604020202020204" pitchFamily="34" charset="0"/>
              <a:cs typeface="Arial" panose="020B0604020202020204" pitchFamily="34" charset="0"/>
            </a:endParaRPr>
          </a:p>
          <a:p>
            <a:pPr marL="82296" indent="0" algn="just">
              <a:buNone/>
            </a:pPr>
            <a:r>
              <a:rPr lang="ro-MD" sz="2200" dirty="0">
                <a:solidFill>
                  <a:schemeClr val="tx1"/>
                </a:solidFill>
                <a:latin typeface="Arial" panose="020B0604020202020204" pitchFamily="34" charset="0"/>
                <a:cs typeface="Arial" panose="020B0604020202020204" pitchFamily="34" charset="0"/>
              </a:rPr>
              <a:t>   Concediile fără plată cu o perioadă de pînă șa </a:t>
            </a:r>
            <a:r>
              <a:rPr lang="ro-MD" sz="2200" b="1" i="1" dirty="0">
                <a:solidFill>
                  <a:srgbClr val="FF0000"/>
                </a:solidFill>
                <a:latin typeface="Arial" panose="020B0604020202020204" pitchFamily="34" charset="0"/>
                <a:cs typeface="Arial" panose="020B0604020202020204" pitchFamily="34" charset="0"/>
              </a:rPr>
              <a:t>14 zile calendaristice  se consideră perioada asimilată vechimii în muncă.</a:t>
            </a:r>
            <a:endParaRPr lang="ru-RU" sz="2200" b="1" i="1" dirty="0">
              <a:solidFill>
                <a:srgbClr val="FF0000"/>
              </a:solidFill>
              <a:latin typeface="Arial" panose="020B0604020202020204" pitchFamily="34" charset="0"/>
              <a:cs typeface="Arial" panose="020B0604020202020204" pitchFamily="34" charset="0"/>
            </a:endParaRPr>
          </a:p>
          <a:p>
            <a:pPr marL="82296" indent="0">
              <a:buNone/>
            </a:pPr>
            <a:endParaRPr lang="ru-RU" dirty="0"/>
          </a:p>
        </p:txBody>
      </p:sp>
      <p:pic>
        <p:nvPicPr>
          <p:cNvPr id="4" name="Рисунок 3">
            <a:extLst>
              <a:ext uri="{FF2B5EF4-FFF2-40B4-BE49-F238E27FC236}">
                <a16:creationId xmlns:a16="http://schemas.microsoft.com/office/drawing/2014/main" id="{7C3883D7-95E3-4248-8B6E-DC0EEBE48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548680"/>
            <a:ext cx="2095500" cy="2095500"/>
          </a:xfrm>
          <a:prstGeom prst="rect">
            <a:avLst/>
          </a:prstGeom>
        </p:spPr>
      </p:pic>
    </p:spTree>
    <p:extLst>
      <p:ext uri="{BB962C8B-B14F-4D97-AF65-F5344CB8AC3E}">
        <p14:creationId xmlns:p14="http://schemas.microsoft.com/office/powerpoint/2010/main" val="1391854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77B0431-4559-43E3-8CBC-16E487947F93}"/>
              </a:ext>
            </a:extLst>
          </p:cNvPr>
          <p:cNvSpPr>
            <a:spLocks noGrp="1"/>
          </p:cNvSpPr>
          <p:nvPr>
            <p:ph idx="1"/>
          </p:nvPr>
        </p:nvSpPr>
        <p:spPr>
          <a:xfrm>
            <a:off x="395536" y="2276872"/>
            <a:ext cx="8424936" cy="4248472"/>
          </a:xfrm>
        </p:spPr>
        <p:txBody>
          <a:bodyPr>
            <a:noAutofit/>
          </a:bodyPr>
          <a:lstStyle/>
          <a:p>
            <a:pPr marL="82296" indent="0" algn="just">
              <a:buNone/>
            </a:pPr>
            <a:r>
              <a:rPr lang="ro-MD" sz="1600" dirty="0">
                <a:latin typeface="Arial" panose="020B0604020202020204" pitchFamily="34" charset="0"/>
                <a:cs typeface="Arial" panose="020B0604020202020204" pitchFamily="34" charset="0"/>
              </a:rPr>
              <a:t> </a:t>
            </a:r>
            <a:r>
              <a:rPr lang="ro-MD" sz="1600" dirty="0">
                <a:solidFill>
                  <a:schemeClr val="tx1"/>
                </a:solidFill>
                <a:latin typeface="Arial" panose="020B0604020202020204" pitchFamily="34" charset="0"/>
                <a:cs typeface="Arial" panose="020B0604020202020204" pitchFamily="34" charset="0"/>
              </a:rPr>
              <a:t>Aducem exemple de calcul a vechimii în muncă la acordare concediilor fără plată  încluse și exluse din vechimea în muncă la calculul concediului de odihnă anual:</a:t>
            </a:r>
            <a:endParaRPr lang="ru-RU" sz="1600" dirty="0">
              <a:solidFill>
                <a:schemeClr val="tx1"/>
              </a:solidFill>
              <a:latin typeface="Arial" panose="020B0604020202020204" pitchFamily="34" charset="0"/>
              <a:cs typeface="Arial" panose="020B0604020202020204" pitchFamily="34" charset="0"/>
            </a:endParaRPr>
          </a:p>
          <a:p>
            <a:pPr marL="82296" lvl="0" indent="0" algn="just">
              <a:buNone/>
            </a:pPr>
            <a:r>
              <a:rPr lang="ro-MD" sz="1600" b="1" i="1" dirty="0">
                <a:solidFill>
                  <a:schemeClr val="tx1"/>
                </a:solidFill>
                <a:latin typeface="Arial" panose="020B0604020202020204" pitchFamily="34" charset="0"/>
                <a:cs typeface="Arial" panose="020B0604020202020204" pitchFamily="34" charset="0"/>
              </a:rPr>
              <a:t>I. Salariatul Munteanu Radu i sa acordat concediu fără plată pe parcursul anului în perioada:</a:t>
            </a:r>
            <a:endParaRPr lang="ru-RU" sz="1600" b="1" i="1" dirty="0">
              <a:solidFill>
                <a:schemeClr val="tx1"/>
              </a:solidFill>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ro-MD" sz="1600" dirty="0">
                <a:solidFill>
                  <a:schemeClr val="tx1"/>
                </a:solidFill>
                <a:latin typeface="Arial" panose="020B0604020202020204" pitchFamily="34" charset="0"/>
                <a:cs typeface="Arial" panose="020B0604020202020204" pitchFamily="34" charset="0"/>
              </a:rPr>
              <a:t>1 octombrie - 20 octombrie (20 zile calendaristice). </a:t>
            </a:r>
            <a:endParaRPr lang="ru-RU" sz="1600" dirty="0">
              <a:solidFill>
                <a:schemeClr val="tx1"/>
              </a:solidFill>
              <a:latin typeface="Arial" panose="020B0604020202020204" pitchFamily="34" charset="0"/>
              <a:cs typeface="Arial" panose="020B0604020202020204" pitchFamily="34" charset="0"/>
            </a:endParaRPr>
          </a:p>
          <a:p>
            <a:pPr marL="82296" indent="0" algn="just">
              <a:buNone/>
            </a:pPr>
            <a:r>
              <a:rPr lang="ro-MD" sz="1600" dirty="0">
                <a:solidFill>
                  <a:schemeClr val="tx1"/>
                </a:solidFill>
                <a:latin typeface="Arial" panose="020B0604020202020204" pitchFamily="34" charset="0"/>
                <a:cs typeface="Arial" panose="020B0604020202020204" pitchFamily="34" charset="0"/>
              </a:rPr>
              <a:t>Perioada concediului fara plată depășește 14 zile calendaristice și se va exlude complect din vechimea în muncă la calculul concediului de odihnă anual.</a:t>
            </a:r>
            <a:endParaRPr lang="ru-RU" sz="1600" dirty="0">
              <a:solidFill>
                <a:schemeClr val="tx1"/>
              </a:solidFill>
              <a:latin typeface="Arial" panose="020B0604020202020204" pitchFamily="34" charset="0"/>
              <a:cs typeface="Arial" panose="020B0604020202020204" pitchFamily="34" charset="0"/>
            </a:endParaRPr>
          </a:p>
          <a:p>
            <a:pPr marL="82296" lvl="0" indent="0" algn="just">
              <a:buNone/>
            </a:pPr>
            <a:r>
              <a:rPr lang="ro-MD" sz="1600" b="1" i="1" dirty="0">
                <a:solidFill>
                  <a:schemeClr val="tx1"/>
                </a:solidFill>
                <a:latin typeface="Arial" panose="020B0604020202020204" pitchFamily="34" charset="0"/>
                <a:cs typeface="Arial" panose="020B0604020202020204" pitchFamily="34" charset="0"/>
              </a:rPr>
              <a:t>II. Salariatul Crudu Vasile i sa acordat două concedii fără plată pe parcursul anului în perioada:</a:t>
            </a:r>
            <a:endParaRPr lang="ru-RU" sz="1600" b="1" i="1" dirty="0">
              <a:solidFill>
                <a:schemeClr val="tx1"/>
              </a:solidFill>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ro-MD" sz="1600" dirty="0">
                <a:solidFill>
                  <a:schemeClr val="tx1"/>
                </a:solidFill>
                <a:latin typeface="Arial" panose="020B0604020202020204" pitchFamily="34" charset="0"/>
                <a:cs typeface="Arial" panose="020B0604020202020204" pitchFamily="34" charset="0"/>
              </a:rPr>
              <a:t>1 septembrie - 10 septembrie (10 zile calendaristice);</a:t>
            </a:r>
            <a:endParaRPr lang="ru-RU" sz="1600" dirty="0">
              <a:solidFill>
                <a:schemeClr val="tx1"/>
              </a:solidFill>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ro-MD" sz="1600" dirty="0">
                <a:solidFill>
                  <a:schemeClr val="tx1"/>
                </a:solidFill>
                <a:latin typeface="Arial" panose="020B0604020202020204" pitchFamily="34" charset="0"/>
                <a:cs typeface="Arial" panose="020B0604020202020204" pitchFamily="34" charset="0"/>
              </a:rPr>
              <a:t>1 decembrie - 10 decembrie (10 zile calendaristice).</a:t>
            </a:r>
            <a:endParaRPr lang="ru-RU" sz="1600" dirty="0">
              <a:solidFill>
                <a:schemeClr val="tx1"/>
              </a:solidFill>
              <a:latin typeface="Arial" panose="020B0604020202020204" pitchFamily="34" charset="0"/>
              <a:cs typeface="Arial" panose="020B0604020202020204" pitchFamily="34" charset="0"/>
            </a:endParaRPr>
          </a:p>
          <a:p>
            <a:pPr marL="82296" indent="0" algn="just">
              <a:buNone/>
            </a:pPr>
            <a:r>
              <a:rPr lang="ro-MD" sz="1600" dirty="0">
                <a:solidFill>
                  <a:schemeClr val="tx1"/>
                </a:solidFill>
                <a:latin typeface="Arial" panose="020B0604020202020204" pitchFamily="34" charset="0"/>
                <a:cs typeface="Arial" panose="020B0604020202020204" pitchFamily="34" charset="0"/>
              </a:rPr>
              <a:t>Perioadele concediilor fara plată nu depășesc 14 zile calendaristice și se vor include complect în vechimea muncii la calculul concediului de odihnă anual.</a:t>
            </a:r>
            <a:endParaRPr lang="ru-RU" sz="1600" dirty="0">
              <a:solidFill>
                <a:schemeClr val="tx1"/>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98218BF7-4730-4717-AFDA-1923F412B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95210"/>
            <a:ext cx="6768752" cy="2002552"/>
          </a:xfrm>
          <a:prstGeom prst="rect">
            <a:avLst/>
          </a:prstGeom>
        </p:spPr>
      </p:pic>
    </p:spTree>
    <p:extLst>
      <p:ext uri="{BB962C8B-B14F-4D97-AF65-F5344CB8AC3E}">
        <p14:creationId xmlns:p14="http://schemas.microsoft.com/office/powerpoint/2010/main" val="263771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A875E-D902-4F2E-A9DB-A6CD5CFBC256}"/>
              </a:ext>
            </a:extLst>
          </p:cNvPr>
          <p:cNvSpPr>
            <a:spLocks noGrp="1"/>
          </p:cNvSpPr>
          <p:nvPr>
            <p:ph type="title"/>
          </p:nvPr>
        </p:nvSpPr>
        <p:spPr>
          <a:xfrm>
            <a:off x="628650" y="365127"/>
            <a:ext cx="6679654" cy="1119658"/>
          </a:xfrm>
        </p:spPr>
        <p:txBody>
          <a:bodyPr>
            <a:normAutofit fontScale="90000"/>
          </a:bodyPr>
          <a:lstStyle/>
          <a:p>
            <a:pPr algn="ctr"/>
            <a:r>
              <a:rPr lang="ro-RO" sz="2800" dirty="0">
                <a:solidFill>
                  <a:schemeClr val="tx1"/>
                </a:solidFill>
                <a:latin typeface="Arial Black" panose="020B0A04020102020204" pitchFamily="34" charset="0"/>
                <a:cs typeface="Arial" pitchFamily="34" charset="0"/>
              </a:rPr>
              <a:t>Tipuri de concedii</a:t>
            </a:r>
            <a:br>
              <a:rPr lang="ro-RO" sz="2800" dirty="0">
                <a:solidFill>
                  <a:schemeClr val="tx1"/>
                </a:solidFill>
                <a:latin typeface="Arial Black" panose="020B0A04020102020204" pitchFamily="34" charset="0"/>
                <a:cs typeface="Arial" pitchFamily="34" charset="0"/>
              </a:rPr>
            </a:br>
            <a:r>
              <a:rPr lang="ro-RO" sz="2800" dirty="0">
                <a:solidFill>
                  <a:schemeClr val="tx1"/>
                </a:solidFill>
                <a:latin typeface="Arial Black" panose="020B0A04020102020204" pitchFamily="34" charset="0"/>
                <a:cs typeface="Arial" pitchFamily="34" charset="0"/>
              </a:rPr>
              <a:t>Caracteristici și proceduri de acordare a concediilor</a:t>
            </a:r>
            <a:endParaRPr lang="ru-RU" sz="2800" dirty="0">
              <a:solidFill>
                <a:schemeClr val="tx1"/>
              </a:solidFill>
            </a:endParaRPr>
          </a:p>
        </p:txBody>
      </p:sp>
      <p:sp>
        <p:nvSpPr>
          <p:cNvPr id="3" name="Объект 2">
            <a:extLst>
              <a:ext uri="{FF2B5EF4-FFF2-40B4-BE49-F238E27FC236}">
                <a16:creationId xmlns:a16="http://schemas.microsoft.com/office/drawing/2014/main" id="{9BB8652D-2789-4EB7-A56E-EDAA249886B9}"/>
              </a:ext>
            </a:extLst>
          </p:cNvPr>
          <p:cNvSpPr>
            <a:spLocks noGrp="1"/>
          </p:cNvSpPr>
          <p:nvPr>
            <p:ph idx="1"/>
          </p:nvPr>
        </p:nvSpPr>
        <p:spPr>
          <a:xfrm>
            <a:off x="323528" y="1825625"/>
            <a:ext cx="8191822" cy="4351338"/>
          </a:xfrm>
        </p:spPr>
        <p:txBody>
          <a:bodyPr/>
          <a:lstStyle/>
          <a:p>
            <a:pPr marL="0" indent="0">
              <a:buNone/>
            </a:pPr>
            <a:r>
              <a:rPr lang="ro-RO" dirty="0">
                <a:solidFill>
                  <a:schemeClr val="tx1"/>
                </a:solidFill>
              </a:rPr>
              <a:t>Concediile sunt de diferite tipuri, durate și au diferite scopuri</a:t>
            </a:r>
            <a:r>
              <a:rPr lang="en-US" dirty="0">
                <a:solidFill>
                  <a:schemeClr val="tx1"/>
                </a:solidFill>
              </a:rPr>
              <a:t>.</a:t>
            </a:r>
          </a:p>
          <a:p>
            <a:pPr marL="0" indent="0">
              <a:buNone/>
            </a:pPr>
            <a:r>
              <a:rPr lang="en-US" dirty="0">
                <a:solidFill>
                  <a:schemeClr val="tx1"/>
                </a:solidFill>
              </a:rPr>
              <a:t>C</a:t>
            </a:r>
            <a:r>
              <a:rPr lang="ro-RO" dirty="0">
                <a:solidFill>
                  <a:schemeClr val="tx1"/>
                </a:solidFill>
              </a:rPr>
              <a:t>oncediile se împart în:</a:t>
            </a:r>
            <a:endParaRPr lang="en-US" dirty="0">
              <a:solidFill>
                <a:schemeClr val="tx1"/>
              </a:solidFill>
            </a:endParaRPr>
          </a:p>
          <a:p>
            <a:pPr marL="0" indent="0">
              <a:buNone/>
            </a:pPr>
            <a:endParaRPr lang="ru-RU" dirty="0"/>
          </a:p>
        </p:txBody>
      </p:sp>
      <p:graphicFrame>
        <p:nvGraphicFramePr>
          <p:cNvPr id="5" name="Схема 4">
            <a:extLst>
              <a:ext uri="{FF2B5EF4-FFF2-40B4-BE49-F238E27FC236}">
                <a16:creationId xmlns:a16="http://schemas.microsoft.com/office/drawing/2014/main" id="{7E0AC5D2-7EC3-4343-9D6D-FFD0118A21CF}"/>
              </a:ext>
            </a:extLst>
          </p:cNvPr>
          <p:cNvGraphicFramePr/>
          <p:nvPr>
            <p:extLst>
              <p:ext uri="{D42A27DB-BD31-4B8C-83A1-F6EECF244321}">
                <p14:modId xmlns:p14="http://schemas.microsoft.com/office/powerpoint/2010/main" val="2386005687"/>
              </p:ext>
            </p:extLst>
          </p:nvPr>
        </p:nvGraphicFramePr>
        <p:xfrm>
          <a:off x="539552" y="2708919"/>
          <a:ext cx="8191822" cy="3468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7496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77B0431-4559-43E3-8CBC-16E487947F93}"/>
              </a:ext>
            </a:extLst>
          </p:cNvPr>
          <p:cNvSpPr>
            <a:spLocks noGrp="1"/>
          </p:cNvSpPr>
          <p:nvPr>
            <p:ph idx="1"/>
          </p:nvPr>
        </p:nvSpPr>
        <p:spPr>
          <a:xfrm>
            <a:off x="323528" y="332656"/>
            <a:ext cx="8496944" cy="6192688"/>
          </a:xfrm>
        </p:spPr>
        <p:txBody>
          <a:bodyPr>
            <a:noAutofit/>
          </a:bodyPr>
          <a:lstStyle/>
          <a:p>
            <a:pPr marL="82296" lvl="0" indent="0" algn="just">
              <a:buNone/>
            </a:pPr>
            <a:r>
              <a:rPr lang="ro-MD" sz="1600" b="1" i="1" dirty="0">
                <a:solidFill>
                  <a:schemeClr val="tx1"/>
                </a:solidFill>
                <a:latin typeface="Arial" panose="020B0604020202020204" pitchFamily="34" charset="0"/>
                <a:cs typeface="Arial" panose="020B0604020202020204" pitchFamily="34" charset="0"/>
              </a:rPr>
              <a:t>III. Salariata Lazer Maria i sa acordat două concedii fără plată pe parcursul anului în perioada:</a:t>
            </a:r>
            <a:endParaRPr lang="ru-RU" sz="1600" b="1" i="1" dirty="0">
              <a:solidFill>
                <a:schemeClr val="tx1"/>
              </a:solidFill>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ro-MD" sz="1600" dirty="0">
                <a:solidFill>
                  <a:schemeClr val="tx1"/>
                </a:solidFill>
                <a:latin typeface="Arial" panose="020B0604020202020204" pitchFamily="34" charset="0"/>
                <a:cs typeface="Arial" panose="020B0604020202020204" pitchFamily="34" charset="0"/>
              </a:rPr>
              <a:t>1 iunie - 10 iunie (10 zile calendaristice);</a:t>
            </a:r>
            <a:endParaRPr lang="ru-RU" sz="1600" dirty="0">
              <a:solidFill>
                <a:schemeClr val="tx1"/>
              </a:solidFill>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ro-MD" sz="1600" dirty="0">
                <a:solidFill>
                  <a:schemeClr val="tx1"/>
                </a:solidFill>
                <a:latin typeface="Arial" panose="020B0604020202020204" pitchFamily="34" charset="0"/>
                <a:cs typeface="Arial" panose="020B0604020202020204" pitchFamily="34" charset="0"/>
              </a:rPr>
              <a:t>1 august - 20 august (20 zile calendaristice).</a:t>
            </a:r>
            <a:endParaRPr lang="ru-RU" sz="1600" dirty="0">
              <a:solidFill>
                <a:schemeClr val="tx1"/>
              </a:solidFill>
              <a:latin typeface="Arial" panose="020B0604020202020204" pitchFamily="34" charset="0"/>
              <a:cs typeface="Arial" panose="020B0604020202020204" pitchFamily="34" charset="0"/>
            </a:endParaRPr>
          </a:p>
          <a:p>
            <a:pPr marL="82296" indent="0" algn="just">
              <a:buNone/>
            </a:pPr>
            <a:r>
              <a:rPr lang="ro-MD" sz="1600" dirty="0">
                <a:solidFill>
                  <a:schemeClr val="tx1"/>
                </a:solidFill>
                <a:latin typeface="Arial" panose="020B0604020202020204" pitchFamily="34" charset="0"/>
                <a:cs typeface="Arial" panose="020B0604020202020204" pitchFamily="34" charset="0"/>
              </a:rPr>
              <a:t>   Perioada concediului fara plată cu durata de 10 zile calendaristice care nu depășește 14 zile calendaristice se va include complect în vechimea muncii la calculul concediului de odihnă anual iar perioada concediului fară plată cu durata de 20 zile calendaristice  se va exlude complect din vechimea în muncă la calculul concediului de odihnă anual.</a:t>
            </a:r>
          </a:p>
          <a:p>
            <a:pPr marL="82296" indent="0" algn="just">
              <a:buNone/>
            </a:pPr>
            <a:endParaRPr lang="ro-MD" sz="1600" dirty="0">
              <a:solidFill>
                <a:schemeClr val="tx1"/>
              </a:solidFill>
              <a:latin typeface="Arial" panose="020B0604020202020204" pitchFamily="34" charset="0"/>
              <a:cs typeface="Arial" panose="020B0604020202020204" pitchFamily="34" charset="0"/>
            </a:endParaRPr>
          </a:p>
          <a:p>
            <a:pPr marL="82296" indent="0" algn="just">
              <a:buNone/>
            </a:pPr>
            <a:r>
              <a:rPr lang="ro-MD" sz="1600" dirty="0">
                <a:solidFill>
                  <a:schemeClr val="tx1"/>
                </a:solidFill>
                <a:latin typeface="Arial" panose="020B0604020202020204" pitchFamily="34" charset="0"/>
                <a:cs typeface="Arial" panose="020B0604020202020204" pitchFamily="34" charset="0"/>
              </a:rPr>
              <a:t>Contractele colective, reglementările interne, contractele individuale de muncă sau alte reglementări interne pot prevedea o perioadă mai mare a concediului fără plată care se va include în vechimea muncii  care dă dreptul la concediul anual plătit.  </a:t>
            </a:r>
            <a:endParaRPr lang="ru-RU" sz="1600" dirty="0">
              <a:solidFill>
                <a:schemeClr val="tx1"/>
              </a:solidFill>
              <a:latin typeface="Arial" panose="020B0604020202020204" pitchFamily="34" charset="0"/>
              <a:cs typeface="Arial" panose="020B0604020202020204" pitchFamily="34" charset="0"/>
            </a:endParaRPr>
          </a:p>
          <a:p>
            <a:pPr marL="82296" indent="0" algn="just">
              <a:buNone/>
            </a:pPr>
            <a:r>
              <a:rPr lang="ro-MD" sz="1600" b="1" i="1" dirty="0">
                <a:solidFill>
                  <a:srgbClr val="FF0000"/>
                </a:solidFill>
                <a:latin typeface="Arial" panose="020B0604020202020204" pitchFamily="34" charset="0"/>
                <a:cs typeface="Arial" panose="020B0604020202020204" pitchFamily="34" charset="0"/>
              </a:rPr>
              <a:t>De exemplu: timpul concediu fără plată cu o durată pînă la  o lună.</a:t>
            </a:r>
          </a:p>
          <a:p>
            <a:pPr marL="82296" indent="0" algn="just">
              <a:buNone/>
            </a:pPr>
            <a:endParaRPr lang="ru-RU" sz="1600" dirty="0">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9003A056-7305-46D4-900F-7EC27DFB13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333056"/>
            <a:ext cx="6984776" cy="2192288"/>
          </a:xfrm>
          <a:prstGeom prst="rect">
            <a:avLst/>
          </a:prstGeom>
        </p:spPr>
      </p:pic>
    </p:spTree>
    <p:extLst>
      <p:ext uri="{BB962C8B-B14F-4D97-AF65-F5344CB8AC3E}">
        <p14:creationId xmlns:p14="http://schemas.microsoft.com/office/powerpoint/2010/main" val="3336059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F8ECBF2-1F44-48C9-97E6-20450A084E90}"/>
              </a:ext>
            </a:extLst>
          </p:cNvPr>
          <p:cNvSpPr>
            <a:spLocks noGrp="1"/>
          </p:cNvSpPr>
          <p:nvPr>
            <p:ph idx="1"/>
          </p:nvPr>
        </p:nvSpPr>
        <p:spPr>
          <a:xfrm>
            <a:off x="586033" y="260648"/>
            <a:ext cx="8090423" cy="4896544"/>
          </a:xfrm>
        </p:spPr>
        <p:txBody>
          <a:bodyPr>
            <a:normAutofit/>
          </a:bodyPr>
          <a:lstStyle/>
          <a:p>
            <a:pPr marL="82296" indent="0" algn="ctr">
              <a:buNone/>
            </a:pPr>
            <a:r>
              <a:rPr lang="ro-MD" sz="2000" b="1" dirty="0">
                <a:solidFill>
                  <a:schemeClr val="tx1"/>
                </a:solidFill>
                <a:latin typeface="Arial Black" panose="020B0A04020102020204" pitchFamily="34" charset="0"/>
                <a:cs typeface="Arial" panose="020B0604020202020204" pitchFamily="34" charset="0"/>
              </a:rPr>
              <a:t>Dezavantajele concediului fără plată:</a:t>
            </a:r>
            <a:endParaRPr lang="ru-RU" sz="2000" dirty="0">
              <a:solidFill>
                <a:schemeClr val="tx1"/>
              </a:solidFill>
              <a:latin typeface="Arial Black" panose="020B0A04020102020204" pitchFamily="34" charset="0"/>
              <a:cs typeface="Arial" panose="020B0604020202020204" pitchFamily="34" charset="0"/>
            </a:endParaRPr>
          </a:p>
          <a:p>
            <a:pPr marL="82296" lvl="0" indent="0" algn="just">
              <a:buNone/>
            </a:pPr>
            <a:r>
              <a:rPr lang="ro-MD" sz="1600" b="1" i="1" dirty="0">
                <a:solidFill>
                  <a:schemeClr val="tx1"/>
                </a:solidFill>
                <a:latin typeface="Arial" panose="020B0604020202020204" pitchFamily="34" charset="0"/>
                <a:cs typeface="Arial" panose="020B0604020202020204" pitchFamily="34" charset="0"/>
              </a:rPr>
              <a:t>I. </a:t>
            </a:r>
            <a:r>
              <a:rPr lang="ro-MD" sz="1600" dirty="0">
                <a:solidFill>
                  <a:schemeClr val="tx1"/>
                </a:solidFill>
                <a:latin typeface="Arial" panose="020B0604020202020204" pitchFamily="34" charset="0"/>
                <a:cs typeface="Arial" panose="020B0604020202020204" pitchFamily="34" charset="0"/>
              </a:rPr>
              <a:t>Perioadele concediilor fără plată se va scadea din vechimea în muncă pentru acordarea concediului de odihnă anual cu exepția concediului fără plată cu o durată de pînă la 14 zile calendaristice.</a:t>
            </a:r>
            <a:endParaRPr lang="ru-RU" sz="1600" dirty="0">
              <a:solidFill>
                <a:schemeClr val="tx1"/>
              </a:solidFill>
              <a:latin typeface="Arial" panose="020B0604020202020204" pitchFamily="34" charset="0"/>
              <a:cs typeface="Arial" panose="020B0604020202020204" pitchFamily="34" charset="0"/>
            </a:endParaRPr>
          </a:p>
          <a:p>
            <a:pPr marL="82296" indent="0" algn="just">
              <a:buNone/>
            </a:pPr>
            <a:r>
              <a:rPr lang="ro-MD" sz="1600" b="1" i="1" dirty="0">
                <a:solidFill>
                  <a:schemeClr val="tx1"/>
                </a:solidFill>
                <a:latin typeface="Arial" panose="020B0604020202020204" pitchFamily="34" charset="0"/>
                <a:cs typeface="Arial" panose="020B0604020202020204" pitchFamily="34" charset="0"/>
              </a:rPr>
              <a:t>II.</a:t>
            </a:r>
            <a:r>
              <a:rPr lang="ro-MD" sz="1600" dirty="0">
                <a:solidFill>
                  <a:schemeClr val="tx1"/>
                </a:solidFill>
                <a:latin typeface="Arial" panose="020B0604020202020204" pitchFamily="34" charset="0"/>
                <a:cs typeface="Arial" panose="020B0604020202020204" pitchFamily="34" charset="0"/>
              </a:rPr>
              <a:t> Pe perioada  concediu fără plată și/sau suspendării contractului individual de muncă indemnizaţiile  pentru incapacitate temporară de muncă cauzată de boli obișnuite sau de accidente nelegate de muncă precum si alte tipuri de indemnizații prevăzute la pct. 12 şi pct. 37 lit. a)  din HG 108/2005 privind aprobarea Regulamentul cu privire la condiţiile de stabilire, modul de calcul şi de plată a indemnizaţiilor pentru incapacitate temporară de muncă </a:t>
            </a:r>
            <a:r>
              <a:rPr lang="ro-MD" sz="1600" b="1" i="1" dirty="0">
                <a:solidFill>
                  <a:schemeClr val="tx1"/>
                </a:solidFill>
                <a:latin typeface="Arial" panose="020B0604020202020204" pitchFamily="34" charset="0"/>
                <a:cs typeface="Arial" panose="020B0604020202020204" pitchFamily="34" charset="0"/>
              </a:rPr>
              <a:t>nu se stabilesc salariatului</a:t>
            </a:r>
            <a:r>
              <a:rPr lang="ro-MD" sz="1600" dirty="0">
                <a:solidFill>
                  <a:schemeClr val="tx1"/>
                </a:solidFill>
                <a:latin typeface="Arial" panose="020B0604020202020204" pitchFamily="34" charset="0"/>
                <a:cs typeface="Arial" panose="020B0604020202020204" pitchFamily="34" charset="0"/>
              </a:rPr>
              <a:t>.</a:t>
            </a:r>
            <a:endParaRPr lang="ru-RU" sz="1600" dirty="0">
              <a:solidFill>
                <a:schemeClr val="tx1"/>
              </a:solidFill>
              <a:latin typeface="Arial" panose="020B0604020202020204" pitchFamily="34" charset="0"/>
              <a:cs typeface="Arial" panose="020B0604020202020204" pitchFamily="34" charset="0"/>
            </a:endParaRPr>
          </a:p>
          <a:p>
            <a:pPr marL="82296" lvl="0" indent="0" algn="just">
              <a:buNone/>
            </a:pPr>
            <a:r>
              <a:rPr lang="ro-MD" sz="1600" b="1" i="1" dirty="0">
                <a:solidFill>
                  <a:schemeClr val="tx1"/>
                </a:solidFill>
                <a:latin typeface="Arial" panose="020B0604020202020204" pitchFamily="34" charset="0"/>
                <a:cs typeface="Arial" panose="020B0604020202020204" pitchFamily="34" charset="0"/>
              </a:rPr>
              <a:t>III. </a:t>
            </a:r>
            <a:r>
              <a:rPr lang="ro-MD" sz="1600" dirty="0">
                <a:solidFill>
                  <a:schemeClr val="tx1"/>
                </a:solidFill>
                <a:latin typeface="Arial" panose="020B0604020202020204" pitchFamily="34" charset="0"/>
                <a:cs typeface="Arial" panose="020B0604020202020204" pitchFamily="34" charset="0"/>
              </a:rPr>
              <a:t>Salariaților care au suspendat contractului individual de munca li se vor suspenda asigurararea medicală. </a:t>
            </a:r>
          </a:p>
          <a:p>
            <a:pPr marL="82296" indent="0" algn="just">
              <a:buNone/>
            </a:pPr>
            <a:r>
              <a:rPr lang="ro-MD" sz="1600" b="1" i="1" dirty="0">
                <a:solidFill>
                  <a:schemeClr val="tx1"/>
                </a:solidFill>
                <a:latin typeface="Arial" panose="020B0604020202020204" pitchFamily="34" charset="0"/>
                <a:cs typeface="Arial" panose="020B0604020202020204" pitchFamily="34" charset="0"/>
              </a:rPr>
              <a:t>IV.</a:t>
            </a:r>
            <a:r>
              <a:rPr lang="ro-MD" sz="1600" dirty="0">
                <a:solidFill>
                  <a:schemeClr val="tx1"/>
                </a:solidFill>
                <a:latin typeface="Arial" panose="020B0604020202020204" pitchFamily="34" charset="0"/>
                <a:cs typeface="Arial" panose="020B0604020202020204" pitchFamily="34" charset="0"/>
              </a:rPr>
              <a:t> Perioada concediul fără plată se va scădea din stagiul de cotizare pentru sistemul social de pensii publice și nu va fi luat în calcul la stabilirea pensiei.</a:t>
            </a:r>
            <a:endParaRPr lang="ru-RU" sz="1600" dirty="0">
              <a:solidFill>
                <a:schemeClr val="tx1"/>
              </a:solidFill>
              <a:latin typeface="Arial" panose="020B0604020202020204" pitchFamily="34" charset="0"/>
              <a:cs typeface="Arial" panose="020B0604020202020204" pitchFamily="34" charset="0"/>
            </a:endParaRPr>
          </a:p>
          <a:p>
            <a:pPr marL="82296" indent="0" algn="ctr">
              <a:buNone/>
            </a:pPr>
            <a:endParaRPr lang="ro-MD" sz="1600" b="1" i="1" dirty="0">
              <a:solidFill>
                <a:srgbClr val="FF0000"/>
              </a:solidFill>
              <a:latin typeface="Arial" panose="020B0604020202020204" pitchFamily="34" charset="0"/>
              <a:cs typeface="Arial" panose="020B0604020202020204" pitchFamily="34" charset="0"/>
            </a:endParaRPr>
          </a:p>
          <a:p>
            <a:pPr marL="82296" indent="0" algn="ctr">
              <a:buNone/>
            </a:pPr>
            <a:r>
              <a:rPr lang="ro-MD" sz="1600" b="1" i="1" dirty="0">
                <a:solidFill>
                  <a:srgbClr val="FF0000"/>
                </a:solidFill>
                <a:latin typeface="Arial" panose="020B0604020202020204" pitchFamily="34" charset="0"/>
                <a:cs typeface="Arial" panose="020B0604020202020204" pitchFamily="34" charset="0"/>
              </a:rPr>
              <a:t>IMPORTANT! Salariatul nu poate fi trimis forțat în concediu fără plată.</a:t>
            </a:r>
            <a:endParaRPr lang="ru-RU" sz="1600" b="1" dirty="0">
              <a:solidFill>
                <a:srgbClr val="FF0000"/>
              </a:solidFill>
              <a:latin typeface="Arial" panose="020B0604020202020204" pitchFamily="34" charset="0"/>
              <a:cs typeface="Arial" panose="020B0604020202020204" pitchFamily="34" charset="0"/>
            </a:endParaRPr>
          </a:p>
          <a:p>
            <a:pPr marL="82296" lvl="0" indent="0" algn="just">
              <a:buNone/>
            </a:pPr>
            <a:endParaRPr lang="ru-RU" sz="16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4C9AB4DD-8323-420B-B07B-E44B2AE47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797152"/>
            <a:ext cx="7442351" cy="1628800"/>
          </a:xfrm>
          <a:prstGeom prst="rect">
            <a:avLst/>
          </a:prstGeom>
        </p:spPr>
      </p:pic>
    </p:spTree>
    <p:extLst>
      <p:ext uri="{BB962C8B-B14F-4D97-AF65-F5344CB8AC3E}">
        <p14:creationId xmlns:p14="http://schemas.microsoft.com/office/powerpoint/2010/main" val="3449332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3D3A45-E4AB-4722-B969-6B2A1E6AF62D}"/>
              </a:ext>
            </a:extLst>
          </p:cNvPr>
          <p:cNvSpPr>
            <a:spLocks noGrp="1"/>
          </p:cNvSpPr>
          <p:nvPr>
            <p:ph type="title"/>
          </p:nvPr>
        </p:nvSpPr>
        <p:spPr>
          <a:xfrm>
            <a:off x="611560" y="134392"/>
            <a:ext cx="7632848" cy="1325563"/>
          </a:xfrm>
        </p:spPr>
        <p:txBody>
          <a:bodyPr>
            <a:normAutofit/>
          </a:bodyPr>
          <a:lstStyle/>
          <a:p>
            <a:pPr algn="ctr"/>
            <a:r>
              <a:rPr lang="ro-RO" sz="3600" dirty="0">
                <a:solidFill>
                  <a:schemeClr val="tx1"/>
                </a:solidFill>
                <a:latin typeface="Arial Black" panose="020B0A04020102020204" pitchFamily="34" charset="0"/>
              </a:rPr>
              <a:t>Acordarea concediul paternal din 1 ianuarie 2024</a:t>
            </a:r>
            <a:endParaRPr lang="ru-RU" dirty="0">
              <a:solidFill>
                <a:schemeClr val="tx1"/>
              </a:solidFill>
            </a:endParaRPr>
          </a:p>
        </p:txBody>
      </p:sp>
      <p:sp>
        <p:nvSpPr>
          <p:cNvPr id="4" name="Прямоугольник: скругленные углы 3">
            <a:extLst>
              <a:ext uri="{FF2B5EF4-FFF2-40B4-BE49-F238E27FC236}">
                <a16:creationId xmlns:a16="http://schemas.microsoft.com/office/drawing/2014/main" id="{DA1FC5CE-0DC1-460B-A1C0-46C5D5E10246}"/>
              </a:ext>
            </a:extLst>
          </p:cNvPr>
          <p:cNvSpPr/>
          <p:nvPr/>
        </p:nvSpPr>
        <p:spPr>
          <a:xfrm>
            <a:off x="287524" y="2564904"/>
            <a:ext cx="8568952" cy="396044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40385" algn="just"/>
            <a:r>
              <a:rPr lang="ro-RO" b="1" dirty="0">
                <a:solidFill>
                  <a:schemeClr val="tx1"/>
                </a:solidFill>
                <a:latin typeface="Arial" panose="020B0604020202020204" pitchFamily="34" charset="0"/>
                <a:cs typeface="Arial" panose="020B0604020202020204" pitchFamily="34" charset="0"/>
              </a:rPr>
              <a:t>Din 1 ianuarie 2024 prin  LP241 din 31.07.23, (MO318-321/18.08.23) se modifică prevederile art. Art.124</a:t>
            </a:r>
            <a:r>
              <a:rPr lang="ro-RO" b="1" baseline="30000" dirty="0">
                <a:solidFill>
                  <a:schemeClr val="tx1"/>
                </a:solidFill>
                <a:latin typeface="Arial" panose="020B0604020202020204" pitchFamily="34" charset="0"/>
                <a:cs typeface="Arial" panose="020B0604020202020204" pitchFamily="34" charset="0"/>
              </a:rPr>
              <a:t>1</a:t>
            </a:r>
            <a:r>
              <a:rPr lang="ro-RO" b="1" dirty="0">
                <a:solidFill>
                  <a:schemeClr val="tx1"/>
                </a:solidFill>
                <a:latin typeface="Arial" panose="020B0604020202020204" pitchFamily="34" charset="0"/>
                <a:cs typeface="Arial" panose="020B0604020202020204" pitchFamily="34" charset="0"/>
              </a:rPr>
              <a:t> din Codul muncii</a:t>
            </a:r>
          </a:p>
          <a:p>
            <a:pPr indent="540385" algn="just"/>
            <a:r>
              <a:rPr lang="ro-RO" sz="1400" dirty="0">
                <a:solidFill>
                  <a:srgbClr val="000000"/>
                </a:solidFill>
                <a:latin typeface="Arial" panose="020B0604020202020204" pitchFamily="34" charset="0"/>
                <a:cs typeface="Arial" panose="020B0604020202020204" pitchFamily="34" charset="0"/>
              </a:rPr>
              <a:t>(1)  Concediul paternal se acordă în condiţiile prevăzute de prezentul articol pentru a asigura participarea efectivă a tatălui la îngrijirea copilului nou-născut sau adoptat.</a:t>
            </a:r>
            <a:endParaRPr lang="ro-RO" sz="1400" dirty="0">
              <a:solidFill>
                <a:srgbClr val="333333"/>
              </a:solidFill>
              <a:latin typeface="Arial" panose="020B0604020202020204" pitchFamily="34" charset="0"/>
              <a:cs typeface="Arial" panose="020B0604020202020204" pitchFamily="34" charset="0"/>
            </a:endParaRPr>
          </a:p>
          <a:p>
            <a:pPr indent="540385" algn="just"/>
            <a:r>
              <a:rPr lang="ro-RO" sz="1400" dirty="0">
                <a:solidFill>
                  <a:srgbClr val="000000"/>
                </a:solidFill>
                <a:latin typeface="Arial" panose="020B0604020202020204" pitchFamily="34" charset="0"/>
                <a:cs typeface="Arial" panose="020B0604020202020204" pitchFamily="34" charset="0"/>
              </a:rPr>
              <a:t>(2) Tatăl copilului nou-născut beneficiază de dreptul la concediu paternal până la </a:t>
            </a:r>
            <a:r>
              <a:rPr lang="ro-RO" sz="1400" i="1" dirty="0">
                <a:solidFill>
                  <a:srgbClr val="FF0000"/>
                </a:solidFill>
                <a:latin typeface="Arial" panose="020B0604020202020204" pitchFamily="34" charset="0"/>
                <a:cs typeface="Arial" panose="020B0604020202020204" pitchFamily="34" charset="0"/>
              </a:rPr>
              <a:t>15 zile calendaristice</a:t>
            </a:r>
            <a:r>
              <a:rPr lang="ro-RO" sz="1400" dirty="0">
                <a:solidFill>
                  <a:srgbClr val="000000"/>
                </a:solidFill>
                <a:latin typeface="Arial" panose="020B0604020202020204" pitchFamily="34" charset="0"/>
                <a:cs typeface="Arial" panose="020B0604020202020204" pitchFamily="34" charset="0"/>
              </a:rPr>
              <a:t>. Tatăl copilului adoptat beneficiază de dreptul la concediu paternal până la </a:t>
            </a:r>
            <a:r>
              <a:rPr lang="ro-RO" sz="1400" i="1" dirty="0">
                <a:solidFill>
                  <a:srgbClr val="FF0000"/>
                </a:solidFill>
                <a:latin typeface="Arial" panose="020B0604020202020204" pitchFamily="34" charset="0"/>
                <a:cs typeface="Arial" panose="020B0604020202020204" pitchFamily="34" charset="0"/>
              </a:rPr>
              <a:t>15 zile calendaristice </a:t>
            </a:r>
            <a:r>
              <a:rPr lang="ro-RO" sz="1400" dirty="0">
                <a:solidFill>
                  <a:srgbClr val="000000"/>
                </a:solidFill>
                <a:latin typeface="Arial" panose="020B0604020202020204" pitchFamily="34" charset="0"/>
                <a:cs typeface="Arial" panose="020B0604020202020204" pitchFamily="34" charset="0"/>
              </a:rPr>
              <a:t>în temeiul alin. (2</a:t>
            </a:r>
            <a:r>
              <a:rPr lang="ro-RO" sz="1400" baseline="30000" dirty="0">
                <a:solidFill>
                  <a:srgbClr val="000000"/>
                </a:solidFill>
                <a:latin typeface="Arial" panose="020B0604020202020204" pitchFamily="34" charset="0"/>
                <a:cs typeface="Arial" panose="020B0604020202020204" pitchFamily="34" charset="0"/>
              </a:rPr>
              <a:t>2</a:t>
            </a:r>
            <a:r>
              <a:rPr lang="ro-RO" sz="1400" dirty="0">
                <a:solidFill>
                  <a:srgbClr val="000000"/>
                </a:solidFill>
                <a:latin typeface="Arial" panose="020B0604020202020204" pitchFamily="34" charset="0"/>
                <a:cs typeface="Arial" panose="020B0604020202020204" pitchFamily="34" charset="0"/>
              </a:rPr>
              <a:t>).</a:t>
            </a:r>
            <a:endParaRPr lang="ro-RO" sz="1400" dirty="0">
              <a:solidFill>
                <a:srgbClr val="333333"/>
              </a:solidFill>
              <a:latin typeface="Arial" panose="020B0604020202020204" pitchFamily="34" charset="0"/>
              <a:cs typeface="Arial" panose="020B0604020202020204" pitchFamily="34" charset="0"/>
            </a:endParaRPr>
          </a:p>
          <a:p>
            <a:pPr indent="540385" algn="just"/>
            <a:r>
              <a:rPr lang="ro-RO" sz="1400" dirty="0">
                <a:solidFill>
                  <a:srgbClr val="000000"/>
                </a:solidFill>
                <a:latin typeface="Arial" panose="020B0604020202020204" pitchFamily="34" charset="0"/>
                <a:cs typeface="Arial" panose="020B0604020202020204" pitchFamily="34" charset="0"/>
              </a:rPr>
              <a:t>(2</a:t>
            </a:r>
            <a:r>
              <a:rPr lang="ro-RO" sz="1400" baseline="30000" dirty="0">
                <a:solidFill>
                  <a:srgbClr val="000000"/>
                </a:solidFill>
                <a:latin typeface="Arial" panose="020B0604020202020204" pitchFamily="34" charset="0"/>
                <a:cs typeface="Arial" panose="020B0604020202020204" pitchFamily="34" charset="0"/>
              </a:rPr>
              <a:t>1</a:t>
            </a:r>
            <a:r>
              <a:rPr lang="ro-RO" sz="1400" dirty="0">
                <a:solidFill>
                  <a:srgbClr val="000000"/>
                </a:solidFill>
                <a:latin typeface="Arial" panose="020B0604020202020204" pitchFamily="34" charset="0"/>
                <a:cs typeface="Arial" panose="020B0604020202020204" pitchFamily="34" charset="0"/>
              </a:rPr>
              <a:t>) Concediul paternal poate fi acordat integral sau </a:t>
            </a:r>
            <a:r>
              <a:rPr lang="ro-RO" sz="1400" i="1" dirty="0">
                <a:solidFill>
                  <a:srgbClr val="FF0000"/>
                </a:solidFill>
                <a:latin typeface="Arial" panose="020B0604020202020204" pitchFamily="34" charset="0"/>
                <a:cs typeface="Arial" panose="020B0604020202020204" pitchFamily="34" charset="0"/>
              </a:rPr>
              <a:t>divizat în până la 3 fracțiuni</a:t>
            </a:r>
            <a:r>
              <a:rPr lang="ro-RO" sz="1400" dirty="0">
                <a:solidFill>
                  <a:srgbClr val="000000"/>
                </a:solidFill>
                <a:latin typeface="Arial" panose="020B0604020202020204" pitchFamily="34" charset="0"/>
                <a:cs typeface="Arial" panose="020B0604020202020204" pitchFamily="34" charset="0"/>
              </a:rPr>
              <a:t>, pe parcursul primelor 12 luni de la nașterea copilului. </a:t>
            </a:r>
            <a:r>
              <a:rPr lang="ro-RO" sz="1400" i="1" dirty="0">
                <a:solidFill>
                  <a:srgbClr val="FF0000"/>
                </a:solidFill>
                <a:latin typeface="Arial" panose="020B0604020202020204" pitchFamily="34" charset="0"/>
                <a:cs typeface="Arial" panose="020B0604020202020204" pitchFamily="34" charset="0"/>
              </a:rPr>
              <a:t>O fracțiune de concediu reprezintă cel puțin 5 zile calendaristice</a:t>
            </a:r>
            <a:r>
              <a:rPr lang="ro-RO" sz="1400" dirty="0">
                <a:solidFill>
                  <a:srgbClr val="000000"/>
                </a:solidFill>
                <a:latin typeface="Arial" panose="020B0604020202020204" pitchFamily="34" charset="0"/>
                <a:cs typeface="Arial" panose="020B0604020202020204" pitchFamily="34" charset="0"/>
              </a:rPr>
              <a:t>. Salariatul beneficiază de concediu paternal în baza cererii depuse cu cel puțin 5 zile înainte de fiecare fracțiune de concediu, cu excepția cazului în care perioadele fracțiunilor au fost stabilite în prealabil cu angajatorul. </a:t>
            </a:r>
            <a:endParaRPr lang="ro-RO" sz="1400" dirty="0">
              <a:solidFill>
                <a:srgbClr val="333333"/>
              </a:solidFill>
              <a:latin typeface="Arial" panose="020B0604020202020204" pitchFamily="34" charset="0"/>
              <a:cs typeface="Arial" panose="020B0604020202020204" pitchFamily="34" charset="0"/>
            </a:endParaRPr>
          </a:p>
          <a:p>
            <a:pPr indent="540385" algn="just"/>
            <a:r>
              <a:rPr lang="ro-RO" sz="1400" dirty="0">
                <a:solidFill>
                  <a:srgbClr val="000000"/>
                </a:solidFill>
                <a:latin typeface="Arial" panose="020B0604020202020204" pitchFamily="34" charset="0"/>
                <a:cs typeface="Arial" panose="020B0604020202020204" pitchFamily="34" charset="0"/>
              </a:rPr>
              <a:t>(2</a:t>
            </a:r>
            <a:r>
              <a:rPr lang="ro-RO" sz="1400" baseline="30000" dirty="0">
                <a:solidFill>
                  <a:srgbClr val="000000"/>
                </a:solidFill>
                <a:latin typeface="Arial" panose="020B0604020202020204" pitchFamily="34" charset="0"/>
                <a:cs typeface="Arial" panose="020B0604020202020204" pitchFamily="34" charset="0"/>
              </a:rPr>
              <a:t>2</a:t>
            </a:r>
            <a:r>
              <a:rPr lang="ro-RO" sz="1400" dirty="0">
                <a:solidFill>
                  <a:srgbClr val="000000"/>
                </a:solidFill>
                <a:latin typeface="Arial" panose="020B0604020202020204" pitchFamily="34" charset="0"/>
                <a:cs typeface="Arial" panose="020B0604020202020204" pitchFamily="34" charset="0"/>
              </a:rPr>
              <a:t>) În cazul taților care au adoptat copii, concediul paternal se acordă în baza unei cereri scrise, în primele 12 luni din ziua încuviințării adopției. La cerere se anexează o copie a hotărârii instanței de judecată privind încuviințarea adopției și o copie a certificatului de naștere al copilului. În cazul în care a beneficiat de concediul plătit prevăzut la art. 127 alin. (2) lit. a), tatăl care a adoptat nu are dreptul la concediu paternal.</a:t>
            </a:r>
            <a:endParaRPr lang="ro-RO" sz="1400" dirty="0">
              <a:solidFill>
                <a:srgbClr val="333333"/>
              </a:solidFill>
              <a:latin typeface="Arial" panose="020B0604020202020204" pitchFamily="34" charset="0"/>
              <a:cs typeface="Arial" panose="020B0604020202020204" pitchFamily="34" charset="0"/>
            </a:endParaRPr>
          </a:p>
        </p:txBody>
      </p:sp>
      <p:pic>
        <p:nvPicPr>
          <p:cNvPr id="9" name="Рисунок 8">
            <a:extLst>
              <a:ext uri="{FF2B5EF4-FFF2-40B4-BE49-F238E27FC236}">
                <a16:creationId xmlns:a16="http://schemas.microsoft.com/office/drawing/2014/main" id="{A73DED16-898F-4FE5-AA65-D527303C9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268760"/>
            <a:ext cx="3744416" cy="1296143"/>
          </a:xfrm>
          <a:prstGeom prst="rect">
            <a:avLst/>
          </a:prstGeom>
        </p:spPr>
      </p:pic>
    </p:spTree>
    <p:extLst>
      <p:ext uri="{BB962C8B-B14F-4D97-AF65-F5344CB8AC3E}">
        <p14:creationId xmlns:p14="http://schemas.microsoft.com/office/powerpoint/2010/main" val="1483896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E827AD-68F5-409C-B434-E6989B1605AA}"/>
              </a:ext>
            </a:extLst>
          </p:cNvPr>
          <p:cNvSpPr>
            <a:spLocks noGrp="1"/>
          </p:cNvSpPr>
          <p:nvPr>
            <p:ph type="title"/>
          </p:nvPr>
        </p:nvSpPr>
        <p:spPr>
          <a:xfrm>
            <a:off x="1115616" y="1988840"/>
            <a:ext cx="6994024" cy="504056"/>
          </a:xfrm>
        </p:spPr>
        <p:txBody>
          <a:bodyPr>
            <a:normAutofit/>
          </a:bodyPr>
          <a:lstStyle/>
          <a:p>
            <a:pPr algn="ctr"/>
            <a:r>
              <a:rPr lang="ro-RO" sz="2800" dirty="0">
                <a:solidFill>
                  <a:schemeClr val="tx1"/>
                </a:solidFill>
                <a:latin typeface="Arial Black" panose="020B0A04020102020204" pitchFamily="34" charset="0"/>
              </a:rPr>
              <a:t>Concediul paternal</a:t>
            </a:r>
            <a:endParaRPr lang="ru-RU" sz="2800" dirty="0">
              <a:solidFill>
                <a:schemeClr val="tx1"/>
              </a:solidFill>
              <a:latin typeface="Arial Black" panose="020B0A04020102020204" pitchFamily="34" charset="0"/>
            </a:endParaRPr>
          </a:p>
        </p:txBody>
      </p:sp>
      <p:sp>
        <p:nvSpPr>
          <p:cNvPr id="3" name="Объект 2">
            <a:extLst>
              <a:ext uri="{FF2B5EF4-FFF2-40B4-BE49-F238E27FC236}">
                <a16:creationId xmlns:a16="http://schemas.microsoft.com/office/drawing/2014/main" id="{95097335-4695-4748-B52C-91D6277C572C}"/>
              </a:ext>
            </a:extLst>
          </p:cNvPr>
          <p:cNvSpPr>
            <a:spLocks noGrp="1"/>
          </p:cNvSpPr>
          <p:nvPr>
            <p:ph idx="1"/>
          </p:nvPr>
        </p:nvSpPr>
        <p:spPr>
          <a:xfrm>
            <a:off x="251520" y="2492896"/>
            <a:ext cx="8322128" cy="4320480"/>
          </a:xfrm>
        </p:spPr>
        <p:txBody>
          <a:bodyPr>
            <a:normAutofit fontScale="40000" lnSpcReduction="20000"/>
          </a:bodyPr>
          <a:lstStyle/>
          <a:p>
            <a:pPr marL="82296" indent="0" algn="just">
              <a:buNone/>
            </a:pPr>
            <a:r>
              <a:rPr lang="ro-MD" sz="3700" b="1" i="1" dirty="0">
                <a:latin typeface="Arial" panose="020B0604020202020204" pitchFamily="34" charset="0"/>
                <a:cs typeface="Arial" panose="020B0604020202020204" pitchFamily="34" charset="0"/>
              </a:rPr>
              <a:t>      </a:t>
            </a:r>
            <a:r>
              <a:rPr lang="ro-MD" sz="3700" b="1" i="1" dirty="0">
                <a:solidFill>
                  <a:schemeClr val="tx1"/>
                </a:solidFill>
                <a:latin typeface="Arial" panose="020B0604020202020204" pitchFamily="34" charset="0"/>
                <a:cs typeface="Arial" panose="020B0604020202020204" pitchFamily="34" charset="0"/>
              </a:rPr>
              <a:t>Concediul paternal se va acordă în baza unei cereri în formă scrisă, în primele 12 luni de la naşterea copilului. </a:t>
            </a:r>
            <a:endParaRPr lang="ru-RU" sz="3700" b="1" i="1" dirty="0">
              <a:solidFill>
                <a:schemeClr val="tx1"/>
              </a:solidFill>
              <a:latin typeface="Arial" panose="020B0604020202020204" pitchFamily="34" charset="0"/>
              <a:cs typeface="Arial" panose="020B0604020202020204" pitchFamily="34" charset="0"/>
            </a:endParaRPr>
          </a:p>
          <a:p>
            <a:pPr marL="82296" indent="0" algn="just">
              <a:buNone/>
            </a:pPr>
            <a:r>
              <a:rPr lang="ro-MD" sz="3700" dirty="0">
                <a:solidFill>
                  <a:schemeClr val="tx1"/>
                </a:solidFill>
                <a:latin typeface="Arial" panose="020B0604020202020204" pitchFamily="34" charset="0"/>
                <a:cs typeface="Arial" panose="020B0604020202020204" pitchFamily="34" charset="0"/>
              </a:rPr>
              <a:t>   Cererea în formă scrisă cu anexarea copiei certificatului de naștere a nou-născutului, pentru acordarea drepturilor prevazute de art. 124</a:t>
            </a:r>
            <a:r>
              <a:rPr lang="ro-MD" sz="3700" baseline="30000" dirty="0">
                <a:solidFill>
                  <a:schemeClr val="tx1"/>
                </a:solidFill>
                <a:latin typeface="Arial" panose="020B0604020202020204" pitchFamily="34" charset="0"/>
                <a:cs typeface="Arial" panose="020B0604020202020204" pitchFamily="34" charset="0"/>
              </a:rPr>
              <a:t>1</a:t>
            </a:r>
            <a:r>
              <a:rPr lang="ro-MD" sz="3700" dirty="0">
                <a:solidFill>
                  <a:schemeClr val="tx1"/>
                </a:solidFill>
                <a:latin typeface="Arial" panose="020B0604020202020204" pitchFamily="34" charset="0"/>
                <a:cs typeface="Arial" panose="020B0604020202020204" pitchFamily="34" charset="0"/>
              </a:rPr>
              <a:t> din CM al RM salariatul va depune la etinitatea unde are încheiat un contract individual de muncă. </a:t>
            </a:r>
            <a:endParaRPr lang="ru-RU" sz="3700" dirty="0">
              <a:solidFill>
                <a:schemeClr val="tx1"/>
              </a:solidFill>
              <a:latin typeface="Arial" panose="020B0604020202020204" pitchFamily="34" charset="0"/>
              <a:cs typeface="Arial" panose="020B0604020202020204" pitchFamily="34" charset="0"/>
            </a:endParaRPr>
          </a:p>
          <a:p>
            <a:pPr marL="82296" indent="0" algn="just">
              <a:buNone/>
            </a:pPr>
            <a:r>
              <a:rPr lang="ro-MD" sz="3700" dirty="0">
                <a:solidFill>
                  <a:schemeClr val="tx1"/>
                </a:solidFill>
                <a:latin typeface="Arial" panose="020B0604020202020204" pitchFamily="34" charset="0"/>
                <a:cs typeface="Arial" panose="020B0604020202020204" pitchFamily="34" charset="0"/>
              </a:rPr>
              <a:t>    Angajatorul este obligat sa accepte această solicitare și să emită ordin de acordare a concediului paternal.</a:t>
            </a:r>
            <a:endParaRPr lang="ru-RU" sz="3700" dirty="0">
              <a:solidFill>
                <a:schemeClr val="tx1"/>
              </a:solidFill>
              <a:latin typeface="Arial" panose="020B0604020202020204" pitchFamily="34" charset="0"/>
              <a:cs typeface="Arial" panose="020B0604020202020204" pitchFamily="34" charset="0"/>
            </a:endParaRPr>
          </a:p>
          <a:p>
            <a:pPr marL="82296" indent="0" algn="just">
              <a:buNone/>
            </a:pPr>
            <a:r>
              <a:rPr lang="ro-MD" sz="3700" dirty="0">
                <a:solidFill>
                  <a:schemeClr val="tx1"/>
                </a:solidFill>
                <a:latin typeface="Arial" panose="020B0604020202020204" pitchFamily="34" charset="0"/>
                <a:cs typeface="Arial" panose="020B0604020202020204" pitchFamily="34" charset="0"/>
              </a:rPr>
              <a:t>    Prevederile legislației în vigoare stabilesc, că angajatorul este obligat să declare în termen de 10 zile lucrătoare din data  emiterii ordinului privind acordarea concediu paternal al salariaților </a:t>
            </a:r>
            <a:r>
              <a:rPr lang="it-IT" sz="3700" dirty="0">
                <a:solidFill>
                  <a:schemeClr val="tx1"/>
                </a:solidFill>
                <a:latin typeface="Arial" panose="020B0604020202020204" pitchFamily="34" charset="0"/>
                <a:cs typeface="Arial" panose="020B0604020202020204" pitchFamily="34" charset="0"/>
              </a:rPr>
              <a:t>perioada aflarii în concediu dat al salariaților</a:t>
            </a:r>
            <a:r>
              <a:rPr lang="ro-MD" sz="3700" dirty="0">
                <a:solidFill>
                  <a:schemeClr val="tx1"/>
                </a:solidFill>
                <a:latin typeface="Arial" panose="020B0604020202020204" pitchFamily="34" charset="0"/>
                <a:cs typeface="Arial" panose="020B0604020202020204" pitchFamily="34" charset="0"/>
              </a:rPr>
              <a:t> prin intermediul raportului IRM19.</a:t>
            </a:r>
            <a:endParaRPr lang="ru-RU" sz="3700" dirty="0">
              <a:solidFill>
                <a:schemeClr val="tx1"/>
              </a:solidFill>
              <a:latin typeface="Arial" panose="020B0604020202020204" pitchFamily="34" charset="0"/>
              <a:cs typeface="Arial" panose="020B0604020202020204" pitchFamily="34" charset="0"/>
            </a:endParaRPr>
          </a:p>
          <a:p>
            <a:pPr marL="82296" indent="0" algn="just">
              <a:buNone/>
            </a:pPr>
            <a:r>
              <a:rPr lang="ro-MD" sz="3700" dirty="0">
                <a:solidFill>
                  <a:schemeClr val="tx1"/>
                </a:solidFill>
                <a:latin typeface="Arial" panose="020B0604020202020204" pitchFamily="34" charset="0"/>
                <a:cs typeface="Arial" panose="020B0604020202020204" pitchFamily="34" charset="0"/>
              </a:rPr>
              <a:t>Pentru a beneficia de concediul paternal, mama sau tatăl copilului depune  cerere la casa teritorială de asigurări sociale de la locul de domiciliu  sau online pe portalurile:  </a:t>
            </a:r>
            <a:r>
              <a:rPr lang="ro-MD" sz="37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www.servicii.gov.md</a:t>
            </a:r>
            <a:r>
              <a:rPr lang="ro-MD" sz="3700" dirty="0">
                <a:solidFill>
                  <a:schemeClr val="tx1"/>
                </a:solidFill>
                <a:latin typeface="Arial" panose="020B0604020202020204" pitchFamily="34" charset="0"/>
                <a:cs typeface="Arial" panose="020B0604020202020204" pitchFamily="34" charset="0"/>
              </a:rPr>
              <a:t> şi </a:t>
            </a:r>
            <a:r>
              <a:rPr lang="ro-MD" sz="3700" u="sng"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www.cnas.gov.md</a:t>
            </a:r>
            <a:r>
              <a:rPr lang="ro-MD" sz="3700" dirty="0">
                <a:solidFill>
                  <a:schemeClr val="tx1"/>
                </a:solidFill>
                <a:latin typeface="Arial" panose="020B0604020202020204" pitchFamily="34" charset="0"/>
                <a:cs typeface="Arial" panose="020B0604020202020204" pitchFamily="34" charset="0"/>
              </a:rPr>
              <a:t>, în termen de 12 luni de la data nașterii copilului.</a:t>
            </a:r>
            <a:endParaRPr lang="ru-RU" sz="3700" dirty="0">
              <a:solidFill>
                <a:schemeClr val="tx1"/>
              </a:solidFill>
              <a:latin typeface="Arial" panose="020B0604020202020204" pitchFamily="34" charset="0"/>
              <a:cs typeface="Arial" panose="020B0604020202020204" pitchFamily="34" charset="0"/>
            </a:endParaRPr>
          </a:p>
          <a:p>
            <a:pPr marL="82296" indent="0" algn="just">
              <a:buNone/>
            </a:pPr>
            <a:r>
              <a:rPr lang="ro-MD" sz="3700" dirty="0">
                <a:solidFill>
                  <a:schemeClr val="tx1"/>
                </a:solidFill>
                <a:latin typeface="Arial" panose="020B0604020202020204" pitchFamily="34" charset="0"/>
                <a:cs typeface="Arial" panose="020B0604020202020204" pitchFamily="34" charset="0"/>
              </a:rPr>
              <a:t>    În caz de coincidență totală sau parțială a concediului paternal cu concediul medical, în baza unei cereri scrise a salariatului, concediul paternal nefolosit integral ori parțial se prelungește. Acasta prevedere va întra în vigoare din 1 septembrie 2022 și va permite atit salariaților cît și angajatorilor sa poată corect acorda concediile paternale în cazuri exepțilnale.</a:t>
            </a:r>
            <a:endParaRPr lang="ru-RU" sz="3700" dirty="0">
              <a:solidFill>
                <a:schemeClr val="tx1"/>
              </a:solidFill>
              <a:latin typeface="Arial" panose="020B0604020202020204" pitchFamily="34" charset="0"/>
              <a:cs typeface="Arial" panose="020B0604020202020204" pitchFamily="34" charset="0"/>
            </a:endParaRPr>
          </a:p>
          <a:p>
            <a:pPr marL="82296" indent="0" algn="just">
              <a:buNone/>
            </a:pPr>
            <a:r>
              <a:rPr lang="ro-MD" sz="3700" dirty="0">
                <a:solidFill>
                  <a:schemeClr val="tx1"/>
                </a:solidFill>
                <a:latin typeface="Arial" panose="020B0604020202020204" pitchFamily="34" charset="0"/>
                <a:cs typeface="Arial" panose="020B0604020202020204" pitchFamily="34" charset="0"/>
              </a:rPr>
              <a:t>    </a:t>
            </a:r>
            <a:r>
              <a:rPr lang="ro-MD" sz="3700" b="1" dirty="0">
                <a:solidFill>
                  <a:schemeClr val="tx1"/>
                </a:solidFill>
                <a:latin typeface="Arial" panose="020B0604020202020204" pitchFamily="34" charset="0"/>
                <a:cs typeface="Arial" panose="020B0604020202020204" pitchFamily="34" charset="0"/>
              </a:rPr>
              <a:t>IMPORTANT!</a:t>
            </a:r>
            <a:r>
              <a:rPr lang="ro-MD" sz="3700" dirty="0">
                <a:solidFill>
                  <a:schemeClr val="tx1"/>
                </a:solidFill>
                <a:latin typeface="Arial" panose="020B0604020202020204" pitchFamily="34" charset="0"/>
                <a:cs typeface="Arial" panose="020B0604020202020204" pitchFamily="34" charset="0"/>
              </a:rPr>
              <a:t> Refuzul angajatorului de acordare, la cererea scrisă a salariatului, a concediului paternal se consideră discriminare din partea angajatorilor şi se sancţionează.</a:t>
            </a:r>
            <a:endParaRPr lang="ru-RU" sz="3700" dirty="0">
              <a:solidFill>
                <a:schemeClr val="tx1"/>
              </a:solidFill>
              <a:latin typeface="Arial" panose="020B0604020202020204" pitchFamily="34" charset="0"/>
              <a:cs typeface="Arial" panose="020B0604020202020204" pitchFamily="34" charset="0"/>
            </a:endParaRPr>
          </a:p>
          <a:p>
            <a:pPr marL="82296" indent="0" algn="just">
              <a:buNone/>
            </a:pPr>
            <a:endParaRPr lang="ru-RU" sz="29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5972B878-E076-4B0A-A327-17F589A78D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260648"/>
            <a:ext cx="7056784" cy="1728192"/>
          </a:xfrm>
          <a:prstGeom prst="rect">
            <a:avLst/>
          </a:prstGeom>
        </p:spPr>
      </p:pic>
    </p:spTree>
    <p:extLst>
      <p:ext uri="{BB962C8B-B14F-4D97-AF65-F5344CB8AC3E}">
        <p14:creationId xmlns:p14="http://schemas.microsoft.com/office/powerpoint/2010/main" val="3570446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7CBC6B6-CF0F-456B-B392-92D901CEB21F}"/>
              </a:ext>
            </a:extLst>
          </p:cNvPr>
          <p:cNvSpPr>
            <a:spLocks noGrp="1"/>
          </p:cNvSpPr>
          <p:nvPr>
            <p:ph idx="1"/>
          </p:nvPr>
        </p:nvSpPr>
        <p:spPr>
          <a:xfrm>
            <a:off x="179512" y="404664"/>
            <a:ext cx="8424936" cy="4104456"/>
          </a:xfrm>
        </p:spPr>
        <p:txBody>
          <a:bodyPr>
            <a:normAutofit fontScale="55000" lnSpcReduction="20000"/>
          </a:bodyPr>
          <a:lstStyle/>
          <a:p>
            <a:pPr marL="82296" indent="0" algn="ctr">
              <a:buNone/>
            </a:pPr>
            <a:r>
              <a:rPr lang="ro-RO" sz="3600" dirty="0">
                <a:solidFill>
                  <a:schemeClr val="tx1"/>
                </a:solidFill>
                <a:latin typeface="Arial Black" panose="020B0A04020102020204" pitchFamily="34" charset="0"/>
                <a:cs typeface="Arial" panose="020B0604020202020204" pitchFamily="34" charset="0"/>
              </a:rPr>
              <a:t>Concediul de maternitate</a:t>
            </a:r>
          </a:p>
          <a:p>
            <a:pPr marL="82296" indent="0">
              <a:buNone/>
            </a:pPr>
            <a:r>
              <a:rPr lang="ro-RO" sz="2900" dirty="0">
                <a:solidFill>
                  <a:schemeClr val="tx1"/>
                </a:solidFill>
                <a:latin typeface="Arial" panose="020B0604020202020204" pitchFamily="34" charset="0"/>
                <a:cs typeface="Arial" panose="020B0604020202020204" pitchFamily="34" charset="0"/>
              </a:rPr>
              <a:t>Codul se completează cu art. 76</a:t>
            </a:r>
            <a:r>
              <a:rPr lang="ro-RO" sz="2900" baseline="30000" dirty="0">
                <a:solidFill>
                  <a:schemeClr val="tx1"/>
                </a:solidFill>
                <a:latin typeface="Arial" panose="020B0604020202020204" pitchFamily="34" charset="0"/>
                <a:cs typeface="Arial" panose="020B0604020202020204" pitchFamily="34" charset="0"/>
              </a:rPr>
              <a:t>1</a:t>
            </a:r>
            <a:r>
              <a:rPr lang="ro-RO" sz="2900" dirty="0">
                <a:solidFill>
                  <a:schemeClr val="tx1"/>
                </a:solidFill>
                <a:latin typeface="Arial" panose="020B0604020202020204" pitchFamily="34" charset="0"/>
                <a:cs typeface="Arial" panose="020B0604020202020204" pitchFamily="34" charset="0"/>
              </a:rPr>
              <a:t>  cu următorul cuprins:</a:t>
            </a:r>
          </a:p>
          <a:p>
            <a:pPr marL="82296" indent="0" algn="just">
              <a:buNone/>
            </a:pPr>
            <a:r>
              <a:rPr lang="ro-RO" sz="2900" dirty="0">
                <a:solidFill>
                  <a:schemeClr val="tx1"/>
                </a:solidFill>
                <a:latin typeface="Arial" panose="020B0604020202020204" pitchFamily="34" charset="0"/>
                <a:cs typeface="Arial" panose="020B0604020202020204" pitchFamily="34" charset="0"/>
              </a:rPr>
              <a:t>„</a:t>
            </a:r>
            <a:r>
              <a:rPr lang="ro-RO" sz="2900" b="1" dirty="0">
                <a:solidFill>
                  <a:schemeClr val="tx1"/>
                </a:solidFill>
                <a:latin typeface="Arial" panose="020B0604020202020204" pitchFamily="34" charset="0"/>
                <a:cs typeface="Arial" panose="020B0604020202020204" pitchFamily="34" charset="0"/>
              </a:rPr>
              <a:t>Articolul 76</a:t>
            </a:r>
            <a:r>
              <a:rPr lang="ro-RO" sz="2900" b="1" baseline="30000" dirty="0">
                <a:solidFill>
                  <a:schemeClr val="tx1"/>
                </a:solidFill>
                <a:latin typeface="Arial" panose="020B0604020202020204" pitchFamily="34" charset="0"/>
                <a:cs typeface="Arial" panose="020B0604020202020204" pitchFamily="34" charset="0"/>
              </a:rPr>
              <a:t>1</a:t>
            </a:r>
            <a:r>
              <a:rPr lang="ro-RO" sz="2900" b="1" dirty="0">
                <a:solidFill>
                  <a:schemeClr val="tx1"/>
                </a:solidFill>
                <a:latin typeface="Arial" panose="020B0604020202020204" pitchFamily="34" charset="0"/>
                <a:cs typeface="Arial" panose="020B0604020202020204" pitchFamily="34" charset="0"/>
              </a:rPr>
              <a:t>.</a:t>
            </a:r>
            <a:r>
              <a:rPr lang="ro-RO" sz="2900" dirty="0">
                <a:solidFill>
                  <a:schemeClr val="tx1"/>
                </a:solidFill>
                <a:latin typeface="Arial" panose="020B0604020202020204" pitchFamily="34" charset="0"/>
                <a:cs typeface="Arial" panose="020B0604020202020204" pitchFamily="34" charset="0"/>
              </a:rPr>
              <a:t> Activitatea de muncă în perioada aflării în concediu de maternitate</a:t>
            </a:r>
          </a:p>
          <a:p>
            <a:pPr marL="82296" indent="0" algn="just">
              <a:buNone/>
            </a:pPr>
            <a:r>
              <a:rPr lang="ro-RO" sz="2900" dirty="0">
                <a:solidFill>
                  <a:schemeClr val="tx1"/>
                </a:solidFill>
                <a:latin typeface="Arial" panose="020B0604020202020204" pitchFamily="34" charset="0"/>
                <a:cs typeface="Arial" panose="020B0604020202020204" pitchFamily="34" charset="0"/>
              </a:rPr>
              <a:t>(1) În perioada aflării în concediu de maternitate, prin derogare de la art. 76 lit. a), salariata are dreptul de a continua sau de a relua activitatea de muncă în baza cererii scrise, cu prezentarea concluziei medicale privind starea de sănătate, eliberată de către instituția medico-sanitară pe a cărei listă este înregistrată, și de comun acord cu angajatorul. </a:t>
            </a:r>
            <a:r>
              <a:rPr lang="ro-RO" sz="2900" b="1" i="1" dirty="0">
                <a:solidFill>
                  <a:schemeClr val="tx1"/>
                </a:solidFill>
                <a:latin typeface="Arial" panose="020B0604020202020204" pitchFamily="34" charset="0"/>
                <a:cs typeface="Arial" panose="020B0604020202020204" pitchFamily="34" charset="0"/>
              </a:rPr>
              <a:t>Termenul în care salariata își continuă sau își reia activitatea de muncă în perioada concediului prenatal nu va depăși 36 de săptămâni de sarcină, termen stabilit prin ordinul (dispoziția, decizia, hotărârea) emis de către angajator la data recepționării cererii salariatei.</a:t>
            </a:r>
          </a:p>
          <a:p>
            <a:pPr marL="82296" indent="0" algn="just">
              <a:buNone/>
            </a:pPr>
            <a:r>
              <a:rPr lang="ro-RO" sz="2900" dirty="0">
                <a:solidFill>
                  <a:schemeClr val="tx1"/>
                </a:solidFill>
                <a:latin typeface="Arial" panose="020B0604020202020204" pitchFamily="34" charset="0"/>
                <a:cs typeface="Arial" panose="020B0604020202020204" pitchFamily="34" charset="0"/>
              </a:rPr>
              <a:t>(2) La cererea scrisă a salariatei care desfășoară activitate în perioada aflării în concediu de maternitate, depusă până la expirarea termenului prevăzut la alin. (1) din prezentul articol, contractul individual de muncă se suspendă prin ordinul (dispoziția, decizia, hotărârea) angajatorului din ziua solicitării, cu aplicarea ulterioară a condițiilor prevăzute în art. 76 lit. a).”</a:t>
            </a:r>
          </a:p>
          <a:p>
            <a:pPr marL="82296" indent="0" algn="ctr">
              <a:buNone/>
            </a:pPr>
            <a:r>
              <a:rPr lang="da-DK" sz="1700" i="1" dirty="0">
                <a:solidFill>
                  <a:srgbClr val="FF0000"/>
                </a:solidFill>
                <a:latin typeface="Arial" panose="020B0604020202020204" pitchFamily="34" charset="0"/>
                <a:cs typeface="Arial" panose="020B0604020202020204" pitchFamily="34" charset="0"/>
              </a:rPr>
              <a:t>[Art.76</a:t>
            </a:r>
            <a:r>
              <a:rPr lang="da-DK" sz="1700" i="1" baseline="30000" dirty="0">
                <a:solidFill>
                  <a:srgbClr val="FF0000"/>
                </a:solidFill>
                <a:latin typeface="Arial" panose="020B0604020202020204" pitchFamily="34" charset="0"/>
                <a:cs typeface="Arial" panose="020B0604020202020204" pitchFamily="34" charset="0"/>
              </a:rPr>
              <a:t>1</a:t>
            </a:r>
            <a:r>
              <a:rPr lang="da-DK" sz="1700" i="1" dirty="0">
                <a:solidFill>
                  <a:srgbClr val="FF0000"/>
                </a:solidFill>
                <a:latin typeface="Arial" panose="020B0604020202020204" pitchFamily="34" charset="0"/>
                <a:cs typeface="Arial" panose="020B0604020202020204" pitchFamily="34" charset="0"/>
              </a:rPr>
              <a:t> introdus prin LP353 din 22.12.22, MO3-4/13.01.23; în vigoare 01.03.23]</a:t>
            </a:r>
            <a:endParaRPr lang="ru-RU" sz="1700" dirty="0">
              <a:solidFill>
                <a:srgbClr val="FF0000"/>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E710F9EC-DF5E-4271-B911-C11C329C8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4365104"/>
            <a:ext cx="4032448" cy="1916831"/>
          </a:xfrm>
          <a:prstGeom prst="rect">
            <a:avLst/>
          </a:prstGeom>
        </p:spPr>
      </p:pic>
    </p:spTree>
    <p:extLst>
      <p:ext uri="{BB962C8B-B14F-4D97-AF65-F5344CB8AC3E}">
        <p14:creationId xmlns:p14="http://schemas.microsoft.com/office/powerpoint/2010/main" val="4068000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13E63BC-90A0-4F9B-ADFE-FD9B54EA7AF8}"/>
              </a:ext>
            </a:extLst>
          </p:cNvPr>
          <p:cNvSpPr>
            <a:spLocks noGrp="1"/>
          </p:cNvSpPr>
          <p:nvPr>
            <p:ph idx="1"/>
          </p:nvPr>
        </p:nvSpPr>
        <p:spPr>
          <a:xfrm>
            <a:off x="323528" y="332656"/>
            <a:ext cx="8424936" cy="4752528"/>
          </a:xfrm>
        </p:spPr>
        <p:txBody>
          <a:bodyPr>
            <a:normAutofit fontScale="92500"/>
          </a:bodyPr>
          <a:lstStyle/>
          <a:p>
            <a:pPr marL="82296" indent="0" algn="ctr">
              <a:buNone/>
            </a:pPr>
            <a:r>
              <a:rPr lang="en-US" sz="1800" dirty="0" err="1">
                <a:solidFill>
                  <a:schemeClr val="tx1"/>
                </a:solidFill>
                <a:latin typeface="Arial Black" panose="020B0A04020102020204" pitchFamily="34" charset="0"/>
                <a:cs typeface="Arial" panose="020B0604020202020204" pitchFamily="34" charset="0"/>
              </a:rPr>
              <a:t>Concediul</a:t>
            </a:r>
            <a:r>
              <a:rPr lang="en-US" sz="1800" dirty="0">
                <a:solidFill>
                  <a:schemeClr val="tx1"/>
                </a:solidFill>
                <a:latin typeface="Arial Black" panose="020B0A04020102020204" pitchFamily="34" charset="0"/>
                <a:cs typeface="Arial" panose="020B0604020202020204" pitchFamily="34" charset="0"/>
              </a:rPr>
              <a:t> </a:t>
            </a:r>
            <a:r>
              <a:rPr lang="en-US" sz="1800" dirty="0" err="1">
                <a:solidFill>
                  <a:schemeClr val="tx1"/>
                </a:solidFill>
                <a:latin typeface="Arial Black" panose="020B0A04020102020204" pitchFamily="34" charset="0"/>
                <a:cs typeface="Arial" panose="020B0604020202020204" pitchFamily="34" charset="0"/>
              </a:rPr>
              <a:t>parţial</a:t>
            </a:r>
            <a:r>
              <a:rPr lang="en-US" sz="1800" dirty="0">
                <a:solidFill>
                  <a:schemeClr val="tx1"/>
                </a:solidFill>
                <a:latin typeface="Arial Black" panose="020B0A04020102020204" pitchFamily="34" charset="0"/>
                <a:cs typeface="Arial" panose="020B0604020202020204" pitchFamily="34" charset="0"/>
              </a:rPr>
              <a:t> </a:t>
            </a:r>
            <a:r>
              <a:rPr lang="en-US" sz="1800" dirty="0" err="1">
                <a:solidFill>
                  <a:schemeClr val="tx1"/>
                </a:solidFill>
                <a:latin typeface="Arial Black" panose="020B0A04020102020204" pitchFamily="34" charset="0"/>
                <a:cs typeface="Arial" panose="020B0604020202020204" pitchFamily="34" charset="0"/>
              </a:rPr>
              <a:t>plătit</a:t>
            </a:r>
            <a:r>
              <a:rPr lang="en-US" sz="1800" dirty="0">
                <a:solidFill>
                  <a:schemeClr val="tx1"/>
                </a:solidFill>
                <a:latin typeface="Arial Black" panose="020B0A04020102020204" pitchFamily="34" charset="0"/>
                <a:cs typeface="Arial" panose="020B0604020202020204" pitchFamily="34" charset="0"/>
              </a:rPr>
              <a:t> </a:t>
            </a:r>
            <a:r>
              <a:rPr lang="en-US" sz="1800" dirty="0" err="1">
                <a:solidFill>
                  <a:schemeClr val="tx1"/>
                </a:solidFill>
                <a:latin typeface="Arial Black" panose="020B0A04020102020204" pitchFamily="34" charset="0"/>
                <a:cs typeface="Arial" panose="020B0604020202020204" pitchFamily="34" charset="0"/>
              </a:rPr>
              <a:t>pentru</a:t>
            </a:r>
            <a:r>
              <a:rPr lang="en-US" sz="1800" dirty="0">
                <a:solidFill>
                  <a:schemeClr val="tx1"/>
                </a:solidFill>
                <a:latin typeface="Arial Black" panose="020B0A04020102020204" pitchFamily="34" charset="0"/>
                <a:cs typeface="Arial" panose="020B0604020202020204" pitchFamily="34" charset="0"/>
              </a:rPr>
              <a:t> </a:t>
            </a:r>
            <a:r>
              <a:rPr lang="en-US" sz="1800" dirty="0" err="1">
                <a:solidFill>
                  <a:schemeClr val="tx1"/>
                </a:solidFill>
                <a:latin typeface="Arial Black" panose="020B0A04020102020204" pitchFamily="34" charset="0"/>
                <a:cs typeface="Arial" panose="020B0604020202020204" pitchFamily="34" charset="0"/>
              </a:rPr>
              <a:t>îngrijirea</a:t>
            </a:r>
            <a:r>
              <a:rPr lang="en-US" sz="1800" dirty="0">
                <a:solidFill>
                  <a:schemeClr val="tx1"/>
                </a:solidFill>
                <a:latin typeface="Arial Black" panose="020B0A04020102020204" pitchFamily="34" charset="0"/>
                <a:cs typeface="Arial" panose="020B0604020202020204" pitchFamily="34" charset="0"/>
              </a:rPr>
              <a:t> </a:t>
            </a:r>
            <a:r>
              <a:rPr lang="en-US" sz="1800" dirty="0" err="1">
                <a:solidFill>
                  <a:schemeClr val="tx1"/>
                </a:solidFill>
                <a:latin typeface="Arial Black" panose="020B0A04020102020204" pitchFamily="34" charset="0"/>
                <a:cs typeface="Arial" panose="020B0604020202020204" pitchFamily="34" charset="0"/>
              </a:rPr>
              <a:t>copilului</a:t>
            </a:r>
            <a:endParaRPr lang="ru-RU" sz="1800" dirty="0">
              <a:solidFill>
                <a:schemeClr val="tx1"/>
              </a:solidFill>
              <a:latin typeface="Arial Black" panose="020B0A04020102020204" pitchFamily="34" charset="0"/>
              <a:cs typeface="Arial" panose="020B0604020202020204" pitchFamily="34" charset="0"/>
            </a:endParaRPr>
          </a:p>
          <a:p>
            <a:pPr marL="82296" indent="0">
              <a:buNone/>
            </a:pPr>
            <a:r>
              <a:rPr lang="ro-MD" sz="1400" b="1" dirty="0">
                <a:solidFill>
                  <a:schemeClr val="tx1"/>
                </a:solidFill>
                <a:latin typeface="Arial" panose="020B0604020202020204" pitchFamily="34" charset="0"/>
                <a:cs typeface="Arial" panose="020B0604020202020204" pitchFamily="34" charset="0"/>
              </a:rPr>
              <a:t>   </a:t>
            </a:r>
            <a:r>
              <a:rPr lang="ro-MD" sz="1400" dirty="0">
                <a:solidFill>
                  <a:schemeClr val="tx1"/>
                </a:solidFill>
                <a:latin typeface="Arial" panose="020B0604020202020204" pitchFamily="34" charset="0"/>
                <a:cs typeface="Arial" panose="020B0604020202020204" pitchFamily="34" charset="0"/>
              </a:rPr>
              <a:t>Concediul parțial plătit pentru îngrijirea copilului până la vârsta de 3 ani se acordă, opțional, unuia dintre părinți, unuia dintre bunici, unei alte rude care se ocupă nemijlocit de îngrijirea copilului, precum și tutorelui. </a:t>
            </a:r>
            <a:endParaRPr lang="ru-RU" sz="1400" dirty="0">
              <a:solidFill>
                <a:schemeClr val="tx1"/>
              </a:solidFill>
              <a:latin typeface="Arial" panose="020B0604020202020204" pitchFamily="34" charset="0"/>
              <a:cs typeface="Arial" panose="020B0604020202020204" pitchFamily="34" charset="0"/>
            </a:endParaRPr>
          </a:p>
          <a:p>
            <a:pPr marL="82296" indent="0">
              <a:buNone/>
            </a:pPr>
            <a:r>
              <a:rPr lang="ro-MD" sz="1400" b="1"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Cel</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mai</a:t>
            </a:r>
            <a:r>
              <a:rPr lang="en-US" sz="1400" dirty="0">
                <a:solidFill>
                  <a:schemeClr val="tx1"/>
                </a:solidFill>
                <a:latin typeface="Arial" panose="020B0604020202020204" pitchFamily="34" charset="0"/>
                <a:cs typeface="Arial" panose="020B0604020202020204" pitchFamily="34" charset="0"/>
              </a:rPr>
              <a:t> des de </a:t>
            </a:r>
            <a:r>
              <a:rPr lang="en-US" sz="1400" dirty="0" err="1">
                <a:solidFill>
                  <a:schemeClr val="tx1"/>
                </a:solidFill>
                <a:latin typeface="Arial" panose="020B0604020202020204" pitchFamily="34" charset="0"/>
                <a:cs typeface="Arial" panose="020B0604020202020204" pitchFamily="34" charset="0"/>
              </a:rPr>
              <a:t>acest</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drept</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profită</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femeile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dar</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în</a:t>
            </a:r>
            <a:r>
              <a:rPr lang="en-US" sz="1400" dirty="0">
                <a:solidFill>
                  <a:schemeClr val="tx1"/>
                </a:solidFill>
                <a:latin typeface="Arial" panose="020B0604020202020204" pitchFamily="34" charset="0"/>
                <a:cs typeface="Arial" panose="020B0604020202020204" pitchFamily="34" charset="0"/>
              </a:rPr>
              <a:t> ultima </a:t>
            </a:r>
            <a:r>
              <a:rPr lang="en-US" sz="1400" dirty="0" err="1">
                <a:solidFill>
                  <a:schemeClr val="tx1"/>
                </a:solidFill>
                <a:latin typeface="Arial" panose="020B0604020202020204" pitchFamily="34" charset="0"/>
                <a:cs typeface="Arial" panose="020B0604020202020204" pitchFamily="34" charset="0"/>
              </a:rPr>
              <a:t>vreme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în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toată</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lumea</a:t>
            </a:r>
            <a:r>
              <a:rPr lang="en-US" sz="1400" dirty="0">
                <a:solidFill>
                  <a:schemeClr val="tx1"/>
                </a:solidFill>
                <a:latin typeface="Arial" panose="020B0604020202020204" pitchFamily="34" charset="0"/>
                <a:cs typeface="Arial" panose="020B0604020202020204" pitchFamily="34" charset="0"/>
              </a:rPr>
              <a:t> tot </a:t>
            </a:r>
            <a:r>
              <a:rPr lang="en-US" sz="1400" dirty="0" err="1">
                <a:solidFill>
                  <a:schemeClr val="tx1"/>
                </a:solidFill>
                <a:latin typeface="Arial" panose="020B0604020202020204" pitchFamily="34" charset="0"/>
                <a:cs typeface="Arial" panose="020B0604020202020204" pitchFamily="34" charset="0"/>
              </a:rPr>
              <a:t>mai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mulți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tătici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preferă</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să</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petreacă</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primii</a:t>
            </a:r>
            <a:r>
              <a:rPr lang="en-US" sz="1400" dirty="0">
                <a:solidFill>
                  <a:schemeClr val="tx1"/>
                </a:solidFill>
                <a:latin typeface="Arial" panose="020B0604020202020204" pitchFamily="34" charset="0"/>
                <a:cs typeface="Arial" panose="020B0604020202020204" pitchFamily="34" charset="0"/>
              </a:rPr>
              <a:t> ani ai </a:t>
            </a:r>
            <a:r>
              <a:rPr lang="en-US" sz="1400" dirty="0" err="1">
                <a:solidFill>
                  <a:schemeClr val="tx1"/>
                </a:solidFill>
                <a:latin typeface="Arial" panose="020B0604020202020204" pitchFamily="34" charset="0"/>
                <a:cs typeface="Arial" panose="020B0604020202020204" pitchFamily="34" charset="0"/>
              </a:rPr>
              <a:t>copiilor</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alături</a:t>
            </a:r>
            <a:r>
              <a:rPr lang="en-US" sz="1400" dirty="0">
                <a:solidFill>
                  <a:schemeClr val="tx1"/>
                </a:solidFill>
                <a:latin typeface="Arial" panose="020B0604020202020204" pitchFamily="34" charset="0"/>
                <a:cs typeface="Arial" panose="020B0604020202020204" pitchFamily="34" charset="0"/>
              </a:rPr>
              <a:t> de </a:t>
            </a:r>
            <a:r>
              <a:rPr lang="en-US" sz="1400" dirty="0" err="1">
                <a:solidFill>
                  <a:schemeClr val="tx1"/>
                </a:solidFill>
                <a:latin typeface="Arial" panose="020B0604020202020204" pitchFamily="34" charset="0"/>
                <a:cs typeface="Arial" panose="020B0604020202020204" pitchFamily="34" charset="0"/>
              </a:rPr>
              <a:t>ei</a:t>
            </a:r>
            <a:r>
              <a:rPr lang="en-US" sz="1400" dirty="0">
                <a:solidFill>
                  <a:schemeClr val="tx1"/>
                </a:solidFill>
                <a:latin typeface="Arial" panose="020B0604020202020204" pitchFamily="34" charset="0"/>
                <a:cs typeface="Arial" panose="020B0604020202020204" pitchFamily="34" charset="0"/>
              </a:rPr>
              <a:t>.</a:t>
            </a:r>
            <a:endParaRPr lang="ru-RU" sz="1400" dirty="0">
              <a:solidFill>
                <a:schemeClr val="tx1"/>
              </a:solidFill>
              <a:latin typeface="Arial" panose="020B0604020202020204" pitchFamily="34" charset="0"/>
              <a:cs typeface="Arial" panose="020B0604020202020204" pitchFamily="34" charset="0"/>
            </a:endParaRPr>
          </a:p>
          <a:p>
            <a:pPr marL="82296" indent="0">
              <a:buNone/>
            </a:pPr>
            <a:r>
              <a:rPr lang="en-US" sz="1400" b="1"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Angajatul</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aflat</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în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concediu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pentru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îngrijirea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copilului</a:t>
            </a:r>
            <a:r>
              <a:rPr lang="en-US" sz="1400" dirty="0">
                <a:solidFill>
                  <a:schemeClr val="tx1"/>
                </a:solidFill>
                <a:latin typeface="Arial" panose="020B0604020202020204" pitchFamily="34" charset="0"/>
                <a:cs typeface="Arial" panose="020B0604020202020204" pitchFamily="34" charset="0"/>
              </a:rPr>
              <a:t>, la </a:t>
            </a:r>
            <a:r>
              <a:rPr lang="en-US" sz="1400" dirty="0" err="1">
                <a:solidFill>
                  <a:schemeClr val="tx1"/>
                </a:solidFill>
                <a:latin typeface="Arial" panose="020B0604020202020204" pitchFamily="34" charset="0"/>
                <a:cs typeface="Arial" panose="020B0604020202020204" pitchFamily="34" charset="0"/>
              </a:rPr>
              <a:t>toate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întreprinderile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în</a:t>
            </a:r>
            <a:r>
              <a:rPr lang="en-US" sz="1400" dirty="0">
                <a:solidFill>
                  <a:schemeClr val="tx1"/>
                </a:solidFill>
                <a:latin typeface="Arial" panose="020B0604020202020204" pitchFamily="34" charset="0"/>
                <a:cs typeface="Arial" panose="020B0604020202020204" pitchFamily="34" charset="0"/>
              </a:rPr>
              <a:t> care </a:t>
            </a:r>
            <a:r>
              <a:rPr lang="en-US" sz="1400" dirty="0" err="1">
                <a:solidFill>
                  <a:schemeClr val="tx1"/>
                </a:solidFill>
                <a:latin typeface="Arial" panose="020B0604020202020204" pitchFamily="34" charset="0"/>
                <a:cs typeface="Arial" panose="020B0604020202020204" pitchFamily="34" charset="0"/>
              </a:rPr>
              <a:t>activează</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beneficiază</a:t>
            </a:r>
            <a:r>
              <a:rPr lang="en-US" sz="1400" dirty="0">
                <a:solidFill>
                  <a:schemeClr val="tx1"/>
                </a:solidFill>
                <a:latin typeface="Arial" panose="020B0604020202020204" pitchFamily="34" charset="0"/>
                <a:cs typeface="Arial" panose="020B0604020202020204" pitchFamily="34" charset="0"/>
              </a:rPr>
              <a:t> de </a:t>
            </a:r>
            <a:r>
              <a:rPr lang="en-US" sz="1400" dirty="0" err="1">
                <a:solidFill>
                  <a:schemeClr val="tx1"/>
                </a:solidFill>
                <a:latin typeface="Arial" panose="020B0604020202020204" pitchFamily="34" charset="0"/>
                <a:cs typeface="Arial" panose="020B0604020202020204" pitchFamily="34" charset="0"/>
              </a:rPr>
              <a:t>dreptul</a:t>
            </a:r>
            <a:r>
              <a:rPr lang="en-US" sz="1400" dirty="0">
                <a:solidFill>
                  <a:schemeClr val="tx1"/>
                </a:solidFill>
                <a:latin typeface="Arial" panose="020B0604020202020204" pitchFamily="34" charset="0"/>
                <a:cs typeface="Arial" panose="020B0604020202020204" pitchFamily="34" charset="0"/>
              </a:rPr>
              <a:t> la o </a:t>
            </a:r>
            <a:r>
              <a:rPr lang="en-US" sz="1400" dirty="0" err="1">
                <a:solidFill>
                  <a:schemeClr val="tx1"/>
                </a:solidFill>
                <a:latin typeface="Arial" panose="020B0604020202020204" pitchFamily="34" charset="0"/>
                <a:cs typeface="Arial" panose="020B0604020202020204" pitchFamily="34" charset="0"/>
              </a:rPr>
              <a:t>indemnizație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lunară</a:t>
            </a:r>
            <a:r>
              <a:rPr lang="en-US" sz="1400" dirty="0">
                <a:solidFill>
                  <a:schemeClr val="tx1"/>
                </a:solidFill>
                <a:latin typeface="Arial" panose="020B0604020202020204" pitchFamily="34" charset="0"/>
                <a:cs typeface="Arial" panose="020B0604020202020204" pitchFamily="34" charset="0"/>
              </a:rPr>
              <a:t> din prima </a:t>
            </a:r>
            <a:r>
              <a:rPr lang="en-US" sz="1400" dirty="0" err="1">
                <a:solidFill>
                  <a:schemeClr val="tx1"/>
                </a:solidFill>
                <a:latin typeface="Arial" panose="020B0604020202020204" pitchFamily="34" charset="0"/>
                <a:cs typeface="Arial" panose="020B0604020202020204" pitchFamily="34" charset="0"/>
              </a:rPr>
              <a:t>zi</a:t>
            </a:r>
            <a:r>
              <a:rPr lang="en-US" sz="1400" dirty="0">
                <a:solidFill>
                  <a:schemeClr val="tx1"/>
                </a:solidFill>
                <a:latin typeface="Arial" panose="020B0604020202020204" pitchFamily="34" charset="0"/>
                <a:cs typeface="Arial" panose="020B0604020202020204" pitchFamily="34" charset="0"/>
              </a:rPr>
              <a:t> a </a:t>
            </a:r>
            <a:r>
              <a:rPr lang="en-US" sz="1400" dirty="0" err="1">
                <a:solidFill>
                  <a:schemeClr val="tx1"/>
                </a:solidFill>
                <a:latin typeface="Arial" panose="020B0604020202020204" pitchFamily="34" charset="0"/>
                <a:cs typeface="Arial" panose="020B0604020202020204" pitchFamily="34" charset="0"/>
              </a:rPr>
              <a:t>concediului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și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până</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copilul</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atinge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vârsta</a:t>
            </a:r>
            <a:r>
              <a:rPr lang="en-US" sz="1400" dirty="0">
                <a:solidFill>
                  <a:schemeClr val="tx1"/>
                </a:solidFill>
                <a:latin typeface="Arial" panose="020B0604020202020204" pitchFamily="34" charset="0"/>
                <a:cs typeface="Arial" panose="020B0604020202020204" pitchFamily="34" charset="0"/>
              </a:rPr>
              <a:t> de 3 ani.</a:t>
            </a:r>
            <a:endParaRPr lang="ru-RU" sz="1400" dirty="0">
              <a:solidFill>
                <a:schemeClr val="tx1"/>
              </a:solidFill>
              <a:latin typeface="Arial" panose="020B0604020202020204" pitchFamily="34" charset="0"/>
              <a:cs typeface="Arial" panose="020B0604020202020204" pitchFamily="34" charset="0"/>
            </a:endParaRPr>
          </a:p>
          <a:p>
            <a:pPr marL="82296" indent="0">
              <a:buNone/>
            </a:pPr>
            <a:r>
              <a:rPr lang="en-US" sz="1400" dirty="0">
                <a:solidFill>
                  <a:schemeClr val="tx1"/>
                </a:solidFill>
                <a:latin typeface="Arial" panose="020B0604020202020204" pitchFamily="34" charset="0"/>
                <a:cs typeface="Arial" panose="020B0604020202020204" pitchFamily="34" charset="0"/>
              </a:rPr>
              <a:t> </a:t>
            </a:r>
            <a:r>
              <a:rPr lang="ro-MD" sz="1400" dirty="0">
                <a:solidFill>
                  <a:schemeClr val="tx1"/>
                </a:solidFill>
                <a:latin typeface="Arial" panose="020B0604020202020204" pitchFamily="34" charset="0"/>
                <a:cs typeface="Arial" panose="020B0604020202020204" pitchFamily="34" charset="0"/>
              </a:rPr>
              <a:t>  Potrivit modificărilor recente în Codul Muncii (Lege 195/2022), începând cu 1 septembrie  2022, concediul parțial plătit pentru îngrijirea copilului poate fi folosit de </a:t>
            </a:r>
            <a:r>
              <a:rPr lang="ro-MD" sz="1400" b="1" dirty="0">
                <a:solidFill>
                  <a:schemeClr val="tx1"/>
                </a:solidFill>
                <a:latin typeface="Arial" panose="020B0604020202020204" pitchFamily="34" charset="0"/>
                <a:cs typeface="Arial" panose="020B0604020202020204" pitchFamily="34" charset="0"/>
              </a:rPr>
              <a:t>ambii părinți alternativ, în fracțiuni, conform disponibilității fiecăruia, cu condiția să nu se suprapună fracțiunile </a:t>
            </a:r>
            <a:endParaRPr lang="ru-RU" sz="1400" b="1" dirty="0">
              <a:solidFill>
                <a:schemeClr val="tx1"/>
              </a:solidFill>
              <a:latin typeface="Arial" panose="020B0604020202020204" pitchFamily="34" charset="0"/>
              <a:cs typeface="Arial" panose="020B0604020202020204" pitchFamily="34" charset="0"/>
            </a:endParaRPr>
          </a:p>
          <a:p>
            <a:pPr marL="82296" indent="0">
              <a:buNone/>
            </a:pPr>
            <a:r>
              <a:rPr lang="ro-MD"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În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cazul</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solicitării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concediului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parțial</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plătit</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pentru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îngrijirea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copilului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în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fracțiuni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concediul</a:t>
            </a:r>
            <a:r>
              <a:rPr lang="en-US" sz="1400" dirty="0">
                <a:solidFill>
                  <a:schemeClr val="tx1"/>
                </a:solidFill>
                <a:latin typeface="Arial" panose="020B0604020202020204" pitchFamily="34" charset="0"/>
                <a:cs typeface="Arial" panose="020B0604020202020204" pitchFamily="34" charset="0"/>
              </a:rPr>
              <a:t> se </a:t>
            </a:r>
            <a:r>
              <a:rPr lang="en-US" sz="1400" dirty="0" err="1">
                <a:solidFill>
                  <a:schemeClr val="tx1"/>
                </a:solidFill>
                <a:latin typeface="Arial" panose="020B0604020202020204" pitchFamily="34" charset="0"/>
                <a:cs typeface="Arial" panose="020B0604020202020204" pitchFamily="34" charset="0"/>
              </a:rPr>
              <a:t>acordă</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în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termen</a:t>
            </a:r>
            <a:r>
              <a:rPr lang="en-US" sz="1400" dirty="0">
                <a:solidFill>
                  <a:schemeClr val="tx1"/>
                </a:solidFill>
                <a:latin typeface="Arial" panose="020B0604020202020204" pitchFamily="34" charset="0"/>
                <a:cs typeface="Arial" panose="020B0604020202020204" pitchFamily="34" charset="0"/>
              </a:rPr>
              <a:t> de </a:t>
            </a:r>
            <a:r>
              <a:rPr lang="en-US" sz="1400" dirty="0" err="1">
                <a:solidFill>
                  <a:schemeClr val="tx1"/>
                </a:solidFill>
                <a:latin typeface="Arial" panose="020B0604020202020204" pitchFamily="34" charset="0"/>
                <a:cs typeface="Arial" panose="020B0604020202020204" pitchFamily="34" charset="0"/>
              </a:rPr>
              <a:t>cel</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mult</a:t>
            </a:r>
            <a:r>
              <a:rPr lang="en-US" sz="1400" dirty="0">
                <a:solidFill>
                  <a:schemeClr val="tx1"/>
                </a:solidFill>
                <a:latin typeface="Arial" panose="020B0604020202020204" pitchFamily="34" charset="0"/>
                <a:cs typeface="Arial" panose="020B0604020202020204" pitchFamily="34" charset="0"/>
              </a:rPr>
              <a:t> 30 de </a:t>
            </a:r>
            <a:r>
              <a:rPr lang="en-US" sz="1400" dirty="0" err="1">
                <a:solidFill>
                  <a:schemeClr val="tx1"/>
                </a:solidFill>
                <a:latin typeface="Arial" panose="020B0604020202020204" pitchFamily="34" charset="0"/>
                <a:cs typeface="Arial" panose="020B0604020202020204" pitchFamily="34" charset="0"/>
              </a:rPr>
              <a:t>zile</a:t>
            </a:r>
            <a:r>
              <a:rPr lang="en-US" sz="1400" dirty="0">
                <a:solidFill>
                  <a:schemeClr val="tx1"/>
                </a:solidFill>
                <a:latin typeface="Arial" panose="020B0604020202020204" pitchFamily="34" charset="0"/>
                <a:cs typeface="Arial" panose="020B0604020202020204" pitchFamily="34" charset="0"/>
              </a:rPr>
              <a:t> de la data </a:t>
            </a:r>
            <a:r>
              <a:rPr lang="en-US" sz="1400" dirty="0" err="1">
                <a:solidFill>
                  <a:schemeClr val="tx1"/>
                </a:solidFill>
                <a:latin typeface="Arial" panose="020B0604020202020204" pitchFamily="34" charset="0"/>
                <a:cs typeface="Arial" panose="020B0604020202020204" pitchFamily="34" charset="0"/>
              </a:rPr>
              <a:t>depunerii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cererii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pentru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perioada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indicată</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în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cerere</a:t>
            </a:r>
            <a:r>
              <a:rPr lang="en-US" sz="1400" dirty="0">
                <a:solidFill>
                  <a:schemeClr val="tx1"/>
                </a:solidFill>
                <a:latin typeface="Arial" panose="020B0604020202020204" pitchFamily="34" charset="0"/>
                <a:cs typeface="Arial" panose="020B0604020202020204" pitchFamily="34" charset="0"/>
              </a:rPr>
              <a:t>. La </a:t>
            </a:r>
            <a:r>
              <a:rPr lang="en-US" sz="1400" dirty="0" err="1">
                <a:solidFill>
                  <a:schemeClr val="tx1"/>
                </a:solidFill>
                <a:latin typeface="Arial" panose="020B0604020202020204" pitchFamily="34" charset="0"/>
                <a:cs typeface="Arial" panose="020B0604020202020204" pitchFamily="34" charset="0"/>
              </a:rPr>
              <a:t>cerere</a:t>
            </a:r>
            <a:r>
              <a:rPr lang="en-US" sz="1400" dirty="0">
                <a:solidFill>
                  <a:schemeClr val="tx1"/>
                </a:solidFill>
                <a:latin typeface="Arial" panose="020B0604020202020204" pitchFamily="34" charset="0"/>
                <a:cs typeface="Arial" panose="020B0604020202020204" pitchFamily="34" charset="0"/>
              </a:rPr>
              <a:t> se </a:t>
            </a:r>
            <a:r>
              <a:rPr lang="en-US" sz="1400" dirty="0" err="1">
                <a:solidFill>
                  <a:schemeClr val="tx1"/>
                </a:solidFill>
                <a:latin typeface="Arial" panose="020B0604020202020204" pitchFamily="34" charset="0"/>
                <a:cs typeface="Arial" panose="020B0604020202020204" pitchFamily="34" charset="0"/>
              </a:rPr>
              <a:t>anexează</a:t>
            </a:r>
            <a:r>
              <a:rPr lang="en-US" sz="1400" dirty="0">
                <a:solidFill>
                  <a:schemeClr val="tx1"/>
                </a:solidFill>
                <a:latin typeface="Arial" panose="020B0604020202020204" pitchFamily="34" charset="0"/>
                <a:cs typeface="Arial" panose="020B0604020202020204" pitchFamily="34" charset="0"/>
              </a:rPr>
              <a:t> o </a:t>
            </a:r>
            <a:r>
              <a:rPr lang="en-US" sz="1400" dirty="0" err="1">
                <a:solidFill>
                  <a:schemeClr val="tx1"/>
                </a:solidFill>
                <a:latin typeface="Arial" panose="020B0604020202020204" pitchFamily="34" charset="0"/>
                <a:cs typeface="Arial" panose="020B0604020202020204" pitchFamily="34" charset="0"/>
              </a:rPr>
              <a:t>copie</a:t>
            </a:r>
            <a:r>
              <a:rPr lang="en-US" sz="1400" dirty="0">
                <a:solidFill>
                  <a:schemeClr val="tx1"/>
                </a:solidFill>
                <a:latin typeface="Arial" panose="020B0604020202020204" pitchFamily="34" charset="0"/>
                <a:cs typeface="Arial" panose="020B0604020202020204" pitchFamily="34" charset="0"/>
              </a:rPr>
              <a:t> a </a:t>
            </a:r>
            <a:r>
              <a:rPr lang="en-US" sz="1400" dirty="0" err="1">
                <a:solidFill>
                  <a:schemeClr val="tx1"/>
                </a:solidFill>
                <a:latin typeface="Arial" panose="020B0604020202020204" pitchFamily="34" charset="0"/>
                <a:cs typeface="Arial" panose="020B0604020202020204" pitchFamily="34" charset="0"/>
              </a:rPr>
              <a:t>certificatului</a:t>
            </a:r>
            <a:r>
              <a:rPr lang="en-US" sz="1400" dirty="0">
                <a:solidFill>
                  <a:schemeClr val="tx1"/>
                </a:solidFill>
                <a:latin typeface="Arial" panose="020B0604020202020204" pitchFamily="34" charset="0"/>
                <a:cs typeface="Arial" panose="020B0604020202020204" pitchFamily="34" charset="0"/>
              </a:rPr>
              <a:t> de </a:t>
            </a:r>
            <a:r>
              <a:rPr lang="en-US" sz="1400" dirty="0" err="1">
                <a:solidFill>
                  <a:schemeClr val="tx1"/>
                </a:solidFill>
                <a:latin typeface="Arial" panose="020B0604020202020204" pitchFamily="34" charset="0"/>
                <a:cs typeface="Arial" panose="020B0604020202020204" pitchFamily="34" charset="0"/>
              </a:rPr>
              <a:t>naștere</a:t>
            </a:r>
            <a:r>
              <a:rPr lang="en-US" sz="1400" dirty="0">
                <a:solidFill>
                  <a:schemeClr val="tx1"/>
                </a:solidFill>
                <a:latin typeface="Arial" panose="020B0604020202020204" pitchFamily="34" charset="0"/>
                <a:cs typeface="Arial" panose="020B0604020202020204" pitchFamily="34" charset="0"/>
              </a:rPr>
              <a:t> al </a:t>
            </a:r>
            <a:r>
              <a:rPr lang="en-US" sz="1400" dirty="0" err="1">
                <a:solidFill>
                  <a:schemeClr val="tx1"/>
                </a:solidFill>
                <a:latin typeface="Arial" panose="020B0604020202020204" pitchFamily="34" charset="0"/>
                <a:cs typeface="Arial" panose="020B0604020202020204" pitchFamily="34" charset="0"/>
              </a:rPr>
              <a:t>copilului</a:t>
            </a:r>
            <a:r>
              <a:rPr lang="en-US" sz="1400" dirty="0">
                <a:solidFill>
                  <a:schemeClr val="tx1"/>
                </a:solidFill>
                <a:latin typeface="Arial" panose="020B0604020202020204" pitchFamily="34" charset="0"/>
                <a:cs typeface="Arial" panose="020B0604020202020204" pitchFamily="34" charset="0"/>
              </a:rPr>
              <a:t>.</a:t>
            </a:r>
            <a:br>
              <a:rPr lang="en-US" sz="1400" b="1" dirty="0">
                <a:solidFill>
                  <a:schemeClr val="tx1"/>
                </a:solidFill>
                <a:latin typeface="Arial" panose="020B0604020202020204" pitchFamily="34" charset="0"/>
                <a:cs typeface="Arial" panose="020B0604020202020204" pitchFamily="34" charset="0"/>
              </a:rPr>
            </a:br>
            <a:r>
              <a:rPr lang="en-US" sz="1400" b="1" dirty="0">
                <a:solidFill>
                  <a:schemeClr val="tx1"/>
                </a:solidFill>
                <a:latin typeface="Arial" panose="020B0604020202020204" pitchFamily="34" charset="0"/>
                <a:cs typeface="Arial" panose="020B0604020202020204" pitchFamily="34" charset="0"/>
              </a:rPr>
              <a:t> </a:t>
            </a:r>
            <a:r>
              <a:rPr lang="ro-MD" sz="1400" dirty="0">
                <a:solidFill>
                  <a:schemeClr val="tx1"/>
                </a:solidFill>
                <a:latin typeface="Arial" panose="020B0604020202020204" pitchFamily="34" charset="0"/>
                <a:cs typeface="Arial" panose="020B0604020202020204" pitchFamily="34" charset="0"/>
              </a:rPr>
              <a:t> </a:t>
            </a:r>
            <a:endParaRPr lang="ru-RU" sz="1400" dirty="0">
              <a:solidFill>
                <a:schemeClr val="tx1"/>
              </a:solidFill>
              <a:latin typeface="Arial" panose="020B0604020202020204" pitchFamily="34" charset="0"/>
              <a:cs typeface="Arial" panose="020B0604020202020204" pitchFamily="34" charset="0"/>
            </a:endParaRPr>
          </a:p>
          <a:p>
            <a:pPr marL="82296" indent="0">
              <a:buNone/>
            </a:pPr>
            <a:r>
              <a:rPr lang="ru-RU" sz="1400" dirty="0">
                <a:solidFill>
                  <a:schemeClr val="tx1"/>
                </a:solidFill>
                <a:latin typeface="Arial" panose="020B0604020202020204" pitchFamily="34" charset="0"/>
                <a:cs typeface="Arial" panose="020B0604020202020204" pitchFamily="34" charset="0"/>
              </a:rPr>
              <a:t>  </a:t>
            </a:r>
            <a:r>
              <a:rPr lang="ro-MD" sz="1400" dirty="0">
                <a:solidFill>
                  <a:schemeClr val="tx1"/>
                </a:solidFill>
                <a:latin typeface="Arial" panose="020B0604020202020204" pitchFamily="34" charset="0"/>
                <a:cs typeface="Arial" panose="020B0604020202020204" pitchFamily="34" charset="0"/>
              </a:rPr>
              <a:t>Prevederile legislației în vigoare stabilesc, că angajatorul este obligat să declare în termen de 10 zile lucrătoare din data  emiterii ordinului privind acordarea concediu pentru îngrijirea copilului pînă la 3 ani </a:t>
            </a:r>
            <a:r>
              <a:rPr lang="it-IT" sz="1400" dirty="0">
                <a:solidFill>
                  <a:schemeClr val="tx1"/>
                </a:solidFill>
                <a:latin typeface="Arial" panose="020B0604020202020204" pitchFamily="34" charset="0"/>
                <a:cs typeface="Arial" panose="020B0604020202020204" pitchFamily="34" charset="0"/>
              </a:rPr>
              <a:t>perioada aflarii în concediu dat al salariaților</a:t>
            </a:r>
            <a:r>
              <a:rPr lang="ro-MD" sz="1400" dirty="0">
                <a:solidFill>
                  <a:schemeClr val="tx1"/>
                </a:solidFill>
                <a:latin typeface="Arial" panose="020B0604020202020204" pitchFamily="34" charset="0"/>
                <a:cs typeface="Arial" panose="020B0604020202020204" pitchFamily="34" charset="0"/>
              </a:rPr>
              <a:t> prin intermediul raportului IRM19.</a:t>
            </a:r>
            <a:endParaRPr lang="ru-RU" sz="1400" dirty="0">
              <a:solidFill>
                <a:schemeClr val="tx1"/>
              </a:solidFill>
              <a:latin typeface="Arial" panose="020B0604020202020204" pitchFamily="34" charset="0"/>
              <a:cs typeface="Arial" panose="020B0604020202020204" pitchFamily="34" charset="0"/>
            </a:endParaRPr>
          </a:p>
          <a:p>
            <a:pPr marL="82296" indent="0">
              <a:buNone/>
            </a:pPr>
            <a:r>
              <a:rPr lang="ro-MD" sz="1400" dirty="0">
                <a:solidFill>
                  <a:schemeClr val="tx1"/>
                </a:solidFill>
                <a:latin typeface="Arial" panose="020B0604020202020204" pitchFamily="34" charset="0"/>
                <a:cs typeface="Arial" panose="020B0604020202020204" pitchFamily="34" charset="0"/>
              </a:rPr>
              <a:t>   Pentru a beneficia de indemnizatia lunară pentru îngrijirea copilului, salariatul care benificiază de acest concediu depune  cerere la casa teritorială de asigurări sociale de la locul de domiciliu  sau online pe portalurile:  </a:t>
            </a:r>
            <a:r>
              <a:rPr lang="ro-MD" sz="14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www.servicii.gov.md</a:t>
            </a:r>
            <a:r>
              <a:rPr lang="ro-MD" sz="1400" dirty="0">
                <a:solidFill>
                  <a:schemeClr val="tx1"/>
                </a:solidFill>
                <a:latin typeface="Arial" panose="020B0604020202020204" pitchFamily="34" charset="0"/>
                <a:cs typeface="Arial" panose="020B0604020202020204" pitchFamily="34" charset="0"/>
              </a:rPr>
              <a:t> şi </a:t>
            </a:r>
            <a:r>
              <a:rPr lang="ro-MD" sz="14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www.cnas.gov.md</a:t>
            </a:r>
            <a:r>
              <a:rPr lang="ro-MD" sz="1400" dirty="0">
                <a:solidFill>
                  <a:schemeClr val="tx1"/>
                </a:solidFill>
                <a:latin typeface="Arial" panose="020B0604020202020204" pitchFamily="34" charset="0"/>
                <a:cs typeface="Arial" panose="020B0604020202020204" pitchFamily="34" charset="0"/>
              </a:rPr>
              <a:t>.</a:t>
            </a:r>
            <a:endParaRPr lang="ru-RU" sz="1400" dirty="0">
              <a:solidFill>
                <a:schemeClr val="tx1"/>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993361A5-FE71-4C8C-A33A-6F048ECA36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4941168"/>
            <a:ext cx="5112568" cy="1496062"/>
          </a:xfrm>
          <a:prstGeom prst="rect">
            <a:avLst/>
          </a:prstGeom>
        </p:spPr>
      </p:pic>
    </p:spTree>
    <p:extLst>
      <p:ext uri="{BB962C8B-B14F-4D97-AF65-F5344CB8AC3E}">
        <p14:creationId xmlns:p14="http://schemas.microsoft.com/office/powerpoint/2010/main" val="1991836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BBD12EA-1922-43F4-AE75-806F176B2431}"/>
              </a:ext>
            </a:extLst>
          </p:cNvPr>
          <p:cNvSpPr>
            <a:spLocks noGrp="1"/>
          </p:cNvSpPr>
          <p:nvPr>
            <p:ph idx="1"/>
          </p:nvPr>
        </p:nvSpPr>
        <p:spPr>
          <a:xfrm>
            <a:off x="395536" y="188640"/>
            <a:ext cx="8424936" cy="5976664"/>
          </a:xfrm>
        </p:spPr>
        <p:txBody>
          <a:bodyPr>
            <a:noAutofit/>
          </a:bodyPr>
          <a:lstStyle/>
          <a:p>
            <a:pPr marL="82296" indent="0" algn="just">
              <a:buNone/>
            </a:pPr>
            <a:r>
              <a:rPr lang="ro-MD" sz="1400" dirty="0">
                <a:latin typeface="Arial" panose="020B0604020202020204" pitchFamily="34" charset="0"/>
                <a:cs typeface="Arial" panose="020B0604020202020204" pitchFamily="34" charset="0"/>
              </a:rPr>
              <a:t> </a:t>
            </a:r>
            <a:endParaRPr lang="ru-RU" sz="1400" dirty="0">
              <a:latin typeface="Arial" panose="020B0604020202020204" pitchFamily="34" charset="0"/>
              <a:cs typeface="Arial" panose="020B0604020202020204" pitchFamily="34" charset="0"/>
            </a:endParaRPr>
          </a:p>
          <a:p>
            <a:pPr marL="82296" indent="0" algn="just">
              <a:buNone/>
            </a:pPr>
            <a:r>
              <a:rPr lang="ro-MD" sz="1400" dirty="0">
                <a:solidFill>
                  <a:schemeClr val="tx1"/>
                </a:solidFill>
                <a:latin typeface="Arial" panose="020B0604020202020204" pitchFamily="34" charset="0"/>
                <a:cs typeface="Arial" panose="020B0604020202020204" pitchFamily="34" charset="0"/>
              </a:rPr>
              <a:t>Legea 289/2004</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începând</a:t>
            </a:r>
            <a:r>
              <a:rPr lang="en-US" sz="1400" dirty="0">
                <a:solidFill>
                  <a:schemeClr val="tx1"/>
                </a:solidFill>
                <a:latin typeface="Arial" panose="020B0604020202020204" pitchFamily="34" charset="0"/>
                <a:cs typeface="Arial" panose="020B0604020202020204" pitchFamily="34" charset="0"/>
              </a:rPr>
              <a:t> cu 1 </a:t>
            </a:r>
            <a:r>
              <a:rPr lang="en-US" sz="1400" dirty="0" err="1">
                <a:solidFill>
                  <a:schemeClr val="tx1"/>
                </a:solidFill>
                <a:latin typeface="Arial" panose="020B0604020202020204" pitchFamily="34" charset="0"/>
                <a:cs typeface="Arial" panose="020B0604020202020204" pitchFamily="34" charset="0"/>
              </a:rPr>
              <a:t>septembrie</a:t>
            </a:r>
            <a:r>
              <a:rPr lang="en-US" sz="1400" dirty="0">
                <a:solidFill>
                  <a:schemeClr val="tx1"/>
                </a:solidFill>
                <a:latin typeface="Arial" panose="020B0604020202020204" pitchFamily="34" charset="0"/>
                <a:cs typeface="Arial" panose="020B0604020202020204" pitchFamily="34" charset="0"/>
              </a:rPr>
              <a:t> 2022, </a:t>
            </a:r>
            <a:r>
              <a:rPr lang="ro-MD" sz="1400" dirty="0">
                <a:solidFill>
                  <a:schemeClr val="tx1"/>
                </a:solidFill>
                <a:latin typeface="Arial" panose="020B0604020202020204" pitchFamily="34" charset="0"/>
                <a:cs typeface="Arial" panose="020B0604020202020204" pitchFamily="34" charset="0"/>
              </a:rPr>
              <a:t>părinții aleg una din opțiuni a îndemnizației pentru îngrijirea copilului:</a:t>
            </a:r>
            <a:r>
              <a:rPr lang="ro-MD" sz="1400" b="1" dirty="0">
                <a:solidFill>
                  <a:schemeClr val="tx1"/>
                </a:solidFill>
                <a:latin typeface="Arial" panose="020B0604020202020204" pitchFamily="34" charset="0"/>
                <a:cs typeface="Arial" panose="020B0604020202020204" pitchFamily="34" charset="0"/>
              </a:rPr>
              <a:t> </a:t>
            </a:r>
          </a:p>
          <a:p>
            <a:pPr algn="just">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să</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primească</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indemnizație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pentru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îngrijirea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copilului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până</a:t>
            </a:r>
            <a:r>
              <a:rPr lang="en-US" sz="1400" dirty="0">
                <a:solidFill>
                  <a:schemeClr val="tx1"/>
                </a:solidFill>
                <a:latin typeface="Arial" panose="020B0604020202020204" pitchFamily="34" charset="0"/>
                <a:cs typeface="Arial" panose="020B0604020202020204" pitchFamily="34" charset="0"/>
              </a:rPr>
              <a:t> la </a:t>
            </a:r>
            <a:r>
              <a:rPr lang="en-US" sz="1400" dirty="0" err="1">
                <a:solidFill>
                  <a:schemeClr val="tx1"/>
                </a:solidFill>
                <a:latin typeface="Arial" panose="020B0604020202020204" pitchFamily="34" charset="0"/>
                <a:cs typeface="Arial" panose="020B0604020202020204" pitchFamily="34" charset="0"/>
              </a:rPr>
              <a:t>trei</a:t>
            </a:r>
            <a:r>
              <a:rPr lang="en-US" sz="1400" dirty="0">
                <a:solidFill>
                  <a:schemeClr val="tx1"/>
                </a:solidFill>
                <a:latin typeface="Arial" panose="020B0604020202020204" pitchFamily="34" charset="0"/>
                <a:cs typeface="Arial" panose="020B0604020202020204" pitchFamily="34" charset="0"/>
              </a:rPr>
              <a:t> ani, cu </a:t>
            </a:r>
            <a:r>
              <a:rPr lang="en-US" sz="1400" dirty="0" err="1">
                <a:solidFill>
                  <a:schemeClr val="tx1"/>
                </a:solidFill>
                <a:latin typeface="Arial" panose="020B0604020202020204" pitchFamily="34" charset="0"/>
                <a:cs typeface="Arial" panose="020B0604020202020204" pitchFamily="34" charset="0"/>
              </a:rPr>
              <a:t>achitarea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indemnizației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pentru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îngrijirea</a:t>
            </a:r>
            <a:r>
              <a:rPr lang="en-US" sz="1400" dirty="0">
                <a:solidFill>
                  <a:schemeClr val="tx1"/>
                </a:solidFill>
                <a:latin typeface="Arial" panose="020B0604020202020204" pitchFamily="34" charset="0"/>
                <a:cs typeface="Arial" panose="020B0604020202020204" pitchFamily="34" charset="0"/>
              </a:rPr>
              <a:t> </a:t>
            </a:r>
            <a:r>
              <a:rPr lang="ro-MD" sz="1400" dirty="0">
                <a:solidFill>
                  <a:schemeClr val="tx1"/>
                </a:solidFill>
                <a:latin typeface="Arial" panose="020B0604020202020204" pitchFamily="34" charset="0"/>
                <a:cs typeface="Arial" panose="020B0604020202020204" pitchFamily="34" charset="0"/>
              </a:rPr>
              <a:t>copilului în mărime de 30% din </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baza</a:t>
            </a:r>
            <a:r>
              <a:rPr lang="en-US" sz="1400" dirty="0">
                <a:solidFill>
                  <a:schemeClr val="tx1"/>
                </a:solidFill>
                <a:latin typeface="Arial" panose="020B0604020202020204" pitchFamily="34" charset="0"/>
                <a:cs typeface="Arial" panose="020B0604020202020204" pitchFamily="34" charset="0"/>
              </a:rPr>
              <a:t> de </a:t>
            </a:r>
            <a:r>
              <a:rPr lang="en-US" sz="1400" dirty="0" err="1">
                <a:solidFill>
                  <a:schemeClr val="tx1"/>
                </a:solidFill>
                <a:latin typeface="Arial" panose="020B0604020202020204" pitchFamily="34" charset="0"/>
                <a:cs typeface="Arial" panose="020B0604020202020204" pitchFamily="34" charset="0"/>
              </a:rPr>
              <a:t>calcul</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stabilită</a:t>
            </a:r>
            <a:r>
              <a:rPr lang="en-US" sz="1400" dirty="0">
                <a:solidFill>
                  <a:schemeClr val="tx1"/>
                </a:solidFill>
                <a:latin typeface="Arial" panose="020B0604020202020204" pitchFamily="34" charset="0"/>
                <a:cs typeface="Arial" panose="020B0604020202020204" pitchFamily="34" charset="0"/>
              </a:rPr>
              <a:t> de </a:t>
            </a:r>
            <a:r>
              <a:rPr lang="en-US" sz="1400" dirty="0" err="1">
                <a:solidFill>
                  <a:schemeClr val="tx1"/>
                </a:solidFill>
                <a:latin typeface="Arial" panose="020B0604020202020204" pitchFamily="34" charset="0"/>
                <a:cs typeface="Arial" panose="020B0604020202020204" pitchFamily="34" charset="0"/>
              </a:rPr>
              <a:t>Guvern</a:t>
            </a:r>
            <a:r>
              <a:rPr lang="en-US" sz="1400" dirty="0">
                <a:solidFill>
                  <a:schemeClr val="tx1"/>
                </a:solidFill>
                <a:latin typeface="Arial" panose="020B0604020202020204" pitchFamily="34" charset="0"/>
                <a:cs typeface="Arial" panose="020B0604020202020204" pitchFamily="34" charset="0"/>
              </a:rPr>
              <a:t>;</a:t>
            </a:r>
            <a:endParaRPr lang="ru-RU" sz="1400" dirty="0">
              <a:solidFill>
                <a:schemeClr val="tx1"/>
              </a:solidFill>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să</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primească</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indemnizație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timp</a:t>
            </a:r>
            <a:r>
              <a:rPr lang="en-US" sz="1400" dirty="0">
                <a:solidFill>
                  <a:schemeClr val="tx1"/>
                </a:solidFill>
                <a:latin typeface="Arial" panose="020B0604020202020204" pitchFamily="34" charset="0"/>
                <a:cs typeface="Arial" panose="020B0604020202020204" pitchFamily="34" charset="0"/>
              </a:rPr>
              <a:t> de 2 ani </a:t>
            </a:r>
            <a:r>
              <a:rPr lang="en-US" sz="1400" dirty="0" err="1">
                <a:solidFill>
                  <a:schemeClr val="tx1"/>
                </a:solidFill>
                <a:latin typeface="Arial" panose="020B0604020202020204" pitchFamily="34" charset="0"/>
                <a:cs typeface="Arial" panose="020B0604020202020204" pitchFamily="34" charset="0"/>
              </a:rPr>
              <a:t>și</a:t>
            </a:r>
            <a:r>
              <a:rPr lang="en-US" sz="1400" dirty="0">
                <a:solidFill>
                  <a:schemeClr val="tx1"/>
                </a:solidFill>
                <a:latin typeface="Arial" panose="020B0604020202020204" pitchFamily="34" charset="0"/>
                <a:cs typeface="Arial" panose="020B0604020202020204" pitchFamily="34" charset="0"/>
              </a:rPr>
              <a:t> 2 </a:t>
            </a:r>
            <a:r>
              <a:rPr lang="en-US" sz="1400" dirty="0" err="1">
                <a:solidFill>
                  <a:schemeClr val="tx1"/>
                </a:solidFill>
                <a:latin typeface="Arial" panose="020B0604020202020204" pitchFamily="34" charset="0"/>
                <a:cs typeface="Arial" panose="020B0604020202020204" pitchFamily="34" charset="0"/>
              </a:rPr>
              <a:t>luni</a:t>
            </a:r>
            <a:r>
              <a:rPr lang="en-US" sz="1400" dirty="0">
                <a:solidFill>
                  <a:schemeClr val="tx1"/>
                </a:solidFill>
                <a:latin typeface="Arial" panose="020B0604020202020204" pitchFamily="34" charset="0"/>
                <a:cs typeface="Arial" panose="020B0604020202020204" pitchFamily="34" charset="0"/>
              </a:rPr>
              <a:t>, cu </a:t>
            </a:r>
            <a:r>
              <a:rPr lang="en-US" sz="1400" dirty="0" err="1">
                <a:solidFill>
                  <a:schemeClr val="tx1"/>
                </a:solidFill>
                <a:latin typeface="Arial" panose="020B0604020202020204" pitchFamily="34" charset="0"/>
                <a:cs typeface="Arial" panose="020B0604020202020204" pitchFamily="34" charset="0"/>
              </a:rPr>
              <a:t>achitarea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indemnizației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pentru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îngrijirea</a:t>
            </a:r>
            <a:r>
              <a:rPr lang="en-US" sz="1400" dirty="0">
                <a:solidFill>
                  <a:schemeClr val="tx1"/>
                </a:solidFill>
                <a:latin typeface="Arial" panose="020B0604020202020204" pitchFamily="34" charset="0"/>
                <a:cs typeface="Arial" panose="020B0604020202020204" pitchFamily="34" charset="0"/>
              </a:rPr>
              <a:t> </a:t>
            </a:r>
            <a:r>
              <a:rPr lang="ro-MD" sz="1400" dirty="0">
                <a:solidFill>
                  <a:schemeClr val="tx1"/>
                </a:solidFill>
                <a:latin typeface="Arial" panose="020B0604020202020204" pitchFamily="34" charset="0"/>
                <a:cs typeface="Arial" panose="020B0604020202020204" pitchFamily="34" charset="0"/>
              </a:rPr>
              <a:t>copilului în mărime de </a:t>
            </a:r>
            <a:r>
              <a:rPr lang="en-US" sz="1400" dirty="0">
                <a:solidFill>
                  <a:schemeClr val="tx1"/>
                </a:solidFill>
                <a:latin typeface="Arial" panose="020B0604020202020204" pitchFamily="34" charset="0"/>
                <a:cs typeface="Arial" panose="020B0604020202020204" pitchFamily="34" charset="0"/>
              </a:rPr>
              <a:t>60% din </a:t>
            </a:r>
            <a:r>
              <a:rPr lang="en-US" sz="1400" dirty="0" err="1">
                <a:solidFill>
                  <a:schemeClr val="tx1"/>
                </a:solidFill>
                <a:latin typeface="Arial" panose="020B0604020202020204" pitchFamily="34" charset="0"/>
                <a:cs typeface="Arial" panose="020B0604020202020204" pitchFamily="34" charset="0"/>
              </a:rPr>
              <a:t>baza</a:t>
            </a:r>
            <a:r>
              <a:rPr lang="en-US" sz="1400" dirty="0">
                <a:solidFill>
                  <a:schemeClr val="tx1"/>
                </a:solidFill>
                <a:latin typeface="Arial" panose="020B0604020202020204" pitchFamily="34" charset="0"/>
                <a:cs typeface="Arial" panose="020B0604020202020204" pitchFamily="34" charset="0"/>
              </a:rPr>
              <a:t> de </a:t>
            </a:r>
            <a:r>
              <a:rPr lang="en-US" sz="1400" dirty="0" err="1">
                <a:solidFill>
                  <a:schemeClr val="tx1"/>
                </a:solidFill>
                <a:latin typeface="Arial" panose="020B0604020202020204" pitchFamily="34" charset="0"/>
                <a:cs typeface="Arial" panose="020B0604020202020204" pitchFamily="34" charset="0"/>
              </a:rPr>
              <a:t>calcul</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stabilită</a:t>
            </a:r>
            <a:r>
              <a:rPr lang="en-US" sz="1400" dirty="0">
                <a:solidFill>
                  <a:schemeClr val="tx1"/>
                </a:solidFill>
                <a:latin typeface="Arial" panose="020B0604020202020204" pitchFamily="34" charset="0"/>
                <a:cs typeface="Arial" panose="020B0604020202020204" pitchFamily="34" charset="0"/>
              </a:rPr>
              <a:t> de </a:t>
            </a:r>
            <a:r>
              <a:rPr lang="en-US" sz="1400" dirty="0" err="1">
                <a:solidFill>
                  <a:schemeClr val="tx1"/>
                </a:solidFill>
                <a:latin typeface="Arial" panose="020B0604020202020204" pitchFamily="34" charset="0"/>
                <a:cs typeface="Arial" panose="020B0604020202020204" pitchFamily="34" charset="0"/>
              </a:rPr>
              <a:t>Guvern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pînă</a:t>
            </a:r>
            <a:r>
              <a:rPr lang="en-US" sz="1400" dirty="0">
                <a:solidFill>
                  <a:schemeClr val="tx1"/>
                </a:solidFill>
                <a:latin typeface="Arial" panose="020B0604020202020204" pitchFamily="34" charset="0"/>
                <a:cs typeface="Arial" panose="020B0604020202020204" pitchFamily="34" charset="0"/>
              </a:rPr>
              <a:t> la </a:t>
            </a:r>
            <a:r>
              <a:rPr lang="en-US" sz="1400" dirty="0" err="1">
                <a:solidFill>
                  <a:schemeClr val="tx1"/>
                </a:solidFill>
                <a:latin typeface="Arial" panose="020B0604020202020204" pitchFamily="34" charset="0"/>
                <a:cs typeface="Arial" panose="020B0604020202020204" pitchFamily="34" charset="0"/>
              </a:rPr>
              <a:t>împlinirea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vîrstei</a:t>
            </a:r>
            <a:r>
              <a:rPr lang="en-US" sz="1400" dirty="0">
                <a:solidFill>
                  <a:schemeClr val="tx1"/>
                </a:solidFill>
                <a:latin typeface="Arial" panose="020B0604020202020204" pitchFamily="34" charset="0"/>
                <a:cs typeface="Arial" panose="020B0604020202020204" pitchFamily="34" charset="0"/>
              </a:rPr>
              <a:t> de 1 an a </a:t>
            </a:r>
            <a:r>
              <a:rPr lang="en-US" sz="1400" dirty="0" err="1">
                <a:solidFill>
                  <a:schemeClr val="tx1"/>
                </a:solidFill>
                <a:latin typeface="Arial" panose="020B0604020202020204" pitchFamily="34" charset="0"/>
                <a:cs typeface="Arial" panose="020B0604020202020204" pitchFamily="34" charset="0"/>
              </a:rPr>
              <a:t>copilului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și</a:t>
            </a:r>
            <a:r>
              <a:rPr lang="en-US" sz="1400" dirty="0">
                <a:solidFill>
                  <a:schemeClr val="tx1"/>
                </a:solidFill>
                <a:latin typeface="Arial" panose="020B0604020202020204" pitchFamily="34" charset="0"/>
                <a:cs typeface="Arial" panose="020B0604020202020204" pitchFamily="34" charset="0"/>
              </a:rPr>
              <a:t> 30%, din </a:t>
            </a:r>
            <a:r>
              <a:rPr lang="en-US" sz="1400" dirty="0" err="1">
                <a:solidFill>
                  <a:schemeClr val="tx1"/>
                </a:solidFill>
                <a:latin typeface="Arial" panose="020B0604020202020204" pitchFamily="34" charset="0"/>
                <a:cs typeface="Arial" panose="020B0604020202020204" pitchFamily="34" charset="0"/>
              </a:rPr>
              <a:t>ziua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următoare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celei</a:t>
            </a:r>
            <a:r>
              <a:rPr lang="en-US" sz="1400" dirty="0">
                <a:solidFill>
                  <a:schemeClr val="tx1"/>
                </a:solidFill>
                <a:latin typeface="Arial" panose="020B0604020202020204" pitchFamily="34" charset="0"/>
                <a:cs typeface="Arial" panose="020B0604020202020204" pitchFamily="34" charset="0"/>
              </a:rPr>
              <a:t> de </a:t>
            </a:r>
            <a:r>
              <a:rPr lang="en-US" sz="1400" dirty="0" err="1">
                <a:solidFill>
                  <a:schemeClr val="tx1"/>
                </a:solidFill>
                <a:latin typeface="Arial" panose="020B0604020202020204" pitchFamily="34" charset="0"/>
                <a:cs typeface="Arial" panose="020B0604020202020204" pitchFamily="34" charset="0"/>
              </a:rPr>
              <a:t>împlinire</a:t>
            </a:r>
            <a:r>
              <a:rPr lang="en-US" sz="1400" dirty="0">
                <a:solidFill>
                  <a:schemeClr val="tx1"/>
                </a:solidFill>
                <a:latin typeface="Arial" panose="020B0604020202020204" pitchFamily="34" charset="0"/>
                <a:cs typeface="Arial" panose="020B0604020202020204" pitchFamily="34" charset="0"/>
              </a:rPr>
              <a:t> a </a:t>
            </a:r>
            <a:r>
              <a:rPr lang="en-US" sz="1400" dirty="0" err="1">
                <a:solidFill>
                  <a:schemeClr val="tx1"/>
                </a:solidFill>
                <a:latin typeface="Arial" panose="020B0604020202020204" pitchFamily="34" charset="0"/>
                <a:cs typeface="Arial" panose="020B0604020202020204" pitchFamily="34" charset="0"/>
              </a:rPr>
              <a:t>vîrstei</a:t>
            </a:r>
            <a:r>
              <a:rPr lang="en-US" sz="1400" dirty="0">
                <a:solidFill>
                  <a:schemeClr val="tx1"/>
                </a:solidFill>
                <a:latin typeface="Arial" panose="020B0604020202020204" pitchFamily="34" charset="0"/>
                <a:cs typeface="Arial" panose="020B0604020202020204" pitchFamily="34" charset="0"/>
              </a:rPr>
              <a:t> de 1 an </a:t>
            </a:r>
            <a:r>
              <a:rPr lang="en-US" sz="1400" dirty="0" err="1">
                <a:solidFill>
                  <a:schemeClr val="tx1"/>
                </a:solidFill>
                <a:latin typeface="Arial" panose="020B0604020202020204" pitchFamily="34" charset="0"/>
                <a:cs typeface="Arial" panose="020B0604020202020204" pitchFamily="34" charset="0"/>
              </a:rPr>
              <a:t>și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pînă</a:t>
            </a:r>
            <a:r>
              <a:rPr lang="en-US" sz="1400" dirty="0">
                <a:solidFill>
                  <a:schemeClr val="tx1"/>
                </a:solidFill>
                <a:latin typeface="Arial" panose="020B0604020202020204" pitchFamily="34" charset="0"/>
                <a:cs typeface="Arial" panose="020B0604020202020204" pitchFamily="34" charset="0"/>
              </a:rPr>
              <a:t> la </a:t>
            </a:r>
            <a:r>
              <a:rPr lang="en-US" sz="1400" dirty="0" err="1">
                <a:solidFill>
                  <a:schemeClr val="tx1"/>
                </a:solidFill>
                <a:latin typeface="Arial" panose="020B0604020202020204" pitchFamily="34" charset="0"/>
                <a:cs typeface="Arial" panose="020B0604020202020204" pitchFamily="34" charset="0"/>
              </a:rPr>
              <a:t>împlinirea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vîrstei</a:t>
            </a:r>
            <a:r>
              <a:rPr lang="en-US" sz="1400" dirty="0">
                <a:solidFill>
                  <a:schemeClr val="tx1"/>
                </a:solidFill>
                <a:latin typeface="Arial" panose="020B0604020202020204" pitchFamily="34" charset="0"/>
                <a:cs typeface="Arial" panose="020B0604020202020204" pitchFamily="34" charset="0"/>
              </a:rPr>
              <a:t> de 2 ani </a:t>
            </a:r>
            <a:r>
              <a:rPr lang="en-US" sz="1400" dirty="0" err="1">
                <a:solidFill>
                  <a:schemeClr val="tx1"/>
                </a:solidFill>
                <a:latin typeface="Arial" panose="020B0604020202020204" pitchFamily="34" charset="0"/>
                <a:cs typeface="Arial" panose="020B0604020202020204" pitchFamily="34" charset="0"/>
              </a:rPr>
              <a:t>și</a:t>
            </a:r>
            <a:r>
              <a:rPr lang="en-US" sz="1400" dirty="0">
                <a:solidFill>
                  <a:schemeClr val="tx1"/>
                </a:solidFill>
                <a:latin typeface="Arial" panose="020B0604020202020204" pitchFamily="34" charset="0"/>
                <a:cs typeface="Arial" panose="020B0604020202020204" pitchFamily="34" charset="0"/>
              </a:rPr>
              <a:t> 2 </a:t>
            </a:r>
            <a:r>
              <a:rPr lang="en-US" sz="1400" dirty="0" err="1">
                <a:solidFill>
                  <a:schemeClr val="tx1"/>
                </a:solidFill>
                <a:latin typeface="Arial" panose="020B0604020202020204" pitchFamily="34" charset="0"/>
                <a:cs typeface="Arial" panose="020B0604020202020204" pitchFamily="34" charset="0"/>
              </a:rPr>
              <a:t>luni</a:t>
            </a:r>
            <a:r>
              <a:rPr lang="en-US" sz="1400" dirty="0">
                <a:solidFill>
                  <a:schemeClr val="tx1"/>
                </a:solidFill>
                <a:latin typeface="Arial" panose="020B0604020202020204" pitchFamily="34" charset="0"/>
                <a:cs typeface="Arial" panose="020B0604020202020204" pitchFamily="34" charset="0"/>
              </a:rPr>
              <a:t> a </a:t>
            </a:r>
            <a:r>
              <a:rPr lang="en-US" sz="1400" dirty="0" err="1">
                <a:solidFill>
                  <a:schemeClr val="tx1"/>
                </a:solidFill>
                <a:latin typeface="Arial" panose="020B0604020202020204" pitchFamily="34" charset="0"/>
                <a:cs typeface="Arial" panose="020B0604020202020204" pitchFamily="34" charset="0"/>
              </a:rPr>
              <a:t>copilului</a:t>
            </a:r>
            <a:r>
              <a:rPr lang="en-US" sz="1400" dirty="0">
                <a:solidFill>
                  <a:schemeClr val="tx1"/>
                </a:solidFill>
                <a:latin typeface="Arial" panose="020B0604020202020204" pitchFamily="34" charset="0"/>
                <a:cs typeface="Arial" panose="020B0604020202020204" pitchFamily="34" charset="0"/>
              </a:rPr>
              <a:t>;</a:t>
            </a:r>
            <a:endParaRPr lang="ru-RU" sz="1400" dirty="0">
              <a:solidFill>
                <a:schemeClr val="tx1"/>
              </a:solidFill>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1400" b="1" i="1" dirty="0" err="1">
                <a:solidFill>
                  <a:schemeClr val="tx1"/>
                </a:solidFill>
                <a:latin typeface="Arial" panose="020B0604020202020204" pitchFamily="34" charset="0"/>
                <a:cs typeface="Arial" panose="020B0604020202020204" pitchFamily="34" charset="0"/>
              </a:rPr>
              <a:t>să</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primească</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indemnizație</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timp</a:t>
            </a:r>
            <a:r>
              <a:rPr lang="en-US" sz="1400" b="1" i="1" dirty="0">
                <a:solidFill>
                  <a:schemeClr val="tx1"/>
                </a:solidFill>
                <a:latin typeface="Arial" panose="020B0604020202020204" pitchFamily="34" charset="0"/>
                <a:cs typeface="Arial" panose="020B0604020202020204" pitchFamily="34" charset="0"/>
              </a:rPr>
              <a:t> de 12 </a:t>
            </a:r>
            <a:r>
              <a:rPr lang="en-US" sz="1400" b="1" i="1" dirty="0" err="1">
                <a:solidFill>
                  <a:schemeClr val="tx1"/>
                </a:solidFill>
                <a:latin typeface="Arial" panose="020B0604020202020204" pitchFamily="34" charset="0"/>
                <a:cs typeface="Arial" panose="020B0604020202020204" pitchFamily="34" charset="0"/>
              </a:rPr>
              <a:t>luni</a:t>
            </a:r>
            <a:r>
              <a:rPr lang="en-US" sz="1400" b="1" i="1" dirty="0">
                <a:solidFill>
                  <a:schemeClr val="tx1"/>
                </a:solidFill>
                <a:latin typeface="Arial" panose="020B0604020202020204" pitchFamily="34" charset="0"/>
                <a:cs typeface="Arial" panose="020B0604020202020204" pitchFamily="34" charset="0"/>
              </a:rPr>
              <a:t> cu </a:t>
            </a:r>
            <a:r>
              <a:rPr lang="en-US" sz="1400" b="1" i="1" dirty="0" err="1">
                <a:solidFill>
                  <a:schemeClr val="tx1"/>
                </a:solidFill>
                <a:latin typeface="Arial" panose="020B0604020202020204" pitchFamily="34" charset="0"/>
                <a:cs typeface="Arial" panose="020B0604020202020204" pitchFamily="34" charset="0"/>
              </a:rPr>
              <a:t>achitarea</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indemnizației</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pentru</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îngrijirea</a:t>
            </a:r>
            <a:r>
              <a:rPr lang="en-US" sz="1400" b="1" i="1" dirty="0">
                <a:solidFill>
                  <a:schemeClr val="tx1"/>
                </a:solidFill>
                <a:latin typeface="Arial" panose="020B0604020202020204" pitchFamily="34" charset="0"/>
                <a:cs typeface="Arial" panose="020B0604020202020204" pitchFamily="34" charset="0"/>
              </a:rPr>
              <a:t> </a:t>
            </a:r>
            <a:r>
              <a:rPr lang="ro-MD" sz="1400" b="1" i="1" dirty="0">
                <a:solidFill>
                  <a:schemeClr val="tx1"/>
                </a:solidFill>
                <a:latin typeface="Arial" panose="020B0604020202020204" pitchFamily="34" charset="0"/>
                <a:cs typeface="Arial" panose="020B0604020202020204" pitchFamily="34" charset="0"/>
              </a:rPr>
              <a:t>copilului în mărime de 90% din </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baza</a:t>
            </a:r>
            <a:r>
              <a:rPr lang="en-US" sz="1400" b="1" i="1" dirty="0">
                <a:solidFill>
                  <a:schemeClr val="tx1"/>
                </a:solidFill>
                <a:latin typeface="Arial" panose="020B0604020202020204" pitchFamily="34" charset="0"/>
                <a:cs typeface="Arial" panose="020B0604020202020204" pitchFamily="34" charset="0"/>
              </a:rPr>
              <a:t> de </a:t>
            </a:r>
            <a:r>
              <a:rPr lang="en-US" sz="1400" b="1" i="1" dirty="0" err="1">
                <a:solidFill>
                  <a:schemeClr val="tx1"/>
                </a:solidFill>
                <a:latin typeface="Arial" panose="020B0604020202020204" pitchFamily="34" charset="0"/>
                <a:cs typeface="Arial" panose="020B0604020202020204" pitchFamily="34" charset="0"/>
              </a:rPr>
              <a:t>calcul</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stabilită</a:t>
            </a:r>
            <a:r>
              <a:rPr lang="en-US" sz="1400" b="1" i="1" dirty="0">
                <a:solidFill>
                  <a:schemeClr val="tx1"/>
                </a:solidFill>
                <a:latin typeface="Arial" panose="020B0604020202020204" pitchFamily="34" charset="0"/>
                <a:cs typeface="Arial" panose="020B0604020202020204" pitchFamily="34" charset="0"/>
              </a:rPr>
              <a:t> de </a:t>
            </a:r>
            <a:r>
              <a:rPr lang="en-US" sz="1400" b="1" i="1" dirty="0" err="1">
                <a:solidFill>
                  <a:schemeClr val="tx1"/>
                </a:solidFill>
                <a:latin typeface="Arial" panose="020B0604020202020204" pitchFamily="34" charset="0"/>
                <a:cs typeface="Arial" panose="020B0604020202020204" pitchFamily="34" charset="0"/>
              </a:rPr>
              <a:t>Guvern</a:t>
            </a:r>
            <a:r>
              <a:rPr lang="en-US" sz="1400" b="1" i="1" dirty="0">
                <a:solidFill>
                  <a:schemeClr val="tx1"/>
                </a:solidFill>
                <a:latin typeface="Arial" panose="020B0604020202020204" pitchFamily="34" charset="0"/>
                <a:cs typeface="Arial" panose="020B0604020202020204" pitchFamily="34" charset="0"/>
              </a:rPr>
              <a:t>.</a:t>
            </a:r>
            <a:endParaRPr lang="ru-RU" sz="1400" b="1" i="1" dirty="0">
              <a:solidFill>
                <a:schemeClr val="tx1"/>
              </a:solidFill>
              <a:latin typeface="Arial" panose="020B0604020202020204" pitchFamily="34" charset="0"/>
              <a:cs typeface="Arial" panose="020B0604020202020204" pitchFamily="34" charset="0"/>
            </a:endParaRPr>
          </a:p>
          <a:p>
            <a:pPr marL="82296" indent="0" algn="just">
              <a:buNone/>
            </a:pPr>
            <a:r>
              <a:rPr lang="en-US" sz="1400" dirty="0">
                <a:solidFill>
                  <a:schemeClr val="tx1"/>
                </a:solidFill>
                <a:latin typeface="Arial" panose="020B0604020202020204" pitchFamily="34" charset="0"/>
                <a:cs typeface="Arial" panose="020B0604020202020204" pitchFamily="34" charset="0"/>
              </a:rPr>
              <a:t> </a:t>
            </a:r>
            <a:endParaRPr lang="ru-RU" sz="1400" dirty="0">
              <a:solidFill>
                <a:schemeClr val="tx1"/>
              </a:solidFill>
              <a:latin typeface="Arial" panose="020B0604020202020204" pitchFamily="34" charset="0"/>
              <a:cs typeface="Arial" panose="020B0604020202020204" pitchFamily="34" charset="0"/>
            </a:endParaRPr>
          </a:p>
          <a:p>
            <a:pPr marL="82296" indent="0" algn="just">
              <a:buNone/>
            </a:pPr>
            <a:r>
              <a:rPr lang="ro-MD"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Dacă</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părintele</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alege</a:t>
            </a:r>
            <a:r>
              <a:rPr lang="en-US" sz="1400" b="1" dirty="0">
                <a:solidFill>
                  <a:schemeClr val="tx1"/>
                </a:solidFill>
                <a:latin typeface="Arial" panose="020B0604020202020204" pitchFamily="34" charset="0"/>
                <a:cs typeface="Arial" panose="020B0604020202020204" pitchFamily="34" charset="0"/>
              </a:rPr>
              <a:t> a </a:t>
            </a:r>
            <a:r>
              <a:rPr lang="en-US" sz="1400" b="1" dirty="0" err="1">
                <a:solidFill>
                  <a:schemeClr val="tx1"/>
                </a:solidFill>
                <a:latin typeface="Arial" panose="020B0604020202020204" pitchFamily="34" charset="0"/>
                <a:cs typeface="Arial" panose="020B0604020202020204" pitchFamily="34" charset="0"/>
              </a:rPr>
              <a:t>doua</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sau</a:t>
            </a:r>
            <a:r>
              <a:rPr lang="en-US" sz="1400" b="1" dirty="0">
                <a:solidFill>
                  <a:schemeClr val="tx1"/>
                </a:solidFill>
                <a:latin typeface="Arial" panose="020B0604020202020204" pitchFamily="34" charset="0"/>
                <a:cs typeface="Arial" panose="020B0604020202020204" pitchFamily="34" charset="0"/>
              </a:rPr>
              <a:t> a </a:t>
            </a:r>
            <a:r>
              <a:rPr lang="en-US" sz="1400" b="1" dirty="0" err="1">
                <a:solidFill>
                  <a:schemeClr val="tx1"/>
                </a:solidFill>
                <a:latin typeface="Arial" panose="020B0604020202020204" pitchFamily="34" charset="0"/>
                <a:cs typeface="Arial" panose="020B0604020202020204" pitchFamily="34" charset="0"/>
              </a:rPr>
              <a:t>treia</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variantă</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oricum</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va</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avea</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dreptul</a:t>
            </a:r>
            <a:r>
              <a:rPr lang="en-US" sz="1400" b="1" dirty="0">
                <a:solidFill>
                  <a:schemeClr val="tx1"/>
                </a:solidFill>
                <a:latin typeface="Arial" panose="020B0604020202020204" pitchFamily="34" charset="0"/>
                <a:cs typeface="Arial" panose="020B0604020202020204" pitchFamily="34" charset="0"/>
              </a:rPr>
              <a:t> la </a:t>
            </a:r>
            <a:r>
              <a:rPr lang="en-US" sz="1400" b="1" dirty="0" err="1">
                <a:solidFill>
                  <a:schemeClr val="tx1"/>
                </a:solidFill>
                <a:latin typeface="Arial" panose="020B0604020202020204" pitchFamily="34" charset="0"/>
                <a:cs typeface="Arial" panose="020B0604020202020204" pitchFamily="34" charset="0"/>
              </a:rPr>
              <a:t>concediu</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până</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copilul</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împlinește</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vârsta</a:t>
            </a:r>
            <a:r>
              <a:rPr lang="en-US" sz="1400" b="1" dirty="0">
                <a:solidFill>
                  <a:schemeClr val="tx1"/>
                </a:solidFill>
                <a:latin typeface="Arial" panose="020B0604020202020204" pitchFamily="34" charset="0"/>
                <a:cs typeface="Arial" panose="020B0604020202020204" pitchFamily="34" charset="0"/>
              </a:rPr>
              <a:t> de 3 ani, </a:t>
            </a:r>
            <a:r>
              <a:rPr lang="en-US" sz="1400" b="1" dirty="0" err="1">
                <a:solidFill>
                  <a:schemeClr val="tx1"/>
                </a:solidFill>
                <a:latin typeface="Arial" panose="020B0604020202020204" pitchFamily="34" charset="0"/>
                <a:cs typeface="Arial" panose="020B0604020202020204" pitchFamily="34" charset="0"/>
              </a:rPr>
              <a:t>dar</a:t>
            </a:r>
            <a:r>
              <a:rPr lang="en-US" sz="1400" b="1" dirty="0">
                <a:solidFill>
                  <a:schemeClr val="tx1"/>
                </a:solidFill>
                <a:latin typeface="Arial" panose="020B0604020202020204" pitchFamily="34" charset="0"/>
                <a:cs typeface="Arial" panose="020B0604020202020204" pitchFamily="34" charset="0"/>
              </a:rPr>
              <a:t> nu </a:t>
            </a:r>
            <a:r>
              <a:rPr lang="en-US" sz="1400" b="1" dirty="0" err="1">
                <a:solidFill>
                  <a:schemeClr val="tx1"/>
                </a:solidFill>
                <a:latin typeface="Arial" panose="020B0604020202020204" pitchFamily="34" charset="0"/>
                <a:cs typeface="Arial" panose="020B0604020202020204" pitchFamily="34" charset="0"/>
              </a:rPr>
              <a:t>va</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primi</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plata</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pentru</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următoarele</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luni</a:t>
            </a:r>
            <a:r>
              <a:rPr lang="en-US" sz="1400" b="1" dirty="0">
                <a:solidFill>
                  <a:schemeClr val="tx1"/>
                </a:solidFill>
                <a:latin typeface="Arial" panose="020B0604020202020204" pitchFamily="34" charset="0"/>
                <a:cs typeface="Arial" panose="020B0604020202020204" pitchFamily="34" charset="0"/>
              </a:rPr>
              <a:t>.</a:t>
            </a:r>
            <a:br>
              <a:rPr lang="en-US" sz="1400" b="1" dirty="0">
                <a:solidFill>
                  <a:schemeClr val="tx1"/>
                </a:solidFill>
                <a:latin typeface="Arial" panose="020B0604020202020204" pitchFamily="34" charset="0"/>
                <a:cs typeface="Arial" panose="020B0604020202020204" pitchFamily="34" charset="0"/>
              </a:rPr>
            </a:br>
            <a:r>
              <a:rPr lang="en-US" sz="1400" b="1" dirty="0">
                <a:solidFill>
                  <a:schemeClr val="tx1"/>
                </a:solidFill>
                <a:latin typeface="Arial" panose="020B0604020202020204" pitchFamily="34" charset="0"/>
                <a:cs typeface="Arial" panose="020B0604020202020204" pitchFamily="34" charset="0"/>
              </a:rPr>
              <a:t> </a:t>
            </a:r>
            <a:br>
              <a:rPr lang="en-US" sz="1400" b="1" dirty="0">
                <a:solidFill>
                  <a:schemeClr val="tx1"/>
                </a:solidFill>
                <a:latin typeface="Arial" panose="020B0604020202020204" pitchFamily="34" charset="0"/>
                <a:cs typeface="Arial" panose="020B0604020202020204" pitchFamily="34" charset="0"/>
              </a:rPr>
            </a:br>
            <a:r>
              <a:rPr lang="en-US" sz="1400" b="1" dirty="0" err="1">
                <a:solidFill>
                  <a:schemeClr val="tx1"/>
                </a:solidFill>
                <a:latin typeface="Arial" panose="020B0604020202020204" pitchFamily="34" charset="0"/>
                <a:cs typeface="Arial" panose="020B0604020202020204" pitchFamily="34" charset="0"/>
              </a:rPr>
              <a:t>Dacă</a:t>
            </a:r>
            <a:r>
              <a:rPr lang="en-US" sz="1400" b="1" dirty="0">
                <a:solidFill>
                  <a:schemeClr val="tx1"/>
                </a:solidFill>
                <a:latin typeface="Arial" panose="020B0604020202020204" pitchFamily="34" charset="0"/>
                <a:cs typeface="Arial" panose="020B0604020202020204" pitchFamily="34" charset="0"/>
              </a:rPr>
              <a:t> un </a:t>
            </a:r>
            <a:r>
              <a:rPr lang="en-US" sz="1400" b="1" dirty="0" err="1">
                <a:solidFill>
                  <a:schemeClr val="tx1"/>
                </a:solidFill>
                <a:latin typeface="Arial" panose="020B0604020202020204" pitchFamily="34" charset="0"/>
                <a:cs typeface="Arial" panose="020B0604020202020204" pitchFamily="34" charset="0"/>
              </a:rPr>
              <a:t>angajat</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lucrează</a:t>
            </a:r>
            <a:r>
              <a:rPr lang="en-US" sz="1400" b="1" dirty="0">
                <a:solidFill>
                  <a:schemeClr val="tx1"/>
                </a:solidFill>
                <a:latin typeface="Arial" panose="020B0604020202020204" pitchFamily="34" charset="0"/>
                <a:cs typeface="Arial" panose="020B0604020202020204" pitchFamily="34" charset="0"/>
              </a:rPr>
              <a:t> la </a:t>
            </a:r>
            <a:r>
              <a:rPr lang="en-US" sz="1400" b="1" dirty="0" err="1">
                <a:solidFill>
                  <a:schemeClr val="tx1"/>
                </a:solidFill>
                <a:latin typeface="Arial" panose="020B0604020202020204" pitchFamily="34" charset="0"/>
                <a:cs typeface="Arial" panose="020B0604020202020204" pitchFamily="34" charset="0"/>
              </a:rPr>
              <a:t>mai</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multe</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întreprinderi</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iar</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dățile</a:t>
            </a:r>
            <a:r>
              <a:rPr lang="en-US" sz="1400" b="1" dirty="0">
                <a:solidFill>
                  <a:schemeClr val="tx1"/>
                </a:solidFill>
                <a:latin typeface="Arial" panose="020B0604020202020204" pitchFamily="34" charset="0"/>
                <a:cs typeface="Arial" panose="020B0604020202020204" pitchFamily="34" charset="0"/>
              </a:rPr>
              <a:t> care </a:t>
            </a:r>
            <a:r>
              <a:rPr lang="en-US" sz="1400" b="1" dirty="0" err="1">
                <a:solidFill>
                  <a:schemeClr val="tx1"/>
                </a:solidFill>
                <a:latin typeface="Arial" panose="020B0604020202020204" pitchFamily="34" charset="0"/>
                <a:cs typeface="Arial" panose="020B0604020202020204" pitchFamily="34" charset="0"/>
              </a:rPr>
              <a:t>indică</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începutul</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concediului</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pentru</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îngrijirea</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copilului</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diferă</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indemnizația</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este</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calculată</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începând</a:t>
            </a:r>
            <a:r>
              <a:rPr lang="en-US" sz="1400" b="1" dirty="0">
                <a:solidFill>
                  <a:schemeClr val="tx1"/>
                </a:solidFill>
                <a:latin typeface="Arial" panose="020B0604020202020204" pitchFamily="34" charset="0"/>
                <a:cs typeface="Arial" panose="020B0604020202020204" pitchFamily="34" charset="0"/>
              </a:rPr>
              <a:t> cu data </a:t>
            </a:r>
            <a:r>
              <a:rPr lang="en-US" sz="1400" b="1" dirty="0" err="1">
                <a:solidFill>
                  <a:schemeClr val="tx1"/>
                </a:solidFill>
                <a:latin typeface="Arial" panose="020B0604020202020204" pitchFamily="34" charset="0"/>
                <a:cs typeface="Arial" panose="020B0604020202020204" pitchFamily="34" charset="0"/>
              </a:rPr>
              <a:t>ultimului</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concediu</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acordat</a:t>
            </a:r>
            <a:r>
              <a:rPr lang="en-US" sz="1400" b="1" dirty="0">
                <a:solidFill>
                  <a:schemeClr val="tx1"/>
                </a:solidFill>
                <a:latin typeface="Arial" panose="020B0604020202020204" pitchFamily="34" charset="0"/>
                <a:cs typeface="Arial" panose="020B0604020202020204" pitchFamily="34" charset="0"/>
              </a:rPr>
              <a:t>.  O </a:t>
            </a:r>
            <a:r>
              <a:rPr lang="en-US" sz="1400" b="1" dirty="0" err="1">
                <a:solidFill>
                  <a:schemeClr val="tx1"/>
                </a:solidFill>
                <a:latin typeface="Arial" panose="020B0604020202020204" pitchFamily="34" charset="0"/>
                <a:cs typeface="Arial" panose="020B0604020202020204" pitchFamily="34" charset="0"/>
              </a:rPr>
              <a:t>alocație</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este</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stabilită</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pentru</a:t>
            </a:r>
            <a:r>
              <a:rPr lang="en-US" sz="1400" b="1" dirty="0">
                <a:solidFill>
                  <a:schemeClr val="tx1"/>
                </a:solidFill>
                <a:latin typeface="Arial" panose="020B0604020202020204" pitchFamily="34" charset="0"/>
                <a:cs typeface="Arial" panose="020B0604020202020204" pitchFamily="34" charset="0"/>
              </a:rPr>
              <a:t> un </a:t>
            </a:r>
            <a:r>
              <a:rPr lang="en-US" sz="1400" b="1" dirty="0" err="1">
                <a:solidFill>
                  <a:schemeClr val="tx1"/>
                </a:solidFill>
                <a:latin typeface="Arial" panose="020B0604020202020204" pitchFamily="34" charset="0"/>
                <a:cs typeface="Arial" panose="020B0604020202020204" pitchFamily="34" charset="0"/>
              </a:rPr>
              <a:t>copil</a:t>
            </a:r>
            <a:r>
              <a:rPr lang="en-US" sz="1400" b="1" dirty="0">
                <a:solidFill>
                  <a:schemeClr val="tx1"/>
                </a:solidFill>
                <a:latin typeface="Arial" panose="020B0604020202020204" pitchFamily="34" charset="0"/>
                <a:cs typeface="Arial" panose="020B0604020202020204" pitchFamily="34" charset="0"/>
              </a:rPr>
              <a:t>.</a:t>
            </a:r>
            <a:endParaRPr lang="ru-RU" sz="1400" dirty="0">
              <a:solidFill>
                <a:schemeClr val="tx1"/>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907635CB-6990-49AA-A0DB-35C5E45116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1379" y="4807132"/>
            <a:ext cx="2753250" cy="1846906"/>
          </a:xfrm>
          <a:prstGeom prst="rect">
            <a:avLst/>
          </a:prstGeom>
        </p:spPr>
      </p:pic>
    </p:spTree>
    <p:extLst>
      <p:ext uri="{BB962C8B-B14F-4D97-AF65-F5344CB8AC3E}">
        <p14:creationId xmlns:p14="http://schemas.microsoft.com/office/powerpoint/2010/main" val="3059619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FBF3496-7980-41A7-A022-E4D43930EE62}"/>
              </a:ext>
            </a:extLst>
          </p:cNvPr>
          <p:cNvSpPr>
            <a:spLocks noGrp="1"/>
          </p:cNvSpPr>
          <p:nvPr>
            <p:ph idx="1"/>
          </p:nvPr>
        </p:nvSpPr>
        <p:spPr>
          <a:xfrm>
            <a:off x="251520" y="321684"/>
            <a:ext cx="8640960" cy="4464496"/>
          </a:xfrm>
        </p:spPr>
        <p:txBody>
          <a:bodyPr>
            <a:normAutofit/>
          </a:bodyPr>
          <a:lstStyle/>
          <a:p>
            <a:pPr marL="82296" indent="0" algn="ctr">
              <a:buNone/>
            </a:pPr>
            <a:r>
              <a:rPr lang="ro-MD" sz="1700" dirty="0">
                <a:solidFill>
                  <a:schemeClr val="tx1"/>
                </a:solidFill>
                <a:latin typeface="Arial Black" panose="020B0A04020102020204" pitchFamily="34" charset="0"/>
                <a:cs typeface="Arial" panose="020B0604020202020204" pitchFamily="34" charset="0"/>
              </a:rPr>
              <a:t>Revenire din c</a:t>
            </a:r>
            <a:r>
              <a:rPr lang="en-US" sz="1700" dirty="0" err="1">
                <a:solidFill>
                  <a:schemeClr val="tx1"/>
                </a:solidFill>
                <a:latin typeface="Arial Black" panose="020B0A04020102020204" pitchFamily="34" charset="0"/>
                <a:cs typeface="Arial" panose="020B0604020202020204" pitchFamily="34" charset="0"/>
              </a:rPr>
              <a:t>oncediul</a:t>
            </a:r>
            <a:r>
              <a:rPr lang="en-US" sz="1700" dirty="0">
                <a:solidFill>
                  <a:schemeClr val="tx1"/>
                </a:solidFill>
                <a:latin typeface="Arial Black" panose="020B0A04020102020204" pitchFamily="34" charset="0"/>
                <a:cs typeface="Arial" panose="020B0604020202020204" pitchFamily="34" charset="0"/>
              </a:rPr>
              <a:t> </a:t>
            </a:r>
            <a:r>
              <a:rPr lang="en-US" sz="1700" dirty="0" err="1">
                <a:solidFill>
                  <a:schemeClr val="tx1"/>
                </a:solidFill>
                <a:latin typeface="Arial Black" panose="020B0A04020102020204" pitchFamily="34" charset="0"/>
                <a:cs typeface="Arial" panose="020B0604020202020204" pitchFamily="34" charset="0"/>
              </a:rPr>
              <a:t>parţial</a:t>
            </a:r>
            <a:r>
              <a:rPr lang="en-US" sz="1700" dirty="0">
                <a:solidFill>
                  <a:schemeClr val="tx1"/>
                </a:solidFill>
                <a:latin typeface="Arial Black" panose="020B0A04020102020204" pitchFamily="34" charset="0"/>
                <a:cs typeface="Arial" panose="020B0604020202020204" pitchFamily="34" charset="0"/>
              </a:rPr>
              <a:t> </a:t>
            </a:r>
            <a:r>
              <a:rPr lang="en-US" sz="1700" dirty="0" err="1">
                <a:solidFill>
                  <a:schemeClr val="tx1"/>
                </a:solidFill>
                <a:latin typeface="Arial Black" panose="020B0A04020102020204" pitchFamily="34" charset="0"/>
                <a:cs typeface="Arial" panose="020B0604020202020204" pitchFamily="34" charset="0"/>
              </a:rPr>
              <a:t>plătit</a:t>
            </a:r>
            <a:r>
              <a:rPr lang="en-US" sz="1700" dirty="0">
                <a:solidFill>
                  <a:schemeClr val="tx1"/>
                </a:solidFill>
                <a:latin typeface="Arial Black" panose="020B0A04020102020204" pitchFamily="34" charset="0"/>
                <a:cs typeface="Arial" panose="020B0604020202020204" pitchFamily="34" charset="0"/>
              </a:rPr>
              <a:t> </a:t>
            </a:r>
            <a:r>
              <a:rPr lang="en-US" sz="1700" dirty="0" err="1">
                <a:solidFill>
                  <a:schemeClr val="tx1"/>
                </a:solidFill>
                <a:latin typeface="Arial Black" panose="020B0A04020102020204" pitchFamily="34" charset="0"/>
                <a:cs typeface="Arial" panose="020B0604020202020204" pitchFamily="34" charset="0"/>
              </a:rPr>
              <a:t>pentru</a:t>
            </a:r>
            <a:r>
              <a:rPr lang="en-US" sz="1700" dirty="0">
                <a:solidFill>
                  <a:schemeClr val="tx1"/>
                </a:solidFill>
                <a:latin typeface="Arial Black" panose="020B0A04020102020204" pitchFamily="34" charset="0"/>
                <a:cs typeface="Arial" panose="020B0604020202020204" pitchFamily="34" charset="0"/>
              </a:rPr>
              <a:t> </a:t>
            </a:r>
            <a:r>
              <a:rPr lang="en-US" sz="1700" dirty="0" err="1">
                <a:solidFill>
                  <a:schemeClr val="tx1"/>
                </a:solidFill>
                <a:latin typeface="Arial Black" panose="020B0A04020102020204" pitchFamily="34" charset="0"/>
                <a:cs typeface="Arial" panose="020B0604020202020204" pitchFamily="34" charset="0"/>
              </a:rPr>
              <a:t>îngrijirea</a:t>
            </a:r>
            <a:r>
              <a:rPr lang="en-US" sz="1700" dirty="0">
                <a:solidFill>
                  <a:schemeClr val="tx1"/>
                </a:solidFill>
                <a:latin typeface="Arial Black" panose="020B0A04020102020204" pitchFamily="34" charset="0"/>
                <a:cs typeface="Arial" panose="020B0604020202020204" pitchFamily="34" charset="0"/>
              </a:rPr>
              <a:t> </a:t>
            </a:r>
            <a:r>
              <a:rPr lang="en-US" sz="1700" dirty="0" err="1">
                <a:solidFill>
                  <a:schemeClr val="tx1"/>
                </a:solidFill>
                <a:latin typeface="Arial Black" panose="020B0A04020102020204" pitchFamily="34" charset="0"/>
                <a:cs typeface="Arial" panose="020B0604020202020204" pitchFamily="34" charset="0"/>
              </a:rPr>
              <a:t>copilului</a:t>
            </a:r>
            <a:endParaRPr lang="ru-RU" sz="1700" dirty="0">
              <a:solidFill>
                <a:schemeClr val="tx1"/>
              </a:solidFill>
              <a:latin typeface="Arial Black" panose="020B0A04020102020204" pitchFamily="34" charset="0"/>
              <a:cs typeface="Arial" panose="020B0604020202020204" pitchFamily="34" charset="0"/>
            </a:endParaRPr>
          </a:p>
          <a:p>
            <a:pPr marL="82296" indent="0" algn="just">
              <a:buNone/>
            </a:pPr>
            <a:r>
              <a:rPr lang="ro-RO" sz="1600" b="1" dirty="0">
                <a:solidFill>
                  <a:schemeClr val="tx1"/>
                </a:solidFill>
                <a:latin typeface="Arial" panose="020B0604020202020204" pitchFamily="34" charset="0"/>
                <a:cs typeface="Arial" panose="020B0604020202020204" pitchFamily="34" charset="0"/>
              </a:rPr>
              <a:t>Articolul 124.</a:t>
            </a:r>
            <a:r>
              <a:rPr lang="ro-RO" sz="1600" dirty="0">
                <a:solidFill>
                  <a:schemeClr val="tx1"/>
                </a:solidFill>
                <a:latin typeface="Arial" panose="020B0604020202020204" pitchFamily="34" charset="0"/>
                <a:cs typeface="Arial" panose="020B0604020202020204" pitchFamily="34" charset="0"/>
              </a:rPr>
              <a:t> Concediul de maternitate şi concediul parţial plătit pentru îngrijirea copilului</a:t>
            </a:r>
          </a:p>
          <a:p>
            <a:pPr marL="82296" indent="0" algn="just">
              <a:buNone/>
            </a:pPr>
            <a:r>
              <a:rPr lang="ro-RO" sz="1600" dirty="0">
                <a:solidFill>
                  <a:schemeClr val="tx1"/>
                </a:solidFill>
                <a:latin typeface="Arial" panose="020B0604020202020204" pitchFamily="34" charset="0"/>
                <a:cs typeface="Arial" panose="020B0604020202020204" pitchFamily="34" charset="0"/>
              </a:rPr>
              <a:t>(6) Salariatul are dreptul la revenirea din concediul parțial plătit pentru îngrijirea copilului până la vârsta de 3 ani înainte de expirarea termenului stabilit în cererea indicată la alin. (2) sau (4), anunțând despre aceasta angajatorul, printr-o cerere scrisă, cu 15 zile lucrătoare înainte. </a:t>
            </a:r>
            <a:r>
              <a:rPr lang="ro-RO" sz="1600" b="1" dirty="0">
                <a:solidFill>
                  <a:schemeClr val="tx1"/>
                </a:solidFill>
                <a:latin typeface="Arial" panose="020B0604020202020204" pitchFamily="34" charset="0"/>
                <a:cs typeface="Arial" panose="020B0604020202020204" pitchFamily="34" charset="0"/>
              </a:rPr>
              <a:t>Termenul respectiv poate fi redus prin acordul scris al părților.</a:t>
            </a:r>
          </a:p>
          <a:p>
            <a:pPr marL="82296" indent="0" algn="ctr">
              <a:buNone/>
            </a:pPr>
            <a:r>
              <a:rPr lang="ro-RO" sz="1100" i="1" dirty="0">
                <a:solidFill>
                  <a:schemeClr val="tx1"/>
                </a:solidFill>
                <a:latin typeface="Arial" panose="020B0604020202020204" pitchFamily="34" charset="0"/>
                <a:cs typeface="Arial" panose="020B0604020202020204" pitchFamily="34" charset="0"/>
              </a:rPr>
              <a:t>[Art.124 al.(6) în redacția LP353 din 22.12.22, MO3-4/13.01.23; în vigoare 01.03.23]</a:t>
            </a:r>
            <a:endParaRPr lang="ro-RO" sz="1100" dirty="0">
              <a:solidFill>
                <a:schemeClr val="tx1"/>
              </a:solidFill>
              <a:latin typeface="Arial" panose="020B0604020202020204" pitchFamily="34" charset="0"/>
              <a:cs typeface="Arial" panose="020B0604020202020204" pitchFamily="34" charset="0"/>
            </a:endParaRPr>
          </a:p>
          <a:p>
            <a:pPr marL="82296" indent="0" algn="just">
              <a:buNone/>
            </a:pPr>
            <a:r>
              <a:rPr lang="ro-RO" sz="1600" b="1" dirty="0">
                <a:solidFill>
                  <a:schemeClr val="tx1"/>
                </a:solidFill>
                <a:latin typeface="Arial" panose="020B0604020202020204" pitchFamily="34" charset="0"/>
                <a:cs typeface="Arial" panose="020B0604020202020204" pitchFamily="34" charset="0"/>
              </a:rPr>
              <a:t>Articolul 126. </a:t>
            </a:r>
            <a:r>
              <a:rPr lang="ro-RO" sz="1600" dirty="0">
                <a:solidFill>
                  <a:schemeClr val="tx1"/>
                </a:solidFill>
                <a:latin typeface="Arial" panose="020B0604020202020204" pitchFamily="34" charset="0"/>
                <a:cs typeface="Arial" panose="020B0604020202020204" pitchFamily="34" charset="0"/>
              </a:rPr>
              <a:t>Concediul suplimentar neplătit pentru  îngrijirea copilului în vîrstă de la 3 la 4 ani</a:t>
            </a:r>
          </a:p>
          <a:p>
            <a:pPr marL="82296" indent="0" algn="just">
              <a:buNone/>
            </a:pPr>
            <a:r>
              <a:rPr lang="ro-RO" sz="1600" dirty="0">
                <a:solidFill>
                  <a:schemeClr val="tx1"/>
                </a:solidFill>
                <a:latin typeface="Arial" panose="020B0604020202020204" pitchFamily="34" charset="0"/>
                <a:cs typeface="Arial" panose="020B0604020202020204" pitchFamily="34" charset="0"/>
              </a:rPr>
              <a:t>(5) Salariatul poate reveni din concediul suplimentar neplătit pentru îngrijirea copilului înainte de termenul stabilit în cererea indicată la alin. (2), anunțând despre acest lucru angajatorul, printr-o cerere scrisă, cu 15 zile lucrătoare înainte. </a:t>
            </a:r>
            <a:r>
              <a:rPr lang="ro-RO" sz="1600" b="1" dirty="0">
                <a:solidFill>
                  <a:schemeClr val="tx1"/>
                </a:solidFill>
                <a:latin typeface="Arial" panose="020B0604020202020204" pitchFamily="34" charset="0"/>
                <a:cs typeface="Arial" panose="020B0604020202020204" pitchFamily="34" charset="0"/>
              </a:rPr>
              <a:t>Termenul respectiv poate fi redus prin acordul scris al părților.</a:t>
            </a:r>
          </a:p>
          <a:p>
            <a:pPr marL="82296" indent="0" algn="ctr">
              <a:buNone/>
            </a:pPr>
            <a:r>
              <a:rPr lang="ro-RO" sz="1100" i="1" dirty="0">
                <a:solidFill>
                  <a:schemeClr val="tx1"/>
                </a:solidFill>
                <a:latin typeface="Arial" panose="020B0604020202020204" pitchFamily="34" charset="0"/>
                <a:cs typeface="Arial" panose="020B0604020202020204" pitchFamily="34" charset="0"/>
              </a:rPr>
              <a:t>[Art.126 al.(5) în redacția LP353 din 22.12.22, MO3-4/13.01.23; în vigoare 01.03.23]</a:t>
            </a:r>
            <a:endParaRPr lang="ro-RO" sz="1100" dirty="0">
              <a:solidFill>
                <a:schemeClr val="tx1"/>
              </a:solidFill>
              <a:latin typeface="Arial" panose="020B0604020202020204" pitchFamily="34" charset="0"/>
              <a:cs typeface="Arial" panose="020B0604020202020204" pitchFamily="34" charset="0"/>
            </a:endParaRPr>
          </a:p>
          <a:p>
            <a:pPr marL="82296" indent="0">
              <a:buNone/>
            </a:pPr>
            <a:endParaRPr lang="ru-RU" dirty="0"/>
          </a:p>
        </p:txBody>
      </p:sp>
      <p:pic>
        <p:nvPicPr>
          <p:cNvPr id="5" name="Рисунок 4">
            <a:extLst>
              <a:ext uri="{FF2B5EF4-FFF2-40B4-BE49-F238E27FC236}">
                <a16:creationId xmlns:a16="http://schemas.microsoft.com/office/drawing/2014/main" id="{CA6FBD42-A28C-4934-B11B-86FCE4BD7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4653136"/>
            <a:ext cx="3816424" cy="1800200"/>
          </a:xfrm>
          <a:prstGeom prst="rect">
            <a:avLst/>
          </a:prstGeom>
        </p:spPr>
      </p:pic>
    </p:spTree>
    <p:extLst>
      <p:ext uri="{BB962C8B-B14F-4D97-AF65-F5344CB8AC3E}">
        <p14:creationId xmlns:p14="http://schemas.microsoft.com/office/powerpoint/2010/main" val="587734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360C0DF-61F5-4124-878F-4EEE0E9A86B0}"/>
              </a:ext>
            </a:extLst>
          </p:cNvPr>
          <p:cNvSpPr>
            <a:spLocks noGrp="1"/>
          </p:cNvSpPr>
          <p:nvPr>
            <p:ph idx="1"/>
          </p:nvPr>
        </p:nvSpPr>
        <p:spPr>
          <a:xfrm>
            <a:off x="323528" y="316031"/>
            <a:ext cx="8496944" cy="3960440"/>
          </a:xfrm>
        </p:spPr>
        <p:txBody>
          <a:bodyPr>
            <a:normAutofit fontScale="47500" lnSpcReduction="20000"/>
          </a:bodyPr>
          <a:lstStyle/>
          <a:p>
            <a:pPr marL="82296" lvl="0" indent="0" algn="ctr">
              <a:buNone/>
            </a:pPr>
            <a:r>
              <a:rPr lang="en-US" sz="4200" b="1" dirty="0" err="1">
                <a:solidFill>
                  <a:schemeClr val="tx1"/>
                </a:solidFill>
                <a:latin typeface="Arial Black" panose="020B0A04020102020204" pitchFamily="34" charset="0"/>
                <a:cs typeface="Arial" panose="020B0604020202020204" pitchFamily="34" charset="0"/>
              </a:rPr>
              <a:t>Rechemarea</a:t>
            </a:r>
            <a:r>
              <a:rPr lang="en-US" sz="4200" b="1" dirty="0">
                <a:solidFill>
                  <a:schemeClr val="tx1"/>
                </a:solidFill>
                <a:latin typeface="Arial Black" panose="020B0A04020102020204" pitchFamily="34" charset="0"/>
                <a:cs typeface="Arial" panose="020B0604020202020204" pitchFamily="34" charset="0"/>
              </a:rPr>
              <a:t> </a:t>
            </a:r>
            <a:r>
              <a:rPr lang="en-US" sz="4200" b="1" dirty="0" err="1">
                <a:solidFill>
                  <a:schemeClr val="tx1"/>
                </a:solidFill>
                <a:latin typeface="Arial Black" panose="020B0A04020102020204" pitchFamily="34" charset="0"/>
                <a:cs typeface="Arial" panose="020B0604020202020204" pitchFamily="34" charset="0"/>
              </a:rPr>
              <a:t>angajatului</a:t>
            </a:r>
            <a:r>
              <a:rPr lang="en-US" sz="4200" b="1" dirty="0">
                <a:solidFill>
                  <a:schemeClr val="tx1"/>
                </a:solidFill>
                <a:latin typeface="Arial Black" panose="020B0A04020102020204" pitchFamily="34" charset="0"/>
                <a:cs typeface="Arial" panose="020B0604020202020204" pitchFamily="34" charset="0"/>
              </a:rPr>
              <a:t> din </a:t>
            </a:r>
            <a:r>
              <a:rPr lang="en-US" sz="4200" b="1" dirty="0" err="1">
                <a:solidFill>
                  <a:schemeClr val="tx1"/>
                </a:solidFill>
                <a:latin typeface="Arial Black" panose="020B0A04020102020204" pitchFamily="34" charset="0"/>
                <a:cs typeface="Arial" panose="020B0604020202020204" pitchFamily="34" charset="0"/>
              </a:rPr>
              <a:t>concediu</a:t>
            </a:r>
            <a:endParaRPr lang="ru-RU" sz="2900" dirty="0">
              <a:solidFill>
                <a:schemeClr val="tx1"/>
              </a:solidFill>
              <a:latin typeface="Arial" panose="020B0604020202020204" pitchFamily="34" charset="0"/>
              <a:cs typeface="Arial" panose="020B0604020202020204" pitchFamily="34" charset="0"/>
            </a:endParaRPr>
          </a:p>
          <a:p>
            <a:pPr marL="82296" indent="0" algn="just">
              <a:buNone/>
            </a:pPr>
            <a:r>
              <a:rPr lang="en-US" sz="2900" dirty="0" err="1">
                <a:solidFill>
                  <a:schemeClr val="tx1"/>
                </a:solidFill>
                <a:latin typeface="Arial" panose="020B0604020202020204" pitchFamily="34" charset="0"/>
                <a:cs typeface="Arial" panose="020B0604020202020204" pitchFamily="34" charset="0"/>
              </a:rPr>
              <a:t>Articolul</a:t>
            </a:r>
            <a:r>
              <a:rPr lang="en-US" sz="2900" dirty="0">
                <a:solidFill>
                  <a:schemeClr val="tx1"/>
                </a:solidFill>
                <a:latin typeface="Arial" panose="020B0604020202020204" pitchFamily="34" charset="0"/>
                <a:cs typeface="Arial" panose="020B0604020202020204" pitchFamily="34" charset="0"/>
              </a:rPr>
              <a:t> 122 din </a:t>
            </a:r>
            <a:r>
              <a:rPr lang="en-US" sz="2900" dirty="0" err="1">
                <a:solidFill>
                  <a:schemeClr val="tx1"/>
                </a:solidFill>
                <a:latin typeface="Arial" panose="020B0604020202020204" pitchFamily="34" charset="0"/>
                <a:cs typeface="Arial" panose="020B0604020202020204" pitchFamily="34" charset="0"/>
              </a:rPr>
              <a:t>Codul</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muncii</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prevede</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că</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salariatul</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poate</a:t>
            </a:r>
            <a:r>
              <a:rPr lang="en-US" sz="2900" dirty="0">
                <a:solidFill>
                  <a:schemeClr val="tx1"/>
                </a:solidFill>
                <a:latin typeface="Arial" panose="020B0604020202020204" pitchFamily="34" charset="0"/>
                <a:cs typeface="Arial" panose="020B0604020202020204" pitchFamily="34" charset="0"/>
              </a:rPr>
              <a:t> fi </a:t>
            </a:r>
            <a:r>
              <a:rPr lang="en-US" sz="2900" dirty="0" err="1">
                <a:solidFill>
                  <a:schemeClr val="tx1"/>
                </a:solidFill>
                <a:latin typeface="Arial" panose="020B0604020202020204" pitchFamily="34" charset="0"/>
                <a:cs typeface="Arial" panose="020B0604020202020204" pitchFamily="34" charset="0"/>
              </a:rPr>
              <a:t>rechemat</a:t>
            </a:r>
            <a:r>
              <a:rPr lang="en-US" sz="2900" dirty="0">
                <a:solidFill>
                  <a:schemeClr val="tx1"/>
                </a:solidFill>
                <a:latin typeface="Arial" panose="020B0604020202020204" pitchFamily="34" charset="0"/>
                <a:cs typeface="Arial" panose="020B0604020202020204" pitchFamily="34" charset="0"/>
              </a:rPr>
              <a:t> din </a:t>
            </a:r>
            <a:r>
              <a:rPr lang="en-US" sz="2900" dirty="0" err="1">
                <a:solidFill>
                  <a:schemeClr val="tx1"/>
                </a:solidFill>
                <a:latin typeface="Arial" panose="020B0604020202020204" pitchFamily="34" charset="0"/>
                <a:cs typeface="Arial" panose="020B0604020202020204" pitchFamily="34" charset="0"/>
              </a:rPr>
              <a:t>concediul</a:t>
            </a:r>
            <a:r>
              <a:rPr lang="en-US" sz="2900" dirty="0">
                <a:solidFill>
                  <a:schemeClr val="tx1"/>
                </a:solidFill>
                <a:latin typeface="Arial" panose="020B0604020202020204" pitchFamily="34" charset="0"/>
                <a:cs typeface="Arial" panose="020B0604020202020204" pitchFamily="34" charset="0"/>
              </a:rPr>
              <a:t> de </a:t>
            </a:r>
            <a:r>
              <a:rPr lang="en-US" sz="2900" dirty="0" err="1">
                <a:solidFill>
                  <a:schemeClr val="tx1"/>
                </a:solidFill>
                <a:latin typeface="Arial" panose="020B0604020202020204" pitchFamily="34" charset="0"/>
                <a:cs typeface="Arial" panose="020B0604020202020204" pitchFamily="34" charset="0"/>
              </a:rPr>
              <a:t>odihnă</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anual</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prin</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ordinul</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dispoziția</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decizia</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hotărârea</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angajatorului</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numai</a:t>
            </a:r>
            <a:r>
              <a:rPr lang="en-US" sz="2900" dirty="0">
                <a:solidFill>
                  <a:schemeClr val="tx1"/>
                </a:solidFill>
                <a:latin typeface="Arial" panose="020B0604020202020204" pitchFamily="34" charset="0"/>
                <a:cs typeface="Arial" panose="020B0604020202020204" pitchFamily="34" charset="0"/>
              </a:rPr>
              <a:t> cu </a:t>
            </a:r>
            <a:r>
              <a:rPr lang="en-US" sz="2900" dirty="0" err="1">
                <a:solidFill>
                  <a:schemeClr val="tx1"/>
                </a:solidFill>
                <a:latin typeface="Arial" panose="020B0604020202020204" pitchFamily="34" charset="0"/>
                <a:cs typeface="Arial" panose="020B0604020202020204" pitchFamily="34" charset="0"/>
              </a:rPr>
              <a:t>acordul</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scris</a:t>
            </a:r>
            <a:r>
              <a:rPr lang="en-US" sz="2900" dirty="0">
                <a:solidFill>
                  <a:schemeClr val="tx1"/>
                </a:solidFill>
                <a:latin typeface="Arial" panose="020B0604020202020204" pitchFamily="34" charset="0"/>
                <a:cs typeface="Arial" panose="020B0604020202020204" pitchFamily="34" charset="0"/>
              </a:rPr>
              <a:t> al </a:t>
            </a:r>
            <a:r>
              <a:rPr lang="en-US" sz="2900" dirty="0" err="1">
                <a:solidFill>
                  <a:schemeClr val="tx1"/>
                </a:solidFill>
                <a:latin typeface="Arial" panose="020B0604020202020204" pitchFamily="34" charset="0"/>
                <a:cs typeface="Arial" panose="020B0604020202020204" pitchFamily="34" charset="0"/>
              </a:rPr>
              <a:t>salariatului</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și</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numai</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pentru</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situații</a:t>
            </a:r>
            <a:r>
              <a:rPr lang="en-US" sz="2900" dirty="0">
                <a:solidFill>
                  <a:schemeClr val="tx1"/>
                </a:solidFill>
                <a:latin typeface="Arial" panose="020B0604020202020204" pitchFamily="34" charset="0"/>
                <a:cs typeface="Arial" panose="020B0604020202020204" pitchFamily="34" charset="0"/>
              </a:rPr>
              <a:t> de </a:t>
            </a:r>
            <a:r>
              <a:rPr lang="en-US" sz="2900" dirty="0" err="1">
                <a:solidFill>
                  <a:schemeClr val="tx1"/>
                </a:solidFill>
                <a:latin typeface="Arial" panose="020B0604020202020204" pitchFamily="34" charset="0"/>
                <a:cs typeface="Arial" panose="020B0604020202020204" pitchFamily="34" charset="0"/>
              </a:rPr>
              <a:t>serviciu</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neprevăzute</a:t>
            </a:r>
            <a:r>
              <a:rPr lang="en-US" sz="2900" dirty="0">
                <a:solidFill>
                  <a:schemeClr val="tx1"/>
                </a:solidFill>
                <a:latin typeface="Arial" panose="020B0604020202020204" pitchFamily="34" charset="0"/>
                <a:cs typeface="Arial" panose="020B0604020202020204" pitchFamily="34" charset="0"/>
              </a:rPr>
              <a:t>. </a:t>
            </a:r>
            <a:endParaRPr lang="ru-RU" sz="2900" dirty="0">
              <a:solidFill>
                <a:schemeClr val="tx1"/>
              </a:solidFill>
              <a:latin typeface="Arial" panose="020B0604020202020204" pitchFamily="34" charset="0"/>
              <a:cs typeface="Arial" panose="020B0604020202020204" pitchFamily="34" charset="0"/>
            </a:endParaRPr>
          </a:p>
          <a:p>
            <a:pPr marL="82296" indent="0" algn="just">
              <a:buNone/>
            </a:pPr>
            <a:r>
              <a:rPr lang="en-US" sz="2900" dirty="0" err="1">
                <a:solidFill>
                  <a:schemeClr val="tx1"/>
                </a:solidFill>
                <a:latin typeface="Arial" panose="020B0604020202020204" pitchFamily="34" charset="0"/>
                <a:cs typeface="Arial" panose="020B0604020202020204" pitchFamily="34" charset="0"/>
              </a:rPr>
              <a:t>Concediul</a:t>
            </a:r>
            <a:r>
              <a:rPr lang="en-US" sz="2900" dirty="0">
                <a:solidFill>
                  <a:schemeClr val="tx1"/>
                </a:solidFill>
                <a:latin typeface="Arial" panose="020B0604020202020204" pitchFamily="34" charset="0"/>
                <a:cs typeface="Arial" panose="020B0604020202020204" pitchFamily="34" charset="0"/>
              </a:rPr>
              <a:t> medical al </a:t>
            </a:r>
            <a:r>
              <a:rPr lang="en-US" sz="2900" dirty="0" err="1">
                <a:solidFill>
                  <a:schemeClr val="tx1"/>
                </a:solidFill>
                <a:latin typeface="Arial" panose="020B0604020202020204" pitchFamily="34" charset="0"/>
                <a:cs typeface="Arial" panose="020B0604020202020204" pitchFamily="34" charset="0"/>
              </a:rPr>
              <a:t>colegului</a:t>
            </a:r>
            <a:r>
              <a:rPr lang="en-US" sz="2900" dirty="0">
                <a:solidFill>
                  <a:schemeClr val="tx1"/>
                </a:solidFill>
                <a:latin typeface="Arial" panose="020B0604020202020204" pitchFamily="34" charset="0"/>
                <a:cs typeface="Arial" panose="020B0604020202020204" pitchFamily="34" charset="0"/>
              </a:rPr>
              <a:t> de </a:t>
            </a:r>
            <a:r>
              <a:rPr lang="en-US" sz="2900" dirty="0" err="1">
                <a:solidFill>
                  <a:schemeClr val="tx1"/>
                </a:solidFill>
                <a:latin typeface="Arial" panose="020B0604020202020204" pitchFamily="34" charset="0"/>
                <a:cs typeface="Arial" panose="020B0604020202020204" pitchFamily="34" charset="0"/>
              </a:rPr>
              <a:t>serviciu</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sau</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apariția</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unei</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situații</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exepționale</a:t>
            </a:r>
            <a:r>
              <a:rPr lang="en-US" sz="2900" dirty="0">
                <a:solidFill>
                  <a:schemeClr val="tx1"/>
                </a:solidFill>
                <a:latin typeface="Arial" panose="020B0604020202020204" pitchFamily="34" charset="0"/>
                <a:cs typeface="Arial" panose="020B0604020202020204" pitchFamily="34" charset="0"/>
              </a:rPr>
              <a:t> la </a:t>
            </a:r>
            <a:r>
              <a:rPr lang="en-US" sz="2900" dirty="0" err="1">
                <a:solidFill>
                  <a:schemeClr val="tx1"/>
                </a:solidFill>
                <a:latin typeface="Arial" panose="020B0604020202020204" pitchFamily="34" charset="0"/>
                <a:cs typeface="Arial" panose="020B0604020202020204" pitchFamily="34" charset="0"/>
              </a:rPr>
              <a:t>locul</a:t>
            </a:r>
            <a:r>
              <a:rPr lang="en-US" sz="2900" dirty="0">
                <a:solidFill>
                  <a:schemeClr val="tx1"/>
                </a:solidFill>
                <a:latin typeface="Arial" panose="020B0604020202020204" pitchFamily="34" charset="0"/>
                <a:cs typeface="Arial" panose="020B0604020202020204" pitchFamily="34" charset="0"/>
              </a:rPr>
              <a:t> de </a:t>
            </a:r>
            <a:r>
              <a:rPr lang="en-US" sz="2900" dirty="0" err="1">
                <a:solidFill>
                  <a:schemeClr val="tx1"/>
                </a:solidFill>
                <a:latin typeface="Arial" panose="020B0604020202020204" pitchFamily="34" charset="0"/>
                <a:cs typeface="Arial" panose="020B0604020202020204" pitchFamily="34" charset="0"/>
              </a:rPr>
              <a:t>muncă</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poate</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constitui</a:t>
            </a:r>
            <a:r>
              <a:rPr lang="en-US" sz="2900" dirty="0">
                <a:solidFill>
                  <a:schemeClr val="tx1"/>
                </a:solidFill>
                <a:latin typeface="Arial" panose="020B0604020202020204" pitchFamily="34" charset="0"/>
                <a:cs typeface="Arial" panose="020B0604020202020204" pitchFamily="34" charset="0"/>
              </a:rPr>
              <a:t> o </a:t>
            </a:r>
            <a:r>
              <a:rPr lang="en-US" sz="2900" dirty="0" err="1">
                <a:solidFill>
                  <a:schemeClr val="tx1"/>
                </a:solidFill>
                <a:latin typeface="Arial" panose="020B0604020202020204" pitchFamily="34" charset="0"/>
                <a:cs typeface="Arial" panose="020B0604020202020204" pitchFamily="34" charset="0"/>
              </a:rPr>
              <a:t>astfel</a:t>
            </a:r>
            <a:r>
              <a:rPr lang="en-US" sz="2900" dirty="0">
                <a:solidFill>
                  <a:schemeClr val="tx1"/>
                </a:solidFill>
                <a:latin typeface="Arial" panose="020B0604020202020204" pitchFamily="34" charset="0"/>
                <a:cs typeface="Arial" panose="020B0604020202020204" pitchFamily="34" charset="0"/>
              </a:rPr>
              <a:t> de </a:t>
            </a:r>
            <a:r>
              <a:rPr lang="en-US" sz="2900" dirty="0" err="1">
                <a:solidFill>
                  <a:schemeClr val="tx1"/>
                </a:solidFill>
                <a:latin typeface="Arial" panose="020B0604020202020204" pitchFamily="34" charset="0"/>
                <a:cs typeface="Arial" panose="020B0604020202020204" pitchFamily="34" charset="0"/>
              </a:rPr>
              <a:t>situație</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imprevizibilă</a:t>
            </a:r>
            <a:r>
              <a:rPr lang="en-US" sz="2900" dirty="0">
                <a:solidFill>
                  <a:schemeClr val="tx1"/>
                </a:solidFill>
                <a:latin typeface="Arial" panose="020B0604020202020204" pitchFamily="34" charset="0"/>
                <a:cs typeface="Arial" panose="020B0604020202020204" pitchFamily="34" charset="0"/>
              </a:rPr>
              <a:t>. </a:t>
            </a:r>
            <a:endParaRPr lang="ru-RU" sz="2900" dirty="0">
              <a:solidFill>
                <a:schemeClr val="tx1"/>
              </a:solidFill>
              <a:latin typeface="Arial" panose="020B0604020202020204" pitchFamily="34" charset="0"/>
              <a:cs typeface="Arial" panose="020B0604020202020204" pitchFamily="34" charset="0"/>
            </a:endParaRPr>
          </a:p>
          <a:p>
            <a:pPr marL="82296" indent="0" algn="just">
              <a:buNone/>
            </a:pPr>
            <a:r>
              <a:rPr lang="en-US" sz="2900" dirty="0" err="1">
                <a:solidFill>
                  <a:schemeClr val="tx1"/>
                </a:solidFill>
                <a:latin typeface="Arial" panose="020B0604020202020204" pitchFamily="34" charset="0"/>
                <a:cs typeface="Arial" panose="020B0604020202020204" pitchFamily="34" charset="0"/>
              </a:rPr>
              <a:t>Ordinul</a:t>
            </a:r>
            <a:r>
              <a:rPr lang="en-US" sz="2900" dirty="0">
                <a:solidFill>
                  <a:schemeClr val="tx1"/>
                </a:solidFill>
                <a:latin typeface="Arial" panose="020B0604020202020204" pitchFamily="34" charset="0"/>
                <a:cs typeface="Arial" panose="020B0604020202020204" pitchFamily="34" charset="0"/>
              </a:rPr>
              <a:t> de </a:t>
            </a:r>
            <a:r>
              <a:rPr lang="en-US" sz="2900" dirty="0" err="1">
                <a:solidFill>
                  <a:schemeClr val="tx1"/>
                </a:solidFill>
                <a:latin typeface="Arial" panose="020B0604020202020204" pitchFamily="34" charset="0"/>
                <a:cs typeface="Arial" panose="020B0604020202020204" pitchFamily="34" charset="0"/>
              </a:rPr>
              <a:t>rechemare</a:t>
            </a:r>
            <a:r>
              <a:rPr lang="en-US" sz="2900" dirty="0">
                <a:solidFill>
                  <a:schemeClr val="tx1"/>
                </a:solidFill>
                <a:latin typeface="Arial" panose="020B0604020202020204" pitchFamily="34" charset="0"/>
                <a:cs typeface="Arial" panose="020B0604020202020204" pitchFamily="34" charset="0"/>
              </a:rPr>
              <a:t> din </a:t>
            </a:r>
            <a:r>
              <a:rPr lang="en-US" sz="2900" dirty="0" err="1">
                <a:solidFill>
                  <a:schemeClr val="tx1"/>
                </a:solidFill>
                <a:latin typeface="Arial" panose="020B0604020202020204" pitchFamily="34" charset="0"/>
                <a:cs typeface="Arial" panose="020B0604020202020204" pitchFamily="34" charset="0"/>
              </a:rPr>
              <a:t>concediu</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va</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putea</a:t>
            </a:r>
            <a:r>
              <a:rPr lang="en-US" sz="2900" dirty="0">
                <a:solidFill>
                  <a:schemeClr val="tx1"/>
                </a:solidFill>
                <a:latin typeface="Arial" panose="020B0604020202020204" pitchFamily="34" charset="0"/>
                <a:cs typeface="Arial" panose="020B0604020202020204" pitchFamily="34" charset="0"/>
              </a:rPr>
              <a:t> fi </a:t>
            </a:r>
            <a:r>
              <a:rPr lang="en-US" sz="2900" dirty="0" err="1">
                <a:solidFill>
                  <a:schemeClr val="tx1"/>
                </a:solidFill>
                <a:latin typeface="Arial" panose="020B0604020202020204" pitchFamily="34" charset="0"/>
                <a:cs typeface="Arial" panose="020B0604020202020204" pitchFamily="34" charset="0"/>
              </a:rPr>
              <a:t>emis</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numai</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în</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cazul</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în</a:t>
            </a:r>
            <a:r>
              <a:rPr lang="en-US" sz="2900" dirty="0">
                <a:solidFill>
                  <a:schemeClr val="tx1"/>
                </a:solidFill>
                <a:latin typeface="Arial" panose="020B0604020202020204" pitchFamily="34" charset="0"/>
                <a:cs typeface="Arial" panose="020B0604020202020204" pitchFamily="34" charset="0"/>
              </a:rPr>
              <a:t> care </a:t>
            </a:r>
            <a:r>
              <a:rPr lang="en-US" sz="2900" dirty="0" err="1">
                <a:solidFill>
                  <a:schemeClr val="tx1"/>
                </a:solidFill>
                <a:latin typeface="Arial" panose="020B0604020202020204" pitchFamily="34" charset="0"/>
                <a:cs typeface="Arial" panose="020B0604020202020204" pitchFamily="34" charset="0"/>
              </a:rPr>
              <a:t>salariatul</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va</a:t>
            </a:r>
            <a:r>
              <a:rPr lang="en-US" sz="2900" dirty="0">
                <a:solidFill>
                  <a:schemeClr val="tx1"/>
                </a:solidFill>
                <a:latin typeface="Arial" panose="020B0604020202020204" pitchFamily="34" charset="0"/>
                <a:cs typeface="Arial" panose="020B0604020202020204" pitchFamily="34" charset="0"/>
              </a:rPr>
              <a:t> da </a:t>
            </a:r>
            <a:r>
              <a:rPr lang="en-US" sz="2900" dirty="0" err="1">
                <a:solidFill>
                  <a:schemeClr val="tx1"/>
                </a:solidFill>
                <a:latin typeface="Arial" panose="020B0604020202020204" pitchFamily="34" charset="0"/>
                <a:cs typeface="Arial" panose="020B0604020202020204" pitchFamily="34" charset="0"/>
              </a:rPr>
              <a:t>acordul</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în</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scris</a:t>
            </a:r>
            <a:r>
              <a:rPr lang="en-US" sz="2900" dirty="0">
                <a:solidFill>
                  <a:schemeClr val="tx1"/>
                </a:solidFill>
                <a:latin typeface="Arial" panose="020B0604020202020204" pitchFamily="34" charset="0"/>
                <a:cs typeface="Arial" panose="020B0604020202020204" pitchFamily="34" charset="0"/>
              </a:rPr>
              <a:t>.</a:t>
            </a:r>
            <a:endParaRPr lang="ru-RU" sz="2900" dirty="0">
              <a:solidFill>
                <a:schemeClr val="tx1"/>
              </a:solidFill>
              <a:latin typeface="Arial" panose="020B0604020202020204" pitchFamily="34" charset="0"/>
              <a:cs typeface="Arial" panose="020B0604020202020204" pitchFamily="34" charset="0"/>
            </a:endParaRPr>
          </a:p>
          <a:p>
            <a:pPr marL="82296" indent="0" algn="just">
              <a:buNone/>
            </a:pPr>
            <a:r>
              <a:rPr lang="en-US" sz="2900" dirty="0" err="1">
                <a:solidFill>
                  <a:schemeClr val="tx1"/>
                </a:solidFill>
                <a:latin typeface="Arial" panose="020B0604020202020204" pitchFamily="34" charset="0"/>
                <a:cs typeface="Arial" panose="020B0604020202020204" pitchFamily="34" charset="0"/>
              </a:rPr>
              <a:t>Retribuirea</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muncii</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salariatului</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rechemat</a:t>
            </a:r>
            <a:r>
              <a:rPr lang="en-US" sz="2900" dirty="0">
                <a:solidFill>
                  <a:schemeClr val="tx1"/>
                </a:solidFill>
                <a:latin typeface="Arial" panose="020B0604020202020204" pitchFamily="34" charset="0"/>
                <a:cs typeface="Arial" panose="020B0604020202020204" pitchFamily="34" charset="0"/>
              </a:rPr>
              <a:t> din </a:t>
            </a:r>
            <a:r>
              <a:rPr lang="en-US" sz="2900" dirty="0" err="1">
                <a:solidFill>
                  <a:schemeClr val="tx1"/>
                </a:solidFill>
                <a:latin typeface="Arial" panose="020B0604020202020204" pitchFamily="34" charset="0"/>
                <a:cs typeface="Arial" panose="020B0604020202020204" pitchFamily="34" charset="0"/>
              </a:rPr>
              <a:t>concediul</a:t>
            </a:r>
            <a:r>
              <a:rPr lang="en-US" sz="2900" dirty="0">
                <a:solidFill>
                  <a:schemeClr val="tx1"/>
                </a:solidFill>
                <a:latin typeface="Arial" panose="020B0604020202020204" pitchFamily="34" charset="0"/>
                <a:cs typeface="Arial" panose="020B0604020202020204" pitchFamily="34" charset="0"/>
              </a:rPr>
              <a:t> de </a:t>
            </a:r>
            <a:r>
              <a:rPr lang="en-US" sz="2900" dirty="0" err="1">
                <a:solidFill>
                  <a:schemeClr val="tx1"/>
                </a:solidFill>
                <a:latin typeface="Arial" panose="020B0604020202020204" pitchFamily="34" charset="0"/>
                <a:cs typeface="Arial" panose="020B0604020202020204" pitchFamily="34" charset="0"/>
              </a:rPr>
              <a:t>odihnă</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anual</a:t>
            </a:r>
            <a:r>
              <a:rPr lang="en-US" sz="2900" dirty="0">
                <a:solidFill>
                  <a:schemeClr val="tx1"/>
                </a:solidFill>
                <a:latin typeface="Arial" panose="020B0604020202020204" pitchFamily="34" charset="0"/>
                <a:cs typeface="Arial" panose="020B0604020202020204" pitchFamily="34" charset="0"/>
              </a:rPr>
              <a:t> se </a:t>
            </a:r>
            <a:r>
              <a:rPr lang="en-US" sz="2900" dirty="0" err="1">
                <a:solidFill>
                  <a:schemeClr val="tx1"/>
                </a:solidFill>
                <a:latin typeface="Arial" panose="020B0604020202020204" pitchFamily="34" charset="0"/>
                <a:cs typeface="Arial" panose="020B0604020202020204" pitchFamily="34" charset="0"/>
              </a:rPr>
              <a:t>efectuează</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în</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baze</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generale</a:t>
            </a:r>
            <a:r>
              <a:rPr lang="en-US" sz="2900" dirty="0">
                <a:solidFill>
                  <a:schemeClr val="tx1"/>
                </a:solidFill>
                <a:latin typeface="Arial" panose="020B0604020202020204" pitchFamily="34" charset="0"/>
                <a:cs typeface="Arial" panose="020B0604020202020204" pitchFamily="34" charset="0"/>
              </a:rPr>
              <a:t>.</a:t>
            </a:r>
            <a:endParaRPr lang="ru-RU" sz="2900" dirty="0">
              <a:solidFill>
                <a:schemeClr val="tx1"/>
              </a:solidFill>
              <a:latin typeface="Arial" panose="020B0604020202020204" pitchFamily="34" charset="0"/>
              <a:cs typeface="Arial" panose="020B0604020202020204" pitchFamily="34" charset="0"/>
            </a:endParaRPr>
          </a:p>
          <a:p>
            <a:pPr marL="82296" indent="0" algn="just">
              <a:buNone/>
            </a:pPr>
            <a:r>
              <a:rPr lang="en-US" sz="2900" dirty="0" err="1">
                <a:solidFill>
                  <a:schemeClr val="tx1"/>
                </a:solidFill>
                <a:latin typeface="Arial" panose="020B0604020202020204" pitchFamily="34" charset="0"/>
                <a:cs typeface="Arial" panose="020B0604020202020204" pitchFamily="34" charset="0"/>
              </a:rPr>
              <a:t>Codul</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stabilește</a:t>
            </a:r>
            <a:r>
              <a:rPr lang="en-US" sz="2900" dirty="0">
                <a:solidFill>
                  <a:schemeClr val="tx1"/>
                </a:solidFill>
                <a:latin typeface="Arial" panose="020B0604020202020204" pitchFamily="34" charset="0"/>
                <a:cs typeface="Arial" panose="020B0604020202020204" pitchFamily="34" charset="0"/>
              </a:rPr>
              <a:t>, de </a:t>
            </a:r>
            <a:r>
              <a:rPr lang="en-US" sz="2900" dirty="0" err="1">
                <a:solidFill>
                  <a:schemeClr val="tx1"/>
                </a:solidFill>
                <a:latin typeface="Arial" panose="020B0604020202020204" pitchFamily="34" charset="0"/>
                <a:cs typeface="Arial" panose="020B0604020202020204" pitchFamily="34" charset="0"/>
              </a:rPr>
              <a:t>asemenea</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că</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în</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caz</a:t>
            </a:r>
            <a:r>
              <a:rPr lang="en-US" sz="2900" dirty="0">
                <a:solidFill>
                  <a:schemeClr val="tx1"/>
                </a:solidFill>
                <a:latin typeface="Arial" panose="020B0604020202020204" pitchFamily="34" charset="0"/>
                <a:cs typeface="Arial" panose="020B0604020202020204" pitchFamily="34" charset="0"/>
              </a:rPr>
              <a:t> de </a:t>
            </a:r>
            <a:r>
              <a:rPr lang="en-US" sz="2900" dirty="0" err="1">
                <a:solidFill>
                  <a:schemeClr val="tx1"/>
                </a:solidFill>
                <a:latin typeface="Arial" panose="020B0604020202020204" pitchFamily="34" charset="0"/>
                <a:cs typeface="Arial" panose="020B0604020202020204" pitchFamily="34" charset="0"/>
              </a:rPr>
              <a:t>rechemare</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salariatul</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trebuie</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să</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folosească</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restul</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zilelor</a:t>
            </a:r>
            <a:r>
              <a:rPr lang="en-US" sz="2900" dirty="0">
                <a:solidFill>
                  <a:schemeClr val="tx1"/>
                </a:solidFill>
                <a:latin typeface="Arial" panose="020B0604020202020204" pitchFamily="34" charset="0"/>
                <a:cs typeface="Arial" panose="020B0604020202020204" pitchFamily="34" charset="0"/>
              </a:rPr>
              <a:t> din </a:t>
            </a:r>
            <a:r>
              <a:rPr lang="en-US" sz="2900" dirty="0" err="1">
                <a:solidFill>
                  <a:schemeClr val="tx1"/>
                </a:solidFill>
                <a:latin typeface="Arial" panose="020B0604020202020204" pitchFamily="34" charset="0"/>
                <a:cs typeface="Arial" panose="020B0604020202020204" pitchFamily="34" charset="0"/>
              </a:rPr>
              <a:t>concediul</a:t>
            </a:r>
            <a:r>
              <a:rPr lang="en-US" sz="2900" dirty="0">
                <a:solidFill>
                  <a:schemeClr val="tx1"/>
                </a:solidFill>
                <a:latin typeface="Arial" panose="020B0604020202020204" pitchFamily="34" charset="0"/>
                <a:cs typeface="Arial" panose="020B0604020202020204" pitchFamily="34" charset="0"/>
              </a:rPr>
              <a:t> de </a:t>
            </a:r>
            <a:r>
              <a:rPr lang="en-US" sz="2900" dirty="0" err="1">
                <a:solidFill>
                  <a:schemeClr val="tx1"/>
                </a:solidFill>
                <a:latin typeface="Arial" panose="020B0604020202020204" pitchFamily="34" charset="0"/>
                <a:cs typeface="Arial" panose="020B0604020202020204" pitchFamily="34" charset="0"/>
              </a:rPr>
              <a:t>odihnă</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după</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ce</a:t>
            </a:r>
            <a:r>
              <a:rPr lang="en-US" sz="2900" dirty="0">
                <a:solidFill>
                  <a:schemeClr val="tx1"/>
                </a:solidFill>
                <a:latin typeface="Arial" panose="020B0604020202020204" pitchFamily="34" charset="0"/>
                <a:cs typeface="Arial" panose="020B0604020202020204" pitchFamily="34" charset="0"/>
              </a:rPr>
              <a:t> a </a:t>
            </a:r>
            <a:r>
              <a:rPr lang="en-US" sz="2900" dirty="0" err="1">
                <a:solidFill>
                  <a:schemeClr val="tx1"/>
                </a:solidFill>
                <a:latin typeface="Arial" panose="020B0604020202020204" pitchFamily="34" charset="0"/>
                <a:cs typeface="Arial" panose="020B0604020202020204" pitchFamily="34" charset="0"/>
              </a:rPr>
              <a:t>încetat</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situația</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respectivă</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sau</a:t>
            </a:r>
            <a:r>
              <a:rPr lang="en-US" sz="2900" dirty="0">
                <a:solidFill>
                  <a:schemeClr val="tx1"/>
                </a:solidFill>
                <a:latin typeface="Arial" panose="020B0604020202020204" pitchFamily="34" charset="0"/>
                <a:cs typeface="Arial" panose="020B0604020202020204" pitchFamily="34" charset="0"/>
              </a:rPr>
              <a:t> la o </a:t>
            </a:r>
            <a:r>
              <a:rPr lang="en-US" sz="2900" dirty="0" err="1">
                <a:solidFill>
                  <a:schemeClr val="tx1"/>
                </a:solidFill>
                <a:latin typeface="Arial" panose="020B0604020202020204" pitchFamily="34" charset="0"/>
                <a:cs typeface="Arial" panose="020B0604020202020204" pitchFamily="34" charset="0"/>
              </a:rPr>
              <a:t>altă</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dată</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stabilită</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prin</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acordul</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părţilor</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în</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cadrul</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aceluiași</a:t>
            </a:r>
            <a:r>
              <a:rPr lang="en-US" sz="2900" dirty="0">
                <a:solidFill>
                  <a:schemeClr val="tx1"/>
                </a:solidFill>
                <a:latin typeface="Arial" panose="020B0604020202020204" pitchFamily="34" charset="0"/>
                <a:cs typeface="Arial" panose="020B0604020202020204" pitchFamily="34" charset="0"/>
              </a:rPr>
              <a:t> an </a:t>
            </a:r>
            <a:r>
              <a:rPr lang="en-US" sz="2900" dirty="0" err="1">
                <a:solidFill>
                  <a:schemeClr val="tx1"/>
                </a:solidFill>
                <a:latin typeface="Arial" panose="020B0604020202020204" pitchFamily="34" charset="0"/>
                <a:cs typeface="Arial" panose="020B0604020202020204" pitchFamily="34" charset="0"/>
              </a:rPr>
              <a:t>calendaristic</a:t>
            </a:r>
            <a:r>
              <a:rPr lang="en-US" sz="2900" dirty="0">
                <a:solidFill>
                  <a:schemeClr val="tx1"/>
                </a:solidFill>
                <a:latin typeface="Arial" panose="020B0604020202020204" pitchFamily="34" charset="0"/>
                <a:cs typeface="Arial" panose="020B0604020202020204" pitchFamily="34" charset="0"/>
              </a:rPr>
              <a:t>.</a:t>
            </a:r>
            <a:endParaRPr lang="ru-RU" sz="2900" dirty="0">
              <a:solidFill>
                <a:schemeClr val="tx1"/>
              </a:solidFill>
              <a:latin typeface="Arial" panose="020B0604020202020204" pitchFamily="34" charset="0"/>
              <a:cs typeface="Arial" panose="020B0604020202020204" pitchFamily="34" charset="0"/>
            </a:endParaRPr>
          </a:p>
          <a:p>
            <a:pPr marL="82296" indent="0" algn="just">
              <a:buNone/>
            </a:pPr>
            <a:r>
              <a:rPr lang="en-US" sz="2900" dirty="0" err="1">
                <a:solidFill>
                  <a:schemeClr val="tx1"/>
                </a:solidFill>
                <a:latin typeface="Arial" panose="020B0604020202020204" pitchFamily="34" charset="0"/>
                <a:cs typeface="Arial" panose="020B0604020202020204" pitchFamily="34" charset="0"/>
              </a:rPr>
              <a:t>Dacă</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restul</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zilelor</a:t>
            </a:r>
            <a:r>
              <a:rPr lang="en-US" sz="2900" dirty="0">
                <a:solidFill>
                  <a:schemeClr val="tx1"/>
                </a:solidFill>
                <a:latin typeface="Arial" panose="020B0604020202020204" pitchFamily="34" charset="0"/>
                <a:cs typeface="Arial" panose="020B0604020202020204" pitchFamily="34" charset="0"/>
              </a:rPr>
              <a:t> din </a:t>
            </a:r>
            <a:r>
              <a:rPr lang="en-US" sz="2900" dirty="0" err="1">
                <a:solidFill>
                  <a:schemeClr val="tx1"/>
                </a:solidFill>
                <a:latin typeface="Arial" panose="020B0604020202020204" pitchFamily="34" charset="0"/>
                <a:cs typeface="Arial" panose="020B0604020202020204" pitchFamily="34" charset="0"/>
              </a:rPr>
              <a:t>concediul</a:t>
            </a:r>
            <a:r>
              <a:rPr lang="en-US" sz="2900" dirty="0">
                <a:solidFill>
                  <a:schemeClr val="tx1"/>
                </a:solidFill>
                <a:latin typeface="Arial" panose="020B0604020202020204" pitchFamily="34" charset="0"/>
                <a:cs typeface="Arial" panose="020B0604020202020204" pitchFamily="34" charset="0"/>
              </a:rPr>
              <a:t> de </a:t>
            </a:r>
            <a:r>
              <a:rPr lang="en-US" sz="2900" dirty="0" err="1">
                <a:solidFill>
                  <a:schemeClr val="tx1"/>
                </a:solidFill>
                <a:latin typeface="Arial" panose="020B0604020202020204" pitchFamily="34" charset="0"/>
                <a:cs typeface="Arial" panose="020B0604020202020204" pitchFamily="34" charset="0"/>
              </a:rPr>
              <a:t>odihnă</a:t>
            </a:r>
            <a:r>
              <a:rPr lang="en-US" sz="2900" dirty="0">
                <a:solidFill>
                  <a:schemeClr val="tx1"/>
                </a:solidFill>
                <a:latin typeface="Arial" panose="020B0604020202020204" pitchFamily="34" charset="0"/>
                <a:cs typeface="Arial" panose="020B0604020202020204" pitchFamily="34" charset="0"/>
              </a:rPr>
              <a:t> nu au </a:t>
            </a:r>
            <a:r>
              <a:rPr lang="en-US" sz="2900" dirty="0" err="1">
                <a:solidFill>
                  <a:schemeClr val="tx1"/>
                </a:solidFill>
                <a:latin typeface="Arial" panose="020B0604020202020204" pitchFamily="34" charset="0"/>
                <a:cs typeface="Arial" panose="020B0604020202020204" pitchFamily="34" charset="0"/>
              </a:rPr>
              <a:t>fost</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folosite</a:t>
            </a:r>
            <a:r>
              <a:rPr lang="en-US" sz="2900" dirty="0">
                <a:solidFill>
                  <a:schemeClr val="tx1"/>
                </a:solidFill>
                <a:latin typeface="Arial" panose="020B0604020202020204" pitchFamily="34" charset="0"/>
                <a:cs typeface="Arial" panose="020B0604020202020204" pitchFamily="34" charset="0"/>
              </a:rPr>
              <a:t> din </a:t>
            </a:r>
            <a:r>
              <a:rPr lang="en-US" sz="2900" dirty="0" err="1">
                <a:solidFill>
                  <a:schemeClr val="tx1"/>
                </a:solidFill>
                <a:latin typeface="Arial" panose="020B0604020202020204" pitchFamily="34" charset="0"/>
                <a:cs typeface="Arial" panose="020B0604020202020204" pitchFamily="34" charset="0"/>
              </a:rPr>
              <a:t>oricare</a:t>
            </a:r>
            <a:r>
              <a:rPr lang="en-US" sz="2900" dirty="0">
                <a:solidFill>
                  <a:schemeClr val="tx1"/>
                </a:solidFill>
                <a:latin typeface="Arial" panose="020B0604020202020204" pitchFamily="34" charset="0"/>
                <a:cs typeface="Arial" panose="020B0604020202020204" pitchFamily="34" charset="0"/>
              </a:rPr>
              <a:t> motive </a:t>
            </a:r>
            <a:r>
              <a:rPr lang="en-US" sz="2900" dirty="0" err="1">
                <a:solidFill>
                  <a:schemeClr val="tx1"/>
                </a:solidFill>
                <a:latin typeface="Arial" panose="020B0604020202020204" pitchFamily="34" charset="0"/>
                <a:cs typeface="Arial" panose="020B0604020202020204" pitchFamily="34" charset="0"/>
              </a:rPr>
              <a:t>în</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cadrul</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aceluiași</a:t>
            </a:r>
            <a:r>
              <a:rPr lang="en-US" sz="2900" dirty="0">
                <a:solidFill>
                  <a:schemeClr val="tx1"/>
                </a:solidFill>
                <a:latin typeface="Arial" panose="020B0604020202020204" pitchFamily="34" charset="0"/>
                <a:cs typeface="Arial" panose="020B0604020202020204" pitchFamily="34" charset="0"/>
              </a:rPr>
              <a:t> an </a:t>
            </a:r>
            <a:r>
              <a:rPr lang="en-US" sz="2900" dirty="0" err="1">
                <a:solidFill>
                  <a:schemeClr val="tx1"/>
                </a:solidFill>
                <a:latin typeface="Arial" panose="020B0604020202020204" pitchFamily="34" charset="0"/>
                <a:cs typeface="Arial" panose="020B0604020202020204" pitchFamily="34" charset="0"/>
              </a:rPr>
              <a:t>calendaristic</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salariatul</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este</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în</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drept</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să</a:t>
            </a:r>
            <a:r>
              <a:rPr lang="en-US" sz="2900" dirty="0">
                <a:solidFill>
                  <a:schemeClr val="tx1"/>
                </a:solidFill>
                <a:latin typeface="Arial" panose="020B0604020202020204" pitchFamily="34" charset="0"/>
                <a:cs typeface="Arial" panose="020B0604020202020204" pitchFamily="34" charset="0"/>
              </a:rPr>
              <a:t> le </a:t>
            </a:r>
            <a:r>
              <a:rPr lang="en-US" sz="2900" dirty="0" err="1">
                <a:solidFill>
                  <a:schemeClr val="tx1"/>
                </a:solidFill>
                <a:latin typeface="Arial" panose="020B0604020202020204" pitchFamily="34" charset="0"/>
                <a:cs typeface="Arial" panose="020B0604020202020204" pitchFamily="34" charset="0"/>
              </a:rPr>
              <a:t>folosească</a:t>
            </a:r>
            <a:r>
              <a:rPr lang="en-US" sz="2900" dirty="0">
                <a:solidFill>
                  <a:schemeClr val="tx1"/>
                </a:solidFill>
                <a:latin typeface="Arial" panose="020B0604020202020204" pitchFamily="34" charset="0"/>
                <a:cs typeface="Arial" panose="020B0604020202020204" pitchFamily="34" charset="0"/>
              </a:rPr>
              <a:t> pe </a:t>
            </a:r>
            <a:r>
              <a:rPr lang="en-US" sz="2900" dirty="0" err="1">
                <a:solidFill>
                  <a:schemeClr val="tx1"/>
                </a:solidFill>
                <a:latin typeface="Arial" panose="020B0604020202020204" pitchFamily="34" charset="0"/>
                <a:cs typeface="Arial" panose="020B0604020202020204" pitchFamily="34" charset="0"/>
              </a:rPr>
              <a:t>parcursul</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următorului</a:t>
            </a:r>
            <a:r>
              <a:rPr lang="en-US" sz="2900" dirty="0">
                <a:solidFill>
                  <a:schemeClr val="tx1"/>
                </a:solidFill>
                <a:latin typeface="Arial" panose="020B0604020202020204" pitchFamily="34" charset="0"/>
                <a:cs typeface="Arial" panose="020B0604020202020204" pitchFamily="34" charset="0"/>
              </a:rPr>
              <a:t> an </a:t>
            </a:r>
            <a:r>
              <a:rPr lang="en-US" sz="2900" dirty="0" err="1">
                <a:solidFill>
                  <a:schemeClr val="tx1"/>
                </a:solidFill>
                <a:latin typeface="Arial" panose="020B0604020202020204" pitchFamily="34" charset="0"/>
                <a:cs typeface="Arial" panose="020B0604020202020204" pitchFamily="34" charset="0"/>
              </a:rPr>
              <a:t>calendaristic</a:t>
            </a:r>
            <a:r>
              <a:rPr lang="en-US" sz="2900" dirty="0">
                <a:solidFill>
                  <a:schemeClr val="tx1"/>
                </a:solidFill>
                <a:latin typeface="Arial" panose="020B0604020202020204" pitchFamily="34" charset="0"/>
                <a:cs typeface="Arial" panose="020B0604020202020204" pitchFamily="34" charset="0"/>
              </a:rPr>
              <a:t>.</a:t>
            </a:r>
            <a:endParaRPr lang="ru-RU" sz="2900" dirty="0">
              <a:solidFill>
                <a:schemeClr val="tx1"/>
              </a:solidFill>
              <a:latin typeface="Arial" panose="020B0604020202020204" pitchFamily="34" charset="0"/>
              <a:cs typeface="Arial" panose="020B0604020202020204" pitchFamily="34" charset="0"/>
            </a:endParaRPr>
          </a:p>
          <a:p>
            <a:pPr marL="82296" indent="0" algn="just">
              <a:buNone/>
            </a:pPr>
            <a:r>
              <a:rPr lang="en-US" sz="2900" b="1" dirty="0">
                <a:solidFill>
                  <a:schemeClr val="tx1"/>
                </a:solidFill>
                <a:latin typeface="Arial" panose="020B0604020202020204" pitchFamily="34" charset="0"/>
                <a:cs typeface="Arial" panose="020B0604020202020204" pitchFamily="34" charset="0"/>
              </a:rPr>
              <a:t>IMPORTANT!</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Refuzul</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salariatului</a:t>
            </a:r>
            <a:r>
              <a:rPr lang="en-US" sz="2900" dirty="0">
                <a:solidFill>
                  <a:schemeClr val="tx1"/>
                </a:solidFill>
                <a:latin typeface="Arial" panose="020B0604020202020204" pitchFamily="34" charset="0"/>
                <a:cs typeface="Arial" panose="020B0604020202020204" pitchFamily="34" charset="0"/>
              </a:rPr>
              <a:t> de a-</a:t>
            </a:r>
            <a:r>
              <a:rPr lang="en-US" sz="2900" dirty="0" err="1">
                <a:solidFill>
                  <a:schemeClr val="tx1"/>
                </a:solidFill>
                <a:latin typeface="Arial" panose="020B0604020202020204" pitchFamily="34" charset="0"/>
                <a:cs typeface="Arial" panose="020B0604020202020204" pitchFamily="34" charset="0"/>
              </a:rPr>
              <a:t>şi</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folosi</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partea</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rămasă</a:t>
            </a:r>
            <a:r>
              <a:rPr lang="en-US" sz="2900" dirty="0">
                <a:solidFill>
                  <a:schemeClr val="tx1"/>
                </a:solidFill>
                <a:latin typeface="Arial" panose="020B0604020202020204" pitchFamily="34" charset="0"/>
                <a:cs typeface="Arial" panose="020B0604020202020204" pitchFamily="34" charset="0"/>
              </a:rPr>
              <a:t> a </a:t>
            </a:r>
            <a:r>
              <a:rPr lang="en-US" sz="2900" dirty="0" err="1">
                <a:solidFill>
                  <a:schemeClr val="tx1"/>
                </a:solidFill>
                <a:latin typeface="Arial" panose="020B0604020202020204" pitchFamily="34" charset="0"/>
                <a:cs typeface="Arial" panose="020B0604020202020204" pitchFamily="34" charset="0"/>
              </a:rPr>
              <a:t>concediului</a:t>
            </a:r>
            <a:r>
              <a:rPr lang="en-US" sz="2900" dirty="0">
                <a:solidFill>
                  <a:schemeClr val="tx1"/>
                </a:solidFill>
                <a:latin typeface="Arial" panose="020B0604020202020204" pitchFamily="34" charset="0"/>
                <a:cs typeface="Arial" panose="020B0604020202020204" pitchFamily="34" charset="0"/>
              </a:rPr>
              <a:t> de </a:t>
            </a:r>
            <a:r>
              <a:rPr lang="en-US" sz="2900" dirty="0" err="1">
                <a:solidFill>
                  <a:schemeClr val="tx1"/>
                </a:solidFill>
                <a:latin typeface="Arial" panose="020B0604020202020204" pitchFamily="34" charset="0"/>
                <a:cs typeface="Arial" panose="020B0604020202020204" pitchFamily="34" charset="0"/>
              </a:rPr>
              <a:t>odihnă</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anual</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este</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nul</a:t>
            </a:r>
            <a:r>
              <a:rPr lang="en-US" sz="2900" dirty="0">
                <a:solidFill>
                  <a:schemeClr val="tx1"/>
                </a:solidFill>
                <a:latin typeface="Arial" panose="020B0604020202020204" pitchFamily="34" charset="0"/>
                <a:cs typeface="Arial" panose="020B0604020202020204" pitchFamily="34" charset="0"/>
              </a:rPr>
              <a:t> (art. 122 </a:t>
            </a:r>
            <a:r>
              <a:rPr lang="en-US" sz="2900" dirty="0" err="1">
                <a:solidFill>
                  <a:schemeClr val="tx1"/>
                </a:solidFill>
                <a:latin typeface="Arial" panose="020B0604020202020204" pitchFamily="34" charset="0"/>
                <a:cs typeface="Arial" panose="020B0604020202020204" pitchFamily="34" charset="0"/>
              </a:rPr>
              <a:t>alin</a:t>
            </a:r>
            <a:r>
              <a:rPr lang="en-US" sz="2900" dirty="0">
                <a:solidFill>
                  <a:schemeClr val="tx1"/>
                </a:solidFill>
                <a:latin typeface="Arial" panose="020B0604020202020204" pitchFamily="34" charset="0"/>
                <a:cs typeface="Arial" panose="020B0604020202020204" pitchFamily="34" charset="0"/>
              </a:rPr>
              <a:t>. (5) din </a:t>
            </a:r>
            <a:r>
              <a:rPr lang="en-US" sz="2900" dirty="0" err="1">
                <a:solidFill>
                  <a:schemeClr val="tx1"/>
                </a:solidFill>
                <a:latin typeface="Arial" panose="020B0604020202020204" pitchFamily="34" charset="0"/>
                <a:cs typeface="Arial" panose="020B0604020202020204" pitchFamily="34" charset="0"/>
              </a:rPr>
              <a:t>Codul</a:t>
            </a:r>
            <a:r>
              <a:rPr lang="en-US" sz="2900" dirty="0">
                <a:solidFill>
                  <a:schemeClr val="tx1"/>
                </a:solidFill>
                <a:latin typeface="Arial" panose="020B0604020202020204" pitchFamily="34" charset="0"/>
                <a:cs typeface="Arial" panose="020B0604020202020204" pitchFamily="34" charset="0"/>
              </a:rPr>
              <a:t> </a:t>
            </a:r>
            <a:r>
              <a:rPr lang="en-US" sz="2900" dirty="0" err="1">
                <a:solidFill>
                  <a:schemeClr val="tx1"/>
                </a:solidFill>
                <a:latin typeface="Arial" panose="020B0604020202020204" pitchFamily="34" charset="0"/>
                <a:cs typeface="Arial" panose="020B0604020202020204" pitchFamily="34" charset="0"/>
              </a:rPr>
              <a:t>muncii</a:t>
            </a:r>
            <a:r>
              <a:rPr lang="en-US" sz="2900" dirty="0">
                <a:solidFill>
                  <a:schemeClr val="tx1"/>
                </a:solidFill>
                <a:latin typeface="Arial" panose="020B0604020202020204" pitchFamily="34" charset="0"/>
                <a:cs typeface="Arial" panose="020B0604020202020204" pitchFamily="34" charset="0"/>
              </a:rPr>
              <a:t>).</a:t>
            </a:r>
            <a:endParaRPr lang="ru-RU" sz="2900" dirty="0">
              <a:solidFill>
                <a:schemeClr val="tx1"/>
              </a:solidFill>
              <a:latin typeface="Arial" panose="020B0604020202020204" pitchFamily="34" charset="0"/>
              <a:cs typeface="Arial" panose="020B0604020202020204" pitchFamily="34" charset="0"/>
            </a:endParaRPr>
          </a:p>
          <a:p>
            <a:endParaRPr lang="ru-RU" dirty="0"/>
          </a:p>
        </p:txBody>
      </p:sp>
      <p:pic>
        <p:nvPicPr>
          <p:cNvPr id="5" name="Рисунок 4">
            <a:extLst>
              <a:ext uri="{FF2B5EF4-FFF2-40B4-BE49-F238E27FC236}">
                <a16:creationId xmlns:a16="http://schemas.microsoft.com/office/drawing/2014/main" id="{54BB15D7-DCBD-4F13-A155-6FD44FCF2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4293096"/>
            <a:ext cx="5982203" cy="2160240"/>
          </a:xfrm>
          <a:prstGeom prst="rect">
            <a:avLst/>
          </a:prstGeom>
        </p:spPr>
      </p:pic>
    </p:spTree>
    <p:extLst>
      <p:ext uri="{BB962C8B-B14F-4D97-AF65-F5344CB8AC3E}">
        <p14:creationId xmlns:p14="http://schemas.microsoft.com/office/powerpoint/2010/main" val="14128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E557C0-D636-425A-9273-8FAC17BB3E2C}"/>
              </a:ext>
            </a:extLst>
          </p:cNvPr>
          <p:cNvSpPr>
            <a:spLocks noGrp="1"/>
          </p:cNvSpPr>
          <p:nvPr>
            <p:ph type="title"/>
          </p:nvPr>
        </p:nvSpPr>
        <p:spPr/>
        <p:txBody>
          <a:bodyPr>
            <a:normAutofit/>
          </a:bodyPr>
          <a:lstStyle/>
          <a:p>
            <a:pPr algn="ctr"/>
            <a:r>
              <a:rPr lang="ro-RO" sz="2800" b="1" dirty="0">
                <a:solidFill>
                  <a:schemeClr val="tx1"/>
                </a:solidFill>
                <a:effectLst/>
                <a:latin typeface="Arial Black" panose="020B0A04020102020204" pitchFamily="34" charset="0"/>
              </a:rPr>
              <a:t>CONCEDIUL NEFOLOSIT</a:t>
            </a:r>
            <a:endParaRPr lang="ru-RU" sz="2800" dirty="0">
              <a:solidFill>
                <a:schemeClr val="tx1"/>
              </a:solidFill>
              <a:latin typeface="Arial Black" panose="020B0A04020102020204" pitchFamily="34" charset="0"/>
            </a:endParaRPr>
          </a:p>
        </p:txBody>
      </p:sp>
      <p:graphicFrame>
        <p:nvGraphicFramePr>
          <p:cNvPr id="4" name="Объект 3">
            <a:extLst>
              <a:ext uri="{FF2B5EF4-FFF2-40B4-BE49-F238E27FC236}">
                <a16:creationId xmlns:a16="http://schemas.microsoft.com/office/drawing/2014/main" id="{74BC2A78-0450-4062-9EDD-532CE522CFAC}"/>
              </a:ext>
            </a:extLst>
          </p:cNvPr>
          <p:cNvGraphicFramePr>
            <a:graphicFrameLocks noGrp="1"/>
          </p:cNvGraphicFramePr>
          <p:nvPr>
            <p:ph idx="1"/>
            <p:extLst>
              <p:ext uri="{D42A27DB-BD31-4B8C-83A1-F6EECF244321}">
                <p14:modId xmlns:p14="http://schemas.microsoft.com/office/powerpoint/2010/main" val="2681447895"/>
              </p:ext>
            </p:extLst>
          </p:nvPr>
        </p:nvGraphicFramePr>
        <p:xfrm>
          <a:off x="1435608" y="1196752"/>
          <a:ext cx="7498080" cy="5051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5611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474485"/>
            <a:ext cx="8496944" cy="2808312"/>
          </a:xfrm>
        </p:spPr>
        <p:txBody>
          <a:bodyPr>
            <a:noAutofit/>
          </a:bodyPr>
          <a:lstStyle/>
          <a:p>
            <a:pPr algn="just">
              <a:buNone/>
            </a:pPr>
            <a:r>
              <a:rPr lang="ro-RO" sz="1800" i="1" dirty="0">
                <a:solidFill>
                  <a:schemeClr val="tx1"/>
                </a:solidFill>
                <a:latin typeface="Arial Black" panose="020B0A04020102020204" pitchFamily="34" charset="0"/>
                <a:cs typeface="Arial" pitchFamily="34" charset="0"/>
              </a:rPr>
              <a:t>Pe lângă concediul plătit, se acordă și concediul fără plată.</a:t>
            </a:r>
          </a:p>
          <a:p>
            <a:pPr marL="0" indent="0" algn="just">
              <a:buNone/>
            </a:pPr>
            <a:r>
              <a:rPr lang="ro-RO" sz="1600" dirty="0">
                <a:solidFill>
                  <a:schemeClr val="tx1"/>
                </a:solidFill>
                <a:latin typeface="Arial" panose="020B0604020202020204" pitchFamily="34" charset="0"/>
                <a:cs typeface="Arial" panose="020B0604020202020204" pitchFamily="34" charset="0"/>
              </a:rPr>
              <a:t>Codul muncii reglamentează două tipuri de concediu fără plată:</a:t>
            </a:r>
            <a:endParaRPr lang="ru-RU" sz="1600" dirty="0">
              <a:solidFill>
                <a:schemeClr val="tx1"/>
              </a:solidFill>
              <a:latin typeface="Arial" panose="020B0604020202020204" pitchFamily="34" charset="0"/>
              <a:cs typeface="Arial" panose="020B0604020202020204" pitchFamily="34" charset="0"/>
            </a:endParaRPr>
          </a:p>
          <a:p>
            <a:pPr lvl="0" algn="just">
              <a:buFont typeface="Wingdings" panose="05000000000000000000" pitchFamily="2" charset="2"/>
              <a:buChar char="v"/>
            </a:pPr>
            <a:r>
              <a:rPr lang="ro-RO" sz="1600" dirty="0">
                <a:solidFill>
                  <a:schemeClr val="tx1"/>
                </a:solidFill>
                <a:latin typeface="Arial" panose="020B0604020202020204" pitchFamily="34" charset="0"/>
                <a:cs typeface="Arial" panose="020B0604020202020204" pitchFamily="34" charset="0"/>
              </a:rPr>
              <a:t>Suspendarea contractul individual de munca, prin acordul parților, în cazul concediilor fără plată pentru o perioadă mai mare de o lună, conform prevederii art. 77 lit. a) din Codul muncii.</a:t>
            </a:r>
            <a:endParaRPr lang="ru-RU" sz="1600" dirty="0">
              <a:solidFill>
                <a:schemeClr val="tx1"/>
              </a:solidFill>
              <a:latin typeface="Arial" panose="020B0604020202020204" pitchFamily="34" charset="0"/>
              <a:cs typeface="Arial" panose="020B0604020202020204" pitchFamily="34" charset="0"/>
            </a:endParaRPr>
          </a:p>
          <a:p>
            <a:pPr lvl="0" algn="just">
              <a:buFont typeface="Wingdings" panose="05000000000000000000" pitchFamily="2" charset="2"/>
              <a:buChar char="v"/>
            </a:pPr>
            <a:r>
              <a:rPr lang="ro-RO" sz="1600" dirty="0">
                <a:solidFill>
                  <a:schemeClr val="tx1"/>
                </a:solidFill>
                <a:latin typeface="Arial" panose="020B0604020202020204" pitchFamily="34" charset="0"/>
                <a:cs typeface="Arial" panose="020B0604020202020204" pitchFamily="34" charset="0"/>
              </a:rPr>
              <a:t>Concediu fără plată din condiții familiare și din alte motive intemeiate, cu o durată de pînă la 120 zile calendaristice, conform prevederii art. 120 alin. (1) din Codul muncii.</a:t>
            </a:r>
          </a:p>
          <a:p>
            <a:pPr marL="0" lvl="0" indent="0" algn="just">
              <a:buNone/>
            </a:pPr>
            <a:endParaRPr lang="ru-RU" sz="1600" dirty="0">
              <a:latin typeface="Arial" panose="020B0604020202020204" pitchFamily="34" charset="0"/>
              <a:cs typeface="Arial" panose="020B0604020202020204" pitchFamily="34" charset="0"/>
            </a:endParaRPr>
          </a:p>
          <a:p>
            <a:pPr algn="just">
              <a:buNone/>
            </a:pPr>
            <a:endParaRPr lang="en-US" sz="1400" dirty="0">
              <a:latin typeface="Arial" pitchFamily="34" charset="0"/>
              <a:cs typeface="Arial" pitchFamily="34" charset="0"/>
            </a:endParaRPr>
          </a:p>
          <a:p>
            <a:pPr algn="just">
              <a:buNone/>
            </a:pPr>
            <a:endParaRPr lang="ru-RU" sz="1400" dirty="0">
              <a:latin typeface="Arial" pitchFamily="34" charset="0"/>
              <a:cs typeface="Arial" pitchFamily="34" charset="0"/>
            </a:endParaRPr>
          </a:p>
        </p:txBody>
      </p:sp>
      <p:pic>
        <p:nvPicPr>
          <p:cNvPr id="5" name="Рисунок 4">
            <a:extLst>
              <a:ext uri="{FF2B5EF4-FFF2-40B4-BE49-F238E27FC236}">
                <a16:creationId xmlns:a16="http://schemas.microsoft.com/office/drawing/2014/main" id="{ADB2F13C-871B-4F03-9FA8-2AFE03E2B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68" y="2895747"/>
            <a:ext cx="8496944" cy="3456384"/>
          </a:xfrm>
          <a:prstGeom prst="rect">
            <a:avLst/>
          </a:prstGeom>
        </p:spPr>
      </p:pic>
    </p:spTree>
    <p:extLst>
      <p:ext uri="{BB962C8B-B14F-4D97-AF65-F5344CB8AC3E}">
        <p14:creationId xmlns:p14="http://schemas.microsoft.com/office/powerpoint/2010/main" val="1439417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590BEF4-F9B5-41B7-A475-DC3F46440EAF}"/>
              </a:ext>
            </a:extLst>
          </p:cNvPr>
          <p:cNvSpPr>
            <a:spLocks noGrp="1"/>
          </p:cNvSpPr>
          <p:nvPr>
            <p:ph idx="1"/>
          </p:nvPr>
        </p:nvSpPr>
        <p:spPr>
          <a:xfrm>
            <a:off x="467544" y="404664"/>
            <a:ext cx="8424936" cy="4248472"/>
          </a:xfrm>
        </p:spPr>
        <p:txBody>
          <a:bodyPr>
            <a:normAutofit fontScale="62500" lnSpcReduction="20000"/>
          </a:bodyPr>
          <a:lstStyle/>
          <a:p>
            <a:pPr marL="82296" indent="0" algn="ctr">
              <a:buNone/>
            </a:pPr>
            <a:r>
              <a:rPr lang="ro-MO" sz="2900" dirty="0">
                <a:solidFill>
                  <a:schemeClr val="tx1"/>
                </a:solidFill>
                <a:latin typeface="Arial Black" panose="020B0A04020102020204" pitchFamily="34" charset="0"/>
                <a:cs typeface="Arial" pitchFamily="34" charset="0"/>
              </a:rPr>
              <a:t>Calculul stajiului de muncă pentru acordarea îndemnizației pentru concediu nefolosit la incetarea relațiilor de muncă</a:t>
            </a:r>
            <a:endParaRPr lang="ro-MD" sz="2900" dirty="0">
              <a:solidFill>
                <a:schemeClr val="tx1"/>
              </a:solidFill>
              <a:latin typeface="Arial Black" panose="020B0A04020102020204" pitchFamily="34" charset="0"/>
              <a:cs typeface="Arial" pitchFamily="34" charset="0"/>
            </a:endParaRPr>
          </a:p>
          <a:p>
            <a:pPr marL="82296" indent="0" algn="ctr">
              <a:buNone/>
            </a:pPr>
            <a:endParaRPr lang="ro-MD" sz="2000" dirty="0">
              <a:solidFill>
                <a:schemeClr val="tx1"/>
              </a:solidFill>
              <a:latin typeface="Arial Black" panose="020B0A04020102020204" pitchFamily="34" charset="0"/>
              <a:cs typeface="Arial" pitchFamily="34" charset="0"/>
            </a:endParaRPr>
          </a:p>
          <a:p>
            <a:pPr marL="82296" indent="0" algn="just">
              <a:buNone/>
            </a:pPr>
            <a:r>
              <a:rPr lang="ro-RO" sz="2500" dirty="0">
                <a:solidFill>
                  <a:schemeClr val="tx1"/>
                </a:solidFill>
                <a:latin typeface="Arial" pitchFamily="34" charset="0"/>
                <a:cs typeface="Arial" pitchFamily="34" charset="0"/>
              </a:rPr>
              <a:t>      La încetarea relaților de muncă, indiferent de bază încetării lor, se calculează și se achită </a:t>
            </a:r>
            <a:r>
              <a:rPr lang="en-US" sz="2500" dirty="0" err="1">
                <a:solidFill>
                  <a:schemeClr val="tx1"/>
                </a:solidFill>
                <a:latin typeface="Arial" pitchFamily="34" charset="0"/>
                <a:cs typeface="Arial" pitchFamily="34" charset="0"/>
              </a:rPr>
              <a:t>compensarea</a:t>
            </a:r>
            <a:r>
              <a:rPr lang="en-US" sz="2500" dirty="0">
                <a:solidFill>
                  <a:schemeClr val="tx1"/>
                </a:solidFill>
                <a:latin typeface="Arial" pitchFamily="34" charset="0"/>
                <a:cs typeface="Arial" pitchFamily="34" charset="0"/>
              </a:rPr>
              <a:t> </a:t>
            </a:r>
            <a:r>
              <a:rPr lang="ro-MO" sz="2500" dirty="0">
                <a:solidFill>
                  <a:schemeClr val="tx1"/>
                </a:solidFill>
                <a:latin typeface="Arial" pitchFamily="34" charset="0"/>
                <a:cs typeface="Arial" pitchFamily="34" charset="0"/>
              </a:rPr>
              <a:t>pentru </a:t>
            </a:r>
            <a:r>
              <a:rPr lang="en-US" sz="2500" dirty="0" err="1">
                <a:solidFill>
                  <a:schemeClr val="tx1"/>
                </a:solidFill>
                <a:latin typeface="Arial" pitchFamily="34" charset="0"/>
                <a:cs typeface="Arial" pitchFamily="34" charset="0"/>
              </a:rPr>
              <a:t>concediil</a:t>
            </a:r>
            <a:r>
              <a:rPr lang="ro-MO" sz="2500" dirty="0">
                <a:solidFill>
                  <a:schemeClr val="tx1"/>
                </a:solidFill>
                <a:latin typeface="Arial" pitchFamily="34" charset="0"/>
                <a:cs typeface="Arial" pitchFamily="34" charset="0"/>
              </a:rPr>
              <a:t>e</a:t>
            </a:r>
            <a:r>
              <a:rPr lang="en-US" sz="2500" dirty="0">
                <a:solidFill>
                  <a:schemeClr val="tx1"/>
                </a:solidFill>
                <a:latin typeface="Arial" pitchFamily="34" charset="0"/>
                <a:cs typeface="Arial" pitchFamily="34" charset="0"/>
              </a:rPr>
              <a:t> de </a:t>
            </a:r>
            <a:r>
              <a:rPr lang="en-US" sz="2500" dirty="0" err="1">
                <a:solidFill>
                  <a:schemeClr val="tx1"/>
                </a:solidFill>
                <a:latin typeface="Arial" pitchFamily="34" charset="0"/>
                <a:cs typeface="Arial" pitchFamily="34" charset="0"/>
              </a:rPr>
              <a:t>odihnă</a:t>
            </a:r>
            <a:r>
              <a:rPr lang="en-US" sz="2500" dirty="0">
                <a:solidFill>
                  <a:schemeClr val="tx1"/>
                </a:solidFill>
                <a:latin typeface="Arial" pitchFamily="34" charset="0"/>
                <a:cs typeface="Arial" pitchFamily="34" charset="0"/>
              </a:rPr>
              <a:t> </a:t>
            </a:r>
            <a:r>
              <a:rPr lang="en-US" sz="2500" dirty="0" err="1">
                <a:solidFill>
                  <a:schemeClr val="tx1"/>
                </a:solidFill>
                <a:latin typeface="Arial" pitchFamily="34" charset="0"/>
                <a:cs typeface="Arial" pitchFamily="34" charset="0"/>
              </a:rPr>
              <a:t>anuale</a:t>
            </a:r>
            <a:r>
              <a:rPr lang="en-US" sz="2500" dirty="0">
                <a:solidFill>
                  <a:schemeClr val="tx1"/>
                </a:solidFill>
                <a:latin typeface="Arial" pitchFamily="34" charset="0"/>
                <a:cs typeface="Arial" pitchFamily="34" charset="0"/>
              </a:rPr>
              <a:t> </a:t>
            </a:r>
            <a:r>
              <a:rPr lang="en-US" sz="2500" dirty="0" err="1">
                <a:solidFill>
                  <a:schemeClr val="tx1"/>
                </a:solidFill>
                <a:latin typeface="Arial" pitchFamily="34" charset="0"/>
                <a:cs typeface="Arial" pitchFamily="34" charset="0"/>
              </a:rPr>
              <a:t>nefolosite</a:t>
            </a:r>
            <a:r>
              <a:rPr lang="en-US" sz="2500" dirty="0">
                <a:solidFill>
                  <a:schemeClr val="tx1"/>
                </a:solidFill>
                <a:latin typeface="Arial" pitchFamily="34" charset="0"/>
                <a:cs typeface="Arial" pitchFamily="34" charset="0"/>
              </a:rPr>
              <a:t>  </a:t>
            </a:r>
            <a:r>
              <a:rPr lang="ro-RO" sz="2500" dirty="0">
                <a:solidFill>
                  <a:schemeClr val="tx1"/>
                </a:solidFill>
                <a:latin typeface="Arial" pitchFamily="34" charset="0"/>
                <a:cs typeface="Arial" pitchFamily="34" charset="0"/>
              </a:rPr>
              <a:t>proporțional cu durata perioadei de muncă, pentru care nu a fost folosit dreptul la concediu anual plătit.</a:t>
            </a:r>
          </a:p>
          <a:p>
            <a:pPr marL="82296" indent="0" algn="ctr">
              <a:buNone/>
            </a:pPr>
            <a:r>
              <a:rPr lang="ro-RO" sz="1700" i="1" dirty="0">
                <a:solidFill>
                  <a:schemeClr val="tx1"/>
                </a:solidFill>
                <a:latin typeface="Arial Black" panose="020B0A04020102020204" pitchFamily="34" charset="0"/>
              </a:rPr>
              <a:t>[Art.114</a:t>
            </a:r>
            <a:r>
              <a:rPr lang="ro-RO" sz="1700" i="1" baseline="30000" dirty="0">
                <a:solidFill>
                  <a:schemeClr val="tx1"/>
                </a:solidFill>
                <a:latin typeface="Arial Black" panose="020B0A04020102020204" pitchFamily="34" charset="0"/>
              </a:rPr>
              <a:t>1</a:t>
            </a:r>
            <a:r>
              <a:rPr lang="ro-RO" sz="1700" i="1" dirty="0">
                <a:solidFill>
                  <a:schemeClr val="tx1"/>
                </a:solidFill>
                <a:latin typeface="Arial Black" panose="020B0A04020102020204" pitchFamily="34" charset="0"/>
              </a:rPr>
              <a:t> abrogat prin LP353 din 22.12.22, MO3-4/13.01.23; în vigoare 01.03.23]</a:t>
            </a:r>
            <a:endParaRPr lang="ru-RU" sz="1700" dirty="0">
              <a:solidFill>
                <a:schemeClr val="tx1"/>
              </a:solidFill>
              <a:latin typeface="Arial Black" panose="020B0A04020102020204" pitchFamily="34" charset="0"/>
              <a:cs typeface="Arial" pitchFamily="34" charset="0"/>
            </a:endParaRPr>
          </a:p>
          <a:p>
            <a:pPr marL="82296" indent="0" algn="just">
              <a:buNone/>
            </a:pPr>
            <a:r>
              <a:rPr lang="en-US" sz="1900" dirty="0">
                <a:solidFill>
                  <a:srgbClr val="FF0000"/>
                </a:solidFill>
                <a:latin typeface="Arial" panose="020B0604020202020204" pitchFamily="34" charset="0"/>
                <a:cs typeface="Arial" panose="020B0604020202020204" pitchFamily="34" charset="0"/>
              </a:rPr>
              <a:t>„</a:t>
            </a:r>
            <a:r>
              <a:rPr lang="en-US" sz="1900" b="1" dirty="0" err="1">
                <a:solidFill>
                  <a:srgbClr val="FF0000"/>
                </a:solidFill>
                <a:latin typeface="Arial" panose="020B0604020202020204" pitchFamily="34" charset="0"/>
                <a:cs typeface="Arial" panose="020B0604020202020204" pitchFamily="34" charset="0"/>
              </a:rPr>
              <a:t>Articolul</a:t>
            </a:r>
            <a:r>
              <a:rPr lang="en-US" sz="1900" b="1" dirty="0">
                <a:solidFill>
                  <a:srgbClr val="FF0000"/>
                </a:solidFill>
                <a:latin typeface="Arial" panose="020B0604020202020204" pitchFamily="34" charset="0"/>
                <a:cs typeface="Arial" panose="020B0604020202020204" pitchFamily="34" charset="0"/>
              </a:rPr>
              <a:t> 114</a:t>
            </a:r>
            <a:r>
              <a:rPr lang="en-US" sz="1900" b="1" baseline="30000" dirty="0">
                <a:solidFill>
                  <a:srgbClr val="FF0000"/>
                </a:solidFill>
                <a:latin typeface="Arial" panose="020B0604020202020204" pitchFamily="34" charset="0"/>
                <a:cs typeface="Arial" panose="020B0604020202020204" pitchFamily="34" charset="0"/>
              </a:rPr>
              <a:t>1</a:t>
            </a:r>
            <a:r>
              <a:rPr lang="en-US" sz="1900" b="1" dirty="0">
                <a:solidFill>
                  <a:srgbClr val="FF0000"/>
                </a:solidFill>
                <a:latin typeface="Arial" panose="020B0604020202020204" pitchFamily="34" charset="0"/>
                <a:cs typeface="Arial" panose="020B0604020202020204" pitchFamily="34" charset="0"/>
              </a:rPr>
              <a:t>.</a:t>
            </a:r>
            <a:r>
              <a:rPr lang="en-US" sz="1900" dirty="0">
                <a:solidFill>
                  <a:srgbClr val="FF0000"/>
                </a:solidFill>
                <a:latin typeface="Arial" panose="020B0604020202020204" pitchFamily="34" charset="0"/>
                <a:cs typeface="Arial" panose="020B0604020202020204" pitchFamily="34" charset="0"/>
              </a:rPr>
              <a:t> Modul de </a:t>
            </a:r>
            <a:r>
              <a:rPr lang="en-US" sz="1900" dirty="0" err="1">
                <a:solidFill>
                  <a:srgbClr val="FF0000"/>
                </a:solidFill>
                <a:latin typeface="Arial" panose="020B0604020202020204" pitchFamily="34" charset="0"/>
                <a:cs typeface="Arial" panose="020B0604020202020204" pitchFamily="34" charset="0"/>
              </a:rPr>
              <a:t>calculare</a:t>
            </a:r>
            <a:r>
              <a:rPr lang="en-US" sz="1900" dirty="0">
                <a:solidFill>
                  <a:srgbClr val="FF0000"/>
                </a:solidFill>
                <a:latin typeface="Arial" panose="020B0604020202020204" pitchFamily="34" charset="0"/>
                <a:cs typeface="Arial" panose="020B0604020202020204" pitchFamily="34" charset="0"/>
              </a:rPr>
              <a:t> a </a:t>
            </a:r>
            <a:r>
              <a:rPr lang="en-US" sz="1900" dirty="0" err="1">
                <a:solidFill>
                  <a:srgbClr val="FF0000"/>
                </a:solidFill>
                <a:latin typeface="Arial" panose="020B0604020202020204" pitchFamily="34" charset="0"/>
                <a:cs typeface="Arial" panose="020B0604020202020204" pitchFamily="34" charset="0"/>
              </a:rPr>
              <a:t>duratei</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concediului</a:t>
            </a:r>
            <a:r>
              <a:rPr lang="en-US" sz="1900" dirty="0">
                <a:solidFill>
                  <a:srgbClr val="FF0000"/>
                </a:solidFill>
                <a:latin typeface="Arial" panose="020B0604020202020204" pitchFamily="34" charset="0"/>
                <a:cs typeface="Arial" panose="020B0604020202020204" pitchFamily="34" charset="0"/>
              </a:rPr>
              <a:t> de </a:t>
            </a:r>
            <a:r>
              <a:rPr lang="en-US" sz="1900" dirty="0" err="1">
                <a:solidFill>
                  <a:srgbClr val="FF0000"/>
                </a:solidFill>
                <a:latin typeface="Arial" panose="020B0604020202020204" pitchFamily="34" charset="0"/>
                <a:cs typeface="Arial" panose="020B0604020202020204" pitchFamily="34" charset="0"/>
              </a:rPr>
              <a:t>odihnă</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anual</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proporțional</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timpului</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lucrat</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într</a:t>
            </a:r>
            <a:r>
              <a:rPr lang="en-US" sz="1900" dirty="0">
                <a:solidFill>
                  <a:srgbClr val="FF0000"/>
                </a:solidFill>
                <a:latin typeface="Arial" panose="020B0604020202020204" pitchFamily="34" charset="0"/>
                <a:cs typeface="Arial" panose="020B0604020202020204" pitchFamily="34" charset="0"/>
              </a:rPr>
              <a:t>-un an de </a:t>
            </a:r>
            <a:r>
              <a:rPr lang="en-US" sz="1900" dirty="0" err="1">
                <a:solidFill>
                  <a:srgbClr val="FF0000"/>
                </a:solidFill>
                <a:latin typeface="Arial" panose="020B0604020202020204" pitchFamily="34" charset="0"/>
                <a:cs typeface="Arial" panose="020B0604020202020204" pitchFamily="34" charset="0"/>
              </a:rPr>
              <a:t>muncă</a:t>
            </a:r>
            <a:endParaRPr lang="ru-RU" sz="1900" dirty="0">
              <a:solidFill>
                <a:srgbClr val="FF0000"/>
              </a:solidFill>
              <a:latin typeface="Arial" panose="020B0604020202020204" pitchFamily="34" charset="0"/>
              <a:cs typeface="Arial" panose="020B0604020202020204" pitchFamily="34" charset="0"/>
            </a:endParaRPr>
          </a:p>
          <a:p>
            <a:pPr marL="82296" indent="0" algn="just">
              <a:buNone/>
            </a:pPr>
            <a:r>
              <a:rPr lang="en-US" sz="1900" dirty="0">
                <a:solidFill>
                  <a:srgbClr val="FF0000"/>
                </a:solidFill>
                <a:latin typeface="Arial" panose="020B0604020202020204" pitchFamily="34" charset="0"/>
                <a:cs typeface="Arial" panose="020B0604020202020204" pitchFamily="34" charset="0"/>
              </a:rPr>
              <a:t>(1) </a:t>
            </a:r>
            <a:r>
              <a:rPr lang="en-US" sz="1900" dirty="0" err="1">
                <a:solidFill>
                  <a:srgbClr val="FF0000"/>
                </a:solidFill>
                <a:latin typeface="Arial" panose="020B0604020202020204" pitchFamily="34" charset="0"/>
                <a:cs typeface="Arial" panose="020B0604020202020204" pitchFamily="34" charset="0"/>
              </a:rPr>
              <a:t>Durata</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concediului</a:t>
            </a:r>
            <a:r>
              <a:rPr lang="en-US" sz="1900" dirty="0">
                <a:solidFill>
                  <a:srgbClr val="FF0000"/>
                </a:solidFill>
                <a:latin typeface="Arial" panose="020B0604020202020204" pitchFamily="34" charset="0"/>
                <a:cs typeface="Arial" panose="020B0604020202020204" pitchFamily="34" charset="0"/>
              </a:rPr>
              <a:t> de </a:t>
            </a:r>
            <a:r>
              <a:rPr lang="en-US" sz="1900" dirty="0" err="1">
                <a:solidFill>
                  <a:srgbClr val="FF0000"/>
                </a:solidFill>
                <a:latin typeface="Arial" panose="020B0604020202020204" pitchFamily="34" charset="0"/>
                <a:cs typeface="Arial" panose="020B0604020202020204" pitchFamily="34" charset="0"/>
              </a:rPr>
              <a:t>odihnă</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anual</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proporțional</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timpului</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lucrat</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într</a:t>
            </a:r>
            <a:r>
              <a:rPr lang="en-US" sz="1900" dirty="0">
                <a:solidFill>
                  <a:srgbClr val="FF0000"/>
                </a:solidFill>
                <a:latin typeface="Arial" panose="020B0604020202020204" pitchFamily="34" charset="0"/>
                <a:cs typeface="Arial" panose="020B0604020202020204" pitchFamily="34" charset="0"/>
              </a:rPr>
              <a:t>-un an de </a:t>
            </a:r>
            <a:r>
              <a:rPr lang="en-US" sz="1900" dirty="0" err="1">
                <a:solidFill>
                  <a:srgbClr val="FF0000"/>
                </a:solidFill>
                <a:latin typeface="Arial" panose="020B0604020202020204" pitchFamily="34" charset="0"/>
                <a:cs typeface="Arial" panose="020B0604020202020204" pitchFamily="34" charset="0"/>
              </a:rPr>
              <a:t>muncă</a:t>
            </a:r>
            <a:r>
              <a:rPr lang="en-US" sz="1900" dirty="0">
                <a:solidFill>
                  <a:srgbClr val="FF0000"/>
                </a:solidFill>
                <a:latin typeface="Arial" panose="020B0604020202020204" pitchFamily="34" charset="0"/>
                <a:cs typeface="Arial" panose="020B0604020202020204" pitchFamily="34" charset="0"/>
              </a:rPr>
              <a:t> se </a:t>
            </a:r>
            <a:r>
              <a:rPr lang="en-US" sz="1900" dirty="0" err="1">
                <a:solidFill>
                  <a:srgbClr val="FF0000"/>
                </a:solidFill>
                <a:latin typeface="Arial" panose="020B0604020202020204" pitchFamily="34" charset="0"/>
                <a:cs typeface="Arial" panose="020B0604020202020204" pitchFamily="34" charset="0"/>
              </a:rPr>
              <a:t>calculează</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prin</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înmulțirea</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duratei</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concediului</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pentru</a:t>
            </a:r>
            <a:r>
              <a:rPr lang="en-US" sz="1900" dirty="0">
                <a:solidFill>
                  <a:srgbClr val="FF0000"/>
                </a:solidFill>
                <a:latin typeface="Arial" panose="020B0604020202020204" pitchFamily="34" charset="0"/>
                <a:cs typeface="Arial" panose="020B0604020202020204" pitchFamily="34" charset="0"/>
              </a:rPr>
              <a:t> o </a:t>
            </a:r>
            <a:r>
              <a:rPr lang="en-US" sz="1900" dirty="0" err="1">
                <a:solidFill>
                  <a:srgbClr val="FF0000"/>
                </a:solidFill>
                <a:latin typeface="Arial" panose="020B0604020202020204" pitchFamily="34" charset="0"/>
                <a:cs typeface="Arial" panose="020B0604020202020204" pitchFamily="34" charset="0"/>
              </a:rPr>
              <a:t>lună</a:t>
            </a:r>
            <a:r>
              <a:rPr lang="en-US" sz="1900" dirty="0">
                <a:solidFill>
                  <a:srgbClr val="FF0000"/>
                </a:solidFill>
                <a:latin typeface="Arial" panose="020B0604020202020204" pitchFamily="34" charset="0"/>
                <a:cs typeface="Arial" panose="020B0604020202020204" pitchFamily="34" charset="0"/>
              </a:rPr>
              <a:t> cu </a:t>
            </a:r>
            <a:r>
              <a:rPr lang="en-US" sz="1900" dirty="0" err="1">
                <a:solidFill>
                  <a:srgbClr val="FF0000"/>
                </a:solidFill>
                <a:latin typeface="Arial" panose="020B0604020202020204" pitchFamily="34" charset="0"/>
                <a:cs typeface="Arial" panose="020B0604020202020204" pitchFamily="34" charset="0"/>
              </a:rPr>
              <a:t>numărul</a:t>
            </a:r>
            <a:r>
              <a:rPr lang="en-US" sz="1900" dirty="0">
                <a:solidFill>
                  <a:srgbClr val="FF0000"/>
                </a:solidFill>
                <a:latin typeface="Arial" panose="020B0604020202020204" pitchFamily="34" charset="0"/>
                <a:cs typeface="Arial" panose="020B0604020202020204" pitchFamily="34" charset="0"/>
              </a:rPr>
              <a:t> de </a:t>
            </a:r>
            <a:r>
              <a:rPr lang="en-US" sz="1900" dirty="0" err="1">
                <a:solidFill>
                  <a:srgbClr val="FF0000"/>
                </a:solidFill>
                <a:latin typeface="Arial" panose="020B0604020202020204" pitchFamily="34" charset="0"/>
                <a:cs typeface="Arial" panose="020B0604020202020204" pitchFamily="34" charset="0"/>
              </a:rPr>
              <a:t>luni</a:t>
            </a:r>
            <a:r>
              <a:rPr lang="en-US" sz="1900" dirty="0">
                <a:solidFill>
                  <a:srgbClr val="FF0000"/>
                </a:solidFill>
                <a:latin typeface="Arial" panose="020B0604020202020204" pitchFamily="34" charset="0"/>
                <a:cs typeface="Arial" panose="020B0604020202020204" pitchFamily="34" charset="0"/>
              </a:rPr>
              <a:t> complete </a:t>
            </a:r>
            <a:r>
              <a:rPr lang="en-US" sz="1900" dirty="0" err="1">
                <a:solidFill>
                  <a:srgbClr val="FF0000"/>
                </a:solidFill>
                <a:latin typeface="Arial" panose="020B0604020202020204" pitchFamily="34" charset="0"/>
                <a:cs typeface="Arial" panose="020B0604020202020204" pitchFamily="34" charset="0"/>
              </a:rPr>
              <a:t>lucrate</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în</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anul</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respectiv</a:t>
            </a:r>
            <a:r>
              <a:rPr lang="en-US" sz="1900" dirty="0">
                <a:solidFill>
                  <a:srgbClr val="FF0000"/>
                </a:solidFill>
                <a:latin typeface="Arial" panose="020B0604020202020204" pitchFamily="34" charset="0"/>
                <a:cs typeface="Arial" panose="020B0604020202020204" pitchFamily="34" charset="0"/>
              </a:rPr>
              <a:t> de </a:t>
            </a:r>
            <a:r>
              <a:rPr lang="en-US" sz="1900" dirty="0" err="1">
                <a:solidFill>
                  <a:srgbClr val="FF0000"/>
                </a:solidFill>
                <a:latin typeface="Arial" panose="020B0604020202020204" pitchFamily="34" charset="0"/>
                <a:cs typeface="Arial" panose="020B0604020202020204" pitchFamily="34" charset="0"/>
              </a:rPr>
              <a:t>muncă</a:t>
            </a:r>
            <a:r>
              <a:rPr lang="en-US" sz="1900" dirty="0">
                <a:solidFill>
                  <a:srgbClr val="FF0000"/>
                </a:solidFill>
                <a:latin typeface="Arial" panose="020B0604020202020204" pitchFamily="34" charset="0"/>
                <a:cs typeface="Arial" panose="020B0604020202020204" pitchFamily="34" charset="0"/>
              </a:rPr>
              <a:t>.</a:t>
            </a:r>
            <a:endParaRPr lang="ru-RU" sz="1900" dirty="0">
              <a:solidFill>
                <a:srgbClr val="FF0000"/>
              </a:solidFill>
              <a:latin typeface="Arial" panose="020B0604020202020204" pitchFamily="34" charset="0"/>
              <a:cs typeface="Arial" panose="020B0604020202020204" pitchFamily="34" charset="0"/>
            </a:endParaRPr>
          </a:p>
          <a:p>
            <a:pPr marL="82296" indent="0" algn="just">
              <a:buNone/>
            </a:pPr>
            <a:r>
              <a:rPr lang="en-US" sz="1900" dirty="0">
                <a:solidFill>
                  <a:srgbClr val="FF0000"/>
                </a:solidFill>
                <a:latin typeface="Arial" panose="020B0604020202020204" pitchFamily="34" charset="0"/>
                <a:cs typeface="Arial" panose="020B0604020202020204" pitchFamily="34" charset="0"/>
              </a:rPr>
              <a:t>(2) </a:t>
            </a:r>
            <a:r>
              <a:rPr lang="en-US" sz="1900" dirty="0" err="1">
                <a:solidFill>
                  <a:srgbClr val="FF0000"/>
                </a:solidFill>
                <a:latin typeface="Arial" panose="020B0604020202020204" pitchFamily="34" charset="0"/>
                <a:cs typeface="Arial" panose="020B0604020202020204" pitchFamily="34" charset="0"/>
              </a:rPr>
              <a:t>Zecimile</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obținute</a:t>
            </a:r>
            <a:r>
              <a:rPr lang="en-US" sz="1900" dirty="0">
                <a:solidFill>
                  <a:srgbClr val="FF0000"/>
                </a:solidFill>
                <a:latin typeface="Arial" panose="020B0604020202020204" pitchFamily="34" charset="0"/>
                <a:cs typeface="Arial" panose="020B0604020202020204" pitchFamily="34" charset="0"/>
              </a:rPr>
              <a:t> la </a:t>
            </a:r>
            <a:r>
              <a:rPr lang="en-US" sz="1900" dirty="0" err="1">
                <a:solidFill>
                  <a:srgbClr val="FF0000"/>
                </a:solidFill>
                <a:latin typeface="Arial" panose="020B0604020202020204" pitchFamily="34" charset="0"/>
                <a:cs typeface="Arial" panose="020B0604020202020204" pitchFamily="34" charset="0"/>
              </a:rPr>
              <a:t>calcularea</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duratei</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concediului</a:t>
            </a:r>
            <a:r>
              <a:rPr lang="en-US" sz="1900" dirty="0">
                <a:solidFill>
                  <a:srgbClr val="FF0000"/>
                </a:solidFill>
                <a:latin typeface="Arial" panose="020B0604020202020204" pitchFamily="34" charset="0"/>
                <a:cs typeface="Arial" panose="020B0604020202020204" pitchFamily="34" charset="0"/>
              </a:rPr>
              <a:t> de </a:t>
            </a:r>
            <a:r>
              <a:rPr lang="en-US" sz="1900" dirty="0" err="1">
                <a:solidFill>
                  <a:srgbClr val="FF0000"/>
                </a:solidFill>
                <a:latin typeface="Arial" panose="020B0604020202020204" pitchFamily="34" charset="0"/>
                <a:cs typeface="Arial" panose="020B0604020202020204" pitchFamily="34" charset="0"/>
              </a:rPr>
              <a:t>odihnă</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anual</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proporțional</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timpului</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lucrat</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într</a:t>
            </a:r>
            <a:r>
              <a:rPr lang="en-US" sz="1900" dirty="0">
                <a:solidFill>
                  <a:srgbClr val="FF0000"/>
                </a:solidFill>
                <a:latin typeface="Arial" panose="020B0604020202020204" pitchFamily="34" charset="0"/>
                <a:cs typeface="Arial" panose="020B0604020202020204" pitchFamily="34" charset="0"/>
              </a:rPr>
              <a:t>-un an de </a:t>
            </a:r>
            <a:r>
              <a:rPr lang="en-US" sz="1900" dirty="0" err="1">
                <a:solidFill>
                  <a:srgbClr val="FF0000"/>
                </a:solidFill>
                <a:latin typeface="Arial" panose="020B0604020202020204" pitchFamily="34" charset="0"/>
                <a:cs typeface="Arial" panose="020B0604020202020204" pitchFamily="34" charset="0"/>
              </a:rPr>
              <a:t>muncă</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egale</a:t>
            </a:r>
            <a:r>
              <a:rPr lang="en-US" sz="1900" dirty="0">
                <a:solidFill>
                  <a:srgbClr val="FF0000"/>
                </a:solidFill>
                <a:latin typeface="Arial" panose="020B0604020202020204" pitchFamily="34" charset="0"/>
                <a:cs typeface="Arial" panose="020B0604020202020204" pitchFamily="34" charset="0"/>
              </a:rPr>
              <a:t> cu 0,5 </a:t>
            </a:r>
            <a:r>
              <a:rPr lang="en-US" sz="1900" dirty="0" err="1">
                <a:solidFill>
                  <a:srgbClr val="FF0000"/>
                </a:solidFill>
                <a:latin typeface="Arial" panose="020B0604020202020204" pitchFamily="34" charset="0"/>
                <a:cs typeface="Arial" panose="020B0604020202020204" pitchFamily="34" charset="0"/>
              </a:rPr>
              <a:t>și</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mai</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mult</a:t>
            </a:r>
            <a:r>
              <a:rPr lang="en-US" sz="1900" dirty="0">
                <a:solidFill>
                  <a:srgbClr val="FF0000"/>
                </a:solidFill>
                <a:latin typeface="Arial" panose="020B0604020202020204" pitchFamily="34" charset="0"/>
                <a:cs typeface="Arial" panose="020B0604020202020204" pitchFamily="34" charset="0"/>
              </a:rPr>
              <a:t>, sunt </a:t>
            </a:r>
            <a:r>
              <a:rPr lang="en-US" sz="1900" dirty="0" err="1">
                <a:solidFill>
                  <a:srgbClr val="FF0000"/>
                </a:solidFill>
                <a:latin typeface="Arial" panose="020B0604020202020204" pitchFamily="34" charset="0"/>
                <a:cs typeface="Arial" panose="020B0604020202020204" pitchFamily="34" charset="0"/>
              </a:rPr>
              <a:t>rotunjite</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până</a:t>
            </a:r>
            <a:r>
              <a:rPr lang="en-US" sz="1900" dirty="0">
                <a:solidFill>
                  <a:srgbClr val="FF0000"/>
                </a:solidFill>
                <a:latin typeface="Arial" panose="020B0604020202020204" pitchFamily="34" charset="0"/>
                <a:cs typeface="Arial" panose="020B0604020202020204" pitchFamily="34" charset="0"/>
              </a:rPr>
              <a:t> la o </a:t>
            </a:r>
            <a:r>
              <a:rPr lang="en-US" sz="1900" dirty="0" err="1">
                <a:solidFill>
                  <a:srgbClr val="FF0000"/>
                </a:solidFill>
                <a:latin typeface="Arial" panose="020B0604020202020204" pitchFamily="34" charset="0"/>
                <a:cs typeface="Arial" panose="020B0604020202020204" pitchFamily="34" charset="0"/>
              </a:rPr>
              <a:t>zi</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iar</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mai</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puțin</a:t>
            </a:r>
            <a:r>
              <a:rPr lang="en-US" sz="1900" dirty="0">
                <a:solidFill>
                  <a:srgbClr val="FF0000"/>
                </a:solidFill>
                <a:latin typeface="Arial" panose="020B0604020202020204" pitchFamily="34" charset="0"/>
                <a:cs typeface="Arial" panose="020B0604020202020204" pitchFamily="34" charset="0"/>
              </a:rPr>
              <a:t> de 0,5 sunt </a:t>
            </a:r>
            <a:r>
              <a:rPr lang="en-US" sz="1900" dirty="0" err="1">
                <a:solidFill>
                  <a:srgbClr val="FF0000"/>
                </a:solidFill>
                <a:latin typeface="Arial" panose="020B0604020202020204" pitchFamily="34" charset="0"/>
                <a:cs typeface="Arial" panose="020B0604020202020204" pitchFamily="34" charset="0"/>
              </a:rPr>
              <a:t>excluse</a:t>
            </a:r>
            <a:r>
              <a:rPr lang="en-US" sz="1900" dirty="0">
                <a:solidFill>
                  <a:srgbClr val="FF0000"/>
                </a:solidFill>
                <a:latin typeface="Arial" panose="020B0604020202020204" pitchFamily="34" charset="0"/>
                <a:cs typeface="Arial" panose="020B0604020202020204" pitchFamily="34" charset="0"/>
              </a:rPr>
              <a:t> din </a:t>
            </a:r>
            <a:r>
              <a:rPr lang="en-US" sz="1900" dirty="0" err="1">
                <a:solidFill>
                  <a:srgbClr val="FF0000"/>
                </a:solidFill>
                <a:latin typeface="Arial" panose="020B0604020202020204" pitchFamily="34" charset="0"/>
                <a:cs typeface="Arial" panose="020B0604020202020204" pitchFamily="34" charset="0"/>
              </a:rPr>
              <a:t>calcul</a:t>
            </a:r>
            <a:r>
              <a:rPr lang="en-US" sz="1900" dirty="0">
                <a:solidFill>
                  <a:srgbClr val="FF0000"/>
                </a:solidFill>
                <a:latin typeface="Arial" panose="020B0604020202020204" pitchFamily="34" charset="0"/>
                <a:cs typeface="Arial" panose="020B0604020202020204" pitchFamily="34" charset="0"/>
              </a:rPr>
              <a:t>.</a:t>
            </a:r>
            <a:endParaRPr lang="ru-RU" sz="1900" dirty="0">
              <a:solidFill>
                <a:srgbClr val="FF0000"/>
              </a:solidFill>
              <a:latin typeface="Arial" panose="020B0604020202020204" pitchFamily="34" charset="0"/>
              <a:cs typeface="Arial" panose="020B0604020202020204" pitchFamily="34" charset="0"/>
            </a:endParaRPr>
          </a:p>
          <a:p>
            <a:pPr marL="82296" indent="0" algn="just">
              <a:buNone/>
            </a:pPr>
            <a:r>
              <a:rPr lang="en-US" sz="1900" i="1" dirty="0">
                <a:solidFill>
                  <a:srgbClr val="FF0000"/>
                </a:solidFill>
                <a:latin typeface="Arial" panose="020B0604020202020204" pitchFamily="34" charset="0"/>
                <a:cs typeface="Arial" panose="020B0604020202020204" pitchFamily="34" charset="0"/>
              </a:rPr>
              <a:t>(3) </a:t>
            </a:r>
            <a:r>
              <a:rPr lang="en-US" sz="1900" i="1" dirty="0" err="1">
                <a:solidFill>
                  <a:srgbClr val="FF0000"/>
                </a:solidFill>
                <a:latin typeface="Arial" panose="020B0604020202020204" pitchFamily="34" charset="0"/>
                <a:cs typeface="Arial" panose="020B0604020202020204" pitchFamily="34" charset="0"/>
              </a:rPr>
              <a:t>Calculul</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lunilor</a:t>
            </a:r>
            <a:r>
              <a:rPr lang="en-US" sz="1900" i="1" dirty="0">
                <a:solidFill>
                  <a:srgbClr val="FF0000"/>
                </a:solidFill>
                <a:latin typeface="Arial" panose="020B0604020202020204" pitchFamily="34" charset="0"/>
                <a:cs typeface="Arial" panose="020B0604020202020204" pitchFamily="34" charset="0"/>
              </a:rPr>
              <a:t> complete </a:t>
            </a:r>
            <a:r>
              <a:rPr lang="en-US" sz="1900" i="1" dirty="0" err="1">
                <a:solidFill>
                  <a:srgbClr val="FF0000"/>
                </a:solidFill>
                <a:latin typeface="Arial" panose="020B0604020202020204" pitchFamily="34" charset="0"/>
                <a:cs typeface="Arial" panose="020B0604020202020204" pitchFamily="34" charset="0"/>
              </a:rPr>
              <a:t>lucrate</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într</a:t>
            </a:r>
            <a:r>
              <a:rPr lang="en-US" sz="1900" i="1" dirty="0">
                <a:solidFill>
                  <a:srgbClr val="FF0000"/>
                </a:solidFill>
                <a:latin typeface="Arial" panose="020B0604020202020204" pitchFamily="34" charset="0"/>
                <a:cs typeface="Arial" panose="020B0604020202020204" pitchFamily="34" charset="0"/>
              </a:rPr>
              <a:t>-un an de </a:t>
            </a:r>
            <a:r>
              <a:rPr lang="en-US" sz="1900" i="1" dirty="0" err="1">
                <a:solidFill>
                  <a:srgbClr val="FF0000"/>
                </a:solidFill>
                <a:latin typeface="Arial" panose="020B0604020202020204" pitchFamily="34" charset="0"/>
                <a:cs typeface="Arial" panose="020B0604020202020204" pitchFamily="34" charset="0"/>
              </a:rPr>
              <a:t>muncă</a:t>
            </a:r>
            <a:r>
              <a:rPr lang="en-US" sz="1900" i="1" dirty="0">
                <a:solidFill>
                  <a:srgbClr val="FF0000"/>
                </a:solidFill>
                <a:latin typeface="Arial" panose="020B0604020202020204" pitchFamily="34" charset="0"/>
                <a:cs typeface="Arial" panose="020B0604020202020204" pitchFamily="34" charset="0"/>
              </a:rPr>
              <a:t> se </a:t>
            </a:r>
            <a:r>
              <a:rPr lang="en-US" sz="1900" i="1" dirty="0" err="1">
                <a:solidFill>
                  <a:srgbClr val="FF0000"/>
                </a:solidFill>
                <a:latin typeface="Arial" panose="020B0604020202020204" pitchFamily="34" charset="0"/>
                <a:cs typeface="Arial" panose="020B0604020202020204" pitchFamily="34" charset="0"/>
              </a:rPr>
              <a:t>efectuează</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după</a:t>
            </a:r>
            <a:r>
              <a:rPr lang="en-US" sz="1900" i="1" dirty="0">
                <a:solidFill>
                  <a:srgbClr val="FF0000"/>
                </a:solidFill>
                <a:latin typeface="Arial" panose="020B0604020202020204" pitchFamily="34" charset="0"/>
                <a:cs typeface="Arial" panose="020B0604020202020204" pitchFamily="34" charset="0"/>
              </a:rPr>
              <a:t> cum </a:t>
            </a:r>
            <a:r>
              <a:rPr lang="en-US" sz="1900" i="1" dirty="0" err="1">
                <a:solidFill>
                  <a:srgbClr val="FF0000"/>
                </a:solidFill>
                <a:latin typeface="Arial" panose="020B0604020202020204" pitchFamily="34" charset="0"/>
                <a:cs typeface="Arial" panose="020B0604020202020204" pitchFamily="34" charset="0"/>
              </a:rPr>
              <a:t>urmează</a:t>
            </a:r>
            <a:r>
              <a:rPr lang="en-US" sz="1900" i="1" dirty="0">
                <a:solidFill>
                  <a:srgbClr val="FF0000"/>
                </a:solidFill>
                <a:latin typeface="Arial" panose="020B0604020202020204" pitchFamily="34" charset="0"/>
                <a:cs typeface="Arial" panose="020B0604020202020204" pitchFamily="34" charset="0"/>
              </a:rPr>
              <a:t>:</a:t>
            </a:r>
            <a:endParaRPr lang="ru-RU" sz="1900" i="1" dirty="0">
              <a:solidFill>
                <a:srgbClr val="FF0000"/>
              </a:solidFill>
              <a:latin typeface="Arial" panose="020B0604020202020204" pitchFamily="34" charset="0"/>
              <a:cs typeface="Arial" panose="020B0604020202020204" pitchFamily="34" charset="0"/>
            </a:endParaRPr>
          </a:p>
          <a:p>
            <a:pPr marL="82296" indent="0" algn="just">
              <a:buNone/>
            </a:pPr>
            <a:r>
              <a:rPr lang="en-US" sz="1900" i="1" dirty="0">
                <a:solidFill>
                  <a:srgbClr val="FF0000"/>
                </a:solidFill>
                <a:latin typeface="Arial" panose="020B0604020202020204" pitchFamily="34" charset="0"/>
                <a:cs typeface="Arial" panose="020B0604020202020204" pitchFamily="34" charset="0"/>
              </a:rPr>
              <a:t>a) se </a:t>
            </a:r>
            <a:r>
              <a:rPr lang="en-US" sz="1900" i="1" dirty="0" err="1">
                <a:solidFill>
                  <a:srgbClr val="FF0000"/>
                </a:solidFill>
                <a:latin typeface="Arial" panose="020B0604020202020204" pitchFamily="34" charset="0"/>
                <a:cs typeface="Arial" panose="020B0604020202020204" pitchFamily="34" charset="0"/>
              </a:rPr>
              <a:t>calculează</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zilele</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lucrate</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într</a:t>
            </a:r>
            <a:r>
              <a:rPr lang="en-US" sz="1900" i="1" dirty="0">
                <a:solidFill>
                  <a:srgbClr val="FF0000"/>
                </a:solidFill>
                <a:latin typeface="Arial" panose="020B0604020202020204" pitchFamily="34" charset="0"/>
                <a:cs typeface="Arial" panose="020B0604020202020204" pitchFamily="34" charset="0"/>
              </a:rPr>
              <a:t>-un an de </a:t>
            </a:r>
            <a:r>
              <a:rPr lang="en-US" sz="1900" i="1" dirty="0" err="1">
                <a:solidFill>
                  <a:srgbClr val="FF0000"/>
                </a:solidFill>
                <a:latin typeface="Arial" panose="020B0604020202020204" pitchFamily="34" charset="0"/>
                <a:cs typeface="Arial" panose="020B0604020202020204" pitchFamily="34" charset="0"/>
              </a:rPr>
              <a:t>muncă</a:t>
            </a:r>
            <a:r>
              <a:rPr lang="en-US" sz="1900" i="1" dirty="0">
                <a:solidFill>
                  <a:srgbClr val="FF0000"/>
                </a:solidFill>
                <a:latin typeface="Arial" panose="020B0604020202020204" pitchFamily="34" charset="0"/>
                <a:cs typeface="Arial" panose="020B0604020202020204" pitchFamily="34" charset="0"/>
              </a:rPr>
              <a:t>;</a:t>
            </a:r>
            <a:endParaRPr lang="ru-RU" sz="1900" i="1" dirty="0">
              <a:solidFill>
                <a:srgbClr val="FF0000"/>
              </a:solidFill>
              <a:latin typeface="Arial" panose="020B0604020202020204" pitchFamily="34" charset="0"/>
              <a:cs typeface="Arial" panose="020B0604020202020204" pitchFamily="34" charset="0"/>
            </a:endParaRPr>
          </a:p>
          <a:p>
            <a:pPr marL="82296" indent="0" algn="just">
              <a:buNone/>
            </a:pPr>
            <a:r>
              <a:rPr lang="en-US" sz="1900" i="1" dirty="0">
                <a:solidFill>
                  <a:srgbClr val="FF0000"/>
                </a:solidFill>
                <a:latin typeface="Arial" panose="020B0604020202020204" pitchFamily="34" charset="0"/>
                <a:cs typeface="Arial" panose="020B0604020202020204" pitchFamily="34" charset="0"/>
              </a:rPr>
              <a:t>b) </a:t>
            </a:r>
            <a:r>
              <a:rPr lang="en-US" sz="1900" i="1" dirty="0" err="1">
                <a:solidFill>
                  <a:srgbClr val="FF0000"/>
                </a:solidFill>
                <a:latin typeface="Arial" panose="020B0604020202020204" pitchFamily="34" charset="0"/>
                <a:cs typeface="Arial" panose="020B0604020202020204" pitchFamily="34" charset="0"/>
              </a:rPr>
              <a:t>suma</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obținută</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este</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împărțită</a:t>
            </a:r>
            <a:r>
              <a:rPr lang="en-US" sz="1900" i="1" dirty="0">
                <a:solidFill>
                  <a:srgbClr val="FF0000"/>
                </a:solidFill>
                <a:latin typeface="Arial" panose="020B0604020202020204" pitchFamily="34" charset="0"/>
                <a:cs typeface="Arial" panose="020B0604020202020204" pitchFamily="34" charset="0"/>
              </a:rPr>
              <a:t> la </a:t>
            </a:r>
            <a:r>
              <a:rPr lang="en-US" sz="1900" i="1" dirty="0" err="1">
                <a:solidFill>
                  <a:srgbClr val="FF0000"/>
                </a:solidFill>
                <a:latin typeface="Arial" panose="020B0604020202020204" pitchFamily="34" charset="0"/>
                <a:cs typeface="Arial" panose="020B0604020202020204" pitchFamily="34" charset="0"/>
              </a:rPr>
              <a:t>numărul</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mediu</a:t>
            </a:r>
            <a:r>
              <a:rPr lang="en-US" sz="1900" i="1" dirty="0">
                <a:solidFill>
                  <a:srgbClr val="FF0000"/>
                </a:solidFill>
                <a:latin typeface="Arial" panose="020B0604020202020204" pitchFamily="34" charset="0"/>
                <a:cs typeface="Arial" panose="020B0604020202020204" pitchFamily="34" charset="0"/>
              </a:rPr>
              <a:t> lunar de </a:t>
            </a:r>
            <a:r>
              <a:rPr lang="en-US" sz="1900" i="1" dirty="0" err="1">
                <a:solidFill>
                  <a:srgbClr val="FF0000"/>
                </a:solidFill>
                <a:latin typeface="Arial" panose="020B0604020202020204" pitchFamily="34" charset="0"/>
                <a:cs typeface="Arial" panose="020B0604020202020204" pitchFamily="34" charset="0"/>
              </a:rPr>
              <a:t>zile</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lucrătoare</a:t>
            </a:r>
            <a:r>
              <a:rPr lang="en-US" sz="1900" i="1" dirty="0">
                <a:solidFill>
                  <a:srgbClr val="FF0000"/>
                </a:solidFill>
                <a:latin typeface="Arial" panose="020B0604020202020204" pitchFamily="34" charset="0"/>
                <a:cs typeface="Arial" panose="020B0604020202020204" pitchFamily="34" charset="0"/>
              </a:rPr>
              <a:t> pe an;</a:t>
            </a:r>
            <a:endParaRPr lang="ru-RU" sz="1900" i="1" dirty="0">
              <a:solidFill>
                <a:srgbClr val="FF0000"/>
              </a:solidFill>
              <a:latin typeface="Arial" panose="020B0604020202020204" pitchFamily="34" charset="0"/>
              <a:cs typeface="Arial" panose="020B0604020202020204" pitchFamily="34" charset="0"/>
            </a:endParaRPr>
          </a:p>
          <a:p>
            <a:pPr marL="82296" indent="0" algn="just">
              <a:buNone/>
            </a:pPr>
            <a:r>
              <a:rPr lang="en-US" sz="1900" i="1" dirty="0">
                <a:solidFill>
                  <a:srgbClr val="FF0000"/>
                </a:solidFill>
                <a:latin typeface="Arial" panose="020B0604020202020204" pitchFamily="34" charset="0"/>
                <a:cs typeface="Arial" panose="020B0604020202020204" pitchFamily="34" charset="0"/>
              </a:rPr>
              <a:t>c) </a:t>
            </a:r>
            <a:r>
              <a:rPr lang="en-US" sz="1900" i="1" dirty="0" err="1">
                <a:solidFill>
                  <a:srgbClr val="FF0000"/>
                </a:solidFill>
                <a:latin typeface="Arial" panose="020B0604020202020204" pitchFamily="34" charset="0"/>
                <a:cs typeface="Arial" panose="020B0604020202020204" pitchFamily="34" charset="0"/>
              </a:rPr>
              <a:t>soldul</a:t>
            </a:r>
            <a:r>
              <a:rPr lang="en-US" sz="1900" i="1" dirty="0">
                <a:solidFill>
                  <a:srgbClr val="FF0000"/>
                </a:solidFill>
                <a:latin typeface="Arial" panose="020B0604020202020204" pitchFamily="34" charset="0"/>
                <a:cs typeface="Arial" panose="020B0604020202020204" pitchFamily="34" charset="0"/>
              </a:rPr>
              <a:t> de </a:t>
            </a:r>
            <a:r>
              <a:rPr lang="en-US" sz="1900" i="1" dirty="0" err="1">
                <a:solidFill>
                  <a:srgbClr val="FF0000"/>
                </a:solidFill>
                <a:latin typeface="Arial" panose="020B0604020202020204" pitchFamily="34" charset="0"/>
                <a:cs typeface="Arial" panose="020B0604020202020204" pitchFamily="34" charset="0"/>
              </a:rPr>
              <a:t>zile</a:t>
            </a:r>
            <a:r>
              <a:rPr lang="en-US" sz="1900" i="1" dirty="0">
                <a:solidFill>
                  <a:srgbClr val="FF0000"/>
                </a:solidFill>
                <a:latin typeface="Arial" panose="020B0604020202020204" pitchFamily="34" charset="0"/>
                <a:cs typeface="Arial" panose="020B0604020202020204" pitchFamily="34" charset="0"/>
              </a:rPr>
              <a:t>, care </a:t>
            </a:r>
            <a:r>
              <a:rPr lang="en-US" sz="1900" i="1" dirty="0" err="1">
                <a:solidFill>
                  <a:srgbClr val="FF0000"/>
                </a:solidFill>
                <a:latin typeface="Arial" panose="020B0604020202020204" pitchFamily="34" charset="0"/>
                <a:cs typeface="Arial" panose="020B0604020202020204" pitchFamily="34" charset="0"/>
              </a:rPr>
              <a:t>constituie</a:t>
            </a:r>
            <a:r>
              <a:rPr lang="en-US" sz="1900" i="1" dirty="0">
                <a:solidFill>
                  <a:srgbClr val="FF0000"/>
                </a:solidFill>
                <a:latin typeface="Arial" panose="020B0604020202020204" pitchFamily="34" charset="0"/>
                <a:cs typeface="Arial" panose="020B0604020202020204" pitchFamily="34" charset="0"/>
              </a:rPr>
              <a:t> 15 </a:t>
            </a:r>
            <a:r>
              <a:rPr lang="en-US" sz="1900" i="1" dirty="0" err="1">
                <a:solidFill>
                  <a:srgbClr val="FF0000"/>
                </a:solidFill>
                <a:latin typeface="Arial" panose="020B0604020202020204" pitchFamily="34" charset="0"/>
                <a:cs typeface="Arial" panose="020B0604020202020204" pitchFamily="34" charset="0"/>
              </a:rPr>
              <a:t>și</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mai</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multe</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zile</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calendaristice</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este</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rotunjit</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până</a:t>
            </a:r>
            <a:r>
              <a:rPr lang="en-US" sz="1900" i="1" dirty="0">
                <a:solidFill>
                  <a:srgbClr val="FF0000"/>
                </a:solidFill>
                <a:latin typeface="Arial" panose="020B0604020202020204" pitchFamily="34" charset="0"/>
                <a:cs typeface="Arial" panose="020B0604020202020204" pitchFamily="34" charset="0"/>
              </a:rPr>
              <a:t> la o </a:t>
            </a:r>
            <a:r>
              <a:rPr lang="en-US" sz="1900" i="1" dirty="0" err="1">
                <a:solidFill>
                  <a:srgbClr val="FF0000"/>
                </a:solidFill>
                <a:latin typeface="Arial" panose="020B0604020202020204" pitchFamily="34" charset="0"/>
                <a:cs typeface="Arial" panose="020B0604020202020204" pitchFamily="34" charset="0"/>
              </a:rPr>
              <a:t>lună</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completă</a:t>
            </a:r>
            <a:r>
              <a:rPr lang="en-US" sz="1900" i="1" dirty="0">
                <a:solidFill>
                  <a:srgbClr val="FF0000"/>
                </a:solidFill>
                <a:latin typeface="Arial" panose="020B0604020202020204" pitchFamily="34" charset="0"/>
                <a:cs typeface="Arial" panose="020B0604020202020204" pitchFamily="34" charset="0"/>
              </a:rPr>
              <a:t>;</a:t>
            </a:r>
            <a:endParaRPr lang="ru-RU" sz="1900" i="1" dirty="0">
              <a:solidFill>
                <a:srgbClr val="FF0000"/>
              </a:solidFill>
              <a:latin typeface="Arial" panose="020B0604020202020204" pitchFamily="34" charset="0"/>
              <a:cs typeface="Arial" panose="020B0604020202020204" pitchFamily="34" charset="0"/>
            </a:endParaRPr>
          </a:p>
          <a:p>
            <a:pPr marL="82296" indent="0" algn="just">
              <a:buNone/>
            </a:pPr>
            <a:r>
              <a:rPr lang="en-US" sz="1900" i="1" dirty="0">
                <a:solidFill>
                  <a:srgbClr val="FF0000"/>
                </a:solidFill>
                <a:latin typeface="Arial" panose="020B0604020202020204" pitchFamily="34" charset="0"/>
                <a:cs typeface="Arial" panose="020B0604020202020204" pitchFamily="34" charset="0"/>
              </a:rPr>
              <a:t>d) </a:t>
            </a:r>
            <a:r>
              <a:rPr lang="en-US" sz="1900" i="1" dirty="0" err="1">
                <a:solidFill>
                  <a:srgbClr val="FF0000"/>
                </a:solidFill>
                <a:latin typeface="Arial" panose="020B0604020202020204" pitchFamily="34" charset="0"/>
                <a:cs typeface="Arial" panose="020B0604020202020204" pitchFamily="34" charset="0"/>
              </a:rPr>
              <a:t>pentru</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soldul</a:t>
            </a:r>
            <a:r>
              <a:rPr lang="en-US" sz="1900" i="1" dirty="0">
                <a:solidFill>
                  <a:srgbClr val="FF0000"/>
                </a:solidFill>
                <a:latin typeface="Arial" panose="020B0604020202020204" pitchFamily="34" charset="0"/>
                <a:cs typeface="Arial" panose="020B0604020202020204" pitchFamily="34" charset="0"/>
              </a:rPr>
              <a:t> de </a:t>
            </a:r>
            <a:r>
              <a:rPr lang="en-US" sz="1900" i="1" dirty="0" err="1">
                <a:solidFill>
                  <a:srgbClr val="FF0000"/>
                </a:solidFill>
                <a:latin typeface="Arial" panose="020B0604020202020204" pitchFamily="34" charset="0"/>
                <a:cs typeface="Arial" panose="020B0604020202020204" pitchFamily="34" charset="0"/>
              </a:rPr>
              <a:t>zile</a:t>
            </a:r>
            <a:r>
              <a:rPr lang="en-US" sz="1900" i="1" dirty="0">
                <a:solidFill>
                  <a:srgbClr val="FF0000"/>
                </a:solidFill>
                <a:latin typeface="Arial" panose="020B0604020202020204" pitchFamily="34" charset="0"/>
                <a:cs typeface="Arial" panose="020B0604020202020204" pitchFamily="34" charset="0"/>
              </a:rPr>
              <a:t> de la 6 la 14 </a:t>
            </a:r>
            <a:r>
              <a:rPr lang="en-US" sz="1900" i="1" dirty="0" err="1">
                <a:solidFill>
                  <a:srgbClr val="FF0000"/>
                </a:solidFill>
                <a:latin typeface="Arial" panose="020B0604020202020204" pitchFamily="34" charset="0"/>
                <a:cs typeface="Arial" panose="020B0604020202020204" pitchFamily="34" charset="0"/>
              </a:rPr>
              <a:t>zile</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calendaristice</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salariatului</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i</a:t>
            </a:r>
            <a:r>
              <a:rPr lang="en-US" sz="1900" i="1" dirty="0">
                <a:solidFill>
                  <a:srgbClr val="FF0000"/>
                </a:solidFill>
                <a:latin typeface="Arial" panose="020B0604020202020204" pitchFamily="34" charset="0"/>
                <a:cs typeface="Arial" panose="020B0604020202020204" pitchFamily="34" charset="0"/>
              </a:rPr>
              <a:t> se </a:t>
            </a:r>
            <a:r>
              <a:rPr lang="en-US" sz="1900" i="1" dirty="0" err="1">
                <a:solidFill>
                  <a:srgbClr val="FF0000"/>
                </a:solidFill>
                <a:latin typeface="Arial" panose="020B0604020202020204" pitchFamily="34" charset="0"/>
                <a:cs typeface="Arial" panose="020B0604020202020204" pitchFamily="34" charset="0"/>
              </a:rPr>
              <a:t>va</a:t>
            </a:r>
            <a:r>
              <a:rPr lang="en-US" sz="1900" i="1" dirty="0">
                <a:solidFill>
                  <a:srgbClr val="FF0000"/>
                </a:solidFill>
                <a:latin typeface="Arial" panose="020B0604020202020204" pitchFamily="34" charset="0"/>
                <a:cs typeface="Arial" panose="020B0604020202020204" pitchFamily="34" charset="0"/>
              </a:rPr>
              <a:t> </a:t>
            </a:r>
            <a:r>
              <a:rPr lang="en-US" sz="1900" i="1" dirty="0" err="1">
                <a:solidFill>
                  <a:srgbClr val="FF0000"/>
                </a:solidFill>
                <a:latin typeface="Arial" panose="020B0604020202020204" pitchFamily="34" charset="0"/>
                <a:cs typeface="Arial" panose="020B0604020202020204" pitchFamily="34" charset="0"/>
              </a:rPr>
              <a:t>acorda</a:t>
            </a:r>
            <a:r>
              <a:rPr lang="en-US" sz="1900" i="1" dirty="0">
                <a:solidFill>
                  <a:srgbClr val="FF0000"/>
                </a:solidFill>
                <a:latin typeface="Arial" panose="020B0604020202020204" pitchFamily="34" charset="0"/>
                <a:cs typeface="Arial" panose="020B0604020202020204" pitchFamily="34" charset="0"/>
              </a:rPr>
              <a:t> 1 </a:t>
            </a:r>
            <a:r>
              <a:rPr lang="en-US" sz="1900" i="1" dirty="0" err="1">
                <a:solidFill>
                  <a:srgbClr val="FF0000"/>
                </a:solidFill>
                <a:latin typeface="Arial" panose="020B0604020202020204" pitchFamily="34" charset="0"/>
                <a:cs typeface="Arial" panose="020B0604020202020204" pitchFamily="34" charset="0"/>
              </a:rPr>
              <a:t>zi</a:t>
            </a:r>
            <a:r>
              <a:rPr lang="en-US" sz="1900" i="1" dirty="0">
                <a:solidFill>
                  <a:srgbClr val="FF0000"/>
                </a:solidFill>
                <a:latin typeface="Arial" panose="020B0604020202020204" pitchFamily="34" charset="0"/>
                <a:cs typeface="Arial" panose="020B0604020202020204" pitchFamily="34" charset="0"/>
              </a:rPr>
              <a:t> de </a:t>
            </a:r>
            <a:r>
              <a:rPr lang="en-US" sz="1900" i="1" dirty="0" err="1">
                <a:solidFill>
                  <a:srgbClr val="FF0000"/>
                </a:solidFill>
                <a:latin typeface="Arial" panose="020B0604020202020204" pitchFamily="34" charset="0"/>
                <a:cs typeface="Arial" panose="020B0604020202020204" pitchFamily="34" charset="0"/>
              </a:rPr>
              <a:t>concediu</a:t>
            </a:r>
            <a:r>
              <a:rPr lang="en-US" sz="1900" i="1" dirty="0">
                <a:solidFill>
                  <a:srgbClr val="FF0000"/>
                </a:solidFill>
                <a:latin typeface="Arial" panose="020B0604020202020204" pitchFamily="34" charset="0"/>
                <a:cs typeface="Arial" panose="020B0604020202020204" pitchFamily="34" charset="0"/>
              </a:rPr>
              <a:t>.”</a:t>
            </a:r>
            <a:endParaRPr lang="ru-RU" sz="1900" i="1" dirty="0">
              <a:solidFill>
                <a:srgbClr val="FF0000"/>
              </a:solidFill>
              <a:latin typeface="Arial" panose="020B0604020202020204" pitchFamily="34" charset="0"/>
              <a:cs typeface="Arial" panose="020B0604020202020204" pitchFamily="34" charset="0"/>
            </a:endParaRPr>
          </a:p>
          <a:p>
            <a:pPr marL="82296" indent="0">
              <a:buNone/>
            </a:pPr>
            <a:endParaRPr lang="ru-RU" sz="2000" dirty="0">
              <a:latin typeface="Arial Black" panose="020B0A04020102020204" pitchFamily="34" charset="0"/>
            </a:endParaRPr>
          </a:p>
        </p:txBody>
      </p:sp>
      <p:pic>
        <p:nvPicPr>
          <p:cNvPr id="4" name="Рисунок 3">
            <a:extLst>
              <a:ext uri="{FF2B5EF4-FFF2-40B4-BE49-F238E27FC236}">
                <a16:creationId xmlns:a16="http://schemas.microsoft.com/office/drawing/2014/main" id="{6ACC6650-8D90-40A6-BBB2-C630E4CBA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4509120"/>
            <a:ext cx="5257800" cy="2179690"/>
          </a:xfrm>
          <a:prstGeom prst="rect">
            <a:avLst/>
          </a:prstGeom>
        </p:spPr>
      </p:pic>
    </p:spTree>
    <p:extLst>
      <p:ext uri="{BB962C8B-B14F-4D97-AF65-F5344CB8AC3E}">
        <p14:creationId xmlns:p14="http://schemas.microsoft.com/office/powerpoint/2010/main" val="2457685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3429000"/>
            <a:ext cx="8280920" cy="2862322"/>
          </a:xfrm>
          <a:prstGeom prst="rect">
            <a:avLst/>
          </a:prstGeom>
          <a:solidFill>
            <a:schemeClr val="accent4">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ro-MD" b="1" dirty="0">
              <a:latin typeface="Arial" panose="020B0604020202020204" pitchFamily="34" charset="0"/>
              <a:cs typeface="Arial" panose="020B0604020202020204" pitchFamily="34" charset="0"/>
            </a:endParaRPr>
          </a:p>
          <a:p>
            <a:pPr algn="ctr"/>
            <a:r>
              <a:rPr lang="ru-RU" b="1" dirty="0" err="1">
                <a:latin typeface="Arial" panose="020B0604020202020204" pitchFamily="34" charset="0"/>
                <a:cs typeface="Arial" panose="020B0604020202020204" pitchFamily="34" charset="0"/>
              </a:rPr>
              <a:t>Instrucțiunea</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pas</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cu</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pas</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pentru</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calcularea</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perioadei</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de</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concediu</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și</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compensarea</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conncediilor</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de</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odihnă</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anuale</a:t>
            </a:r>
            <a:r>
              <a:rPr lang="ru-RU" b="1" dirty="0">
                <a:latin typeface="Arial" panose="020B0604020202020204" pitchFamily="34" charset="0"/>
                <a:cs typeface="Arial" panose="020B0604020202020204" pitchFamily="34" charset="0"/>
              </a:rPr>
              <a:t> </a:t>
            </a:r>
            <a:endParaRPr lang="ro-MO" b="1" dirty="0">
              <a:latin typeface="Arial" panose="020B0604020202020204" pitchFamily="34" charset="0"/>
              <a:cs typeface="Arial" panose="020B0604020202020204" pitchFamily="34" charset="0"/>
            </a:endParaRPr>
          </a:p>
          <a:p>
            <a:pPr algn="just"/>
            <a:endParaRPr lang="ru-RU" b="1" dirty="0">
              <a:latin typeface="Arial" panose="020B0604020202020204" pitchFamily="34" charset="0"/>
              <a:cs typeface="Arial" panose="020B0604020202020204" pitchFamily="34" charset="0"/>
            </a:endParaRPr>
          </a:p>
          <a:p>
            <a:pPr algn="just"/>
            <a:endParaRPr lang="ru-RU" dirty="0">
              <a:latin typeface="Arial" panose="020B0604020202020204" pitchFamily="34" charset="0"/>
              <a:cs typeface="Arial" panose="020B0604020202020204" pitchFamily="34" charset="0"/>
            </a:endParaRPr>
          </a:p>
          <a:p>
            <a:pPr algn="just"/>
            <a:r>
              <a:rPr lang="ro-MD"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fiecare</a:t>
            </a:r>
            <a:r>
              <a:rPr lang="en-US" dirty="0">
                <a:latin typeface="Arial" panose="020B0604020202020204" pitchFamily="34" charset="0"/>
                <a:cs typeface="Arial" panose="020B0604020202020204" pitchFamily="34" charset="0"/>
              </a:rPr>
              <a:t> an de </a:t>
            </a:r>
            <a:r>
              <a:rPr lang="en-US" dirty="0" err="1">
                <a:latin typeface="Arial" panose="020B0604020202020204" pitchFamily="34" charset="0"/>
                <a:cs typeface="Arial" panose="020B0604020202020204" pitchFamily="34" charset="0"/>
              </a:rPr>
              <a:t>lucru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complet</a:t>
            </a:r>
            <a:r>
              <a:rPr lang="en-US" dirty="0">
                <a:latin typeface="Arial" panose="020B0604020202020204" pitchFamily="34" charset="0"/>
                <a:cs typeface="Arial" panose="020B0604020202020204" pitchFamily="34" charset="0"/>
              </a:rPr>
              <a:t> - 28 de </a:t>
            </a:r>
            <a:r>
              <a:rPr lang="en-US" dirty="0" err="1">
                <a:latin typeface="Arial" panose="020B0604020202020204" pitchFamily="34" charset="0"/>
                <a:cs typeface="Arial" panose="020B0604020202020204" pitchFamily="34" charset="0"/>
              </a:rPr>
              <a:t>zile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calendaristice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mult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dacă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stabilit</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Codul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muncii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contractele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colective</a:t>
            </a:r>
            <a:r>
              <a:rPr lang="ro-MO" dirty="0">
                <a:latin typeface="Arial" panose="020B0604020202020204" pitchFamily="34" charset="0"/>
                <a:cs typeface="Arial" panose="020B0604020202020204" pitchFamily="34" charset="0"/>
              </a:rPr>
              <a:t> de muncă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contractele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individuale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muncă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reglementări</a:t>
            </a:r>
            <a:r>
              <a:rPr lang="en-US" dirty="0">
                <a:latin typeface="Arial" panose="020B0604020202020204" pitchFamily="34" charset="0"/>
                <a:cs typeface="Arial" panose="020B0604020202020204" pitchFamily="34" charset="0"/>
              </a:rPr>
              <a:t> interne ale </a:t>
            </a:r>
            <a:r>
              <a:rPr lang="en-US" dirty="0" err="1">
                <a:latin typeface="Arial" panose="020B0604020202020204" pitchFamily="34" charset="0"/>
                <a:cs typeface="Arial" panose="020B0604020202020204" pitchFamily="34" charset="0"/>
              </a:rPr>
              <a:t>întreprinderii</a:t>
            </a:r>
            <a:r>
              <a:rPr lang="en-US"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pPr algn="just"/>
            <a:r>
              <a:rPr lang="ro-MD"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După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calcularea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duratei</a:t>
            </a:r>
            <a:r>
              <a:rPr lang="en-US" dirty="0">
                <a:latin typeface="Arial" panose="020B0604020202020204" pitchFamily="34" charset="0"/>
                <a:cs typeface="Arial" panose="020B0604020202020204" pitchFamily="34" charset="0"/>
              </a:rPr>
              <a:t> </a:t>
            </a:r>
            <a:r>
              <a:rPr lang="ro-MO" dirty="0">
                <a:latin typeface="Arial" panose="020B0604020202020204" pitchFamily="34" charset="0"/>
                <a:cs typeface="Arial" panose="020B0604020202020204" pitchFamily="34" charset="0"/>
              </a:rPr>
              <a:t>stajului de muncă pentru calculul concediului anual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determinăm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numărul</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zile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concediu</a:t>
            </a:r>
            <a:r>
              <a:rPr lang="en-US" dirty="0">
                <a:latin typeface="Arial" panose="020B0604020202020204" pitchFamily="34" charset="0"/>
                <a:cs typeface="Arial" panose="020B0604020202020204" pitchFamily="34" charset="0"/>
              </a:rPr>
              <a:t> care </a:t>
            </a:r>
            <a:r>
              <a:rPr lang="en-US" dirty="0" err="1">
                <a:latin typeface="Arial" panose="020B0604020202020204" pitchFamily="34" charset="0"/>
                <a:cs typeface="Arial" panose="020B0604020202020204" pitchFamily="34" charset="0"/>
              </a:rPr>
              <a:t>sunt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atribuite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angajatului</a:t>
            </a:r>
            <a:r>
              <a:rPr lang="en-US"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F2FE2F1D-1AD5-4915-9B30-8FCD5DD94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476672"/>
            <a:ext cx="3429000" cy="2400300"/>
          </a:xfrm>
          <a:prstGeom prst="rect">
            <a:avLst/>
          </a:prstGeom>
        </p:spPr>
      </p:pic>
    </p:spTree>
    <p:extLst>
      <p:ext uri="{BB962C8B-B14F-4D97-AF65-F5344CB8AC3E}">
        <p14:creationId xmlns:p14="http://schemas.microsoft.com/office/powerpoint/2010/main" val="365918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536" y="1623283"/>
            <a:ext cx="8496944" cy="4801314"/>
          </a:xfrm>
          <a:prstGeom prst="rect">
            <a:avLst/>
          </a:prstGeom>
          <a:solidFill>
            <a:schemeClr val="bg2">
              <a:lumMod val="9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ro-MD" b="1" dirty="0">
              <a:latin typeface="Arial" panose="020B0604020202020204" pitchFamily="34" charset="0"/>
              <a:cs typeface="Arial" panose="020B0604020202020204" pitchFamily="34" charset="0"/>
            </a:endParaRPr>
          </a:p>
          <a:p>
            <a:pPr algn="ctr"/>
            <a:r>
              <a:rPr lang="ro-MD" b="1" dirty="0">
                <a:latin typeface="Arial" panose="020B0604020202020204" pitchFamily="34" charset="0"/>
                <a:cs typeface="Arial" panose="020B0604020202020204" pitchFamily="34" charset="0"/>
              </a:rPr>
              <a:t>C</a:t>
            </a:r>
            <a:r>
              <a:rPr lang="ru-RU" b="1" dirty="0" err="1">
                <a:latin typeface="Arial" panose="020B0604020202020204" pitchFamily="34" charset="0"/>
                <a:cs typeface="Arial" panose="020B0604020202020204" pitchFamily="34" charset="0"/>
              </a:rPr>
              <a:t>alcul</a:t>
            </a:r>
            <a:r>
              <a:rPr lang="ro-MD" b="1" dirty="0">
                <a:latin typeface="Arial" panose="020B0604020202020204" pitchFamily="34" charset="0"/>
                <a:cs typeface="Arial" panose="020B0604020202020204" pitchFamily="34" charset="0"/>
              </a:rPr>
              <a:t>ul</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perioadei</a:t>
            </a:r>
            <a:r>
              <a:rPr lang="ro-MD"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concediu</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de</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odihnă</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anual</a:t>
            </a:r>
            <a:r>
              <a:rPr lang="ro-MD" b="1" dirty="0">
                <a:latin typeface="Arial" panose="020B0604020202020204" pitchFamily="34" charset="0"/>
                <a:cs typeface="Arial" panose="020B0604020202020204" pitchFamily="34" charset="0"/>
              </a:rPr>
              <a:t> neutilizat la incetarea rapoartelor de muncă</a:t>
            </a:r>
            <a:r>
              <a:rPr lang="ru-RU" b="1" dirty="0">
                <a:latin typeface="Arial" panose="020B0604020202020204" pitchFamily="34" charset="0"/>
                <a:cs typeface="Arial" panose="020B0604020202020204" pitchFamily="34" charset="0"/>
              </a:rPr>
              <a:t> </a:t>
            </a:r>
            <a:endParaRPr lang="ro-MO" b="1" dirty="0">
              <a:latin typeface="Arial" panose="020B0604020202020204" pitchFamily="34" charset="0"/>
              <a:cs typeface="Arial" panose="020B0604020202020204" pitchFamily="34" charset="0"/>
            </a:endParaRPr>
          </a:p>
          <a:p>
            <a:pPr algn="just"/>
            <a:endParaRPr lang="ru-RU" b="1" dirty="0">
              <a:latin typeface="Arial" panose="020B0604020202020204" pitchFamily="34" charset="0"/>
              <a:cs typeface="Arial" panose="020B0604020202020204" pitchFamily="34" charset="0"/>
            </a:endParaRPr>
          </a:p>
          <a:p>
            <a:pPr algn="just"/>
            <a:r>
              <a:rPr lang="ru-RU" b="1" i="1" dirty="0" err="1">
                <a:latin typeface="Arial" panose="020B0604020202020204" pitchFamily="34" charset="0"/>
                <a:cs typeface="Arial" panose="020B0604020202020204" pitchFamily="34" charset="0"/>
              </a:rPr>
              <a:t>Pasul</a:t>
            </a:r>
            <a:r>
              <a:rPr lang="ru-RU" b="1" i="1" dirty="0">
                <a:latin typeface="Arial" panose="020B0604020202020204" pitchFamily="34" charset="0"/>
                <a:cs typeface="Arial" panose="020B0604020202020204" pitchFamily="34" charset="0"/>
              </a:rPr>
              <a:t> 1</a:t>
            </a:r>
            <a:r>
              <a:rPr lang="ru-RU" dirty="0">
                <a:latin typeface="Arial" panose="020B0604020202020204" pitchFamily="34" charset="0"/>
                <a:cs typeface="Arial" panose="020B0604020202020204" pitchFamily="34" charset="0"/>
              </a:rPr>
              <a:t>. </a:t>
            </a:r>
            <a:r>
              <a:rPr lang="ro-MO" dirty="0">
                <a:latin typeface="Arial" panose="020B0604020202020204" pitchFamily="34" charset="0"/>
                <a:cs typeface="Arial" panose="020B0604020202020204" pitchFamily="34" charset="0"/>
              </a:rPr>
              <a:t>Se stabilește data angajarii</a:t>
            </a:r>
            <a:r>
              <a:rPr lang="en-US" dirty="0">
                <a:latin typeface="Arial" panose="020B0604020202020204" pitchFamily="34" charset="0"/>
                <a:cs typeface="Arial" panose="020B0604020202020204" pitchFamily="34" charset="0"/>
              </a:rPr>
              <a:t> a</a:t>
            </a:r>
            <a:r>
              <a:rPr lang="ro-M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salariatului</a:t>
            </a:r>
            <a:r>
              <a:rPr lang="en-US"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pPr algn="just"/>
            <a:r>
              <a:rPr lang="ru-RU" dirty="0" err="1">
                <a:latin typeface="Arial" panose="020B0604020202020204" pitchFamily="34" charset="0"/>
                <a:cs typeface="Arial" panose="020B0604020202020204" pitchFamily="34" charset="0"/>
              </a:rPr>
              <a:t>Data</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poate</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fi</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specificată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în</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Contractul</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individual</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de</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muncă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sau</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în</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ordinul</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de</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angajare</a:t>
            </a:r>
            <a:r>
              <a:rPr lang="ru-RU" dirty="0">
                <a:latin typeface="Arial" panose="020B0604020202020204" pitchFamily="34" charset="0"/>
                <a:cs typeface="Arial" panose="020B0604020202020204" pitchFamily="34" charset="0"/>
              </a:rPr>
              <a:t>.</a:t>
            </a:r>
          </a:p>
          <a:p>
            <a:pPr algn="just"/>
            <a:r>
              <a:rPr lang="en-US" b="1" i="1" dirty="0" err="1">
                <a:latin typeface="Arial" panose="020B0604020202020204" pitchFamily="34" charset="0"/>
                <a:cs typeface="Arial" panose="020B0604020202020204" pitchFamily="34" charset="0"/>
              </a:rPr>
              <a:t>Pasul</a:t>
            </a:r>
            <a:r>
              <a:rPr lang="en-US" b="1" i="1" dirty="0">
                <a:latin typeface="Arial" panose="020B0604020202020204" pitchFamily="34" charset="0"/>
                <a:cs typeface="Arial" panose="020B0604020202020204" pitchFamily="34" charset="0"/>
              </a:rPr>
              <a:t> 2</a:t>
            </a:r>
            <a:r>
              <a:rPr lang="en-US" dirty="0">
                <a:latin typeface="Arial" panose="020B0604020202020204" pitchFamily="34" charset="0"/>
                <a:cs typeface="Arial" panose="020B0604020202020204" pitchFamily="34" charset="0"/>
              </a:rPr>
              <a:t>. </a:t>
            </a:r>
            <a:r>
              <a:rPr lang="ro-MO" dirty="0">
                <a:latin typeface="Arial" panose="020B0604020202020204" pitchFamily="34" charset="0"/>
                <a:cs typeface="Arial" panose="020B0604020202020204" pitchFamily="34" charset="0"/>
              </a:rPr>
              <a:t> Se stabilește perioada totală de lucru la întreprindere de la data angajarii pină la data încetării rapoartelor de muncă</a:t>
            </a:r>
            <a:r>
              <a:rPr lang="en-US"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pPr algn="just"/>
            <a:r>
              <a:rPr lang="ru-RU" b="1" i="1" dirty="0" err="1">
                <a:latin typeface="Arial" panose="020B0604020202020204" pitchFamily="34" charset="0"/>
                <a:cs typeface="Arial" panose="020B0604020202020204" pitchFamily="34" charset="0"/>
              </a:rPr>
              <a:t>Pasul</a:t>
            </a:r>
            <a:r>
              <a:rPr lang="ru-RU" b="1" i="1" dirty="0">
                <a:latin typeface="Arial" panose="020B0604020202020204" pitchFamily="34" charset="0"/>
                <a:cs typeface="Arial" panose="020B0604020202020204" pitchFamily="34" charset="0"/>
              </a:rPr>
              <a:t> 3</a:t>
            </a:r>
            <a:r>
              <a:rPr lang="ru-RU" dirty="0">
                <a:latin typeface="Arial" panose="020B0604020202020204" pitchFamily="34" charset="0"/>
                <a:cs typeface="Arial" panose="020B0604020202020204" pitchFamily="34" charset="0"/>
              </a:rPr>
              <a:t>. </a:t>
            </a:r>
            <a:r>
              <a:rPr lang="ro-MO" dirty="0">
                <a:latin typeface="Arial" panose="020B0604020202020204" pitchFamily="34" charset="0"/>
                <a:cs typeface="Arial" panose="020B0604020202020204" pitchFamily="34" charset="0"/>
              </a:rPr>
              <a:t>Se stabilesc perioasele de muncă care nu se includ în stajul de mncă pentru calcului concediului</a:t>
            </a:r>
            <a:r>
              <a:rPr lang="en-US"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pPr algn="just"/>
            <a:r>
              <a:rPr lang="en-US" b="1" i="1" dirty="0" err="1">
                <a:latin typeface="Arial" panose="020B0604020202020204" pitchFamily="34" charset="0"/>
                <a:cs typeface="Arial" panose="020B0604020202020204" pitchFamily="34" charset="0"/>
              </a:rPr>
              <a:t>Pasul</a:t>
            </a:r>
            <a:r>
              <a:rPr lang="en-US" b="1" i="1" dirty="0">
                <a:latin typeface="Arial" panose="020B0604020202020204" pitchFamily="34" charset="0"/>
                <a:cs typeface="Arial" panose="020B0604020202020204" pitchFamily="34" charset="0"/>
              </a:rPr>
              <a:t> 4</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Întreaga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perioadă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lucrată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împărțită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lucru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ținând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seama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prezența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perioadelor</a:t>
            </a:r>
            <a:r>
              <a:rPr lang="en-US" dirty="0">
                <a:latin typeface="Arial" panose="020B0604020202020204" pitchFamily="34" charset="0"/>
                <a:cs typeface="Arial" panose="020B0604020202020204" pitchFamily="34" charset="0"/>
              </a:rPr>
              <a:t> </a:t>
            </a:r>
            <a:r>
              <a:rPr lang="ro-MO" dirty="0">
                <a:latin typeface="Arial" panose="020B0604020202020204" pitchFamily="34" charset="0"/>
                <a:cs typeface="Arial" panose="020B0604020202020204" pitchFamily="34" charset="0"/>
              </a:rPr>
              <a:t>ne incluse in stajiul de muncă pentru calculul concediului anual </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pasul</a:t>
            </a:r>
            <a:r>
              <a:rPr lang="en-US" dirty="0">
                <a:latin typeface="Arial" panose="020B0604020202020204" pitchFamily="34" charset="0"/>
                <a:cs typeface="Arial" panose="020B0604020202020204" pitchFamily="34" charset="0"/>
              </a:rPr>
              <a:t> 3.</a:t>
            </a:r>
            <a:endParaRPr lang="ru-RU" dirty="0">
              <a:latin typeface="Arial" panose="020B0604020202020204" pitchFamily="34" charset="0"/>
              <a:cs typeface="Arial" panose="020B0604020202020204" pitchFamily="34" charset="0"/>
            </a:endParaRPr>
          </a:p>
          <a:p>
            <a:pPr algn="just"/>
            <a:r>
              <a:rPr lang="ru-RU" b="1" i="1" dirty="0" err="1">
                <a:latin typeface="Arial" panose="020B0604020202020204" pitchFamily="34" charset="0"/>
                <a:cs typeface="Arial" panose="020B0604020202020204" pitchFamily="34" charset="0"/>
              </a:rPr>
              <a:t>Pasul</a:t>
            </a:r>
            <a:r>
              <a:rPr lang="ru-RU" b="1" i="1" dirty="0">
                <a:latin typeface="Arial" panose="020B0604020202020204" pitchFamily="34" charset="0"/>
                <a:cs typeface="Arial" panose="020B0604020202020204" pitchFamily="34" charset="0"/>
              </a:rPr>
              <a:t> 5</a:t>
            </a:r>
            <a:r>
              <a:rPr lang="ru-RU"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Numărul</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zile</a:t>
            </a:r>
            <a:r>
              <a:rPr lang="en-US" dirty="0">
                <a:latin typeface="Arial" panose="020B0604020202020204" pitchFamily="34" charset="0"/>
                <a:cs typeface="Arial" panose="020B0604020202020204" pitchFamily="34" charset="0"/>
              </a:rPr>
              <a:t> de </a:t>
            </a:r>
            <a:r>
              <a:rPr lang="ro-MO" dirty="0">
                <a:latin typeface="Arial" panose="020B0604020202020204" pitchFamily="34" charset="0"/>
                <a:cs typeface="Arial" panose="020B0604020202020204" pitchFamily="34" charset="0"/>
              </a:rPr>
              <a:t>concediu anual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calculat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luând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considerare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anii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lucru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calculați</a:t>
            </a:r>
            <a:r>
              <a:rPr lang="en-US" dirty="0">
                <a:latin typeface="Arial" panose="020B0604020202020204" pitchFamily="34" charset="0"/>
                <a:cs typeface="Arial" panose="020B0604020202020204" pitchFamily="34" charset="0"/>
              </a:rPr>
              <a:t>.</a:t>
            </a:r>
            <a:endParaRPr lang="ro-MD" dirty="0">
              <a:latin typeface="Arial" panose="020B0604020202020204" pitchFamily="34" charset="0"/>
              <a:cs typeface="Arial" panose="020B0604020202020204" pitchFamily="34" charset="0"/>
            </a:endParaRPr>
          </a:p>
          <a:p>
            <a:pPr algn="just"/>
            <a:endParaRPr lang="ru-RU" dirty="0">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1E5409CC-9D8B-442D-A232-257D8EFE58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401986"/>
            <a:ext cx="1828800" cy="12192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262992"/>
            <a:ext cx="7776864" cy="1012974"/>
          </a:xfrm>
        </p:spPr>
        <p:txBody>
          <a:bodyPr>
            <a:normAutofit fontScale="90000"/>
          </a:bodyPr>
          <a:lstStyle/>
          <a:p>
            <a:pPr algn="ctr"/>
            <a:br>
              <a:rPr lang="ru-RU" sz="3100" dirty="0"/>
            </a:br>
            <a:r>
              <a:rPr lang="ro-RO" sz="2800" dirty="0">
                <a:latin typeface="Arial" pitchFamily="34" charset="0"/>
                <a:cs typeface="Arial" pitchFamily="34" charset="0"/>
              </a:rPr>
              <a:t> </a:t>
            </a:r>
            <a:r>
              <a:rPr lang="ro-RO" sz="2700" dirty="0">
                <a:solidFill>
                  <a:schemeClr val="tx1"/>
                </a:solidFill>
                <a:latin typeface="Arial Black" panose="020B0A04020102020204" pitchFamily="34" charset="0"/>
                <a:cs typeface="Arial" pitchFamily="34" charset="0"/>
              </a:rPr>
              <a:t>Calculul numărului de zile de concediu anual plătit neutilizate</a:t>
            </a:r>
            <a:br>
              <a:rPr lang="ru-RU" dirty="0">
                <a:latin typeface="Arial" pitchFamily="34" charset="0"/>
                <a:cs typeface="Arial" pitchFamily="34" charset="0"/>
              </a:rPr>
            </a:br>
            <a:endParaRPr lang="ru-RU" dirty="0">
              <a:latin typeface="Arial" pitchFamily="34" charset="0"/>
              <a:cs typeface="Arial" pitchFamily="34" charset="0"/>
            </a:endParaRPr>
          </a:p>
        </p:txBody>
      </p:sp>
      <p:sp>
        <p:nvSpPr>
          <p:cNvPr id="2" name="Содержимое 1"/>
          <p:cNvSpPr>
            <a:spLocks noGrp="1"/>
          </p:cNvSpPr>
          <p:nvPr>
            <p:ph idx="1"/>
          </p:nvPr>
        </p:nvSpPr>
        <p:spPr>
          <a:xfrm>
            <a:off x="467544" y="1340768"/>
            <a:ext cx="7886700" cy="4711378"/>
          </a:xfrm>
        </p:spPr>
        <p:txBody>
          <a:bodyPr/>
          <a:lstStyle/>
          <a:p>
            <a:pPr marL="82296" indent="0">
              <a:buNone/>
            </a:pPr>
            <a:r>
              <a:rPr lang="ro-RO" sz="1400" dirty="0">
                <a:solidFill>
                  <a:schemeClr val="tx1"/>
                </a:solidFill>
                <a:latin typeface="Arial" pitchFamily="34" charset="0"/>
                <a:cs typeface="Arial" pitchFamily="34" charset="0"/>
              </a:rPr>
              <a:t>În Moldova, în practică, sunt utilizate două metode pentru a calcula numărul de zile neutilizate de concediu anual plătit:</a:t>
            </a:r>
          </a:p>
          <a:p>
            <a:pPr>
              <a:buFont typeface="Wingdings" panose="05000000000000000000" pitchFamily="2" charset="2"/>
              <a:buChar char="Ø"/>
            </a:pPr>
            <a:r>
              <a:rPr lang="ro-RO" sz="1400" dirty="0">
                <a:solidFill>
                  <a:schemeClr val="tx1"/>
                </a:solidFill>
                <a:latin typeface="Arial" pitchFamily="34" charset="0"/>
                <a:cs typeface="Arial" pitchFamily="34" charset="0"/>
              </a:rPr>
              <a:t>Metoda de calcul pentru fiecare lună lucrată.</a:t>
            </a:r>
          </a:p>
          <a:p>
            <a:pPr>
              <a:buFont typeface="Wingdings" panose="05000000000000000000" pitchFamily="2" charset="2"/>
              <a:buChar char="Ø"/>
            </a:pPr>
            <a:r>
              <a:rPr lang="ro-RO" sz="1400" dirty="0">
                <a:solidFill>
                  <a:schemeClr val="tx1"/>
                </a:solidFill>
                <a:latin typeface="Arial" pitchFamily="34" charset="0"/>
                <a:cs typeface="Arial" pitchFamily="34" charset="0"/>
              </a:rPr>
              <a:t>Metoda de calcul pentru fiecare zi lucrată.</a:t>
            </a:r>
            <a:endParaRPr lang="ru-RU" sz="1400" dirty="0">
              <a:solidFill>
                <a:schemeClr val="tx1"/>
              </a:solidFill>
              <a:latin typeface="Arial" pitchFamily="34" charset="0"/>
              <a:cs typeface="Arial" pitchFamily="34" charset="0"/>
            </a:endParaRPr>
          </a:p>
          <a:p>
            <a:endParaRPr lang="ru-RU" sz="1400" dirty="0"/>
          </a:p>
          <a:p>
            <a:pPr marL="82296" indent="0">
              <a:buNone/>
            </a:pPr>
            <a:endParaRPr lang="ru-RU" dirty="0"/>
          </a:p>
        </p:txBody>
      </p:sp>
      <p:sp>
        <p:nvSpPr>
          <p:cNvPr id="4" name="Скругленный прямоугольник 3"/>
          <p:cNvSpPr/>
          <p:nvPr/>
        </p:nvSpPr>
        <p:spPr>
          <a:xfrm>
            <a:off x="539552" y="2564904"/>
            <a:ext cx="8136904" cy="3819196"/>
          </a:xfrm>
          <a:prstGeom prst="roundRect">
            <a:avLst>
              <a:gd name="adj" fmla="val 159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649" name="Rectangle 1"/>
          <p:cNvSpPr>
            <a:spLocks noChangeArrowheads="1"/>
          </p:cNvSpPr>
          <p:nvPr/>
        </p:nvSpPr>
        <p:spPr bwMode="auto">
          <a:xfrm>
            <a:off x="789756" y="3212976"/>
            <a:ext cx="756448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o-RO" sz="1400" b="1" dirty="0">
                <a:latin typeface="Arial" panose="020B0604020202020204" pitchFamily="34" charset="0"/>
                <a:cs typeface="Arial" panose="020B0604020202020204" pitchFamily="34" charset="0"/>
              </a:rPr>
              <a:t>Metoda I. </a:t>
            </a:r>
            <a:r>
              <a:rPr lang="ro-RO" sz="1400" dirty="0">
                <a:latin typeface="Arial" panose="020B0604020202020204" pitchFamily="34" charset="0"/>
                <a:cs typeface="Arial" panose="020B0604020202020204" pitchFamily="34" charset="0"/>
              </a:rPr>
              <a:t>Procedăm din următoarele: concediu anual pătit cu durata de 28 de zile calndaristice pentru fiecarean lucrat. Pentru fiecare lună lucrată, salariatul are dreptul la 2,33 zile de concediu anual plătit (28 de zile / 12 luni).</a:t>
            </a:r>
          </a:p>
          <a:p>
            <a:pPr lvl="0" algn="just" fontAlgn="base">
              <a:spcBef>
                <a:spcPct val="0"/>
              </a:spcBef>
              <a:spcAft>
                <a:spcPct val="0"/>
              </a:spcAft>
            </a:pPr>
            <a:r>
              <a:rPr lang="ro-RO" sz="1400" dirty="0">
                <a:latin typeface="Arial" panose="020B0604020202020204" pitchFamily="34" charset="0"/>
                <a:cs typeface="Arial" panose="020B0604020202020204" pitchFamily="34" charset="0"/>
              </a:rPr>
              <a:t>La calcul, o lună incompletă este considerată completă dacă au fost lucrate 15 sau mai multe zile în ea, altfel nu este luată în considerare.</a:t>
            </a:r>
          </a:p>
          <a:p>
            <a:pPr lvl="0" algn="just" fontAlgn="base">
              <a:spcBef>
                <a:spcPct val="0"/>
              </a:spcBef>
              <a:spcAft>
                <a:spcPct val="0"/>
              </a:spcAft>
            </a:pPr>
            <a:r>
              <a:rPr lang="ro-RO" sz="1400" dirty="0">
                <a:latin typeface="Arial" panose="020B0604020202020204" pitchFamily="34" charset="0"/>
                <a:cs typeface="Arial" panose="020B0604020202020204" pitchFamily="34" charset="0"/>
              </a:rPr>
              <a:t>La primirea valorilor neintegrale, zilele de concediu anual plătit sunt determinate conform regulilor de rotunjire.</a:t>
            </a:r>
          </a:p>
          <a:p>
            <a:pPr lvl="0" algn="just" fontAlgn="base">
              <a:spcBef>
                <a:spcPct val="0"/>
              </a:spcBef>
              <a:spcAft>
                <a:spcPct val="0"/>
              </a:spcAft>
            </a:pPr>
            <a:r>
              <a:rPr lang="ro-RO" sz="1400" dirty="0">
                <a:latin typeface="Arial" panose="020B0604020202020204" pitchFamily="34" charset="0"/>
                <a:cs typeface="Arial" panose="020B0604020202020204" pitchFamily="34" charset="0"/>
              </a:rPr>
              <a:t>De exemplu:</a:t>
            </a:r>
          </a:p>
          <a:p>
            <a:pPr lvl="0" algn="just" fontAlgn="base">
              <a:spcBef>
                <a:spcPct val="0"/>
              </a:spcBef>
              <a:spcAft>
                <a:spcPct val="0"/>
              </a:spcAft>
              <a:buFontTx/>
              <a:buChar char="-"/>
            </a:pPr>
            <a:r>
              <a:rPr lang="ro-RO" sz="1400" dirty="0">
                <a:latin typeface="Arial" panose="020B0604020202020204" pitchFamily="34" charset="0"/>
                <a:cs typeface="Arial" panose="020B0604020202020204" pitchFamily="34" charset="0"/>
              </a:rPr>
              <a:t> 23,34 zile acumulate timp de 10 luni - rotunjire 23 zile;</a:t>
            </a:r>
          </a:p>
          <a:p>
            <a:pPr lvl="0" algn="just" fontAlgn="base">
              <a:spcBef>
                <a:spcPct val="0"/>
              </a:spcBef>
              <a:spcAft>
                <a:spcPct val="0"/>
              </a:spcAft>
            </a:pPr>
            <a:r>
              <a:rPr lang="ro-RO" sz="1400" dirty="0">
                <a:latin typeface="Arial" panose="020B0604020202020204" pitchFamily="34" charset="0"/>
                <a:cs typeface="Arial" panose="020B0604020202020204" pitchFamily="34" charset="0"/>
              </a:rPr>
              <a:t>- 18,</a:t>
            </a:r>
            <a:r>
              <a:rPr lang="ru-RU" sz="1400" dirty="0">
                <a:latin typeface="Arial" panose="020B0604020202020204" pitchFamily="34" charset="0"/>
                <a:cs typeface="Arial" panose="020B0604020202020204" pitchFamily="34" charset="0"/>
              </a:rPr>
              <a:t>67</a:t>
            </a:r>
            <a:r>
              <a:rPr lang="ro-RO" sz="1400" dirty="0">
                <a:latin typeface="Arial" panose="020B0604020202020204" pitchFamily="34" charset="0"/>
                <a:cs typeface="Arial" panose="020B0604020202020204" pitchFamily="34" charset="0"/>
              </a:rPr>
              <a:t> zile acumulate timp de 8 luni - rotunjire 19 zile.</a:t>
            </a:r>
          </a:p>
          <a:p>
            <a:pPr lvl="0" algn="just" fontAlgn="base">
              <a:spcBef>
                <a:spcPct val="0"/>
              </a:spcBef>
              <a:spcAft>
                <a:spcPct val="0"/>
              </a:spcAft>
            </a:pPr>
            <a:r>
              <a:rPr lang="ro-RO" sz="1400" dirty="0">
                <a:latin typeface="Arial" panose="020B0604020202020204" pitchFamily="34" charset="0"/>
                <a:cs typeface="Arial" panose="020B0604020202020204" pitchFamily="34" charset="0"/>
              </a:rPr>
              <a:t>Rotunjirea se poate face conform regulilor adoptate în regulamentele întreprinderii în favoarea angajatului.</a:t>
            </a:r>
            <a:endParaRPr kumimoji="0" lang="ru-RU" sz="1400" b="0" i="0" u="none" strike="noStrike" cap="none" normalizeH="0" baseline="0" dirty="0">
              <a:ln>
                <a:noFill/>
              </a:ln>
              <a:solidFill>
                <a:schemeClr val="tx1"/>
              </a:solidFill>
              <a:effectLst/>
              <a:latin typeface="Arial" panose="020B0604020202020204"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9552" y="188640"/>
            <a:ext cx="8147248" cy="6552728"/>
          </a:xfrm>
        </p:spPr>
        <p:txBody>
          <a:bodyPr>
            <a:normAutofit fontScale="47500" lnSpcReduction="20000"/>
          </a:bodyPr>
          <a:lstStyle/>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o-MO" dirty="0"/>
          </a:p>
          <a:p>
            <a:endParaRPr lang="ru-RU" dirty="0"/>
          </a:p>
          <a:p>
            <a:pPr marL="82296" indent="0" algn="just">
              <a:buNone/>
            </a:pPr>
            <a:endParaRPr lang="ro-RO" sz="3400" dirty="0">
              <a:latin typeface="Arial" pitchFamily="34" charset="0"/>
              <a:cs typeface="Arial" pitchFamily="34" charset="0"/>
            </a:endParaRPr>
          </a:p>
          <a:p>
            <a:pPr marL="82296" indent="0" algn="just">
              <a:buNone/>
            </a:pPr>
            <a:endParaRPr lang="ro-RO" sz="3400" dirty="0">
              <a:latin typeface="Arial" pitchFamily="34" charset="0"/>
              <a:cs typeface="Arial" pitchFamily="34" charset="0"/>
            </a:endParaRPr>
          </a:p>
          <a:p>
            <a:pPr marL="82296" indent="0" algn="just">
              <a:buNone/>
            </a:pPr>
            <a:endParaRPr lang="ro-RO" sz="4000" dirty="0">
              <a:latin typeface="Arial" pitchFamily="34" charset="0"/>
              <a:cs typeface="Arial" pitchFamily="34" charset="0"/>
            </a:endParaRPr>
          </a:p>
          <a:p>
            <a:pPr marL="82296" indent="0" algn="just">
              <a:buNone/>
            </a:pPr>
            <a:r>
              <a:rPr lang="ro-RO" sz="3400" dirty="0">
                <a:solidFill>
                  <a:schemeClr val="tx1"/>
                </a:solidFill>
                <a:latin typeface="Arial" pitchFamily="34" charset="0"/>
                <a:cs typeface="Arial" pitchFamily="34" charset="0"/>
              </a:rPr>
              <a:t>Metoda de calcul a perioadei de concediu pentru fiecare zi lucrată este considerată mai exactă, dar este și mai grea de calculat datorită faptului că lunile anului au un număr diferit de zile. </a:t>
            </a:r>
          </a:p>
          <a:p>
            <a:pPr marL="82296" indent="0" algn="just">
              <a:buNone/>
            </a:pPr>
            <a:r>
              <a:rPr lang="ro-RO" sz="3400" dirty="0">
                <a:solidFill>
                  <a:schemeClr val="tx1"/>
                </a:solidFill>
                <a:latin typeface="Arial" pitchFamily="34" charset="0"/>
                <a:cs typeface="Arial" pitchFamily="34" charset="0"/>
              </a:rPr>
              <a:t>Diferența în calcule pentru fiecare lună lucrată și fiecare zi lucrată este de plus/munis 1 zi calendaristică.Metoda de calcul a perioadei de concediu pentru fiecare lună lucrată este mai des utilizată la întreprinderi. </a:t>
            </a:r>
          </a:p>
          <a:p>
            <a:pPr marL="82296" indent="0" algn="just">
              <a:buNone/>
            </a:pPr>
            <a:endParaRPr lang="ro-RO" sz="3400" dirty="0">
              <a:solidFill>
                <a:schemeClr val="tx1"/>
              </a:solidFill>
              <a:latin typeface="Arial" pitchFamily="34" charset="0"/>
              <a:cs typeface="Arial" pitchFamily="34" charset="0"/>
            </a:endParaRPr>
          </a:p>
          <a:p>
            <a:pPr marL="82296" indent="0" algn="just">
              <a:buNone/>
            </a:pPr>
            <a:r>
              <a:rPr lang="ro-RO" sz="3400" dirty="0">
                <a:solidFill>
                  <a:schemeClr val="tx1"/>
                </a:solidFill>
                <a:latin typeface="Arial" pitchFamily="34" charset="0"/>
                <a:cs typeface="Arial" pitchFamily="34" charset="0"/>
              </a:rPr>
              <a:t>Ele prevăd înclusiv și reguli de rotunjire la calcularea numărului de zile de odihnă. Pentru o lună întreagă lucrată, se ia o perioadă egală sau mai mare de jumătate de lună. Iar perioada lucrată mai puțin  de o jumătate de lună este exclus din calcul.</a:t>
            </a:r>
            <a:endParaRPr lang="ru-RU" sz="3400" dirty="0">
              <a:solidFill>
                <a:schemeClr val="tx1"/>
              </a:solidFill>
              <a:latin typeface="Arial" pitchFamily="34" charset="0"/>
              <a:cs typeface="Arial" pitchFamily="34" charset="0"/>
            </a:endParaRPr>
          </a:p>
        </p:txBody>
      </p:sp>
      <p:sp>
        <p:nvSpPr>
          <p:cNvPr id="4" name="Скругленный прямоугольник 3"/>
          <p:cNvSpPr/>
          <p:nvPr/>
        </p:nvSpPr>
        <p:spPr>
          <a:xfrm>
            <a:off x="328700" y="429926"/>
            <a:ext cx="8358100" cy="2916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673" name="Rectangle 1"/>
          <p:cNvSpPr>
            <a:spLocks noChangeArrowheads="1"/>
          </p:cNvSpPr>
          <p:nvPr/>
        </p:nvSpPr>
        <p:spPr bwMode="auto">
          <a:xfrm>
            <a:off x="683568" y="692696"/>
            <a:ext cx="763284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o-RO" sz="1400" b="1" dirty="0">
                <a:latin typeface="Arial" panose="020B0604020202020204" pitchFamily="34" charset="0"/>
                <a:cs typeface="Arial" panose="020B0604020202020204" pitchFamily="34" charset="0"/>
              </a:rPr>
              <a:t>Metoda II.</a:t>
            </a:r>
            <a:r>
              <a:rPr lang="ro-RO" sz="1400" dirty="0">
                <a:latin typeface="Arial" panose="020B0604020202020204" pitchFamily="34" charset="0"/>
                <a:cs typeface="Arial" panose="020B0604020202020204" pitchFamily="34" charset="0"/>
              </a:rPr>
              <a:t> Procedăm din următoarele: concediu anual pătit cu durata de 28 de zile calndaristice pentru fiecarean lucrat, salariatul are dreptul la 0.0767 zile de concediu anual pcățite pentru 1 zi lucrată  (28 de zile / 365 de zile).</a:t>
            </a:r>
          </a:p>
          <a:p>
            <a:pPr lvl="0" fontAlgn="base">
              <a:spcBef>
                <a:spcPct val="0"/>
              </a:spcBef>
              <a:spcAft>
                <a:spcPct val="0"/>
              </a:spcAft>
            </a:pPr>
            <a:r>
              <a:rPr lang="ro-RO" sz="1400" dirty="0">
                <a:latin typeface="Arial" panose="020B0604020202020204" pitchFamily="34" charset="0"/>
                <a:cs typeface="Arial" panose="020B0604020202020204" pitchFamily="34" charset="0"/>
              </a:rPr>
              <a:t>La primirea valorilor neintegrale, zilele de concediu anuale plătite sunt, de asemenea, determinate în conformitate cu regulile de rotunjire.</a:t>
            </a:r>
          </a:p>
          <a:p>
            <a:pPr lvl="0" fontAlgn="base">
              <a:spcBef>
                <a:spcPct val="0"/>
              </a:spcBef>
              <a:spcAft>
                <a:spcPct val="0"/>
              </a:spcAft>
            </a:pPr>
            <a:r>
              <a:rPr lang="ro-RO" sz="1400" dirty="0">
                <a:latin typeface="Arial" panose="020B0604020202020204" pitchFamily="34" charset="0"/>
                <a:cs typeface="Arial" panose="020B0604020202020204" pitchFamily="34" charset="0"/>
              </a:rPr>
              <a:t>De exemplu:</a:t>
            </a:r>
          </a:p>
          <a:p>
            <a:pPr lvl="0" fontAlgn="base">
              <a:spcBef>
                <a:spcPct val="0"/>
              </a:spcBef>
              <a:spcAft>
                <a:spcPct val="0"/>
              </a:spcAft>
              <a:buFontTx/>
              <a:buChar char="-"/>
            </a:pPr>
            <a:r>
              <a:rPr lang="ro-RO" sz="1400" dirty="0">
                <a:latin typeface="Arial" panose="020B0604020202020204" pitchFamily="34" charset="0"/>
                <a:cs typeface="Arial" panose="020B0604020202020204" pitchFamily="34" charset="0"/>
              </a:rPr>
              <a:t> pentru 180 de zile, s-au acumulat 13.81 zile - rotunjire 14 zile;</a:t>
            </a:r>
          </a:p>
          <a:p>
            <a:pPr lvl="0" fontAlgn="base">
              <a:spcBef>
                <a:spcPct val="0"/>
              </a:spcBef>
              <a:spcAft>
                <a:spcPct val="0"/>
              </a:spcAft>
              <a:buFontTx/>
              <a:buChar char="-"/>
            </a:pPr>
            <a:r>
              <a:rPr lang="ro-RO" sz="1400" dirty="0">
                <a:latin typeface="Arial" panose="020B0604020202020204" pitchFamily="34" charset="0"/>
                <a:cs typeface="Arial" panose="020B0604020202020204" pitchFamily="34" charset="0"/>
              </a:rPr>
              <a:t> pentru 250 de zile, s-au acumulat 19.17 - rotunjire de 19 zile.</a:t>
            </a:r>
          </a:p>
          <a:p>
            <a:pPr lvl="0" fontAlgn="base">
              <a:spcBef>
                <a:spcPct val="0"/>
              </a:spcBef>
              <a:spcAft>
                <a:spcPct val="0"/>
              </a:spcAft>
            </a:pPr>
            <a:r>
              <a:rPr lang="ro-RO" sz="1400" dirty="0">
                <a:latin typeface="Arial" panose="020B0604020202020204" pitchFamily="34" charset="0"/>
                <a:cs typeface="Arial" panose="020B0604020202020204" pitchFamily="34" charset="0"/>
              </a:rPr>
              <a:t>Rotunjirea se poate face în conformitate cu regulile adoptate în regulamentele întreprinderii în favoarea angajatului</a:t>
            </a:r>
            <a:endParaRPr kumimoji="0" lang="ru-RU"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274638"/>
            <a:ext cx="8352928" cy="922114"/>
          </a:xfrm>
        </p:spPr>
        <p:txBody>
          <a:bodyPr>
            <a:normAutofit fontScale="90000"/>
          </a:bodyPr>
          <a:lstStyle/>
          <a:p>
            <a:pPr algn="ctr"/>
            <a:br>
              <a:rPr lang="ru-RU" dirty="0"/>
            </a:br>
            <a:r>
              <a:rPr lang="ro-RO" sz="2700" dirty="0">
                <a:latin typeface="Arial Black" panose="020B0A04020102020204" pitchFamily="34" charset="0"/>
                <a:cs typeface="Arial" pitchFamily="34" charset="0"/>
              </a:rPr>
              <a:t> </a:t>
            </a:r>
            <a:r>
              <a:rPr lang="ro-RO" sz="2700" dirty="0">
                <a:solidFill>
                  <a:schemeClr val="tx1"/>
                </a:solidFill>
                <a:latin typeface="Arial Black" panose="020B0A04020102020204" pitchFamily="34" charset="0"/>
                <a:cs typeface="Arial" pitchFamily="34" charset="0"/>
              </a:rPr>
              <a:t>Concediu suplimentar plătit în conformitate cu convențiile colective </a:t>
            </a:r>
            <a:br>
              <a:rPr lang="ru-RU" i="1" dirty="0">
                <a:solidFill>
                  <a:schemeClr val="tx1"/>
                </a:solidFill>
              </a:rPr>
            </a:br>
            <a:endParaRPr lang="ru-RU" dirty="0">
              <a:solidFill>
                <a:schemeClr val="tx1"/>
              </a:solidFill>
            </a:endParaRPr>
          </a:p>
        </p:txBody>
      </p:sp>
      <p:sp>
        <p:nvSpPr>
          <p:cNvPr id="2" name="Содержимое 1"/>
          <p:cNvSpPr>
            <a:spLocks noGrp="1"/>
          </p:cNvSpPr>
          <p:nvPr>
            <p:ph idx="1"/>
          </p:nvPr>
        </p:nvSpPr>
        <p:spPr>
          <a:xfrm>
            <a:off x="539552" y="1268760"/>
            <a:ext cx="8208912" cy="5314602"/>
          </a:xfrm>
        </p:spPr>
        <p:txBody>
          <a:bodyPr>
            <a:normAutofit fontScale="62500" lnSpcReduction="20000"/>
          </a:bodyPr>
          <a:lstStyle/>
          <a:p>
            <a:endParaRPr lang="ro-RO" sz="2300" dirty="0"/>
          </a:p>
          <a:p>
            <a:pPr marL="82296" indent="0" algn="just">
              <a:buNone/>
            </a:pPr>
            <a:r>
              <a:rPr lang="ro-RO" sz="2300" dirty="0">
                <a:solidFill>
                  <a:schemeClr val="tx1"/>
                </a:solidFill>
                <a:latin typeface="Arial" pitchFamily="34" charset="0"/>
                <a:cs typeface="Arial" pitchFamily="34" charset="0"/>
              </a:rPr>
              <a:t>Concediul suplimentar plătit în zilele lucrătoare poate fi asigurat prin </a:t>
            </a:r>
            <a:r>
              <a:rPr lang="ro-RO" sz="2300" b="1" dirty="0">
                <a:solidFill>
                  <a:schemeClr val="tx1"/>
                </a:solidFill>
                <a:latin typeface="Arial" pitchFamily="34" charset="0"/>
                <a:cs typeface="Arial" pitchFamily="34" charset="0"/>
              </a:rPr>
              <a:t>Convenția colectivă (la nivel național) „Programul de lucru și orele de odihnă” nr. 2/2004 (în continuare - CC                                nr. 2/2004) </a:t>
            </a:r>
            <a:r>
              <a:rPr lang="ro-RO" sz="2300" dirty="0">
                <a:solidFill>
                  <a:schemeClr val="tx1"/>
                </a:solidFill>
                <a:latin typeface="Arial" pitchFamily="34" charset="0"/>
                <a:cs typeface="Arial" pitchFamily="34" charset="0"/>
              </a:rPr>
              <a:t>în cazurile prevăzute la art. 11 la prezentarea documentelor relevante. </a:t>
            </a:r>
            <a:endParaRPr lang="ru-RU" sz="2300" dirty="0">
              <a:solidFill>
                <a:schemeClr val="tx1"/>
              </a:solidFill>
              <a:latin typeface="Arial" pitchFamily="34" charset="0"/>
              <a:cs typeface="Arial" pitchFamily="34" charset="0"/>
            </a:endParaRPr>
          </a:p>
          <a:p>
            <a:pPr marL="82296" indent="0" algn="just">
              <a:buNone/>
            </a:pPr>
            <a:endParaRPr lang="ro-RO" sz="2300" dirty="0">
              <a:solidFill>
                <a:schemeClr val="tx1"/>
              </a:solidFill>
              <a:latin typeface="Arial" pitchFamily="34" charset="0"/>
              <a:cs typeface="Arial" pitchFamily="34" charset="0"/>
            </a:endParaRPr>
          </a:p>
          <a:p>
            <a:pPr marL="82296" indent="0" algn="just">
              <a:buNone/>
            </a:pPr>
            <a:r>
              <a:rPr lang="ro-RO" sz="2300" dirty="0">
                <a:solidFill>
                  <a:schemeClr val="tx1"/>
                </a:solidFill>
                <a:latin typeface="Arial" pitchFamily="34" charset="0"/>
                <a:cs typeface="Arial" pitchFamily="34" charset="0"/>
              </a:rPr>
              <a:t>Concediile suplimentare plătite sunt acordata  strict în momentul evenimentului și nu pot fi transferate într-o altă perioadă.</a:t>
            </a:r>
          </a:p>
          <a:p>
            <a:pPr marL="82296" indent="0" algn="just">
              <a:buNone/>
            </a:pPr>
            <a:endParaRPr lang="ru-RU" sz="2300" dirty="0">
              <a:solidFill>
                <a:schemeClr val="tx1"/>
              </a:solidFill>
              <a:latin typeface="Arial" pitchFamily="34" charset="0"/>
              <a:cs typeface="Arial" pitchFamily="34" charset="0"/>
            </a:endParaRPr>
          </a:p>
          <a:p>
            <a:pPr marL="82296" indent="0" algn="just">
              <a:buNone/>
            </a:pPr>
            <a:r>
              <a:rPr lang="ro-RO" sz="2300" dirty="0">
                <a:solidFill>
                  <a:schemeClr val="tx1"/>
                </a:solidFill>
                <a:latin typeface="Arial" pitchFamily="34" charset="0"/>
                <a:cs typeface="Arial" pitchFamily="34" charset="0"/>
              </a:rPr>
              <a:t>Conform art. 11 CC nr. 2/2004, la prezentarea documentelor relevante, salariaților li se poate acorda concediu suplimentar plătit în zilele lucrătoare în următoarele cazuri:</a:t>
            </a:r>
            <a:endParaRPr lang="ru-RU" sz="2300" dirty="0">
              <a:solidFill>
                <a:schemeClr val="tx1"/>
              </a:solidFill>
              <a:latin typeface="Arial" pitchFamily="34" charset="0"/>
              <a:cs typeface="Arial" pitchFamily="34" charset="0"/>
            </a:endParaRPr>
          </a:p>
          <a:p>
            <a:pPr marL="82296" indent="0" algn="just">
              <a:buNone/>
            </a:pP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căsătoria</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salariatului</a:t>
            </a:r>
            <a:r>
              <a:rPr lang="ro-MO" sz="2300" b="1" i="1" dirty="0">
                <a:solidFill>
                  <a:schemeClr val="tx1"/>
                </a:solidFill>
                <a:latin typeface="Arial" pitchFamily="34" charset="0"/>
                <a:cs typeface="Arial" pitchFamily="34" charset="0"/>
              </a:rPr>
              <a:t>  </a:t>
            </a:r>
            <a:r>
              <a:rPr lang="ru-RU" sz="2300" b="1" i="1" dirty="0">
                <a:solidFill>
                  <a:schemeClr val="tx1"/>
                </a:solidFill>
                <a:latin typeface="Arial" pitchFamily="34" charset="0"/>
                <a:cs typeface="Arial" pitchFamily="34" charset="0"/>
              </a:rPr>
              <a:t>- 3 </a:t>
            </a:r>
            <a:r>
              <a:rPr lang="ru-RU" sz="2300" b="1" i="1" dirty="0" err="1">
                <a:solidFill>
                  <a:schemeClr val="tx1"/>
                </a:solidFill>
                <a:latin typeface="Arial" pitchFamily="34" charset="0"/>
                <a:cs typeface="Arial" pitchFamily="34" charset="0"/>
              </a:rPr>
              <a:t>zile</a:t>
            </a:r>
            <a:r>
              <a:rPr lang="ru-RU" sz="2300" b="1" i="1" dirty="0">
                <a:solidFill>
                  <a:schemeClr val="tx1"/>
                </a:solidFill>
                <a:latin typeface="Arial" pitchFamily="34" charset="0"/>
                <a:cs typeface="Arial" pitchFamily="34" charset="0"/>
              </a:rPr>
              <a:t>;   </a:t>
            </a:r>
          </a:p>
          <a:p>
            <a:pPr marL="82296" indent="0" algn="just">
              <a:buNone/>
            </a:pP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căsătoria</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copilului</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salariatului</a:t>
            </a:r>
            <a:r>
              <a:rPr lang="ro-MO" sz="2300" b="1" i="1" dirty="0">
                <a:solidFill>
                  <a:schemeClr val="tx1"/>
                </a:solidFill>
                <a:latin typeface="Arial" pitchFamily="34" charset="0"/>
                <a:cs typeface="Arial" pitchFamily="34" charset="0"/>
              </a:rPr>
              <a:t> </a:t>
            </a:r>
            <a:r>
              <a:rPr lang="ru-RU" sz="2300" b="1" i="1" dirty="0">
                <a:solidFill>
                  <a:schemeClr val="tx1"/>
                </a:solidFill>
                <a:latin typeface="Arial" pitchFamily="34" charset="0"/>
                <a:cs typeface="Arial" pitchFamily="34" charset="0"/>
              </a:rPr>
              <a:t>- 1 </a:t>
            </a:r>
            <a:r>
              <a:rPr lang="ru-RU" sz="2300" b="1" i="1" dirty="0" err="1">
                <a:solidFill>
                  <a:schemeClr val="tx1"/>
                </a:solidFill>
                <a:latin typeface="Arial" pitchFamily="34" charset="0"/>
                <a:cs typeface="Arial" pitchFamily="34" charset="0"/>
              </a:rPr>
              <a:t>zi</a:t>
            </a:r>
            <a:r>
              <a:rPr lang="ru-RU" sz="2300" b="1" i="1" dirty="0">
                <a:solidFill>
                  <a:schemeClr val="tx1"/>
                </a:solidFill>
                <a:latin typeface="Arial" pitchFamily="34" charset="0"/>
                <a:cs typeface="Arial" pitchFamily="34" charset="0"/>
              </a:rPr>
              <a:t>;</a:t>
            </a:r>
          </a:p>
          <a:p>
            <a:pPr marL="82296" indent="0" algn="just">
              <a:buNone/>
            </a:pP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înfierea</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copilului</a:t>
            </a:r>
            <a:r>
              <a:rPr lang="ro-MO" sz="2300" b="1" i="1" dirty="0">
                <a:solidFill>
                  <a:schemeClr val="tx1"/>
                </a:solidFill>
                <a:latin typeface="Arial" pitchFamily="34" charset="0"/>
                <a:cs typeface="Arial" pitchFamily="34" charset="0"/>
              </a:rPr>
              <a:t> </a:t>
            </a:r>
            <a:r>
              <a:rPr lang="ru-RU" sz="2300" b="1" i="1" dirty="0">
                <a:solidFill>
                  <a:schemeClr val="tx1"/>
                </a:solidFill>
                <a:latin typeface="Arial" pitchFamily="34" charset="0"/>
                <a:cs typeface="Arial" pitchFamily="34" charset="0"/>
              </a:rPr>
              <a:t>- 1 </a:t>
            </a:r>
            <a:r>
              <a:rPr lang="ru-RU" sz="2300" b="1" i="1" dirty="0" err="1">
                <a:solidFill>
                  <a:schemeClr val="tx1"/>
                </a:solidFill>
                <a:latin typeface="Arial" pitchFamily="34" charset="0"/>
                <a:cs typeface="Arial" pitchFamily="34" charset="0"/>
              </a:rPr>
              <a:t>zi</a:t>
            </a:r>
            <a:r>
              <a:rPr lang="ru-RU" sz="2300" b="1" i="1" dirty="0">
                <a:solidFill>
                  <a:schemeClr val="tx1"/>
                </a:solidFill>
                <a:latin typeface="Arial" pitchFamily="34" charset="0"/>
                <a:cs typeface="Arial" pitchFamily="34" charset="0"/>
              </a:rPr>
              <a:t>;</a:t>
            </a:r>
          </a:p>
          <a:p>
            <a:pPr marL="82296" indent="0" algn="just">
              <a:buNone/>
            </a:pP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decesul</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părinţilor</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socrilor</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soţului</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soţiei</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copilului</a:t>
            </a:r>
            <a:r>
              <a:rPr lang="ro-MO" sz="2300" b="1" i="1" dirty="0">
                <a:solidFill>
                  <a:schemeClr val="tx1"/>
                </a:solidFill>
                <a:latin typeface="Arial" pitchFamily="34" charset="0"/>
                <a:cs typeface="Arial" pitchFamily="34" charset="0"/>
              </a:rPr>
              <a:t> </a:t>
            </a:r>
            <a:r>
              <a:rPr lang="ru-RU" sz="2300" b="1" i="1" dirty="0">
                <a:solidFill>
                  <a:schemeClr val="tx1"/>
                </a:solidFill>
                <a:latin typeface="Arial" pitchFamily="34" charset="0"/>
                <a:cs typeface="Arial" pitchFamily="34" charset="0"/>
              </a:rPr>
              <a:t>- 3 </a:t>
            </a:r>
            <a:r>
              <a:rPr lang="ru-RU" sz="2300" b="1" i="1" dirty="0" err="1">
                <a:solidFill>
                  <a:schemeClr val="tx1"/>
                </a:solidFill>
                <a:latin typeface="Arial" pitchFamily="34" charset="0"/>
                <a:cs typeface="Arial" pitchFamily="34" charset="0"/>
              </a:rPr>
              <a:t>zile</a:t>
            </a:r>
            <a:r>
              <a:rPr lang="ru-RU" sz="2300" b="1" i="1" dirty="0">
                <a:solidFill>
                  <a:schemeClr val="tx1"/>
                </a:solidFill>
                <a:latin typeface="Arial" pitchFamily="34" charset="0"/>
                <a:cs typeface="Arial" pitchFamily="34" charset="0"/>
              </a:rPr>
              <a:t>;   </a:t>
            </a:r>
          </a:p>
          <a:p>
            <a:pPr marL="82296" indent="0" algn="just">
              <a:buNone/>
            </a:pP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decesul</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fratelui</a:t>
            </a:r>
            <a:r>
              <a:rPr lang="ru-RU" sz="2300" b="1" i="1" dirty="0">
                <a:solidFill>
                  <a:schemeClr val="tx1"/>
                </a:solidFill>
                <a:latin typeface="Arial" pitchFamily="34" charset="0"/>
                <a:cs typeface="Arial" pitchFamily="34" charset="0"/>
              </a:rPr>
              <a:t>/</a:t>
            </a:r>
            <a:r>
              <a:rPr lang="ru-RU" sz="2300" b="1" i="1" dirty="0" err="1">
                <a:solidFill>
                  <a:schemeClr val="tx1"/>
                </a:solidFill>
                <a:latin typeface="Arial" pitchFamily="34" charset="0"/>
                <a:cs typeface="Arial" pitchFamily="34" charset="0"/>
              </a:rPr>
              <a:t>surorii</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bunicului</a:t>
            </a:r>
            <a:r>
              <a:rPr lang="ru-RU" sz="2300" b="1" i="1" dirty="0">
                <a:solidFill>
                  <a:schemeClr val="tx1"/>
                </a:solidFill>
                <a:latin typeface="Arial" pitchFamily="34" charset="0"/>
                <a:cs typeface="Arial" pitchFamily="34" charset="0"/>
              </a:rPr>
              <a:t>/</a:t>
            </a:r>
            <a:r>
              <a:rPr lang="ru-RU" sz="2300" b="1" i="1" dirty="0" err="1">
                <a:solidFill>
                  <a:schemeClr val="tx1"/>
                </a:solidFill>
                <a:latin typeface="Arial" pitchFamily="34" charset="0"/>
                <a:cs typeface="Arial" pitchFamily="34" charset="0"/>
              </a:rPr>
              <a:t>bunicii</a:t>
            </a:r>
            <a:r>
              <a:rPr lang="ro-MO" sz="2300" b="1" i="1" dirty="0">
                <a:solidFill>
                  <a:schemeClr val="tx1"/>
                </a:solidFill>
                <a:latin typeface="Arial" pitchFamily="34" charset="0"/>
                <a:cs typeface="Arial" pitchFamily="34" charset="0"/>
              </a:rPr>
              <a:t> </a:t>
            </a:r>
            <a:r>
              <a:rPr lang="ru-RU" sz="2300" b="1" i="1" dirty="0">
                <a:solidFill>
                  <a:schemeClr val="tx1"/>
                </a:solidFill>
                <a:latin typeface="Arial" pitchFamily="34" charset="0"/>
                <a:cs typeface="Arial" pitchFamily="34" charset="0"/>
              </a:rPr>
              <a:t>- 1 </a:t>
            </a:r>
            <a:r>
              <a:rPr lang="ru-RU" sz="2300" b="1" i="1" dirty="0" err="1">
                <a:solidFill>
                  <a:schemeClr val="tx1"/>
                </a:solidFill>
                <a:latin typeface="Arial" pitchFamily="34" charset="0"/>
                <a:cs typeface="Arial" pitchFamily="34" charset="0"/>
              </a:rPr>
              <a:t>zi</a:t>
            </a:r>
            <a:r>
              <a:rPr lang="ru-RU" sz="2300" b="1" i="1" dirty="0">
                <a:solidFill>
                  <a:schemeClr val="tx1"/>
                </a:solidFill>
                <a:latin typeface="Arial" pitchFamily="34" charset="0"/>
                <a:cs typeface="Arial" pitchFamily="34" charset="0"/>
              </a:rPr>
              <a:t>;</a:t>
            </a:r>
          </a:p>
          <a:p>
            <a:pPr marL="82296" indent="0" algn="just">
              <a:buNone/>
            </a:pP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părinților  care</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au</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copii</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în</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clasele</a:t>
            </a:r>
            <a:r>
              <a:rPr lang="ru-RU" sz="2300" b="1" i="1" dirty="0">
                <a:solidFill>
                  <a:schemeClr val="tx1"/>
                </a:solidFill>
                <a:latin typeface="Arial" pitchFamily="34" charset="0"/>
                <a:cs typeface="Arial" pitchFamily="34" charset="0"/>
              </a:rPr>
              <a:t> I </a:t>
            </a:r>
            <a:r>
              <a:rPr lang="ru-RU" sz="2300" b="1" i="1" dirty="0" err="1">
                <a:solidFill>
                  <a:schemeClr val="tx1"/>
                </a:solidFill>
                <a:latin typeface="Arial" pitchFamily="34" charset="0"/>
                <a:cs typeface="Arial" pitchFamily="34" charset="0"/>
              </a:rPr>
              <a:t>şi</a:t>
            </a:r>
            <a:r>
              <a:rPr lang="ru-RU" sz="2300" b="1" i="1" dirty="0">
                <a:solidFill>
                  <a:schemeClr val="tx1"/>
                </a:solidFill>
                <a:latin typeface="Arial" pitchFamily="34" charset="0"/>
                <a:cs typeface="Arial" pitchFamily="34" charset="0"/>
              </a:rPr>
              <a:t> II</a:t>
            </a:r>
            <a:r>
              <a:rPr lang="ro-MO" sz="2300" b="1" i="1" dirty="0">
                <a:solidFill>
                  <a:schemeClr val="tx1"/>
                </a:solidFill>
                <a:latin typeface="Arial" pitchFamily="34" charset="0"/>
                <a:cs typeface="Arial" pitchFamily="34" charset="0"/>
              </a:rPr>
              <a:t> </a:t>
            </a:r>
            <a:r>
              <a:rPr lang="ru-RU" sz="2300" b="1" i="1" dirty="0">
                <a:solidFill>
                  <a:schemeClr val="tx1"/>
                </a:solidFill>
                <a:latin typeface="Arial" pitchFamily="34" charset="0"/>
                <a:cs typeface="Arial" pitchFamily="34" charset="0"/>
              </a:rPr>
              <a:t>- 1 </a:t>
            </a:r>
            <a:r>
              <a:rPr lang="ru-RU" sz="2300" b="1" i="1" dirty="0" err="1">
                <a:solidFill>
                  <a:schemeClr val="tx1"/>
                </a:solidFill>
                <a:latin typeface="Arial" pitchFamily="34" charset="0"/>
                <a:cs typeface="Arial" pitchFamily="34" charset="0"/>
              </a:rPr>
              <a:t>zi</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la</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începutul</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anului</a:t>
            </a:r>
            <a:r>
              <a:rPr lang="ro-MO"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școlar și </a:t>
            </a:r>
            <a:r>
              <a:rPr lang="ru-RU" sz="2300" b="1" i="1" dirty="0">
                <a:solidFill>
                  <a:schemeClr val="tx1"/>
                </a:solidFill>
                <a:latin typeface="Arial" pitchFamily="34" charset="0"/>
                <a:cs typeface="Arial" pitchFamily="34" charset="0"/>
              </a:rPr>
              <a:t>1 </a:t>
            </a:r>
            <a:r>
              <a:rPr lang="ru-RU" sz="2300" b="1" i="1" dirty="0" err="1">
                <a:solidFill>
                  <a:schemeClr val="tx1"/>
                </a:solidFill>
                <a:latin typeface="Arial" pitchFamily="34" charset="0"/>
                <a:cs typeface="Arial" pitchFamily="34" charset="0"/>
              </a:rPr>
              <a:t>zila</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sfîrșitul anului</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școlar</a:t>
            </a:r>
            <a:endParaRPr lang="ru-RU" sz="2300" b="1" i="1" dirty="0">
              <a:solidFill>
                <a:schemeClr val="tx1"/>
              </a:solidFill>
              <a:latin typeface="Arial" pitchFamily="34" charset="0"/>
              <a:cs typeface="Arial" pitchFamily="34" charset="0"/>
            </a:endParaRPr>
          </a:p>
          <a:p>
            <a:pPr marL="82296" indent="0" algn="just">
              <a:buNone/>
            </a:pP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încorporarea</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în</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rîndurile</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Armatei</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Naţionale</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a</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membrului</a:t>
            </a:r>
            <a:r>
              <a:rPr lang="ru-RU" sz="2300" b="1" i="1" dirty="0">
                <a:solidFill>
                  <a:schemeClr val="tx1"/>
                </a:solidFill>
                <a:latin typeface="Arial" pitchFamily="34" charset="0"/>
                <a:cs typeface="Arial" pitchFamily="34" charset="0"/>
              </a:rPr>
              <a:t> </a:t>
            </a:r>
            <a:r>
              <a:rPr lang="ru-RU" sz="2300" b="1" i="1" dirty="0" err="1">
                <a:solidFill>
                  <a:schemeClr val="tx1"/>
                </a:solidFill>
                <a:latin typeface="Arial" pitchFamily="34" charset="0"/>
                <a:cs typeface="Arial" pitchFamily="34" charset="0"/>
              </a:rPr>
              <a:t>familiei</a:t>
            </a:r>
            <a:r>
              <a:rPr lang="ro-MO" sz="2300" b="1" i="1" dirty="0">
                <a:solidFill>
                  <a:schemeClr val="tx1"/>
                </a:solidFill>
                <a:latin typeface="Arial" pitchFamily="34" charset="0"/>
                <a:cs typeface="Arial" pitchFamily="34" charset="0"/>
              </a:rPr>
              <a:t> </a:t>
            </a:r>
            <a:r>
              <a:rPr lang="ru-RU" sz="2300" b="1" i="1" dirty="0">
                <a:solidFill>
                  <a:schemeClr val="tx1"/>
                </a:solidFill>
                <a:latin typeface="Arial" pitchFamily="34" charset="0"/>
                <a:cs typeface="Arial" pitchFamily="34" charset="0"/>
              </a:rPr>
              <a:t> - 1 </a:t>
            </a:r>
            <a:r>
              <a:rPr lang="ru-RU" sz="2300" b="1" i="1" dirty="0" err="1">
                <a:solidFill>
                  <a:schemeClr val="tx1"/>
                </a:solidFill>
                <a:latin typeface="Arial" pitchFamily="34" charset="0"/>
                <a:cs typeface="Arial" pitchFamily="34" charset="0"/>
              </a:rPr>
              <a:t>zi</a:t>
            </a:r>
            <a:r>
              <a:rPr lang="ru-RU" sz="2300" b="1" i="1" dirty="0">
                <a:solidFill>
                  <a:schemeClr val="tx1"/>
                </a:solidFill>
                <a:latin typeface="Arial" pitchFamily="34" charset="0"/>
                <a:cs typeface="Arial" pitchFamily="34" charset="0"/>
              </a:rPr>
              <a:t>.</a:t>
            </a:r>
          </a:p>
          <a:p>
            <a:pPr marL="82296" indent="0" algn="just">
              <a:buNone/>
            </a:pPr>
            <a:r>
              <a:rPr lang="en-US" sz="2300" dirty="0">
                <a:solidFill>
                  <a:schemeClr val="tx1"/>
                </a:solidFill>
                <a:latin typeface="Arial" pitchFamily="34" charset="0"/>
                <a:cs typeface="Arial" pitchFamily="34" charset="0"/>
              </a:rPr>
              <a:t> </a:t>
            </a:r>
            <a:endParaRPr lang="ru-RU" sz="2300" dirty="0">
              <a:solidFill>
                <a:schemeClr val="tx1"/>
              </a:solidFill>
              <a:latin typeface="Arial" pitchFamily="34" charset="0"/>
              <a:cs typeface="Arial" pitchFamily="34" charset="0"/>
            </a:endParaRPr>
          </a:p>
          <a:p>
            <a:pPr marL="82296" indent="0" algn="just">
              <a:buNone/>
            </a:pPr>
            <a:r>
              <a:rPr lang="ro-RO" sz="2300" dirty="0">
                <a:solidFill>
                  <a:schemeClr val="tx1"/>
                </a:solidFill>
                <a:latin typeface="Arial" pitchFamily="34" charset="0"/>
                <a:cs typeface="Arial" pitchFamily="34" charset="0"/>
              </a:rPr>
              <a:t>Tatălui unui nou-născut i se acordă dreptul la un concediu parental de 3 zile calendaristice cu păstrarea salariului mediu în conformitate cu art. 11 CC nr. 2/2004. Concediul paternal se acordă în primele 56 de zile după nașterea copilului, în baza unei cereri scrise a salariatului.</a:t>
            </a:r>
            <a:r>
              <a:rPr lang="ru-RU" sz="2300" baseline="30000" dirty="0">
                <a:solidFill>
                  <a:schemeClr val="tx1"/>
                </a:solidFill>
                <a:latin typeface="Arial" pitchFamily="34" charset="0"/>
                <a:cs typeface="Arial" pitchFamily="34" charset="0"/>
              </a:rPr>
              <a:t>	</a:t>
            </a:r>
            <a:endParaRPr lang="ru-RU" sz="2300" dirty="0">
              <a:solidFill>
                <a:schemeClr val="tx1"/>
              </a:solidFill>
              <a:latin typeface="Arial" pitchFamily="34" charset="0"/>
              <a:cs typeface="Arial" pitchFamily="34" charset="0"/>
            </a:endParaRPr>
          </a:p>
          <a:p>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4992BD3-9B1D-41D2-9AB7-C11AEAA644AC}"/>
              </a:ext>
            </a:extLst>
          </p:cNvPr>
          <p:cNvSpPr>
            <a:spLocks noGrp="1"/>
          </p:cNvSpPr>
          <p:nvPr>
            <p:ph idx="1"/>
          </p:nvPr>
        </p:nvSpPr>
        <p:spPr>
          <a:xfrm>
            <a:off x="544538" y="369171"/>
            <a:ext cx="6830854" cy="5987752"/>
          </a:xfrm>
        </p:spPr>
        <p:txBody>
          <a:bodyPr/>
          <a:lstStyle/>
          <a:p>
            <a:pPr marL="82296" indent="0" algn="just">
              <a:buNone/>
            </a:pPr>
            <a:r>
              <a:rPr lang="ro-RO" sz="1600" dirty="0">
                <a:solidFill>
                  <a:schemeClr val="tx1"/>
                </a:solidFill>
                <a:latin typeface="Arial" panose="020B0604020202020204" pitchFamily="34" charset="0"/>
                <a:cs typeface="Arial" panose="020B0604020202020204" pitchFamily="34" charset="0"/>
              </a:rPr>
              <a:t>    Dreptul la concediu anual plătit face parte din statutul juridic al oricărui angajat. Angajatul nu pot renunța la drepturile prevăzute de Codul muncii,  convențiile colective la nivel de ramură și / sau la nivel de întreprindere, precum și alte regulamente interne ale întreprinderii. </a:t>
            </a:r>
            <a:endParaRPr lang="ru-RU" sz="1600" dirty="0">
              <a:solidFill>
                <a:schemeClr val="tx1"/>
              </a:solidFill>
              <a:latin typeface="Arial" panose="020B0604020202020204" pitchFamily="34" charset="0"/>
              <a:cs typeface="Arial" panose="020B0604020202020204" pitchFamily="34" charset="0"/>
            </a:endParaRPr>
          </a:p>
          <a:p>
            <a:pPr marL="82296" indent="0">
              <a:buNone/>
            </a:pPr>
            <a:endParaRPr lang="ru-RU" dirty="0"/>
          </a:p>
          <a:p>
            <a:pPr marL="82296" indent="0">
              <a:buNone/>
            </a:pPr>
            <a:endParaRPr lang="ru-RU" dirty="0"/>
          </a:p>
          <a:p>
            <a:pPr marL="82296" indent="0">
              <a:buNone/>
            </a:pPr>
            <a:endParaRPr lang="ru-RU" dirty="0"/>
          </a:p>
          <a:p>
            <a:pPr marL="82296" indent="0">
              <a:buNone/>
            </a:pPr>
            <a:endParaRPr lang="ru-RU" dirty="0"/>
          </a:p>
          <a:p>
            <a:pPr marL="82296" indent="0">
              <a:buNone/>
            </a:pPr>
            <a:endParaRPr lang="ru-RU" dirty="0"/>
          </a:p>
        </p:txBody>
      </p:sp>
      <p:sp>
        <p:nvSpPr>
          <p:cNvPr id="4" name="Прямоугольник: скругленные углы 3">
            <a:extLst>
              <a:ext uri="{FF2B5EF4-FFF2-40B4-BE49-F238E27FC236}">
                <a16:creationId xmlns:a16="http://schemas.microsoft.com/office/drawing/2014/main" id="{8BB2A8D0-D45B-4DA7-8112-86B721881979}"/>
              </a:ext>
            </a:extLst>
          </p:cNvPr>
          <p:cNvSpPr/>
          <p:nvPr/>
        </p:nvSpPr>
        <p:spPr>
          <a:xfrm>
            <a:off x="539552" y="1483293"/>
            <a:ext cx="6696744" cy="1225627"/>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ro-RO"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Important! </a:t>
            </a:r>
            <a:r>
              <a:rPr lang="en-US"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Orice</a:t>
            </a:r>
            <a:r>
              <a:rPr lang="en-US"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înţelegere</a:t>
            </a:r>
            <a:r>
              <a:rPr lang="en-US"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prin</a:t>
            </a:r>
            <a:r>
              <a:rPr lang="en-US"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care se </a:t>
            </a:r>
            <a:r>
              <a:rPr lang="en-US"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urmăreşte</a:t>
            </a:r>
            <a:r>
              <a:rPr lang="en-US"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renunţarea</a:t>
            </a:r>
            <a:r>
              <a:rPr lang="en-US"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angajatului</a:t>
            </a:r>
            <a:r>
              <a:rPr lang="en-US"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la </a:t>
            </a:r>
            <a:r>
              <a:rPr lang="en-US"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drepturile</a:t>
            </a:r>
            <a:r>
              <a:rPr lang="en-US"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sale de </a:t>
            </a:r>
            <a:r>
              <a:rPr lang="en-US"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muncă</a:t>
            </a:r>
            <a:r>
              <a:rPr lang="en-US"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sau</a:t>
            </a:r>
            <a:r>
              <a:rPr lang="en-US"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limitarea</a:t>
            </a:r>
            <a:r>
              <a:rPr lang="en-US"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acestora</a:t>
            </a:r>
            <a:r>
              <a:rPr lang="en-US"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este</a:t>
            </a:r>
            <a:r>
              <a:rPr lang="en-US"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nulă</a:t>
            </a:r>
            <a:r>
              <a:rPr lang="en-US"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(art. 9 </a:t>
            </a:r>
            <a:r>
              <a:rPr lang="en-US"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alin</a:t>
            </a:r>
            <a:r>
              <a:rPr lang="en-US"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(1</a:t>
            </a:r>
            <a:r>
              <a:rPr lang="en-US" b="1" baseline="30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1</a:t>
            </a:r>
            <a:r>
              <a:rPr lang="en-US"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din </a:t>
            </a:r>
            <a:r>
              <a:rPr lang="en-US"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Codul</a:t>
            </a:r>
            <a:r>
              <a:rPr lang="en-US"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muncii</a:t>
            </a:r>
            <a:r>
              <a:rPr lang="en-US"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r>
              <a:rPr lang="ro-RO" b="1"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a:t>
            </a:r>
            <a:endParaRPr lang="ru-RU"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87C81295-BB2B-4739-B5A5-6FD7A6423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852936"/>
            <a:ext cx="7992887" cy="3468409"/>
          </a:xfrm>
          <a:prstGeom prst="rect">
            <a:avLst/>
          </a:prstGeom>
        </p:spPr>
      </p:pic>
    </p:spTree>
    <p:extLst>
      <p:ext uri="{BB962C8B-B14F-4D97-AF65-F5344CB8AC3E}">
        <p14:creationId xmlns:p14="http://schemas.microsoft.com/office/powerpoint/2010/main" val="2418903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06CC009-CF63-4107-8C0E-5D2AF16A7660}"/>
              </a:ext>
            </a:extLst>
          </p:cNvPr>
          <p:cNvSpPr>
            <a:spLocks noGrp="1"/>
          </p:cNvSpPr>
          <p:nvPr>
            <p:ph idx="1"/>
          </p:nvPr>
        </p:nvSpPr>
        <p:spPr>
          <a:xfrm>
            <a:off x="251520" y="548680"/>
            <a:ext cx="8496944" cy="6059760"/>
          </a:xfrm>
        </p:spPr>
        <p:txBody>
          <a:bodyPr/>
          <a:lstStyle/>
          <a:p>
            <a:pPr marL="82296" indent="0" algn="just">
              <a:buNone/>
            </a:pPr>
            <a:r>
              <a:rPr lang="ro-RO" sz="1600" dirty="0">
                <a:solidFill>
                  <a:schemeClr val="tx1"/>
                </a:solidFill>
                <a:latin typeface="Arial Black" panose="020B0A04020102020204" pitchFamily="34" charset="0"/>
              </a:rPr>
              <a:t>Dacă nu sunt îndeplinite cerințele legislației muncii care limitează sau nu oferă garanții salariaților în asigurarea concediilor anuale sau suplimentare plătite, angajatorul poate fi amendat în conformitate cu Codul contravențional.</a:t>
            </a:r>
            <a:endParaRPr lang="ru-RU" sz="1600" dirty="0">
              <a:solidFill>
                <a:schemeClr val="tx1"/>
              </a:solidFill>
              <a:latin typeface="Arial Black" panose="020B0A04020102020204" pitchFamily="34" charset="0"/>
            </a:endParaRPr>
          </a:p>
          <a:p>
            <a:pPr marL="82296" indent="0">
              <a:buNone/>
            </a:pPr>
            <a:endParaRPr lang="ru-RU" dirty="0"/>
          </a:p>
        </p:txBody>
      </p:sp>
      <p:sp>
        <p:nvSpPr>
          <p:cNvPr id="4" name="Прямоугольник: скругленные углы 3">
            <a:extLst>
              <a:ext uri="{FF2B5EF4-FFF2-40B4-BE49-F238E27FC236}">
                <a16:creationId xmlns:a16="http://schemas.microsoft.com/office/drawing/2014/main" id="{8591C68E-6FA2-4E50-9238-1681320EA4B0}"/>
              </a:ext>
            </a:extLst>
          </p:cNvPr>
          <p:cNvSpPr/>
          <p:nvPr/>
        </p:nvSpPr>
        <p:spPr>
          <a:xfrm>
            <a:off x="395536" y="1988840"/>
            <a:ext cx="8136904" cy="433156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400" b="1" dirty="0" err="1">
                <a:solidFill>
                  <a:srgbClr val="202124"/>
                </a:solidFill>
                <a:latin typeface="Arial" panose="020B0604020202020204" pitchFamily="34" charset="0"/>
                <a:ea typeface="Calibri" panose="020F0502020204030204" pitchFamily="34" charset="0"/>
                <a:cs typeface="Arial" panose="020B0604020202020204" pitchFamily="34" charset="0"/>
              </a:rPr>
              <a:t>Codul</a:t>
            </a:r>
            <a:r>
              <a:rPr lang="en-US" sz="1400" b="1" dirty="0">
                <a:solidFill>
                  <a:srgbClr val="202124"/>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rgbClr val="202124"/>
                </a:solidFill>
                <a:latin typeface="Arial" panose="020B0604020202020204" pitchFamily="34" charset="0"/>
                <a:ea typeface="Calibri" panose="020F0502020204030204" pitchFamily="34" charset="0"/>
                <a:cs typeface="Arial" panose="020B0604020202020204" pitchFamily="34" charset="0"/>
              </a:rPr>
              <a:t>contravențional</a:t>
            </a:r>
            <a:r>
              <a:rPr lang="en-US" sz="1400" b="1" dirty="0">
                <a:solidFill>
                  <a:srgbClr val="202124"/>
                </a:solidFill>
                <a:latin typeface="Arial" panose="020B0604020202020204" pitchFamily="34" charset="0"/>
                <a:ea typeface="Calibri" panose="020F0502020204030204" pitchFamily="34" charset="0"/>
                <a:cs typeface="Arial" panose="020B0604020202020204" pitchFamily="34" charset="0"/>
              </a:rPr>
              <a:t> Nr. 218/2008</a:t>
            </a:r>
            <a:endParaRPr lang="ru-RU" sz="1400" dirty="0">
              <a:latin typeface="Arial" panose="020B0604020202020204" pitchFamily="34" charset="0"/>
              <a:ea typeface="Calibri" panose="020F0502020204030204" pitchFamily="34" charset="0"/>
              <a:cs typeface="Arial" panose="020B0604020202020204" pitchFamily="34" charset="0"/>
            </a:endParaRPr>
          </a:p>
          <a:p>
            <a:pPr algn="r">
              <a:spcAft>
                <a:spcPts val="0"/>
              </a:spcAft>
            </a:pPr>
            <a:r>
              <a:rPr lang="en-US" sz="1400" b="1" dirty="0">
                <a:solidFill>
                  <a:srgbClr val="202124"/>
                </a:solidFill>
                <a:latin typeface="Arial" panose="020B0604020202020204" pitchFamily="34" charset="0"/>
                <a:ea typeface="Calibri" panose="020F0502020204030204" pitchFamily="34" charset="0"/>
                <a:cs typeface="Arial" panose="020B0604020202020204" pitchFamily="34" charset="0"/>
              </a:rPr>
              <a:t> </a:t>
            </a:r>
            <a:r>
              <a:rPr lang="ro-MD" sz="1400" dirty="0">
                <a:solidFill>
                  <a:srgbClr val="202124"/>
                </a:solidFill>
                <a:latin typeface="Arial" panose="020B0604020202020204" pitchFamily="34" charset="0"/>
                <a:ea typeface="Calibri" panose="020F0502020204030204" pitchFamily="34" charset="0"/>
                <a:cs typeface="Arial" panose="020B0604020202020204" pitchFamily="34" charset="0"/>
              </a:rPr>
              <a:t>(extras)</a:t>
            </a:r>
            <a:endParaRPr lang="ru-RU" sz="14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US" sz="1400" b="1"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Articolul</a:t>
            </a:r>
            <a:r>
              <a:rPr lang="en-US" sz="1400" b="1" i="1" dirty="0">
                <a:solidFill>
                  <a:srgbClr val="333333"/>
                </a:solidFill>
                <a:latin typeface="Arial" panose="020B0604020202020204" pitchFamily="34" charset="0"/>
                <a:ea typeface="Times New Roman" panose="02020603050405020304" pitchFamily="18" charset="0"/>
                <a:cs typeface="Arial" panose="020B0604020202020204" pitchFamily="34" charset="0"/>
              </a:rPr>
              <a:t> 55.</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Încălcarea</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legislaţiei</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muncii</a:t>
            </a:r>
            <a:endParaRPr lang="ru-RU" sz="14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1)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Încălcarea</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legislaţiei</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muncii</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manifestată</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prin</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ru-RU" sz="14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d)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refuzul</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angajatorului</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de a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acorda</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concedii</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anuale</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odihnă</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potrivit</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modului</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stabilit</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lege</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ru-RU" sz="1400" b="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e)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refuzul</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angajatorului</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de a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acorda</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concedii</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sociale</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studii</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garantate</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lege</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ru-RU" sz="1400" b="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se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sancţionează</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cu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amendă</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la 30 la 60 de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unităţi</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convenţionale</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aplicată</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persoanei</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fizice</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cu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amendă</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la 70 la 120 de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unităţi</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convenţionale</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aplicată</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persoanei</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cu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funcţie</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răspundere</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cu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amendă</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la 150 la 240 de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unităţi</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convenţionale</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aplicată</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persoanei</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juridice</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ru-RU" sz="14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2)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Aceleaşi</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încălcări</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săvîrşite</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asupra</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minorului</a:t>
            </a:r>
            <a:endParaRPr lang="ru-RU" sz="14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se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sancţionează</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cu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amendă</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la 50 la 80 de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unităţi</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convenţionale</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aplicată</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persoanei</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fizice</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cu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amendă</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la 100 la 140 de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unităţi</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convenţionale</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aplicată</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persoanei</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cu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funcţie</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răspundere</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cu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amendă</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la 200 la 300 de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unităţi</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convenţionale</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aplicată</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persoanei</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juridice</a:t>
            </a:r>
            <a:r>
              <a:rPr lang="en-US"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ru-RU"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4739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01C23C16-77C0-4F30-AB84-50E978FD4F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764704"/>
            <a:ext cx="6624736" cy="5616624"/>
          </a:xfrm>
        </p:spPr>
      </p:pic>
      <p:sp>
        <p:nvSpPr>
          <p:cNvPr id="6" name="Прямоугольник: скругленные углы 5">
            <a:extLst>
              <a:ext uri="{FF2B5EF4-FFF2-40B4-BE49-F238E27FC236}">
                <a16:creationId xmlns:a16="http://schemas.microsoft.com/office/drawing/2014/main" id="{8EC6D830-846F-42F7-89B3-5B004BD9ACE7}"/>
              </a:ext>
            </a:extLst>
          </p:cNvPr>
          <p:cNvSpPr/>
          <p:nvPr/>
        </p:nvSpPr>
        <p:spPr>
          <a:xfrm>
            <a:off x="7308304" y="5085184"/>
            <a:ext cx="156265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100" b="1" i="1" dirty="0">
                <a:solidFill>
                  <a:srgbClr val="2C2D2E"/>
                </a:solidFill>
                <a:latin typeface="Arial" panose="020B0604020202020204" pitchFamily="34" charset="0"/>
                <a:cs typeface="Arial" panose="020B0604020202020204" pitchFamily="34" charset="0"/>
              </a:rPr>
              <a:t>Specialist Servicii Resurse Umane &amp; Securitatea și Sănătatea Muncii</a:t>
            </a:r>
          </a:p>
          <a:p>
            <a:pPr algn="ctr"/>
            <a:r>
              <a:rPr lang="ro-RO" sz="1100" dirty="0">
                <a:solidFill>
                  <a:schemeClr val="tx1"/>
                </a:solidFill>
                <a:latin typeface="Arial" panose="020B0604020202020204" pitchFamily="34" charset="0"/>
                <a:cs typeface="Arial" panose="020B0604020202020204" pitchFamily="34" charset="0"/>
              </a:rPr>
              <a:t>Mursa Liuba             GSM (+37369) 263920</a:t>
            </a:r>
            <a:endParaRPr lang="ru-RU" sz="1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125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B9471DC-8BD3-46C1-8FBE-A494A246A78C}"/>
              </a:ext>
            </a:extLst>
          </p:cNvPr>
          <p:cNvSpPr>
            <a:spLocks noGrp="1"/>
          </p:cNvSpPr>
          <p:nvPr>
            <p:ph idx="1"/>
          </p:nvPr>
        </p:nvSpPr>
        <p:spPr>
          <a:xfrm>
            <a:off x="323528" y="3418514"/>
            <a:ext cx="8496944" cy="2891978"/>
          </a:xfrm>
        </p:spPr>
        <p:txBody>
          <a:bodyPr>
            <a:normAutofit/>
          </a:bodyPr>
          <a:lstStyle/>
          <a:p>
            <a:pPr marL="0" indent="0" algn="ctr">
              <a:buNone/>
            </a:pPr>
            <a:r>
              <a:rPr lang="ro-MD" sz="2000" b="1" dirty="0">
                <a:solidFill>
                  <a:srgbClr val="FF0000"/>
                </a:solidFill>
                <a:latin typeface="Arial" pitchFamily="34" charset="0"/>
                <a:cs typeface="Arial" pitchFamily="34" charset="0"/>
              </a:rPr>
              <a:t>IMPORTANT!</a:t>
            </a:r>
            <a:r>
              <a:rPr lang="en-US" sz="2000" b="1" dirty="0">
                <a:solidFill>
                  <a:srgbClr val="FF0000"/>
                </a:solidFill>
                <a:latin typeface="Arial" pitchFamily="34" charset="0"/>
                <a:cs typeface="Arial" pitchFamily="34" charset="0"/>
              </a:rPr>
              <a:t> </a:t>
            </a:r>
            <a:endParaRPr lang="ro-MD" sz="2000" b="1" dirty="0">
              <a:solidFill>
                <a:srgbClr val="FF0000"/>
              </a:solidFill>
              <a:latin typeface="Arial" pitchFamily="34" charset="0"/>
              <a:cs typeface="Arial" pitchFamily="34" charset="0"/>
            </a:endParaRPr>
          </a:p>
          <a:p>
            <a:pPr marL="0" indent="0" algn="just">
              <a:buNone/>
            </a:pPr>
            <a:r>
              <a:rPr lang="ro-RO" sz="2000" dirty="0">
                <a:latin typeface="Arial" pitchFamily="34" charset="0"/>
                <a:cs typeface="Arial" pitchFamily="34" charset="0"/>
              </a:rPr>
              <a:t>   </a:t>
            </a:r>
            <a:r>
              <a:rPr lang="ro-RO" sz="1700" dirty="0">
                <a:solidFill>
                  <a:schemeClr val="tx1"/>
                </a:solidFill>
                <a:latin typeface="Arial" pitchFamily="34" charset="0"/>
                <a:cs typeface="Arial" pitchFamily="34" charset="0"/>
              </a:rPr>
              <a:t>Concediul se acordă tuturor angajaților întreprinderii care lucrează pe baza unui contract individual de muncă, inclusiv lucrătorilor cu fracțiune de normă, lucrătorilor sezonieri, persoanelor cu care a fost încheiat un contract individual de muncă pe durată determinată, angajaților prin cumul.</a:t>
            </a:r>
            <a:endParaRPr lang="en-US" sz="1700" dirty="0">
              <a:solidFill>
                <a:schemeClr val="tx1"/>
              </a:solidFill>
              <a:latin typeface="Arial" panose="020B0604020202020204" pitchFamily="34" charset="0"/>
              <a:cs typeface="Arial" pitchFamily="34" charset="0"/>
            </a:endParaRPr>
          </a:p>
          <a:p>
            <a:pPr marL="0" indent="0" algn="just">
              <a:buNone/>
            </a:pPr>
            <a:r>
              <a:rPr lang="ro-RO" sz="1700" dirty="0">
                <a:solidFill>
                  <a:schemeClr val="tx1"/>
                </a:solidFill>
                <a:latin typeface="Arial" panose="020B0604020202020204" pitchFamily="34" charset="0"/>
                <a:cs typeface="Arial" panose="020B0604020202020204" pitchFamily="34" charset="0"/>
              </a:rPr>
              <a:t>    </a:t>
            </a:r>
            <a:r>
              <a:rPr lang="ro-MD" sz="1700" dirty="0">
                <a:solidFill>
                  <a:schemeClr val="tx1"/>
                </a:solidFill>
                <a:latin typeface="Arial" panose="020B0604020202020204" pitchFamily="34" charset="0"/>
                <a:cs typeface="Arial" panose="020B0604020202020204" pitchFamily="34" charset="0"/>
              </a:rPr>
              <a:t>Articolul</a:t>
            </a:r>
            <a:r>
              <a:rPr lang="en-US" sz="1700" dirty="0">
                <a:solidFill>
                  <a:schemeClr val="tx1"/>
                </a:solidFill>
                <a:latin typeface="Arial" panose="020B0604020202020204" pitchFamily="34" charset="0"/>
                <a:cs typeface="Arial" panose="020B0604020202020204" pitchFamily="34" charset="0"/>
              </a:rPr>
              <a:t> 112</a:t>
            </a:r>
            <a:r>
              <a:rPr lang="ro-MD" sz="1700" dirty="0">
                <a:solidFill>
                  <a:schemeClr val="tx1"/>
                </a:solidFill>
                <a:latin typeface="Arial" panose="020B0604020202020204" pitchFamily="34" charset="0"/>
                <a:cs typeface="Arial" panose="020B0604020202020204" pitchFamily="34" charset="0"/>
              </a:rPr>
              <a:t> ali. (3) </a:t>
            </a:r>
            <a:r>
              <a:rPr lang="en-US" sz="1700" dirty="0">
                <a:solidFill>
                  <a:schemeClr val="tx1"/>
                </a:solidFill>
                <a:latin typeface="Arial" panose="020B0604020202020204" pitchFamily="34" charset="0"/>
                <a:cs typeface="Arial" panose="020B0604020202020204" pitchFamily="34" charset="0"/>
              </a:rPr>
              <a:t> din </a:t>
            </a:r>
            <a:r>
              <a:rPr lang="en-US" sz="1700" dirty="0" err="1">
                <a:solidFill>
                  <a:schemeClr val="tx1"/>
                </a:solidFill>
                <a:latin typeface="Arial" panose="020B0604020202020204" pitchFamily="34" charset="0"/>
                <a:cs typeface="Arial" panose="020B0604020202020204" pitchFamily="34" charset="0"/>
              </a:rPr>
              <a:t>Codul</a:t>
            </a:r>
            <a:r>
              <a:rPr lang="en-US" sz="1700" dirty="0">
                <a:solidFill>
                  <a:schemeClr val="tx1"/>
                </a:solidFill>
                <a:latin typeface="Arial" panose="020B0604020202020204" pitchFamily="34" charset="0"/>
                <a:cs typeface="Arial" panose="020B0604020202020204" pitchFamily="34" charset="0"/>
              </a:rPr>
              <a:t> </a:t>
            </a:r>
            <a:r>
              <a:rPr lang="en-US" sz="1700" dirty="0" err="1">
                <a:solidFill>
                  <a:schemeClr val="tx1"/>
                </a:solidFill>
                <a:latin typeface="Arial" panose="020B0604020202020204" pitchFamily="34" charset="0"/>
                <a:cs typeface="Arial" panose="020B0604020202020204" pitchFamily="34" charset="0"/>
              </a:rPr>
              <a:t>Muncii</a:t>
            </a:r>
            <a:r>
              <a:rPr lang="en-US" sz="1700" dirty="0">
                <a:solidFill>
                  <a:schemeClr val="tx1"/>
                </a:solidFill>
                <a:latin typeface="Arial" panose="020B0604020202020204" pitchFamily="34" charset="0"/>
                <a:cs typeface="Arial" panose="020B0604020202020204" pitchFamily="34" charset="0"/>
              </a:rPr>
              <a:t> </a:t>
            </a:r>
            <a:r>
              <a:rPr lang="ru-RU" sz="1700" b="1" i="1" dirty="0">
                <a:solidFill>
                  <a:schemeClr val="tx1"/>
                </a:solidFill>
                <a:latin typeface="Arial" panose="020B0604020202020204" pitchFamily="34" charset="0"/>
                <a:cs typeface="Arial" panose="020B0604020202020204" pitchFamily="34" charset="0"/>
              </a:rPr>
              <a:t>«</a:t>
            </a:r>
            <a:r>
              <a:rPr lang="en-US" sz="1700" b="1" i="1" dirty="0" err="1">
                <a:solidFill>
                  <a:schemeClr val="tx1"/>
                </a:solidFill>
                <a:latin typeface="Arial" panose="020B0604020202020204" pitchFamily="34" charset="0"/>
                <a:cs typeface="Arial" panose="020B0604020202020204" pitchFamily="34" charset="0"/>
              </a:rPr>
              <a:t>Dreptul</a:t>
            </a:r>
            <a:r>
              <a:rPr lang="en-US" sz="1700" b="1" i="1" dirty="0">
                <a:solidFill>
                  <a:schemeClr val="tx1"/>
                </a:solidFill>
                <a:latin typeface="Arial" panose="020B0604020202020204" pitchFamily="34" charset="0"/>
                <a:cs typeface="Arial" panose="020B0604020202020204" pitchFamily="34" charset="0"/>
              </a:rPr>
              <a:t> la </a:t>
            </a:r>
            <a:r>
              <a:rPr lang="en-US" sz="1700" b="1" i="1" dirty="0" err="1">
                <a:solidFill>
                  <a:schemeClr val="tx1"/>
                </a:solidFill>
                <a:latin typeface="Arial" panose="020B0604020202020204" pitchFamily="34" charset="0"/>
                <a:cs typeface="Arial" panose="020B0604020202020204" pitchFamily="34" charset="0"/>
              </a:rPr>
              <a:t>concediu</a:t>
            </a:r>
            <a:r>
              <a:rPr lang="en-US" sz="1700" b="1" i="1" dirty="0">
                <a:solidFill>
                  <a:schemeClr val="tx1"/>
                </a:solidFill>
                <a:latin typeface="Arial" panose="020B0604020202020204" pitchFamily="34" charset="0"/>
                <a:cs typeface="Arial" panose="020B0604020202020204" pitchFamily="34" charset="0"/>
              </a:rPr>
              <a:t> de </a:t>
            </a:r>
            <a:r>
              <a:rPr lang="en-US" sz="1700" b="1" i="1" dirty="0" err="1">
                <a:solidFill>
                  <a:schemeClr val="tx1"/>
                </a:solidFill>
                <a:latin typeface="Arial" panose="020B0604020202020204" pitchFamily="34" charset="0"/>
                <a:cs typeface="Arial" panose="020B0604020202020204" pitchFamily="34" charset="0"/>
              </a:rPr>
              <a:t>odihnă</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anual</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plătit</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este</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garantat</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pentru</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toţi</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salariaţii</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Dreptul</a:t>
            </a:r>
            <a:r>
              <a:rPr lang="en-US" sz="1700" b="1" i="1" dirty="0">
                <a:solidFill>
                  <a:schemeClr val="tx1"/>
                </a:solidFill>
                <a:latin typeface="Arial" panose="020B0604020202020204" pitchFamily="34" charset="0"/>
                <a:cs typeface="Arial" panose="020B0604020202020204" pitchFamily="34" charset="0"/>
              </a:rPr>
              <a:t> la </a:t>
            </a:r>
            <a:r>
              <a:rPr lang="en-US" sz="1700" b="1" i="1" dirty="0" err="1">
                <a:solidFill>
                  <a:schemeClr val="tx1"/>
                </a:solidFill>
                <a:latin typeface="Arial" panose="020B0604020202020204" pitchFamily="34" charset="0"/>
                <a:cs typeface="Arial" panose="020B0604020202020204" pitchFamily="34" charset="0"/>
              </a:rPr>
              <a:t>concediu</a:t>
            </a:r>
            <a:r>
              <a:rPr lang="en-US" sz="1700" b="1" i="1" dirty="0">
                <a:solidFill>
                  <a:schemeClr val="tx1"/>
                </a:solidFill>
                <a:latin typeface="Arial" panose="020B0604020202020204" pitchFamily="34" charset="0"/>
                <a:cs typeface="Arial" panose="020B0604020202020204" pitchFamily="34" charset="0"/>
              </a:rPr>
              <a:t> de </a:t>
            </a:r>
            <a:r>
              <a:rPr lang="en-US" sz="1700" b="1" i="1" dirty="0" err="1">
                <a:solidFill>
                  <a:schemeClr val="tx1"/>
                </a:solidFill>
                <a:latin typeface="Arial" panose="020B0604020202020204" pitchFamily="34" charset="0"/>
                <a:cs typeface="Arial" panose="020B0604020202020204" pitchFamily="34" charset="0"/>
              </a:rPr>
              <a:t>odihnă</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anual</a:t>
            </a:r>
            <a:r>
              <a:rPr lang="en-US" sz="1700" b="1" i="1" dirty="0">
                <a:solidFill>
                  <a:schemeClr val="tx1"/>
                </a:solidFill>
                <a:latin typeface="Arial" panose="020B0604020202020204" pitchFamily="34" charset="0"/>
                <a:cs typeface="Arial" panose="020B0604020202020204" pitchFamily="34" charset="0"/>
              </a:rPr>
              <a:t> nu </a:t>
            </a:r>
            <a:r>
              <a:rPr lang="en-US" sz="1700" b="1" i="1" dirty="0" err="1">
                <a:solidFill>
                  <a:schemeClr val="tx1"/>
                </a:solidFill>
                <a:latin typeface="Arial" panose="020B0604020202020204" pitchFamily="34" charset="0"/>
                <a:cs typeface="Arial" panose="020B0604020202020204" pitchFamily="34" charset="0"/>
              </a:rPr>
              <a:t>poate</a:t>
            </a:r>
            <a:r>
              <a:rPr lang="en-US" sz="1700" b="1" i="1" dirty="0">
                <a:solidFill>
                  <a:schemeClr val="tx1"/>
                </a:solidFill>
                <a:latin typeface="Arial" panose="020B0604020202020204" pitchFamily="34" charset="0"/>
                <a:cs typeface="Arial" panose="020B0604020202020204" pitchFamily="34" charset="0"/>
              </a:rPr>
              <a:t> fi </a:t>
            </a:r>
            <a:r>
              <a:rPr lang="en-US" sz="1700" b="1" i="1" dirty="0" err="1">
                <a:solidFill>
                  <a:schemeClr val="tx1"/>
                </a:solidFill>
                <a:latin typeface="Arial" panose="020B0604020202020204" pitchFamily="34" charset="0"/>
                <a:cs typeface="Arial" panose="020B0604020202020204" pitchFamily="34" charset="0"/>
              </a:rPr>
              <a:t>obiectul</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vreunei</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cesiuni</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renunţări</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sau</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limitări</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Orice</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înţelegere</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prin</a:t>
            </a:r>
            <a:r>
              <a:rPr lang="en-US" sz="1700" b="1" i="1" dirty="0">
                <a:solidFill>
                  <a:schemeClr val="tx1"/>
                </a:solidFill>
                <a:latin typeface="Arial" panose="020B0604020202020204" pitchFamily="34" charset="0"/>
                <a:cs typeface="Arial" panose="020B0604020202020204" pitchFamily="34" charset="0"/>
              </a:rPr>
              <a:t> care se </a:t>
            </a:r>
            <a:r>
              <a:rPr lang="en-US" sz="1700" b="1" i="1" dirty="0" err="1">
                <a:solidFill>
                  <a:schemeClr val="tx1"/>
                </a:solidFill>
                <a:latin typeface="Arial" panose="020B0604020202020204" pitchFamily="34" charset="0"/>
                <a:cs typeface="Arial" panose="020B0604020202020204" pitchFamily="34" charset="0"/>
              </a:rPr>
              <a:t>renunţă</a:t>
            </a:r>
            <a:r>
              <a:rPr lang="en-US" sz="1700" b="1" i="1" dirty="0">
                <a:solidFill>
                  <a:schemeClr val="tx1"/>
                </a:solidFill>
                <a:latin typeface="Arial" panose="020B0604020202020204" pitchFamily="34" charset="0"/>
                <a:cs typeface="Arial" panose="020B0604020202020204" pitchFamily="34" charset="0"/>
              </a:rPr>
              <a:t>, total </a:t>
            </a:r>
            <a:r>
              <a:rPr lang="en-US" sz="1700" b="1" i="1" dirty="0" err="1">
                <a:solidFill>
                  <a:schemeClr val="tx1"/>
                </a:solidFill>
                <a:latin typeface="Arial" panose="020B0604020202020204" pitchFamily="34" charset="0"/>
                <a:cs typeface="Arial" panose="020B0604020202020204" pitchFamily="34" charset="0"/>
              </a:rPr>
              <a:t>sau</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parţial</a:t>
            </a:r>
            <a:r>
              <a:rPr lang="en-US" sz="1700" b="1" i="1" dirty="0">
                <a:solidFill>
                  <a:schemeClr val="tx1"/>
                </a:solidFill>
                <a:latin typeface="Arial" panose="020B0604020202020204" pitchFamily="34" charset="0"/>
                <a:cs typeface="Arial" panose="020B0604020202020204" pitchFamily="34" charset="0"/>
              </a:rPr>
              <a:t>, la </a:t>
            </a:r>
            <a:r>
              <a:rPr lang="en-US" sz="1700" b="1" i="1" dirty="0" err="1">
                <a:solidFill>
                  <a:schemeClr val="tx1"/>
                </a:solidFill>
                <a:latin typeface="Arial" panose="020B0604020202020204" pitchFamily="34" charset="0"/>
                <a:cs typeface="Arial" panose="020B0604020202020204" pitchFamily="34" charset="0"/>
              </a:rPr>
              <a:t>acest</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drept</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este</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nulă</a:t>
            </a:r>
            <a:r>
              <a:rPr lang="ru-RU" sz="1700" b="1" i="1" dirty="0">
                <a:solidFill>
                  <a:schemeClr val="tx1"/>
                </a:solidFill>
                <a:latin typeface="Arial" panose="020B0604020202020204" pitchFamily="34" charset="0"/>
                <a:cs typeface="Arial" panose="020B0604020202020204" pitchFamily="34" charset="0"/>
              </a:rPr>
              <a:t>»</a:t>
            </a:r>
            <a:r>
              <a:rPr lang="en-US" sz="1700" b="1" i="1" dirty="0">
                <a:solidFill>
                  <a:schemeClr val="tx1"/>
                </a:solidFill>
                <a:latin typeface="Arial" panose="020B0604020202020204" pitchFamily="34" charset="0"/>
                <a:cs typeface="Arial" panose="020B0604020202020204" pitchFamily="34" charset="0"/>
              </a:rPr>
              <a:t> </a:t>
            </a:r>
            <a:endParaRPr lang="ru-RU" sz="1700" b="1" i="1" dirty="0">
              <a:solidFill>
                <a:schemeClr val="tx1"/>
              </a:solidFill>
              <a:latin typeface="Arial" panose="020B0604020202020204" pitchFamily="34" charset="0"/>
              <a:cs typeface="Arial" panose="020B0604020202020204" pitchFamily="34" charset="0"/>
            </a:endParaRPr>
          </a:p>
          <a:p>
            <a:pPr marL="0" indent="0" algn="just">
              <a:buNone/>
            </a:pPr>
            <a:endParaRPr lang="ru-RU" dirty="0"/>
          </a:p>
        </p:txBody>
      </p:sp>
      <p:pic>
        <p:nvPicPr>
          <p:cNvPr id="5" name="Рисунок 4">
            <a:extLst>
              <a:ext uri="{FF2B5EF4-FFF2-40B4-BE49-F238E27FC236}">
                <a16:creationId xmlns:a16="http://schemas.microsoft.com/office/drawing/2014/main" id="{E06E6E0C-5E82-4AA7-844A-55CE65738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60648"/>
            <a:ext cx="6984776" cy="3053388"/>
          </a:xfrm>
          <a:prstGeom prst="rect">
            <a:avLst/>
          </a:prstGeom>
        </p:spPr>
      </p:pic>
    </p:spTree>
    <p:extLst>
      <p:ext uri="{BB962C8B-B14F-4D97-AF65-F5344CB8AC3E}">
        <p14:creationId xmlns:p14="http://schemas.microsoft.com/office/powerpoint/2010/main" val="165841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1628800"/>
            <a:ext cx="6768752" cy="720080"/>
          </a:xfrm>
        </p:spPr>
        <p:txBody>
          <a:bodyPr>
            <a:normAutofit/>
          </a:bodyPr>
          <a:lstStyle/>
          <a:p>
            <a:pPr algn="ctr"/>
            <a:r>
              <a:rPr lang="ro-RO" sz="2400" dirty="0">
                <a:solidFill>
                  <a:schemeClr val="tx1"/>
                </a:solidFill>
                <a:latin typeface="Arial Black" panose="020B0A04020102020204" pitchFamily="34" charset="0"/>
                <a:cs typeface="Arial" pitchFamily="34" charset="0"/>
              </a:rPr>
              <a:t>Tipuri de concedii</a:t>
            </a:r>
            <a:br>
              <a:rPr lang="ro-RO" sz="2400" dirty="0">
                <a:solidFill>
                  <a:schemeClr val="tx1"/>
                </a:solidFill>
                <a:latin typeface="Arial Black" panose="020B0A04020102020204" pitchFamily="34" charset="0"/>
                <a:cs typeface="Arial" pitchFamily="34" charset="0"/>
              </a:rPr>
            </a:br>
            <a:r>
              <a:rPr lang="ro-RO" sz="1800" dirty="0">
                <a:solidFill>
                  <a:schemeClr val="tx1"/>
                </a:solidFill>
                <a:latin typeface="Arial Black" panose="020B0A04020102020204" pitchFamily="34" charset="0"/>
                <a:cs typeface="Arial" pitchFamily="34" charset="0"/>
              </a:rPr>
              <a:t>Caracteristici și proceduri de acordare a concediilor</a:t>
            </a:r>
            <a:endParaRPr lang="ru-RU" sz="1800" dirty="0">
              <a:solidFill>
                <a:schemeClr val="tx1"/>
              </a:solidFill>
              <a:latin typeface="Arial Black" panose="020B0A04020102020204" pitchFamily="34" charset="0"/>
              <a:cs typeface="Arial" pitchFamily="34" charset="0"/>
            </a:endParaRPr>
          </a:p>
        </p:txBody>
      </p:sp>
      <p:sp>
        <p:nvSpPr>
          <p:cNvPr id="2" name="Содержимое 1"/>
          <p:cNvSpPr>
            <a:spLocks noGrp="1"/>
          </p:cNvSpPr>
          <p:nvPr>
            <p:ph idx="1"/>
          </p:nvPr>
        </p:nvSpPr>
        <p:spPr>
          <a:xfrm>
            <a:off x="251520" y="2348880"/>
            <a:ext cx="8712968" cy="4509120"/>
          </a:xfrm>
        </p:spPr>
        <p:txBody>
          <a:bodyPr>
            <a:noAutofit/>
          </a:bodyPr>
          <a:lstStyle/>
          <a:p>
            <a:pPr algn="just">
              <a:buNone/>
            </a:pPr>
            <a:r>
              <a:rPr lang="en-US" sz="1400" dirty="0">
                <a:solidFill>
                  <a:schemeClr val="tx1"/>
                </a:solidFill>
                <a:latin typeface="Arial" pitchFamily="34" charset="0"/>
                <a:cs typeface="Arial" pitchFamily="34" charset="0"/>
              </a:rPr>
              <a:t>     </a:t>
            </a:r>
            <a:r>
              <a:rPr lang="ro-MD" sz="1400" dirty="0">
                <a:solidFill>
                  <a:schemeClr val="tx1"/>
                </a:solidFill>
                <a:latin typeface="Arial" pitchFamily="34" charset="0"/>
                <a:cs typeface="Arial" pitchFamily="34" charset="0"/>
              </a:rPr>
              <a:t>       </a:t>
            </a:r>
            <a:r>
              <a:rPr lang="ro-RO" sz="1400" dirty="0">
                <a:solidFill>
                  <a:schemeClr val="tx1"/>
                </a:solidFill>
                <a:latin typeface="Arial" pitchFamily="34" charset="0"/>
                <a:cs typeface="Arial" pitchFamily="34" charset="0"/>
              </a:rPr>
              <a:t>Concediul anual plătit este dreptul, garantat de Constituție și Codul muncii, la un anumit</a:t>
            </a:r>
            <a:r>
              <a:rPr lang="en-US" sz="1400" dirty="0">
                <a:solidFill>
                  <a:schemeClr val="tx1"/>
                </a:solidFill>
                <a:latin typeface="Arial" pitchFamily="34" charset="0"/>
                <a:cs typeface="Arial" pitchFamily="34" charset="0"/>
              </a:rPr>
              <a:t> </a:t>
            </a:r>
            <a:r>
              <a:rPr lang="ro-RO" sz="1400" dirty="0">
                <a:solidFill>
                  <a:schemeClr val="tx1"/>
                </a:solidFill>
                <a:latin typeface="Arial" pitchFamily="34" charset="0"/>
                <a:cs typeface="Arial" pitchFamily="34" charset="0"/>
              </a:rPr>
              <a:t>număr de zile prevăzute anual pentru odihnă și restabilirea capacității de muncă, menținând în același timp locul de muncă (funcția) tuturor celor care lucrează în baza unui contract individual de muncă, indiferent de forma organizatorică și juridică a întreprinderii.    </a:t>
            </a:r>
          </a:p>
          <a:p>
            <a:pPr algn="just">
              <a:buNone/>
            </a:pPr>
            <a:r>
              <a:rPr lang="ro-RO" sz="1400" dirty="0">
                <a:solidFill>
                  <a:schemeClr val="tx1"/>
                </a:solidFill>
                <a:latin typeface="Arial" pitchFamily="34" charset="0"/>
                <a:cs typeface="Arial" pitchFamily="34" charset="0"/>
              </a:rPr>
              <a:t>   </a:t>
            </a:r>
            <a:r>
              <a:rPr lang="en-US" sz="1400" dirty="0">
                <a:solidFill>
                  <a:schemeClr val="tx1"/>
                </a:solidFill>
                <a:latin typeface="Arial" pitchFamily="34" charset="0"/>
                <a:cs typeface="Arial" pitchFamily="34" charset="0"/>
              </a:rPr>
              <a:t>   </a:t>
            </a:r>
            <a:r>
              <a:rPr lang="ro-RO" sz="1400" dirty="0">
                <a:solidFill>
                  <a:schemeClr val="tx1"/>
                </a:solidFill>
                <a:latin typeface="Arial" pitchFamily="34" charset="0"/>
                <a:cs typeface="Arial" pitchFamily="34" charset="0"/>
              </a:rPr>
              <a:t>Concediu este o odihnă neîntreruptă pentru câteva zile lucrătoare la rând, cu păstrarea locului de muncă și a câștigurilor medii. </a:t>
            </a:r>
            <a:endParaRPr lang="en-US" sz="1400" dirty="0">
              <a:solidFill>
                <a:schemeClr val="tx1"/>
              </a:solidFill>
              <a:latin typeface="Arial" pitchFamily="34" charset="0"/>
              <a:cs typeface="Arial" pitchFamily="34" charset="0"/>
            </a:endParaRPr>
          </a:p>
          <a:p>
            <a:pPr algn="just">
              <a:buNone/>
            </a:pPr>
            <a:r>
              <a:rPr lang="en-US" sz="1400" b="1" i="1" dirty="0">
                <a:solidFill>
                  <a:schemeClr val="tx1"/>
                </a:solidFill>
                <a:latin typeface="Arial" pitchFamily="34" charset="0"/>
                <a:cs typeface="Arial" pitchFamily="34" charset="0"/>
              </a:rPr>
              <a:t>      </a:t>
            </a:r>
            <a:r>
              <a:rPr lang="ro-RO" sz="1400" b="1" i="1" dirty="0">
                <a:solidFill>
                  <a:schemeClr val="tx1"/>
                </a:solidFill>
                <a:latin typeface="Arial" pitchFamily="34" charset="0"/>
                <a:cs typeface="Arial" pitchFamily="34" charset="0"/>
              </a:rPr>
              <a:t>Alături de concediul anual de odihnă, există și alte tipuri de concediu: </a:t>
            </a:r>
            <a:endParaRPr lang="en-US" sz="1400" b="1" i="1" dirty="0">
              <a:solidFill>
                <a:schemeClr val="tx1"/>
              </a:solidFill>
              <a:latin typeface="Arial" pitchFamily="34" charset="0"/>
              <a:cs typeface="Arial" pitchFamily="34" charset="0"/>
            </a:endParaRPr>
          </a:p>
          <a:p>
            <a:pPr algn="just">
              <a:buFont typeface="Wingdings" panose="05000000000000000000" pitchFamily="2" charset="2"/>
              <a:buChar char="Ø"/>
            </a:pPr>
            <a:r>
              <a:rPr lang="ro-RO" sz="1400" dirty="0">
                <a:solidFill>
                  <a:schemeClr val="tx1"/>
                </a:solidFill>
                <a:latin typeface="Arial" pitchFamily="34" charset="0"/>
                <a:cs typeface="Arial" pitchFamily="34" charset="0"/>
              </a:rPr>
              <a:t>pentru incapacitate de muncă temporară,</a:t>
            </a:r>
            <a:endParaRPr lang="en-US" sz="1400" dirty="0">
              <a:solidFill>
                <a:schemeClr val="tx1"/>
              </a:solidFill>
              <a:latin typeface="Arial" pitchFamily="34" charset="0"/>
              <a:cs typeface="Arial" pitchFamily="34" charset="0"/>
            </a:endParaRPr>
          </a:p>
          <a:p>
            <a:pPr algn="just">
              <a:buFont typeface="Wingdings" panose="05000000000000000000" pitchFamily="2" charset="2"/>
              <a:buChar char="Ø"/>
            </a:pPr>
            <a:r>
              <a:rPr lang="ro-RO" sz="1400" dirty="0">
                <a:solidFill>
                  <a:schemeClr val="tx1"/>
                </a:solidFill>
                <a:latin typeface="Arial" pitchFamily="34" charset="0"/>
                <a:cs typeface="Arial" pitchFamily="34" charset="0"/>
              </a:rPr>
              <a:t>concediu de maternitate, </a:t>
            </a:r>
            <a:endParaRPr lang="en-US" sz="1400" dirty="0">
              <a:solidFill>
                <a:schemeClr val="tx1"/>
              </a:solidFill>
              <a:latin typeface="Arial" pitchFamily="34" charset="0"/>
              <a:cs typeface="Arial" pitchFamily="34" charset="0"/>
            </a:endParaRPr>
          </a:p>
          <a:p>
            <a:pPr algn="just">
              <a:buFont typeface="Wingdings" panose="05000000000000000000" pitchFamily="2" charset="2"/>
              <a:buChar char="Ø"/>
            </a:pPr>
            <a:r>
              <a:rPr lang="ro-RO" sz="1400" dirty="0">
                <a:solidFill>
                  <a:schemeClr val="tx1"/>
                </a:solidFill>
                <a:latin typeface="Arial" pitchFamily="34" charset="0"/>
                <a:cs typeface="Arial" pitchFamily="34" charset="0"/>
              </a:rPr>
              <a:t>concediu pentru îngrijirea copilului pînă la vîrsta de 3 ani și altele.</a:t>
            </a:r>
            <a:endParaRPr lang="en-US" sz="1400" dirty="0">
              <a:solidFill>
                <a:schemeClr val="tx1"/>
              </a:solidFill>
              <a:latin typeface="Arial" pitchFamily="34" charset="0"/>
              <a:cs typeface="Arial" pitchFamily="34" charset="0"/>
            </a:endParaRPr>
          </a:p>
          <a:p>
            <a:pPr algn="just">
              <a:buNone/>
            </a:pPr>
            <a:r>
              <a:rPr lang="ro-RO" sz="1400" dirty="0">
                <a:solidFill>
                  <a:schemeClr val="tx1"/>
                </a:solidFill>
                <a:latin typeface="Arial" pitchFamily="34" charset="0"/>
                <a:cs typeface="Arial" pitchFamily="34" charset="0"/>
              </a:rPr>
              <a:t> </a:t>
            </a:r>
            <a:r>
              <a:rPr lang="en-US" sz="1400" dirty="0">
                <a:solidFill>
                  <a:schemeClr val="tx1"/>
                </a:solidFill>
                <a:latin typeface="Arial" pitchFamily="34" charset="0"/>
                <a:cs typeface="Arial" pitchFamily="34" charset="0"/>
              </a:rPr>
              <a:t>      </a:t>
            </a:r>
            <a:r>
              <a:rPr lang="ro-RO" sz="1400" dirty="0">
                <a:solidFill>
                  <a:schemeClr val="tx1"/>
                </a:solidFill>
                <a:latin typeface="Arial" pitchFamily="34" charset="0"/>
                <a:cs typeface="Arial" pitchFamily="34" charset="0"/>
              </a:rPr>
              <a:t>Există concedii de studii pentru angajații care combimă munca cu studiile. </a:t>
            </a:r>
            <a:endParaRPr lang="en-US" sz="1400" dirty="0">
              <a:solidFill>
                <a:schemeClr val="tx1"/>
              </a:solidFill>
              <a:latin typeface="Arial" pitchFamily="34" charset="0"/>
              <a:cs typeface="Arial" pitchFamily="34" charset="0"/>
            </a:endParaRPr>
          </a:p>
          <a:p>
            <a:pPr algn="just">
              <a:buNone/>
            </a:pPr>
            <a:endParaRPr lang="ro-RO" sz="1400" dirty="0">
              <a:solidFill>
                <a:schemeClr val="tx1"/>
              </a:solidFill>
              <a:latin typeface="Arial" pitchFamily="34" charset="0"/>
              <a:cs typeface="Arial" pitchFamily="34" charset="0"/>
            </a:endParaRPr>
          </a:p>
          <a:p>
            <a:pPr algn="ctr">
              <a:buNone/>
            </a:pPr>
            <a:r>
              <a:rPr lang="ro-RO" sz="1400" i="1" dirty="0">
                <a:solidFill>
                  <a:schemeClr val="tx1"/>
                </a:solidFill>
                <a:latin typeface="Arial Black" panose="020B0A04020102020204" pitchFamily="34" charset="0"/>
                <a:cs typeface="Arial" pitchFamily="34" charset="0"/>
              </a:rPr>
              <a:t>  </a:t>
            </a:r>
            <a:r>
              <a:rPr lang="en-US" sz="1400" i="1" dirty="0">
                <a:solidFill>
                  <a:schemeClr val="tx1"/>
                </a:solidFill>
                <a:latin typeface="Arial Black" panose="020B0A04020102020204" pitchFamily="34" charset="0"/>
                <a:cs typeface="Arial" pitchFamily="34" charset="0"/>
              </a:rPr>
              <a:t> </a:t>
            </a:r>
            <a:r>
              <a:rPr lang="ro-RO" sz="1400" i="1" dirty="0">
                <a:solidFill>
                  <a:schemeClr val="tx1"/>
                </a:solidFill>
                <a:latin typeface="Arial Black" panose="020B0A04020102020204" pitchFamily="34" charset="0"/>
                <a:cs typeface="Arial" pitchFamily="34" charset="0"/>
              </a:rPr>
              <a:t>  Pe lângă concediul plătit, se acordă și concediul fără plată.</a:t>
            </a:r>
          </a:p>
          <a:p>
            <a:pPr algn="just">
              <a:buNone/>
            </a:pPr>
            <a:r>
              <a:rPr lang="ro-RO" sz="1400" b="1" dirty="0">
                <a:solidFill>
                  <a:schemeClr val="tx1"/>
                </a:solidFill>
                <a:latin typeface="Arial" pitchFamily="34" charset="0"/>
                <a:cs typeface="Arial" pitchFamily="34" charset="0"/>
              </a:rPr>
              <a:t>    </a:t>
            </a:r>
            <a:r>
              <a:rPr lang="en-US" sz="1400" b="1" dirty="0">
                <a:solidFill>
                  <a:schemeClr val="tx1"/>
                </a:solidFill>
                <a:latin typeface="Arial" pitchFamily="34" charset="0"/>
                <a:cs typeface="Arial" pitchFamily="34" charset="0"/>
              </a:rPr>
              <a:t>    </a:t>
            </a:r>
            <a:r>
              <a:rPr lang="ro-MD" sz="1400" b="1" dirty="0">
                <a:solidFill>
                  <a:schemeClr val="tx1"/>
                </a:solidFill>
                <a:latin typeface="Arial" pitchFamily="34" charset="0"/>
                <a:cs typeface="Arial" pitchFamily="34" charset="0"/>
              </a:rPr>
              <a:t>IMPORTANT!</a:t>
            </a:r>
            <a:r>
              <a:rPr lang="en-US" sz="1400" b="1" dirty="0">
                <a:solidFill>
                  <a:schemeClr val="tx1"/>
                </a:solidFill>
                <a:latin typeface="Arial" pitchFamily="34" charset="0"/>
                <a:cs typeface="Arial" pitchFamily="34" charset="0"/>
              </a:rPr>
              <a:t> </a:t>
            </a:r>
            <a:r>
              <a:rPr lang="ro-RO" sz="1400" dirty="0">
                <a:solidFill>
                  <a:schemeClr val="tx1"/>
                </a:solidFill>
                <a:latin typeface="Arial" pitchFamily="34" charset="0"/>
                <a:cs typeface="Arial" pitchFamily="34" charset="0"/>
              </a:rPr>
              <a:t>Concediul se acordă tuturor angajaților întreprinderii care lucrează pe baza unui contract individual de muncă, inclusiv lucrătorilor cu fracțiune de normă, lucrătorilor sezonieri, persoanelor cu care a fost încheiat un contract individual de muncă pe durată determinată, angajaților prin cumul.</a:t>
            </a:r>
            <a:endParaRPr lang="en-US" sz="1400" dirty="0">
              <a:solidFill>
                <a:schemeClr val="tx1"/>
              </a:solidFill>
              <a:latin typeface="Arial" pitchFamily="34" charset="0"/>
              <a:cs typeface="Arial" pitchFamily="34" charset="0"/>
            </a:endParaRPr>
          </a:p>
          <a:p>
            <a:pPr algn="just">
              <a:buNone/>
            </a:pPr>
            <a:endParaRPr lang="en-US" sz="1400" dirty="0">
              <a:latin typeface="Arial" pitchFamily="34" charset="0"/>
              <a:cs typeface="Arial" pitchFamily="34" charset="0"/>
            </a:endParaRPr>
          </a:p>
          <a:p>
            <a:pPr algn="just">
              <a:buNone/>
            </a:pPr>
            <a:endParaRPr lang="ru-RU" sz="1400" dirty="0">
              <a:latin typeface="Arial" pitchFamily="34" charset="0"/>
              <a:cs typeface="Arial" pitchFamily="34" charset="0"/>
            </a:endParaRPr>
          </a:p>
        </p:txBody>
      </p:sp>
      <p:pic>
        <p:nvPicPr>
          <p:cNvPr id="6" name="Рисунок 5">
            <a:extLst>
              <a:ext uri="{FF2B5EF4-FFF2-40B4-BE49-F238E27FC236}">
                <a16:creationId xmlns:a16="http://schemas.microsoft.com/office/drawing/2014/main" id="{42337DEF-BA0A-44C6-AAB3-AF18682B0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32656"/>
            <a:ext cx="4248472" cy="129614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435608" y="274638"/>
            <a:ext cx="7498080" cy="634082"/>
          </a:xfrm>
        </p:spPr>
        <p:txBody>
          <a:bodyPr>
            <a:normAutofit/>
          </a:bodyPr>
          <a:lstStyle/>
          <a:p>
            <a:pPr algn="ctr"/>
            <a:r>
              <a:rPr lang="pt-BR" sz="2400" b="0" dirty="0">
                <a:solidFill>
                  <a:schemeClr val="tx1"/>
                </a:solidFill>
                <a:latin typeface="Arial Black" panose="020B0A04020102020204" pitchFamily="34" charset="0"/>
                <a:cs typeface="Arial" pitchFamily="34" charset="0"/>
              </a:rPr>
              <a:t>Durata concediului de odihnă anual</a:t>
            </a:r>
            <a:endParaRPr lang="ru-RU" sz="2400" dirty="0">
              <a:solidFill>
                <a:schemeClr val="tx1"/>
              </a:solidFill>
              <a:latin typeface="Arial Black" panose="020B0A04020102020204" pitchFamily="34" charset="0"/>
              <a:cs typeface="Arial" pitchFamily="34" charset="0"/>
            </a:endParaRPr>
          </a:p>
        </p:txBody>
      </p:sp>
      <p:sp>
        <p:nvSpPr>
          <p:cNvPr id="2" name="Содержимое 1"/>
          <p:cNvSpPr>
            <a:spLocks noGrp="1"/>
          </p:cNvSpPr>
          <p:nvPr>
            <p:ph idx="1"/>
          </p:nvPr>
        </p:nvSpPr>
        <p:spPr>
          <a:xfrm>
            <a:off x="539552" y="588806"/>
            <a:ext cx="8136904" cy="5832648"/>
          </a:xfrm>
        </p:spPr>
        <p:txBody>
          <a:bodyPr>
            <a:noAutofit/>
          </a:bodyPr>
          <a:lstStyle/>
          <a:p>
            <a:pPr marL="82296" indent="0" algn="just">
              <a:buNone/>
            </a:pPr>
            <a:r>
              <a:rPr lang="en-US" sz="1400" dirty="0">
                <a:latin typeface="Arial" pitchFamily="34" charset="0"/>
                <a:cs typeface="Arial" pitchFamily="34" charset="0"/>
              </a:rPr>
              <a:t>          </a:t>
            </a:r>
          </a:p>
          <a:p>
            <a:pPr marL="82296" indent="0" algn="just">
              <a:buNone/>
            </a:pPr>
            <a:r>
              <a:rPr lang="en-US" sz="1600" dirty="0">
                <a:solidFill>
                  <a:schemeClr val="tx1"/>
                </a:solidFill>
                <a:latin typeface="Arial" panose="020B0604020202020204" pitchFamily="34" charset="0"/>
                <a:cs typeface="Arial" pitchFamily="34" charset="0"/>
              </a:rPr>
              <a:t>      </a:t>
            </a:r>
            <a:r>
              <a:rPr lang="ro-RO" sz="1600" dirty="0">
                <a:solidFill>
                  <a:schemeClr val="tx1"/>
                </a:solidFill>
                <a:latin typeface="Arial" panose="020B0604020202020204" pitchFamily="34" charset="0"/>
                <a:cs typeface="Arial" pitchFamily="34" charset="0"/>
              </a:rPr>
              <a:t>Conform Codului muncii, tuturor angajaților li se oferă o vacanță minimă plătită de cel puțin</a:t>
            </a:r>
            <a:r>
              <a:rPr lang="en-US" sz="1600" dirty="0">
                <a:solidFill>
                  <a:schemeClr val="tx1"/>
                </a:solidFill>
                <a:latin typeface="Arial" panose="020B0604020202020204" pitchFamily="34" charset="0"/>
                <a:cs typeface="Arial" pitchFamily="34" charset="0"/>
              </a:rPr>
              <a:t>  </a:t>
            </a:r>
            <a:r>
              <a:rPr lang="ro-RO" sz="1600" dirty="0">
                <a:solidFill>
                  <a:schemeClr val="tx1"/>
                </a:solidFill>
                <a:latin typeface="Arial" pitchFamily="34" charset="0"/>
                <a:cs typeface="Arial" pitchFamily="34" charset="0"/>
              </a:rPr>
              <a:t>28 de zile calendaristice pe an, excluzând zilele de sărbătorile nelucrătoare (și anume zilele calendaristice, nu zilele lucrătoare!). Perioadă concediilor de odihnă anuale poate fi reglementată printr-un contract colectiv de muncă, contract individual de muncă și acte normative interne ale întreprinderii. Dreptul la concediu de odihnă anual nu poate fi limitat, anulat sau pierdut în perioada de muncă la întreprindere. Acest drept se asigură prin prin acordarea de concedii în natură, care este unul dintre principiile de bază ale reglementării legale a concediilor de odihnă  anuale. </a:t>
            </a:r>
          </a:p>
          <a:p>
            <a:pPr marL="82296" indent="0" algn="just">
              <a:buNone/>
            </a:pPr>
            <a:r>
              <a:rPr lang="ro-RO" sz="1600" dirty="0">
                <a:solidFill>
                  <a:schemeClr val="tx1"/>
                </a:solidFill>
                <a:latin typeface="Arial" pitchFamily="34" charset="0"/>
                <a:cs typeface="Arial" pitchFamily="34" charset="0"/>
              </a:rPr>
              <a:t>Concediu de odihnă este un concediu  anual și este obligatoriu sa se acorde în fiecare an. Întrebarea principală este ce an se subînțelege? </a:t>
            </a:r>
          </a:p>
          <a:p>
            <a:pPr marL="82296" indent="0" algn="just">
              <a:buNone/>
            </a:pPr>
            <a:r>
              <a:rPr lang="ro-RO" sz="1600" b="1" i="1" dirty="0">
                <a:solidFill>
                  <a:schemeClr val="tx1"/>
                </a:solidFill>
                <a:latin typeface="Arial" panose="020B0604020202020204" pitchFamily="34" charset="0"/>
                <a:cs typeface="Arial" pitchFamily="34" charset="0"/>
              </a:rPr>
              <a:t>!!! Calendaristic (de la 1 ianuarie până la 31 decembrie) sau de lucru (care se va calcula de la data angajării)? </a:t>
            </a:r>
            <a:endParaRPr lang="en-US" sz="1600" dirty="0">
              <a:latin typeface="Arial" panose="020B0604020202020204" pitchFamily="34" charset="0"/>
              <a:cs typeface="Arial" pitchFamily="34" charset="0"/>
            </a:endParaRPr>
          </a:p>
          <a:p>
            <a:pPr marL="82296" indent="0" algn="ctr">
              <a:buNone/>
            </a:pPr>
            <a:r>
              <a:rPr lang="ro-RO" sz="2000" b="1" i="1" dirty="0">
                <a:solidFill>
                  <a:srgbClr val="FF0000"/>
                </a:solidFill>
                <a:latin typeface="Arial Black" panose="020B0A04020102020204" pitchFamily="34" charset="0"/>
                <a:cs typeface="Arial" pitchFamily="34" charset="0"/>
              </a:rPr>
              <a:t>Răspunsul corect este un lucrător. </a:t>
            </a:r>
          </a:p>
          <a:p>
            <a:pPr marL="82296" indent="0" algn="just">
              <a:buNone/>
            </a:pPr>
            <a:endParaRPr lang="en-US" sz="1800" dirty="0">
              <a:latin typeface="Arial" pitchFamily="34" charset="0"/>
              <a:cs typeface="Arial" pitchFamily="34" charset="0"/>
            </a:endParaRPr>
          </a:p>
          <a:p>
            <a:pPr marL="82296" indent="0" algn="just">
              <a:buNone/>
            </a:pPr>
            <a:endParaRPr lang="en-US" sz="1800" dirty="0">
              <a:latin typeface="Arial" pitchFamily="34" charset="0"/>
              <a:cs typeface="Arial" pitchFamily="34" charset="0"/>
            </a:endParaRPr>
          </a:p>
          <a:p>
            <a:pPr marL="82296" indent="0" algn="just">
              <a:buNone/>
            </a:pPr>
            <a:endParaRPr lang="en-US" sz="1800" dirty="0">
              <a:latin typeface="Arial" pitchFamily="34" charset="0"/>
              <a:cs typeface="Arial" pitchFamily="34" charset="0"/>
            </a:endParaRPr>
          </a:p>
          <a:p>
            <a:pPr marL="82296" indent="0" algn="just">
              <a:buNone/>
            </a:pPr>
            <a:endParaRPr lang="ru-RU" sz="1800" dirty="0">
              <a:latin typeface="Arial" pitchFamily="34" charset="0"/>
              <a:cs typeface="Arial" pitchFamily="34" charset="0"/>
            </a:endParaRPr>
          </a:p>
        </p:txBody>
      </p:sp>
      <p:sp>
        <p:nvSpPr>
          <p:cNvPr id="4" name="Прямоугольник: скругленные углы 3">
            <a:extLst>
              <a:ext uri="{FF2B5EF4-FFF2-40B4-BE49-F238E27FC236}">
                <a16:creationId xmlns:a16="http://schemas.microsoft.com/office/drawing/2014/main" id="{518D06F9-C7AE-4D01-8927-A2B729B23F84}"/>
              </a:ext>
            </a:extLst>
          </p:cNvPr>
          <p:cNvSpPr/>
          <p:nvPr/>
        </p:nvSpPr>
        <p:spPr>
          <a:xfrm>
            <a:off x="698968" y="4365104"/>
            <a:ext cx="7818072"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MD" b="1" dirty="0">
                <a:solidFill>
                  <a:prstClr val="black"/>
                </a:solidFill>
                <a:latin typeface="Arial" pitchFamily="34" charset="0"/>
                <a:cs typeface="Arial" pitchFamily="34" charset="0"/>
              </a:rPr>
              <a:t>Fiecare</a:t>
            </a:r>
            <a:r>
              <a:rPr lang="en-US" b="1" dirty="0">
                <a:solidFill>
                  <a:prstClr val="black"/>
                </a:solidFill>
                <a:latin typeface="Arial" pitchFamily="34" charset="0"/>
                <a:cs typeface="Arial" pitchFamily="34" charset="0"/>
              </a:rPr>
              <a:t> </a:t>
            </a:r>
            <a:r>
              <a:rPr lang="ro-RO" b="1" dirty="0">
                <a:solidFill>
                  <a:prstClr val="black"/>
                </a:solidFill>
                <a:latin typeface="Arial" pitchFamily="34" charset="0"/>
                <a:cs typeface="Arial" pitchFamily="34" charset="0"/>
              </a:rPr>
              <a:t>angajat al întreprinderii are propriul calcul al stajiului de muncă, de exemplu: angajatul a început activitatea  de muncă pe </a:t>
            </a:r>
            <a:r>
              <a:rPr lang="en-US" b="1" dirty="0">
                <a:solidFill>
                  <a:prstClr val="black"/>
                </a:solidFill>
                <a:latin typeface="Arial" pitchFamily="34" charset="0"/>
                <a:cs typeface="Arial" pitchFamily="34" charset="0"/>
              </a:rPr>
              <a:t>                     1</a:t>
            </a:r>
            <a:r>
              <a:rPr lang="ro-RO" b="1" dirty="0">
                <a:solidFill>
                  <a:prstClr val="black"/>
                </a:solidFill>
                <a:latin typeface="Arial" pitchFamily="34" charset="0"/>
                <a:cs typeface="Arial" pitchFamily="34" charset="0"/>
              </a:rPr>
              <a:t> martie 202</a:t>
            </a:r>
            <a:r>
              <a:rPr lang="ro-MD" b="1" dirty="0">
                <a:solidFill>
                  <a:prstClr val="black"/>
                </a:solidFill>
                <a:latin typeface="Arial" pitchFamily="34" charset="0"/>
                <a:cs typeface="Arial" pitchFamily="34" charset="0"/>
              </a:rPr>
              <a:t>3</a:t>
            </a:r>
            <a:r>
              <a:rPr lang="ro-RO" b="1" dirty="0">
                <a:solidFill>
                  <a:prstClr val="black"/>
                </a:solidFill>
                <a:latin typeface="Arial" pitchFamily="34" charset="0"/>
                <a:cs typeface="Arial" pitchFamily="34" charset="0"/>
              </a:rPr>
              <a:t>, anul estimat va fi din </a:t>
            </a:r>
            <a:r>
              <a:rPr lang="en-US" b="1" dirty="0">
                <a:solidFill>
                  <a:prstClr val="black"/>
                </a:solidFill>
                <a:latin typeface="Arial" pitchFamily="34" charset="0"/>
                <a:cs typeface="Arial" pitchFamily="34" charset="0"/>
              </a:rPr>
              <a:t>1 </a:t>
            </a:r>
            <a:r>
              <a:rPr lang="en-US" b="1" dirty="0" err="1">
                <a:solidFill>
                  <a:prstClr val="black"/>
                </a:solidFill>
                <a:latin typeface="Arial" pitchFamily="34" charset="0"/>
                <a:cs typeface="Arial" pitchFamily="34" charset="0"/>
              </a:rPr>
              <a:t>martie</a:t>
            </a:r>
            <a:r>
              <a:rPr lang="en-US" b="1" dirty="0">
                <a:solidFill>
                  <a:prstClr val="black"/>
                </a:solidFill>
                <a:latin typeface="Arial" pitchFamily="34" charset="0"/>
                <a:cs typeface="Arial" pitchFamily="34" charset="0"/>
              </a:rPr>
              <a:t> </a:t>
            </a:r>
            <a:r>
              <a:rPr lang="ro-RO" b="1" dirty="0">
                <a:solidFill>
                  <a:prstClr val="black"/>
                </a:solidFill>
                <a:latin typeface="Arial" pitchFamily="34" charset="0"/>
                <a:cs typeface="Arial" pitchFamily="34" charset="0"/>
              </a:rPr>
              <a:t>202</a:t>
            </a:r>
            <a:r>
              <a:rPr lang="ro-MD" b="1" dirty="0">
                <a:solidFill>
                  <a:prstClr val="black"/>
                </a:solidFill>
                <a:latin typeface="Arial" pitchFamily="34" charset="0"/>
                <a:cs typeface="Arial" pitchFamily="34" charset="0"/>
              </a:rPr>
              <a:t>3</a:t>
            </a:r>
            <a:r>
              <a:rPr lang="ro-RO" b="1" dirty="0">
                <a:solidFill>
                  <a:prstClr val="black"/>
                </a:solidFill>
                <a:latin typeface="Arial" pitchFamily="34" charset="0"/>
                <a:cs typeface="Arial" pitchFamily="34" charset="0"/>
              </a:rPr>
              <a:t> până la </a:t>
            </a:r>
            <a:r>
              <a:rPr lang="en-US" b="1" dirty="0">
                <a:solidFill>
                  <a:prstClr val="black"/>
                </a:solidFill>
                <a:latin typeface="Arial" pitchFamily="34" charset="0"/>
                <a:cs typeface="Arial" pitchFamily="34" charset="0"/>
              </a:rPr>
              <a:t>                                28 </a:t>
            </a:r>
            <a:r>
              <a:rPr lang="en-US" b="1" dirty="0" err="1">
                <a:solidFill>
                  <a:prstClr val="black"/>
                </a:solidFill>
                <a:latin typeface="Arial" pitchFamily="34" charset="0"/>
                <a:cs typeface="Arial" pitchFamily="34" charset="0"/>
              </a:rPr>
              <a:t>februarie</a:t>
            </a:r>
            <a:r>
              <a:rPr lang="en-US" b="1" dirty="0">
                <a:solidFill>
                  <a:prstClr val="black"/>
                </a:solidFill>
                <a:latin typeface="Arial" pitchFamily="34" charset="0"/>
                <a:cs typeface="Arial" pitchFamily="34" charset="0"/>
              </a:rPr>
              <a:t> </a:t>
            </a:r>
            <a:r>
              <a:rPr lang="ro-RO" b="1" dirty="0">
                <a:solidFill>
                  <a:prstClr val="black"/>
                </a:solidFill>
                <a:latin typeface="Arial" pitchFamily="34" charset="0"/>
                <a:cs typeface="Arial" pitchFamily="34" charset="0"/>
              </a:rPr>
              <a:t>202</a:t>
            </a:r>
            <a:r>
              <a:rPr lang="ro-MD" b="1" dirty="0">
                <a:solidFill>
                  <a:prstClr val="black"/>
                </a:solidFill>
                <a:latin typeface="Arial" pitchFamily="34" charset="0"/>
                <a:cs typeface="Arial" pitchFamily="34" charset="0"/>
              </a:rPr>
              <a:t>4</a:t>
            </a:r>
            <a:r>
              <a:rPr lang="ro-RO" b="1" dirty="0">
                <a:solidFill>
                  <a:prstClr val="black"/>
                </a:solidFill>
                <a:latin typeface="Arial" pitchFamily="34" charset="0"/>
                <a:cs typeface="Arial" pitchFamily="34" charset="0"/>
              </a:rPr>
              <a:t>.</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60B9BA-3BED-44F5-98E0-012AE994240C}"/>
              </a:ext>
            </a:extLst>
          </p:cNvPr>
          <p:cNvSpPr>
            <a:spLocks noGrp="1"/>
          </p:cNvSpPr>
          <p:nvPr>
            <p:ph type="title"/>
          </p:nvPr>
        </p:nvSpPr>
        <p:spPr>
          <a:xfrm>
            <a:off x="395536" y="476672"/>
            <a:ext cx="8208912" cy="1214017"/>
          </a:xfrm>
        </p:spPr>
        <p:txBody>
          <a:bodyPr>
            <a:normAutofit fontScale="90000"/>
          </a:bodyPr>
          <a:lstStyle/>
          <a:p>
            <a:pPr algn="ctr"/>
            <a:r>
              <a:rPr lang="en-US" sz="2700" b="1" dirty="0">
                <a:solidFill>
                  <a:schemeClr val="tx1"/>
                </a:solidFill>
                <a:latin typeface="Arial Black" panose="020B0A04020102020204" pitchFamily="34" charset="0"/>
              </a:rPr>
              <a:t>Modul de </a:t>
            </a:r>
            <a:r>
              <a:rPr lang="en-US" sz="2700" b="1" dirty="0" err="1">
                <a:solidFill>
                  <a:schemeClr val="tx1"/>
                </a:solidFill>
                <a:latin typeface="Arial Black" panose="020B0A04020102020204" pitchFamily="34" charset="0"/>
              </a:rPr>
              <a:t>acordare</a:t>
            </a:r>
            <a:r>
              <a:rPr lang="en-US" sz="2700" b="1" dirty="0">
                <a:solidFill>
                  <a:schemeClr val="tx1"/>
                </a:solidFill>
                <a:latin typeface="Arial Black" panose="020B0A04020102020204" pitchFamily="34" charset="0"/>
              </a:rPr>
              <a:t> a </a:t>
            </a:r>
            <a:r>
              <a:rPr lang="en-US" sz="2700" b="1" dirty="0" err="1">
                <a:solidFill>
                  <a:schemeClr val="tx1"/>
                </a:solidFill>
                <a:latin typeface="Arial Black" panose="020B0A04020102020204" pitchFamily="34" charset="0"/>
              </a:rPr>
              <a:t>concediului</a:t>
            </a:r>
            <a:r>
              <a:rPr lang="en-US" sz="2700" b="1" dirty="0">
                <a:solidFill>
                  <a:schemeClr val="tx1"/>
                </a:solidFill>
                <a:latin typeface="Arial Black" panose="020B0A04020102020204" pitchFamily="34" charset="0"/>
              </a:rPr>
              <a:t> de </a:t>
            </a:r>
            <a:r>
              <a:rPr lang="en-US" sz="2700" b="1" dirty="0" err="1">
                <a:solidFill>
                  <a:schemeClr val="tx1"/>
                </a:solidFill>
                <a:latin typeface="Arial Black" panose="020B0A04020102020204" pitchFamily="34" charset="0"/>
              </a:rPr>
              <a:t>odihnă</a:t>
            </a:r>
            <a:r>
              <a:rPr lang="en-US" sz="2700" b="1" dirty="0">
                <a:solidFill>
                  <a:schemeClr val="tx1"/>
                </a:solidFill>
                <a:latin typeface="Arial Black" panose="020B0A04020102020204" pitchFamily="34" charset="0"/>
              </a:rPr>
              <a:t> </a:t>
            </a:r>
            <a:r>
              <a:rPr lang="en-US" sz="2700" b="1" dirty="0" err="1">
                <a:solidFill>
                  <a:schemeClr val="tx1"/>
                </a:solidFill>
                <a:latin typeface="Arial Black" panose="020B0A04020102020204" pitchFamily="34" charset="0"/>
              </a:rPr>
              <a:t>anual</a:t>
            </a:r>
            <a:br>
              <a:rPr lang="ru-RU" sz="3200" b="1" i="1" dirty="0">
                <a:latin typeface="Arial Black" panose="020B0A04020102020204" pitchFamily="34" charset="0"/>
                <a:cs typeface="Arial" panose="020B0604020202020204" pitchFamily="34" charset="0"/>
              </a:rPr>
            </a:br>
            <a:endParaRPr lang="ru-RU" dirty="0"/>
          </a:p>
        </p:txBody>
      </p:sp>
      <p:sp>
        <p:nvSpPr>
          <p:cNvPr id="3" name="Объект 2">
            <a:extLst>
              <a:ext uri="{FF2B5EF4-FFF2-40B4-BE49-F238E27FC236}">
                <a16:creationId xmlns:a16="http://schemas.microsoft.com/office/drawing/2014/main" id="{0BDFD6F2-24E2-45D6-B9B1-28046FFCB6B5}"/>
              </a:ext>
            </a:extLst>
          </p:cNvPr>
          <p:cNvSpPr>
            <a:spLocks noGrp="1"/>
          </p:cNvSpPr>
          <p:nvPr>
            <p:ph idx="1"/>
          </p:nvPr>
        </p:nvSpPr>
        <p:spPr>
          <a:xfrm>
            <a:off x="395536" y="1340769"/>
            <a:ext cx="8352928" cy="5040560"/>
          </a:xfrm>
        </p:spPr>
        <p:txBody>
          <a:bodyPr>
            <a:normAutofit fontScale="85000" lnSpcReduction="20000"/>
          </a:bodyPr>
          <a:lstStyle/>
          <a:p>
            <a:pPr marL="82296" indent="0" algn="just">
              <a:buNone/>
            </a:pPr>
            <a:r>
              <a:rPr lang="ro-MD" sz="1900" i="1" dirty="0">
                <a:latin typeface="Arial Black" panose="020B0A04020102020204" pitchFamily="34" charset="0"/>
                <a:cs typeface="Arial" panose="020B0604020202020204" pitchFamily="34" charset="0"/>
              </a:rPr>
              <a:t>  </a:t>
            </a:r>
            <a:r>
              <a:rPr lang="ro-RO" i="1" dirty="0">
                <a:solidFill>
                  <a:schemeClr val="tx1"/>
                </a:solidFill>
                <a:latin typeface="Arial Black" panose="020B0A04020102020204" pitchFamily="34" charset="0"/>
              </a:rPr>
              <a:t>Concediul de odihnă pentru primul an de muncă se acordă salariaţilor după expirarea a 6 luni de muncă la unitatea respectivă.</a:t>
            </a:r>
            <a:endParaRPr lang="ro-MD" sz="1900" i="1" dirty="0">
              <a:solidFill>
                <a:schemeClr val="tx1"/>
              </a:solidFill>
              <a:latin typeface="Arial Black" panose="020B0A04020102020204" pitchFamily="34" charset="0"/>
              <a:cs typeface="Arial" panose="020B0604020202020204" pitchFamily="34" charset="0"/>
            </a:endParaRPr>
          </a:p>
          <a:p>
            <a:pPr marL="82296" indent="0" algn="just">
              <a:buNone/>
            </a:pPr>
            <a:r>
              <a:rPr lang="ro-MD"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Înainte</a:t>
            </a:r>
            <a:r>
              <a:rPr lang="en-US" sz="1900" dirty="0">
                <a:solidFill>
                  <a:schemeClr val="tx1"/>
                </a:solidFill>
                <a:latin typeface="Arial" panose="020B0604020202020204" pitchFamily="34" charset="0"/>
                <a:cs typeface="Arial" panose="020B0604020202020204" pitchFamily="34" charset="0"/>
              </a:rPr>
              <a:t> de </a:t>
            </a:r>
            <a:r>
              <a:rPr lang="en-US" sz="1900" dirty="0" err="1">
                <a:solidFill>
                  <a:schemeClr val="tx1"/>
                </a:solidFill>
                <a:latin typeface="Arial" panose="020B0604020202020204" pitchFamily="34" charset="0"/>
                <a:cs typeface="Arial" panose="020B0604020202020204" pitchFamily="34" charset="0"/>
              </a:rPr>
              <a:t>expirarea</a:t>
            </a:r>
            <a:r>
              <a:rPr lang="en-US" sz="1900" dirty="0">
                <a:solidFill>
                  <a:schemeClr val="tx1"/>
                </a:solidFill>
                <a:latin typeface="Arial" panose="020B0604020202020204" pitchFamily="34" charset="0"/>
                <a:cs typeface="Arial" panose="020B0604020202020204" pitchFamily="34" charset="0"/>
              </a:rPr>
              <a:t> a 6 </a:t>
            </a:r>
            <a:r>
              <a:rPr lang="en-US" sz="1900" dirty="0" err="1">
                <a:solidFill>
                  <a:schemeClr val="tx1"/>
                </a:solidFill>
                <a:latin typeface="Arial" panose="020B0604020202020204" pitchFamily="34" charset="0"/>
                <a:cs typeface="Arial" panose="020B0604020202020204" pitchFamily="34" charset="0"/>
              </a:rPr>
              <a:t>luni</a:t>
            </a:r>
            <a:r>
              <a:rPr lang="en-US" sz="1900" dirty="0">
                <a:solidFill>
                  <a:schemeClr val="tx1"/>
                </a:solidFill>
                <a:latin typeface="Arial" panose="020B0604020202020204" pitchFamily="34" charset="0"/>
                <a:cs typeface="Arial" panose="020B0604020202020204" pitchFamily="34" charset="0"/>
              </a:rPr>
              <a:t> de </a:t>
            </a:r>
            <a:r>
              <a:rPr lang="en-US" sz="1900" dirty="0" err="1">
                <a:solidFill>
                  <a:schemeClr val="tx1"/>
                </a:solidFill>
                <a:latin typeface="Arial" panose="020B0604020202020204" pitchFamily="34" charset="0"/>
                <a:cs typeface="Arial" panose="020B0604020202020204" pitchFamily="34" charset="0"/>
              </a:rPr>
              <a:t>muncă</a:t>
            </a:r>
            <a:r>
              <a:rPr lang="en-US" sz="1900" dirty="0">
                <a:solidFill>
                  <a:schemeClr val="tx1"/>
                </a:solidFill>
                <a:latin typeface="Arial" panose="020B0604020202020204" pitchFamily="34" charset="0"/>
                <a:cs typeface="Arial" panose="020B0604020202020204" pitchFamily="34" charset="0"/>
              </a:rPr>
              <a:t> la </a:t>
            </a:r>
            <a:r>
              <a:rPr lang="en-US" sz="1900" dirty="0" err="1">
                <a:solidFill>
                  <a:schemeClr val="tx1"/>
                </a:solidFill>
                <a:latin typeface="Arial" panose="020B0604020202020204" pitchFamily="34" charset="0"/>
                <a:cs typeface="Arial" panose="020B0604020202020204" pitchFamily="34" charset="0"/>
              </a:rPr>
              <a:t>unitate</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concediul</a:t>
            </a:r>
            <a:r>
              <a:rPr lang="en-US" sz="1900" dirty="0">
                <a:solidFill>
                  <a:schemeClr val="tx1"/>
                </a:solidFill>
                <a:latin typeface="Arial" panose="020B0604020202020204" pitchFamily="34" charset="0"/>
                <a:cs typeface="Arial" panose="020B0604020202020204" pitchFamily="34" charset="0"/>
              </a:rPr>
              <a:t> de </a:t>
            </a:r>
            <a:r>
              <a:rPr lang="en-US" sz="1900" dirty="0" err="1">
                <a:solidFill>
                  <a:schemeClr val="tx1"/>
                </a:solidFill>
                <a:latin typeface="Arial" panose="020B0604020202020204" pitchFamily="34" charset="0"/>
                <a:cs typeface="Arial" panose="020B0604020202020204" pitchFamily="34" charset="0"/>
              </a:rPr>
              <a:t>odihnă</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pentru</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primul</a:t>
            </a:r>
            <a:r>
              <a:rPr lang="en-US" sz="1900" dirty="0">
                <a:solidFill>
                  <a:schemeClr val="tx1"/>
                </a:solidFill>
                <a:latin typeface="Arial" panose="020B0604020202020204" pitchFamily="34" charset="0"/>
                <a:cs typeface="Arial" panose="020B0604020202020204" pitchFamily="34" charset="0"/>
              </a:rPr>
              <a:t> an de </a:t>
            </a:r>
            <a:r>
              <a:rPr lang="en-US" sz="1900" dirty="0" err="1">
                <a:solidFill>
                  <a:schemeClr val="tx1"/>
                </a:solidFill>
                <a:latin typeface="Arial" panose="020B0604020202020204" pitchFamily="34" charset="0"/>
                <a:cs typeface="Arial" panose="020B0604020202020204" pitchFamily="34" charset="0"/>
              </a:rPr>
              <a:t>muncă</a:t>
            </a:r>
            <a:r>
              <a:rPr lang="en-US" sz="1900" dirty="0">
                <a:solidFill>
                  <a:schemeClr val="tx1"/>
                </a:solidFill>
                <a:latin typeface="Arial" panose="020B0604020202020204" pitchFamily="34" charset="0"/>
                <a:cs typeface="Arial" panose="020B0604020202020204" pitchFamily="34" charset="0"/>
              </a:rPr>
              <a:t> se </a:t>
            </a:r>
            <a:r>
              <a:rPr lang="en-US" sz="1900" dirty="0" err="1">
                <a:solidFill>
                  <a:schemeClr val="tx1"/>
                </a:solidFill>
                <a:latin typeface="Arial" panose="020B0604020202020204" pitchFamily="34" charset="0"/>
                <a:cs typeface="Arial" panose="020B0604020202020204" pitchFamily="34" charset="0"/>
              </a:rPr>
              <a:t>acordă</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în</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baza</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unei</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cereri</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scrise</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următoarelor</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categorii</a:t>
            </a:r>
            <a:r>
              <a:rPr lang="en-US" sz="1900" dirty="0">
                <a:solidFill>
                  <a:schemeClr val="tx1"/>
                </a:solidFill>
                <a:latin typeface="Arial" panose="020B0604020202020204" pitchFamily="34" charset="0"/>
                <a:cs typeface="Arial" panose="020B0604020202020204" pitchFamily="34" charset="0"/>
              </a:rPr>
              <a:t> de </a:t>
            </a:r>
            <a:r>
              <a:rPr lang="en-US" sz="1900" dirty="0" err="1">
                <a:solidFill>
                  <a:schemeClr val="tx1"/>
                </a:solidFill>
                <a:latin typeface="Arial" panose="020B0604020202020204" pitchFamily="34" charset="0"/>
                <a:cs typeface="Arial" panose="020B0604020202020204" pitchFamily="34" charset="0"/>
              </a:rPr>
              <a:t>angajați</a:t>
            </a:r>
            <a:r>
              <a:rPr lang="en-US" sz="1900" dirty="0">
                <a:solidFill>
                  <a:schemeClr val="tx1"/>
                </a:solidFill>
                <a:latin typeface="Arial" panose="020B0604020202020204" pitchFamily="34" charset="0"/>
                <a:cs typeface="Arial" panose="020B0604020202020204" pitchFamily="34" charset="0"/>
              </a:rPr>
              <a:t>:</a:t>
            </a:r>
            <a:endParaRPr lang="ru-RU" sz="1900" dirty="0">
              <a:solidFill>
                <a:schemeClr val="tx1"/>
              </a:solidFill>
              <a:latin typeface="Arial" panose="020B0604020202020204" pitchFamily="34" charset="0"/>
              <a:cs typeface="Arial" panose="020B0604020202020204" pitchFamily="34" charset="0"/>
            </a:endParaRPr>
          </a:p>
          <a:p>
            <a:pPr marL="425196" indent="-342900" algn="just">
              <a:buFont typeface="Wingdings" panose="05000000000000000000" pitchFamily="2" charset="2"/>
              <a:buChar char="v"/>
            </a:pPr>
            <a:r>
              <a:rPr lang="en-US" sz="1900" dirty="0" err="1">
                <a:solidFill>
                  <a:schemeClr val="tx1"/>
                </a:solidFill>
                <a:latin typeface="Arial" panose="020B0604020202020204" pitchFamily="34" charset="0"/>
                <a:cs typeface="Arial" panose="020B0604020202020204" pitchFamily="34" charset="0"/>
              </a:rPr>
              <a:t>femeilor</a:t>
            </a:r>
            <a:r>
              <a:rPr lang="en-US" sz="1900" dirty="0">
                <a:solidFill>
                  <a:schemeClr val="tx1"/>
                </a:solidFill>
                <a:latin typeface="Arial" panose="020B0604020202020204" pitchFamily="34" charset="0"/>
                <a:cs typeface="Arial" panose="020B0604020202020204" pitchFamily="34" charset="0"/>
              </a:rPr>
              <a:t> – </a:t>
            </a:r>
            <a:r>
              <a:rPr lang="en-US" sz="1900" dirty="0" err="1">
                <a:solidFill>
                  <a:schemeClr val="tx1"/>
                </a:solidFill>
                <a:latin typeface="Arial" panose="020B0604020202020204" pitchFamily="34" charset="0"/>
                <a:cs typeface="Arial" panose="020B0604020202020204" pitchFamily="34" charset="0"/>
              </a:rPr>
              <a:t>înainte</a:t>
            </a:r>
            <a:r>
              <a:rPr lang="en-US" sz="1900" dirty="0">
                <a:solidFill>
                  <a:schemeClr val="tx1"/>
                </a:solidFill>
                <a:latin typeface="Arial" panose="020B0604020202020204" pitchFamily="34" charset="0"/>
                <a:cs typeface="Arial" panose="020B0604020202020204" pitchFamily="34" charset="0"/>
              </a:rPr>
              <a:t> de </a:t>
            </a:r>
            <a:r>
              <a:rPr lang="en-US" sz="1900" dirty="0" err="1">
                <a:solidFill>
                  <a:schemeClr val="tx1"/>
                </a:solidFill>
                <a:latin typeface="Arial" panose="020B0604020202020204" pitchFamily="34" charset="0"/>
                <a:cs typeface="Arial" panose="020B0604020202020204" pitchFamily="34" charset="0"/>
              </a:rPr>
              <a:t>concediul</a:t>
            </a:r>
            <a:r>
              <a:rPr lang="en-US" sz="1900" dirty="0">
                <a:solidFill>
                  <a:schemeClr val="tx1"/>
                </a:solidFill>
                <a:latin typeface="Arial" panose="020B0604020202020204" pitchFamily="34" charset="0"/>
                <a:cs typeface="Arial" panose="020B0604020202020204" pitchFamily="34" charset="0"/>
              </a:rPr>
              <a:t> de </a:t>
            </a:r>
            <a:r>
              <a:rPr lang="en-US" sz="1900" dirty="0" err="1">
                <a:solidFill>
                  <a:schemeClr val="tx1"/>
                </a:solidFill>
                <a:latin typeface="Arial" panose="020B0604020202020204" pitchFamily="34" charset="0"/>
                <a:cs typeface="Arial" panose="020B0604020202020204" pitchFamily="34" charset="0"/>
              </a:rPr>
              <a:t>maternitate</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sau</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imediat</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după</a:t>
            </a:r>
            <a:r>
              <a:rPr lang="en-US" sz="1900" dirty="0">
                <a:solidFill>
                  <a:schemeClr val="tx1"/>
                </a:solidFill>
                <a:latin typeface="Arial" panose="020B0604020202020204" pitchFamily="34" charset="0"/>
                <a:cs typeface="Arial" panose="020B0604020202020204" pitchFamily="34" charset="0"/>
              </a:rPr>
              <a:t> el;</a:t>
            </a:r>
            <a:endParaRPr lang="ru-RU" sz="1900" dirty="0">
              <a:solidFill>
                <a:schemeClr val="tx1"/>
              </a:solidFill>
              <a:latin typeface="Arial" panose="020B0604020202020204" pitchFamily="34" charset="0"/>
              <a:cs typeface="Arial" panose="020B0604020202020204" pitchFamily="34" charset="0"/>
            </a:endParaRPr>
          </a:p>
          <a:p>
            <a:pPr marL="425196" indent="-342900" algn="just">
              <a:buFont typeface="Wingdings" panose="05000000000000000000" pitchFamily="2" charset="2"/>
              <a:buChar char="v"/>
            </a:pPr>
            <a:r>
              <a:rPr lang="en-US" sz="1900" dirty="0" err="1">
                <a:solidFill>
                  <a:schemeClr val="tx1"/>
                </a:solidFill>
                <a:latin typeface="Arial" panose="020B0604020202020204" pitchFamily="34" charset="0"/>
                <a:cs typeface="Arial" panose="020B0604020202020204" pitchFamily="34" charset="0"/>
              </a:rPr>
              <a:t>angajaților</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în</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vîrstă</a:t>
            </a:r>
            <a:r>
              <a:rPr lang="en-US" sz="1900" dirty="0">
                <a:solidFill>
                  <a:schemeClr val="tx1"/>
                </a:solidFill>
                <a:latin typeface="Arial" panose="020B0604020202020204" pitchFamily="34" charset="0"/>
                <a:cs typeface="Arial" panose="020B0604020202020204" pitchFamily="34" charset="0"/>
              </a:rPr>
              <a:t> de </a:t>
            </a:r>
            <a:r>
              <a:rPr lang="en-US" sz="1900" dirty="0" err="1">
                <a:solidFill>
                  <a:schemeClr val="tx1"/>
                </a:solidFill>
                <a:latin typeface="Arial" panose="020B0604020202020204" pitchFamily="34" charset="0"/>
                <a:cs typeface="Arial" panose="020B0604020202020204" pitchFamily="34" charset="0"/>
              </a:rPr>
              <a:t>pînă</a:t>
            </a:r>
            <a:r>
              <a:rPr lang="en-US" sz="1900" dirty="0">
                <a:solidFill>
                  <a:schemeClr val="tx1"/>
                </a:solidFill>
                <a:latin typeface="Arial" panose="020B0604020202020204" pitchFamily="34" charset="0"/>
                <a:cs typeface="Arial" panose="020B0604020202020204" pitchFamily="34" charset="0"/>
              </a:rPr>
              <a:t> la 18 ani;</a:t>
            </a:r>
            <a:endParaRPr lang="ro-MD" sz="1900" dirty="0">
              <a:solidFill>
                <a:schemeClr val="tx1"/>
              </a:solidFill>
              <a:latin typeface="Arial" panose="020B0604020202020204" pitchFamily="34" charset="0"/>
              <a:cs typeface="Arial" panose="020B0604020202020204" pitchFamily="34" charset="0"/>
            </a:endParaRPr>
          </a:p>
          <a:p>
            <a:pPr marL="425196" indent="-342900" algn="just">
              <a:buFont typeface="Wingdings" panose="05000000000000000000" pitchFamily="2" charset="2"/>
              <a:buChar char="v"/>
            </a:pPr>
            <a:r>
              <a:rPr lang="ro-MD" sz="1900" dirty="0">
                <a:solidFill>
                  <a:schemeClr val="tx1"/>
                </a:solidFill>
                <a:latin typeface="Arial" panose="020B0604020202020204" pitchFamily="34" charset="0"/>
                <a:cs typeface="Arial" panose="020B0604020202020204" pitchFamily="34" charset="0"/>
              </a:rPr>
              <a:t>angajaților transferați </a:t>
            </a:r>
            <a:r>
              <a:rPr lang="ro-RO" sz="1900" dirty="0">
                <a:solidFill>
                  <a:schemeClr val="tx1"/>
                </a:solidFill>
                <a:latin typeface="Arial" panose="020B0604020202020204" pitchFamily="34" charset="0"/>
                <a:cs typeface="Arial" panose="020B0604020202020204" pitchFamily="34" charset="0"/>
              </a:rPr>
              <a:t>dintr-o unitate în alta;</a:t>
            </a:r>
            <a:endParaRPr lang="ru-RU" sz="1900" dirty="0">
              <a:solidFill>
                <a:schemeClr val="tx1"/>
              </a:solidFill>
              <a:latin typeface="Arial" panose="020B0604020202020204" pitchFamily="34" charset="0"/>
              <a:cs typeface="Arial" panose="020B0604020202020204" pitchFamily="34" charset="0"/>
            </a:endParaRPr>
          </a:p>
          <a:p>
            <a:pPr marL="425196" indent="-342900" algn="just">
              <a:buFont typeface="Wingdings" panose="05000000000000000000" pitchFamily="2" charset="2"/>
              <a:buChar char="v"/>
            </a:pPr>
            <a:r>
              <a:rPr lang="en-US" sz="1900" dirty="0" err="1">
                <a:solidFill>
                  <a:schemeClr val="tx1"/>
                </a:solidFill>
                <a:latin typeface="Arial" panose="020B0604020202020204" pitchFamily="34" charset="0"/>
                <a:cs typeface="Arial" panose="020B0604020202020204" pitchFamily="34" charset="0"/>
              </a:rPr>
              <a:t>altor</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angajați</a:t>
            </a:r>
            <a:r>
              <a:rPr lang="en-US" sz="1900" dirty="0">
                <a:solidFill>
                  <a:schemeClr val="tx1"/>
                </a:solidFill>
                <a:latin typeface="Arial" panose="020B0604020202020204" pitchFamily="34" charset="0"/>
                <a:cs typeface="Arial" panose="020B0604020202020204" pitchFamily="34" charset="0"/>
              </a:rPr>
              <a:t>, conform </a:t>
            </a:r>
            <a:r>
              <a:rPr lang="en-US" sz="1900" dirty="0" err="1">
                <a:solidFill>
                  <a:schemeClr val="tx1"/>
                </a:solidFill>
                <a:latin typeface="Arial" panose="020B0604020202020204" pitchFamily="34" charset="0"/>
                <a:cs typeface="Arial" panose="020B0604020202020204" pitchFamily="34" charset="0"/>
              </a:rPr>
              <a:t>legislaţiei</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în</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vigoare</a:t>
            </a:r>
            <a:r>
              <a:rPr lang="en-US" sz="1900" dirty="0">
                <a:solidFill>
                  <a:schemeClr val="tx1"/>
                </a:solidFill>
                <a:latin typeface="Arial" panose="020B0604020202020204" pitchFamily="34" charset="0"/>
                <a:cs typeface="Arial" panose="020B0604020202020204" pitchFamily="34" charset="0"/>
              </a:rPr>
              <a:t>.</a:t>
            </a:r>
            <a:endParaRPr lang="ro-MD" sz="1900" dirty="0">
              <a:solidFill>
                <a:schemeClr val="tx1"/>
              </a:solidFill>
              <a:latin typeface="Arial" panose="020B0604020202020204" pitchFamily="34" charset="0"/>
              <a:cs typeface="Arial" panose="020B0604020202020204" pitchFamily="34" charset="0"/>
            </a:endParaRPr>
          </a:p>
          <a:p>
            <a:pPr marL="82296" indent="0" algn="just">
              <a:buNone/>
            </a:pPr>
            <a:endParaRPr lang="ru-RU" sz="1900" dirty="0">
              <a:solidFill>
                <a:schemeClr val="tx1"/>
              </a:solidFill>
              <a:latin typeface="Arial" panose="020B0604020202020204" pitchFamily="34" charset="0"/>
              <a:cs typeface="Arial" panose="020B0604020202020204" pitchFamily="34" charset="0"/>
            </a:endParaRPr>
          </a:p>
          <a:p>
            <a:pPr marL="82296" indent="0" algn="just">
              <a:buNone/>
            </a:pP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Concediul</a:t>
            </a:r>
            <a:r>
              <a:rPr lang="en-US" sz="1900" dirty="0">
                <a:solidFill>
                  <a:schemeClr val="tx1"/>
                </a:solidFill>
                <a:latin typeface="Arial" panose="020B0604020202020204" pitchFamily="34" charset="0"/>
                <a:cs typeface="Arial" panose="020B0604020202020204" pitchFamily="34" charset="0"/>
              </a:rPr>
              <a:t> de </a:t>
            </a:r>
            <a:r>
              <a:rPr lang="en-US" sz="1900" dirty="0" err="1">
                <a:solidFill>
                  <a:schemeClr val="tx1"/>
                </a:solidFill>
                <a:latin typeface="Arial" panose="020B0604020202020204" pitchFamily="34" charset="0"/>
                <a:cs typeface="Arial" panose="020B0604020202020204" pitchFamily="34" charset="0"/>
              </a:rPr>
              <a:t>odihnă</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pentru</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primul</a:t>
            </a:r>
            <a:r>
              <a:rPr lang="en-US" sz="1900" dirty="0">
                <a:solidFill>
                  <a:schemeClr val="tx1"/>
                </a:solidFill>
                <a:latin typeface="Arial" panose="020B0604020202020204" pitchFamily="34" charset="0"/>
                <a:cs typeface="Arial" panose="020B0604020202020204" pitchFamily="34" charset="0"/>
              </a:rPr>
              <a:t> an de </a:t>
            </a:r>
            <a:r>
              <a:rPr lang="en-US" sz="1900" dirty="0" err="1">
                <a:solidFill>
                  <a:schemeClr val="tx1"/>
                </a:solidFill>
                <a:latin typeface="Arial" panose="020B0604020202020204" pitchFamily="34" charset="0"/>
                <a:cs typeface="Arial" panose="020B0604020202020204" pitchFamily="34" charset="0"/>
              </a:rPr>
              <a:t>muncă</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poate</a:t>
            </a:r>
            <a:r>
              <a:rPr lang="en-US" sz="1900" dirty="0">
                <a:solidFill>
                  <a:schemeClr val="tx1"/>
                </a:solidFill>
                <a:latin typeface="Arial" panose="020B0604020202020204" pitchFamily="34" charset="0"/>
                <a:cs typeface="Arial" panose="020B0604020202020204" pitchFamily="34" charset="0"/>
              </a:rPr>
              <a:t> fi </a:t>
            </a:r>
            <a:r>
              <a:rPr lang="en-US" sz="1900" dirty="0" err="1">
                <a:solidFill>
                  <a:schemeClr val="tx1"/>
                </a:solidFill>
                <a:latin typeface="Arial" panose="020B0604020202020204" pitchFamily="34" charset="0"/>
                <a:cs typeface="Arial" panose="020B0604020202020204" pitchFamily="34" charset="0"/>
              </a:rPr>
              <a:t>acordat</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angajaților</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şi</a:t>
            </a:r>
            <a:r>
              <a:rPr lang="en-US" sz="1900" dirty="0">
                <a:solidFill>
                  <a:schemeClr val="tx1"/>
                </a:solidFill>
                <a:latin typeface="Arial" panose="020B0604020202020204" pitchFamily="34" charset="0"/>
                <a:cs typeface="Arial" panose="020B0604020202020204" pitchFamily="34" charset="0"/>
              </a:rPr>
              <a:t> </a:t>
            </a:r>
            <a:r>
              <a:rPr lang="en-US" sz="1900" dirty="0" err="1">
                <a:solidFill>
                  <a:schemeClr val="tx1"/>
                </a:solidFill>
                <a:latin typeface="Arial" panose="020B0604020202020204" pitchFamily="34" charset="0"/>
                <a:cs typeface="Arial" panose="020B0604020202020204" pitchFamily="34" charset="0"/>
              </a:rPr>
              <a:t>înainte</a:t>
            </a:r>
            <a:r>
              <a:rPr lang="en-US" sz="1900" dirty="0">
                <a:solidFill>
                  <a:schemeClr val="tx1"/>
                </a:solidFill>
                <a:latin typeface="Arial" panose="020B0604020202020204" pitchFamily="34" charset="0"/>
                <a:cs typeface="Arial" panose="020B0604020202020204" pitchFamily="34" charset="0"/>
              </a:rPr>
              <a:t> de </a:t>
            </a:r>
            <a:r>
              <a:rPr lang="en-US" sz="1900" dirty="0" err="1">
                <a:solidFill>
                  <a:schemeClr val="tx1"/>
                </a:solidFill>
                <a:latin typeface="Arial" panose="020B0604020202020204" pitchFamily="34" charset="0"/>
                <a:cs typeface="Arial" panose="020B0604020202020204" pitchFamily="34" charset="0"/>
              </a:rPr>
              <a:t>expirarea</a:t>
            </a:r>
            <a:r>
              <a:rPr lang="en-US" sz="1900" dirty="0">
                <a:solidFill>
                  <a:schemeClr val="tx1"/>
                </a:solidFill>
                <a:latin typeface="Arial" panose="020B0604020202020204" pitchFamily="34" charset="0"/>
                <a:cs typeface="Arial" panose="020B0604020202020204" pitchFamily="34" charset="0"/>
              </a:rPr>
              <a:t> a 6 </a:t>
            </a:r>
            <a:r>
              <a:rPr lang="en-US" sz="1900" dirty="0" err="1">
                <a:solidFill>
                  <a:schemeClr val="tx1"/>
                </a:solidFill>
                <a:latin typeface="Arial" panose="020B0604020202020204" pitchFamily="34" charset="0"/>
                <a:cs typeface="Arial" panose="020B0604020202020204" pitchFamily="34" charset="0"/>
              </a:rPr>
              <a:t>luni</a:t>
            </a:r>
            <a:r>
              <a:rPr lang="en-US" sz="1900" dirty="0">
                <a:solidFill>
                  <a:schemeClr val="tx1"/>
                </a:solidFill>
                <a:latin typeface="Arial" panose="020B0604020202020204" pitchFamily="34" charset="0"/>
                <a:cs typeface="Arial" panose="020B0604020202020204" pitchFamily="34" charset="0"/>
              </a:rPr>
              <a:t> de </a:t>
            </a:r>
            <a:r>
              <a:rPr lang="en-US" sz="1900" dirty="0" err="1">
                <a:solidFill>
                  <a:schemeClr val="tx1"/>
                </a:solidFill>
                <a:latin typeface="Arial" panose="020B0604020202020204" pitchFamily="34" charset="0"/>
                <a:cs typeface="Arial" panose="020B0604020202020204" pitchFamily="34" charset="0"/>
              </a:rPr>
              <a:t>muncă</a:t>
            </a:r>
            <a:r>
              <a:rPr lang="en-US" sz="1900" dirty="0">
                <a:solidFill>
                  <a:schemeClr val="tx1"/>
                </a:solidFill>
                <a:latin typeface="Arial" panose="020B0604020202020204" pitchFamily="34" charset="0"/>
                <a:cs typeface="Arial" panose="020B0604020202020204" pitchFamily="34" charset="0"/>
              </a:rPr>
              <a:t> la </a:t>
            </a:r>
            <a:r>
              <a:rPr lang="en-US" sz="1900" dirty="0" err="1">
                <a:solidFill>
                  <a:schemeClr val="tx1"/>
                </a:solidFill>
                <a:latin typeface="Arial" panose="020B0604020202020204" pitchFamily="34" charset="0"/>
                <a:cs typeface="Arial" panose="020B0604020202020204" pitchFamily="34" charset="0"/>
              </a:rPr>
              <a:t>unitate</a:t>
            </a:r>
            <a:r>
              <a:rPr lang="ro-MD" sz="1900" dirty="0">
                <a:solidFill>
                  <a:schemeClr val="tx1"/>
                </a:solidFill>
                <a:latin typeface="Arial" panose="020B0604020202020204" pitchFamily="34" charset="0"/>
                <a:cs typeface="Arial" panose="020B0604020202020204" pitchFamily="34" charset="0"/>
              </a:rPr>
              <a:t> la înțelegerea părților</a:t>
            </a:r>
            <a:r>
              <a:rPr lang="en-US" sz="1900" dirty="0">
                <a:solidFill>
                  <a:schemeClr val="tx1"/>
                </a:solidFill>
                <a:latin typeface="Arial" panose="020B0604020202020204" pitchFamily="34" charset="0"/>
                <a:cs typeface="Arial" panose="020B0604020202020204" pitchFamily="34" charset="0"/>
              </a:rPr>
              <a:t>.</a:t>
            </a:r>
            <a:endParaRPr lang="ru-RU" sz="1900" dirty="0">
              <a:solidFill>
                <a:schemeClr val="tx1"/>
              </a:solidFill>
              <a:latin typeface="Arial" panose="020B0604020202020204" pitchFamily="34" charset="0"/>
              <a:cs typeface="Arial" panose="020B0604020202020204" pitchFamily="34" charset="0"/>
            </a:endParaRPr>
          </a:p>
          <a:p>
            <a:pPr marL="82296" indent="0" algn="just">
              <a:buNone/>
            </a:pPr>
            <a:r>
              <a:rPr lang="ro-RO" sz="1900" dirty="0">
                <a:solidFill>
                  <a:schemeClr val="tx1"/>
                </a:solidFill>
                <a:latin typeface="Arial" panose="020B0604020202020204" pitchFamily="34" charset="0"/>
                <a:cs typeface="Arial" panose="020B0604020202020204" pitchFamily="34" charset="0"/>
              </a:rPr>
              <a:t>   Concediul de odihnă anual pentru următorii ani de muncă se acordă salariatului, în baza unei cereri scrise, conform programării stabilite. La cererea scrisă a salariatului, concediul de odihnă anual poate fi acordat și în afara programării stabilite.</a:t>
            </a:r>
          </a:p>
          <a:p>
            <a:pPr marL="0" indent="0" algn="just">
              <a:buNone/>
            </a:pPr>
            <a:r>
              <a:rPr lang="ro-RO" sz="1900" dirty="0">
                <a:solidFill>
                  <a:schemeClr val="tx1"/>
                </a:solidFill>
                <a:latin typeface="Arial" panose="020B0604020202020204" pitchFamily="34" charset="0"/>
                <a:cs typeface="Arial" panose="020B0604020202020204" pitchFamily="34" charset="0"/>
              </a:rPr>
              <a:t>    Concediul de odihnă anual poate fi acordat integral sau, în baza unei cereri scrise a salariatului, poate fi divizat în părţi, una dintre care va avea o durată de cel puţin 14 zile calendaristice.</a:t>
            </a:r>
          </a:p>
          <a:p>
            <a:pPr marL="0" indent="0" algn="just">
              <a:buNone/>
            </a:pPr>
            <a:r>
              <a:rPr lang="ro-MD" sz="200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Concediul</a:t>
            </a:r>
            <a:r>
              <a:rPr lang="en-US" sz="2000" dirty="0">
                <a:solidFill>
                  <a:schemeClr val="tx1"/>
                </a:solidFill>
                <a:latin typeface="Arial" panose="020B0604020202020204" pitchFamily="34" charset="0"/>
                <a:cs typeface="Arial" panose="020B0604020202020204" pitchFamily="34" charset="0"/>
              </a:rPr>
              <a:t> de </a:t>
            </a:r>
            <a:r>
              <a:rPr lang="en-US" sz="2000" dirty="0" err="1">
                <a:solidFill>
                  <a:schemeClr val="tx1"/>
                </a:solidFill>
                <a:latin typeface="Arial" panose="020B0604020202020204" pitchFamily="34" charset="0"/>
                <a:cs typeface="Arial" panose="020B0604020202020204" pitchFamily="34" charset="0"/>
              </a:rPr>
              <a:t>odihnă</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anual</a:t>
            </a:r>
            <a:r>
              <a:rPr lang="en-US" sz="2000" dirty="0">
                <a:solidFill>
                  <a:schemeClr val="tx1"/>
                </a:solidFill>
                <a:latin typeface="Arial" panose="020B0604020202020204" pitchFamily="34" charset="0"/>
                <a:cs typeface="Arial" panose="020B0604020202020204" pitchFamily="34" charset="0"/>
              </a:rPr>
              <a:t> se </a:t>
            </a:r>
            <a:r>
              <a:rPr lang="en-US" sz="2000" dirty="0" err="1">
                <a:solidFill>
                  <a:schemeClr val="tx1"/>
                </a:solidFill>
                <a:latin typeface="Arial" panose="020B0604020202020204" pitchFamily="34" charset="0"/>
                <a:cs typeface="Arial" panose="020B0604020202020204" pitchFamily="34" charset="0"/>
              </a:rPr>
              <a:t>acordă</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angajatului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în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temeiul</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ordinului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dispoziţiei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deciziei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hotărîrii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emis</a:t>
            </a:r>
            <a:r>
              <a:rPr lang="en-US" sz="2000" dirty="0">
                <a:solidFill>
                  <a:schemeClr val="tx1"/>
                </a:solidFill>
                <a:latin typeface="Arial" panose="020B0604020202020204" pitchFamily="34" charset="0"/>
                <a:cs typeface="Arial" panose="020B0604020202020204" pitchFamily="34" charset="0"/>
              </a:rPr>
              <a:t> de </a:t>
            </a:r>
            <a:r>
              <a:rPr lang="en-US" sz="2000" dirty="0" err="1">
                <a:solidFill>
                  <a:schemeClr val="tx1"/>
                </a:solidFill>
                <a:latin typeface="Arial" panose="020B0604020202020204" pitchFamily="34" charset="0"/>
                <a:cs typeface="Arial" panose="020B0604020202020204" pitchFamily="34" charset="0"/>
              </a:rPr>
              <a:t>angajator</a:t>
            </a:r>
            <a:r>
              <a:rPr lang="en-US" sz="2000" dirty="0">
                <a:solidFill>
                  <a:schemeClr val="tx1"/>
                </a:solidFill>
                <a:latin typeface="Arial" panose="020B0604020202020204" pitchFamily="34" charset="0"/>
                <a:cs typeface="Arial" panose="020B0604020202020204" pitchFamily="34" charset="0"/>
              </a:rPr>
              <a:t>.</a:t>
            </a:r>
            <a:endParaRPr lang="ro-RO" sz="1900" dirty="0">
              <a:solidFill>
                <a:schemeClr val="tx1"/>
              </a:solidFill>
              <a:latin typeface="Arial" panose="020B0604020202020204" pitchFamily="34" charset="0"/>
              <a:cs typeface="Arial" panose="020B0604020202020204" pitchFamily="34" charset="0"/>
            </a:endParaRPr>
          </a:p>
          <a:p>
            <a:pPr marL="82296" indent="0" algn="just">
              <a:buNone/>
            </a:pPr>
            <a:endParaRPr lang="ru-RU" dirty="0"/>
          </a:p>
        </p:txBody>
      </p:sp>
    </p:spTree>
    <p:extLst>
      <p:ext uri="{BB962C8B-B14F-4D97-AF65-F5344CB8AC3E}">
        <p14:creationId xmlns:p14="http://schemas.microsoft.com/office/powerpoint/2010/main" val="37313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A859D0-AE07-4466-B81D-A5C662A289AF}"/>
              </a:ext>
            </a:extLst>
          </p:cNvPr>
          <p:cNvSpPr>
            <a:spLocks noGrp="1"/>
          </p:cNvSpPr>
          <p:nvPr>
            <p:ph type="title"/>
          </p:nvPr>
        </p:nvSpPr>
        <p:spPr>
          <a:xfrm>
            <a:off x="628650" y="365127"/>
            <a:ext cx="8119814" cy="1119658"/>
          </a:xfrm>
        </p:spPr>
        <p:txBody>
          <a:bodyPr/>
          <a:lstStyle/>
          <a:p>
            <a:pPr algn="ctr"/>
            <a:r>
              <a:rPr lang="ro-RO" dirty="0"/>
              <a:t> </a:t>
            </a:r>
            <a:r>
              <a:rPr lang="ro-RO" sz="2800" dirty="0">
                <a:solidFill>
                  <a:schemeClr val="tx1"/>
                </a:solidFill>
                <a:latin typeface="Arial Black" panose="020B0A04020102020204" pitchFamily="34" charset="0"/>
                <a:cs typeface="Aharoni" panose="02010803020104030203" pitchFamily="2" charset="-79"/>
              </a:rPr>
              <a:t>Programarea concediilor de odihnă anuale</a:t>
            </a:r>
            <a:endParaRPr lang="ru-RU" sz="2800" dirty="0">
              <a:solidFill>
                <a:schemeClr val="tx1"/>
              </a:solidFill>
              <a:latin typeface="Arial Black" panose="020B0A04020102020204" pitchFamily="34" charset="0"/>
              <a:cs typeface="Aharoni" panose="02010803020104030203" pitchFamily="2" charset="-79"/>
            </a:endParaRPr>
          </a:p>
        </p:txBody>
      </p:sp>
      <p:sp>
        <p:nvSpPr>
          <p:cNvPr id="3" name="Объект 2">
            <a:extLst>
              <a:ext uri="{FF2B5EF4-FFF2-40B4-BE49-F238E27FC236}">
                <a16:creationId xmlns:a16="http://schemas.microsoft.com/office/drawing/2014/main" id="{ABF05E67-9EF6-49DD-96C7-7678F7BB17C2}"/>
              </a:ext>
            </a:extLst>
          </p:cNvPr>
          <p:cNvSpPr>
            <a:spLocks noGrp="1"/>
          </p:cNvSpPr>
          <p:nvPr>
            <p:ph idx="1"/>
          </p:nvPr>
        </p:nvSpPr>
        <p:spPr>
          <a:xfrm>
            <a:off x="395536" y="1628800"/>
            <a:ext cx="8352928" cy="3600400"/>
          </a:xfrm>
        </p:spPr>
        <p:txBody>
          <a:bodyPr>
            <a:normAutofit fontScale="92500" lnSpcReduction="10000"/>
          </a:bodyPr>
          <a:lstStyle/>
          <a:p>
            <a:pPr algn="just">
              <a:buFont typeface="Wingdings" panose="05000000000000000000" pitchFamily="2" charset="2"/>
              <a:buChar char="ü"/>
            </a:pPr>
            <a:r>
              <a:rPr lang="ro-RO" sz="1800" dirty="0">
                <a:solidFill>
                  <a:schemeClr val="tx1"/>
                </a:solidFill>
                <a:latin typeface="Arial" panose="020B0604020202020204" pitchFamily="34" charset="0"/>
                <a:cs typeface="Arial" panose="020B0604020202020204" pitchFamily="34" charset="0"/>
              </a:rPr>
              <a:t>Concediile de odihnă anuale pentru anul următor </a:t>
            </a:r>
            <a:r>
              <a:rPr lang="ro-RO" sz="1800" b="1" i="1" dirty="0">
                <a:solidFill>
                  <a:schemeClr val="tx1"/>
                </a:solidFill>
                <a:latin typeface="Arial" panose="020B0604020202020204" pitchFamily="34" charset="0"/>
                <a:cs typeface="Arial" panose="020B0604020202020204" pitchFamily="34" charset="0"/>
              </a:rPr>
              <a:t>pot fi programate de către angajator </a:t>
            </a:r>
            <a:r>
              <a:rPr lang="ro-RO" sz="1800" dirty="0">
                <a:solidFill>
                  <a:schemeClr val="tx1"/>
                </a:solidFill>
                <a:latin typeface="Arial" panose="020B0604020202020204" pitchFamily="34" charset="0"/>
                <a:cs typeface="Arial" panose="020B0604020202020204" pitchFamily="34" charset="0"/>
              </a:rPr>
              <a:t>de comun acord cu reprezentanții salariaților până la sfârșitul fiecărui an calendaristic.</a:t>
            </a:r>
          </a:p>
          <a:p>
            <a:pPr algn="just">
              <a:buFont typeface="Wingdings" panose="05000000000000000000" pitchFamily="2" charset="2"/>
              <a:buChar char="ü"/>
            </a:pPr>
            <a:r>
              <a:rPr lang="ro-RO" sz="1800" dirty="0">
                <a:solidFill>
                  <a:schemeClr val="tx1"/>
                </a:solidFill>
                <a:latin typeface="Arial" panose="020B0604020202020204" pitchFamily="34" charset="0"/>
                <a:cs typeface="Arial" panose="020B0604020202020204" pitchFamily="34" charset="0"/>
              </a:rPr>
              <a:t>La programarea concediilor de odihnă anuale se ţine cont atît de dorinţa salariaţilor, cît şi de necesitatea asigurării bunei funcţionări a unităţii.</a:t>
            </a:r>
          </a:p>
          <a:p>
            <a:pPr algn="just">
              <a:buFont typeface="Wingdings" panose="05000000000000000000" pitchFamily="2" charset="2"/>
              <a:buChar char="ü"/>
            </a:pPr>
            <a:r>
              <a:rPr lang="ro-RO" sz="1800" dirty="0">
                <a:solidFill>
                  <a:schemeClr val="tx1"/>
                </a:solidFill>
                <a:latin typeface="Arial" panose="020B0604020202020204" pitchFamily="34" charset="0"/>
                <a:cs typeface="Arial" panose="020B0604020202020204" pitchFamily="34" charset="0"/>
              </a:rPr>
              <a:t>Salariaţilor ale căror soţii se află în concediu de maternitate li se acordă, în baza unei cereri scrise, concediul de odihnă anual concomitent cu concediul soţiilor.</a:t>
            </a:r>
          </a:p>
          <a:p>
            <a:pPr algn="just">
              <a:buFont typeface="Wingdings" panose="05000000000000000000" pitchFamily="2" charset="2"/>
              <a:buChar char="ü"/>
            </a:pPr>
            <a:r>
              <a:rPr lang="ro-RO" sz="1800" dirty="0">
                <a:solidFill>
                  <a:schemeClr val="tx1"/>
                </a:solidFill>
                <a:latin typeface="Arial" panose="020B0604020202020204" pitchFamily="34" charset="0"/>
                <a:cs typeface="Arial" panose="020B0604020202020204" pitchFamily="34" charset="0"/>
              </a:rPr>
              <a:t>Salariaţilor în vîrstă de pînă la 18 ani, părinţilor care au 2 şi mai mulţi copii în vîrstă de pînă la 16 ani sau un copil cu dizabilităţi şi părinţilor singuri care au un copil în vîrstă de pînă la 16 ani concediile de odihnă anuale li se acordă în perioada de vară sau, în baza unei cereri scrise, în orice altă perioadă a anului.</a:t>
            </a:r>
          </a:p>
          <a:p>
            <a:pPr algn="just">
              <a:buFont typeface="Wingdings" panose="05000000000000000000" pitchFamily="2" charset="2"/>
              <a:buChar char="ü"/>
            </a:pPr>
            <a:r>
              <a:rPr lang="ro-RO" sz="1800" dirty="0">
                <a:solidFill>
                  <a:schemeClr val="tx1"/>
                </a:solidFill>
                <a:latin typeface="Arial" panose="020B0604020202020204" pitchFamily="34" charset="0"/>
                <a:cs typeface="Arial" panose="020B0604020202020204" pitchFamily="34" charset="0"/>
              </a:rPr>
              <a:t>Programarea concediilor de odihnă anuale, se aduce la cunoștința salariaților, sub semnătură sau prin altă modalitate care permite confirmarea recepționării/înștiințării, </a:t>
            </a:r>
            <a:r>
              <a:rPr lang="ro-RO" sz="1800" b="1" i="1" dirty="0">
                <a:solidFill>
                  <a:schemeClr val="tx1"/>
                </a:solidFill>
                <a:latin typeface="Arial" panose="020B0604020202020204" pitchFamily="34" charset="0"/>
                <a:cs typeface="Arial" panose="020B0604020202020204" pitchFamily="34" charset="0"/>
              </a:rPr>
              <a:t>în termen de 10 zile lucrătoare de la data aprobării.</a:t>
            </a:r>
          </a:p>
          <a:p>
            <a:pPr marL="0" indent="0">
              <a:buNone/>
            </a:pPr>
            <a:endParaRPr lang="ru-RU" dirty="0"/>
          </a:p>
        </p:txBody>
      </p:sp>
      <p:pic>
        <p:nvPicPr>
          <p:cNvPr id="5" name="Рисунок 4">
            <a:extLst>
              <a:ext uri="{FF2B5EF4-FFF2-40B4-BE49-F238E27FC236}">
                <a16:creationId xmlns:a16="http://schemas.microsoft.com/office/drawing/2014/main" id="{1D454119-3E91-4E2F-B134-A3F2632111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5280890"/>
            <a:ext cx="2736304" cy="1388470"/>
          </a:xfrm>
          <a:prstGeom prst="rect">
            <a:avLst/>
          </a:prstGeom>
        </p:spPr>
      </p:pic>
    </p:spTree>
    <p:extLst>
      <p:ext uri="{BB962C8B-B14F-4D97-AF65-F5344CB8AC3E}">
        <p14:creationId xmlns:p14="http://schemas.microsoft.com/office/powerpoint/2010/main" val="164390223"/>
      </p:ext>
    </p:extLst>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Базис</Template>
  <TotalTime>1167</TotalTime>
  <Words>8676</Words>
  <Application>Microsoft Office PowerPoint</Application>
  <PresentationFormat>Экран (4:3)</PresentationFormat>
  <Paragraphs>491</Paragraphs>
  <Slides>48</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48</vt:i4>
      </vt:variant>
    </vt:vector>
  </HeadingPairs>
  <TitlesOfParts>
    <vt:vector size="55" baseType="lpstr">
      <vt:lpstr>Arial</vt:lpstr>
      <vt:lpstr>Arial Black</vt:lpstr>
      <vt:lpstr>Calibri</vt:lpstr>
      <vt:lpstr>Corbel</vt:lpstr>
      <vt:lpstr>Times New Roman</vt:lpstr>
      <vt:lpstr>Wingdings</vt:lpstr>
      <vt:lpstr>Базис</vt:lpstr>
      <vt:lpstr>Reglamentări privind  concediile anuale și concediile sociale</vt:lpstr>
      <vt:lpstr>        Concediul anual plătit este dreptul, garantat de Constituția Republicii Moldova și Codul muncii, la un anumit număr de zile prevăzute anual pentru odihnă și restabilirea capacității de muncă, menținând în același timp locul de muncă (funcția) tuturor celor care lucrează în baza unui contract individual de muncă, indiferent de forma organizatorică și juridică a întreprinderii. </vt:lpstr>
      <vt:lpstr>Tipuri de concedii Caracteristici și proceduri de acordare a concediilor</vt:lpstr>
      <vt:lpstr>Презентация PowerPoint</vt:lpstr>
      <vt:lpstr>Презентация PowerPoint</vt:lpstr>
      <vt:lpstr>Tipuri de concedii Caracteristici și proceduri de acordare a concediilor</vt:lpstr>
      <vt:lpstr>Durata concediului de odihnă anual</vt:lpstr>
      <vt:lpstr>Modul de acordare a concediului de odihnă anual </vt:lpstr>
      <vt:lpstr> Programarea concediilor de odihnă anuale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Concediului de odihnă al cadrelor didactice ale instituţiilor de învăţământ</vt:lpstr>
      <vt:lpstr>Презентация PowerPoint</vt:lpstr>
      <vt:lpstr>Презентация PowerPoint</vt:lpstr>
      <vt:lpstr>Презентация PowerPoint</vt:lpstr>
      <vt:lpstr>Презентация PowerPoint</vt:lpstr>
      <vt:lpstr>          Vechimea în muncă care dă dreptul la concediu de odihnă anual </vt:lpstr>
      <vt:lpstr>          Vechimea în muncă care dă dreptul la concediu de odihnă anual </vt:lpstr>
      <vt:lpstr>Calculul și achitarea indemnizaţiei de concediu</vt:lpstr>
      <vt:lpstr>      Compensarea concediilor de odihnă anuale nefolosite         IMPORTANT!  Nu se admite înlocuirea concediului de odihnă anual nefolosit printr-o compensaţie în bani, cu excepţia cazurilor de încetare a contractului individual de muncă al salariatului care nu şi-a folosit concediul.              Durata concediilor medicale, a celor de maternitate şi de studii nu se include în durata concediului de odihnă anual.       În caz de coincidenţă totală sau parţială a concediului cu unul din concediile menţionate, în baza unei cereri scrise a salariatului, concediul de odihnă anual nefolosit integral ori parţial se amînă pe perioada convenită prin acordul scris al părţilor sau se prelungeşte, respectiv, cu numărul zilelor indicate în documentul, eliberat în modul stabilit, privitor la acordarea concediului corespunzător în cadrul aceluiaşi an calendaristic.      </vt:lpstr>
      <vt:lpstr>Codul muncii prevede compensarea concediilor de odihnă anuale nefolosite în următoarele cazuri (art. 119 Codul muncii):</vt:lpstr>
      <vt:lpstr>Concediile anuale suplimentare</vt:lpstr>
      <vt:lpstr>Презентация PowerPoint</vt:lpstr>
      <vt:lpstr>Презентация PowerPoint</vt:lpstr>
      <vt:lpstr>Презентация PowerPoint</vt:lpstr>
      <vt:lpstr>Презентация PowerPoint</vt:lpstr>
      <vt:lpstr>Презентация PowerPoint</vt:lpstr>
      <vt:lpstr>Acordarea concediul paternal din 1 ianuarie 2024</vt:lpstr>
      <vt:lpstr>Concediul paternal</vt:lpstr>
      <vt:lpstr>Презентация PowerPoint</vt:lpstr>
      <vt:lpstr>Презентация PowerPoint</vt:lpstr>
      <vt:lpstr>Презентация PowerPoint</vt:lpstr>
      <vt:lpstr>Презентация PowerPoint</vt:lpstr>
      <vt:lpstr>Презентация PowerPoint</vt:lpstr>
      <vt:lpstr>CONCEDIUL NEFOLOSIT</vt:lpstr>
      <vt:lpstr>Презентация PowerPoint</vt:lpstr>
      <vt:lpstr>Презентация PowerPoint</vt:lpstr>
      <vt:lpstr>Презентация PowerPoint</vt:lpstr>
      <vt:lpstr>  Calculul numărului de zile de concediu anual plătit neutilizate </vt:lpstr>
      <vt:lpstr>Презентация PowerPoint</vt:lpstr>
      <vt:lpstr>  Concediu suplimentar plătit în conformitate cu convențiile colective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Задачи кадровой работы на предприятии</dc:title>
  <dc:creator>Любовь</dc:creator>
  <cp:lastModifiedBy>Liuba Mursa</cp:lastModifiedBy>
  <cp:revision>161</cp:revision>
  <dcterms:created xsi:type="dcterms:W3CDTF">2021-05-11T18:37:45Z</dcterms:created>
  <dcterms:modified xsi:type="dcterms:W3CDTF">2024-01-29T22:33:37Z</dcterms:modified>
</cp:coreProperties>
</file>