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2"/>
  </p:notesMasterIdLst>
  <p:sldIdLst>
    <p:sldId id="256" r:id="rId2"/>
    <p:sldId id="257" r:id="rId3"/>
    <p:sldId id="258" r:id="rId4"/>
    <p:sldId id="259" r:id="rId5"/>
    <p:sldId id="260" r:id="rId6"/>
    <p:sldId id="261" r:id="rId7"/>
    <p:sldId id="26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63" r:id="rId22"/>
    <p:sldId id="264" r:id="rId23"/>
    <p:sldId id="265" r:id="rId24"/>
    <p:sldId id="266" r:id="rId25"/>
    <p:sldId id="267" r:id="rId26"/>
    <p:sldId id="269" r:id="rId27"/>
    <p:sldId id="270" r:id="rId28"/>
    <p:sldId id="271" r:id="rId29"/>
    <p:sldId id="272" r:id="rId30"/>
    <p:sldId id="268"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varScale="1">
        <p:scale>
          <a:sx n="108" d="100"/>
          <a:sy n="108" d="100"/>
        </p:scale>
        <p:origin x="1290" y="78"/>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EEF3A-3625-46EA-8951-AC6ACAFE35EA}" type="datetimeFigureOut">
              <a:rPr lang="ru-RU" smtClean="0"/>
              <a:pPr/>
              <a:t>21.10.2023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47B344-72C4-4B4B-B377-D95BDD5045B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DE263C33-45A5-4226-AA0F-91E6C161D786}" type="datetimeFigureOut">
              <a:rPr lang="ru-RU" smtClean="0"/>
              <a:pPr/>
              <a:t>21.10.2023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ADD277D-B8E7-4F34-8842-C86379ADB4C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DE263C33-45A5-4226-AA0F-91E6C161D786}" type="datetimeFigureOut">
              <a:rPr lang="ru-RU" smtClean="0"/>
              <a:pPr/>
              <a:t>21.10.2023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DD277D-B8E7-4F34-8842-C86379ADB4C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DE263C33-45A5-4226-AA0F-91E6C161D786}" type="datetimeFigureOut">
              <a:rPr lang="ru-RU" smtClean="0"/>
              <a:pPr/>
              <a:t>21.10.2023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DD277D-B8E7-4F34-8842-C86379ADB4C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DE263C33-45A5-4226-AA0F-91E6C161D786}" type="datetimeFigureOut">
              <a:rPr lang="ru-RU" smtClean="0"/>
              <a:pPr/>
              <a:t>21.10.2023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DD277D-B8E7-4F34-8842-C86379ADB4C0}" type="slidenum">
              <a:rPr lang="ru-RU" smtClean="0"/>
              <a:pPr/>
              <a:t>‹#›</a:t>
            </a:fld>
            <a:endParaRPr lang="ru-RU"/>
          </a:p>
        </p:txBody>
      </p:sp>
      <p:sp>
        <p:nvSpPr>
          <p:cNvPr id="7" name="Заголовок 6"/>
          <p:cNvSpPr>
            <a:spLocks noGrp="1"/>
          </p:cNvSpPr>
          <p:nvPr>
            <p:ph type="title"/>
          </p:nvPr>
        </p:nvSpPr>
        <p:spPr/>
        <p:txBody>
          <a:bodyPr rtlCol="0"/>
          <a:lstStyle/>
          <a:p>
            <a:r>
              <a:rPr kumimoji="0" lang="ru-RU"/>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DE263C33-45A5-4226-AA0F-91E6C161D786}" type="datetimeFigureOut">
              <a:rPr lang="ru-RU" smtClean="0"/>
              <a:pPr/>
              <a:t>21.10.2023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DD277D-B8E7-4F34-8842-C86379ADB4C0}"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DE263C33-45A5-4226-AA0F-91E6C161D786}" type="datetimeFigureOut">
              <a:rPr lang="ru-RU" smtClean="0"/>
              <a:pPr/>
              <a:t>21.10.2023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DD277D-B8E7-4F34-8842-C86379ADB4C0}" type="slidenum">
              <a:rPr lang="ru-RU" smtClean="0"/>
              <a:pPr/>
              <a:t>‹#›</a:t>
            </a:fld>
            <a:endParaRPr lang="ru-RU"/>
          </a:p>
        </p:txBody>
      </p:sp>
      <p:sp>
        <p:nvSpPr>
          <p:cNvPr id="8" name="Заголовок 7"/>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DE263C33-45A5-4226-AA0F-91E6C161D786}" type="datetimeFigureOut">
              <a:rPr lang="ru-RU" smtClean="0"/>
              <a:pPr/>
              <a:t>21.10.2023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DD277D-B8E7-4F34-8842-C86379ADB4C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E263C33-45A5-4226-AA0F-91E6C161D786}" type="datetimeFigureOut">
              <a:rPr lang="ru-RU" smtClean="0"/>
              <a:pPr/>
              <a:t>21.10.2023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DD277D-B8E7-4F34-8842-C86379ADB4C0}" type="slidenum">
              <a:rPr lang="ru-RU" smtClean="0"/>
              <a:pPr/>
              <a:t>‹#›</a:t>
            </a:fld>
            <a:endParaRPr lang="ru-RU"/>
          </a:p>
        </p:txBody>
      </p:sp>
      <p:sp>
        <p:nvSpPr>
          <p:cNvPr id="6" name="Заголовок 5"/>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E263C33-45A5-4226-AA0F-91E6C161D786}" type="datetimeFigureOut">
              <a:rPr lang="ru-RU" smtClean="0"/>
              <a:pPr/>
              <a:t>21.10.2023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DD277D-B8E7-4F34-8842-C86379ADB4C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fld id="{DE263C33-45A5-4226-AA0F-91E6C161D786}" type="datetimeFigureOut">
              <a:rPr lang="ru-RU" smtClean="0"/>
              <a:pPr/>
              <a:t>21.10.2023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DD277D-B8E7-4F34-8842-C86379ADB4C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DE263C33-45A5-4226-AA0F-91E6C161D786}" type="datetimeFigureOut">
              <a:rPr lang="ru-RU" smtClean="0"/>
              <a:pPr/>
              <a:t>21.10.2023</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ADD277D-B8E7-4F34-8842-C86379ADB4C0}"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E263C33-45A5-4226-AA0F-91E6C161D786}" type="datetimeFigureOut">
              <a:rPr lang="ru-RU" smtClean="0"/>
              <a:pPr/>
              <a:t>21.10.2023</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ADD277D-B8E7-4F34-8842-C86379ADB4C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web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to/fCoRHA" TargetMode="External"/><Relationship Id="rId2" Type="http://schemas.openxmlformats.org/officeDocument/2006/relationships/hyperlink" Target="https://u.to/gSoRHA" TargetMode="External"/><Relationship Id="rId1" Type="http://schemas.openxmlformats.org/officeDocument/2006/relationships/slideLayout" Target="../slideLayouts/slideLayout2.xml"/><Relationship Id="rId6" Type="http://schemas.openxmlformats.org/officeDocument/2006/relationships/hyperlink" Target="https://u.to/gioRHA" TargetMode="External"/><Relationship Id="rId5" Type="http://schemas.openxmlformats.org/officeDocument/2006/relationships/hyperlink" Target="http://lex.justice.md/index.php?action=view&amp;view=doc&amp;lang=1&amp;id=311824" TargetMode="External"/><Relationship Id="rId4" Type="http://schemas.openxmlformats.org/officeDocument/2006/relationships/hyperlink" Target="http://lex.justice.md/index.php?action=view&amp;view=doc&amp;lang=1&amp;id=312768"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404664"/>
            <a:ext cx="8568952" cy="1944216"/>
          </a:xfrm>
        </p:spPr>
        <p:txBody>
          <a:bodyPr>
            <a:normAutofit fontScale="90000"/>
          </a:bodyPr>
          <a:lstStyle/>
          <a:p>
            <a:pPr algn="ctr"/>
            <a:br>
              <a:rPr lang="ro-MO" sz="4400" dirty="0"/>
            </a:br>
            <a:br>
              <a:rPr lang="ro-MO" sz="4400" dirty="0"/>
            </a:br>
            <a:br>
              <a:rPr lang="ro-MO" sz="4400" dirty="0"/>
            </a:br>
            <a:br>
              <a:rPr lang="ro-MO" sz="4400" dirty="0"/>
            </a:br>
            <a:br>
              <a:rPr lang="ro-MO" sz="4400" dirty="0"/>
            </a:br>
            <a:br>
              <a:rPr lang="ro-MO" sz="4400" dirty="0"/>
            </a:br>
            <a:br>
              <a:rPr lang="ro-MO" sz="4400" dirty="0"/>
            </a:br>
            <a:br>
              <a:rPr lang="ro-MO" sz="4400" dirty="0"/>
            </a:br>
            <a:br>
              <a:rPr lang="ro-MO" sz="4400" dirty="0"/>
            </a:br>
            <a:br>
              <a:rPr lang="ro-MO" sz="4400" dirty="0"/>
            </a:br>
            <a:r>
              <a:rPr lang="ro-RO" sz="3100" dirty="0">
                <a:effectLst/>
                <a:latin typeface="Arial Black" panose="020B0A04020102020204" pitchFamily="34" charset="0"/>
              </a:rPr>
              <a:t>Organizarea activității serviciului de securitate și sănătate a muncii la unitate</a:t>
            </a:r>
            <a:br>
              <a:rPr lang="ru-RU" dirty="0">
                <a:effectLst/>
              </a:rPr>
            </a:br>
            <a:br>
              <a:rPr lang="ru-RU" sz="3600" dirty="0">
                <a:latin typeface="Arial Black" panose="020B0A04020102020204" pitchFamily="34" charset="0"/>
              </a:rPr>
            </a:br>
            <a:endParaRPr lang="ru-RU" sz="3600" dirty="0">
              <a:latin typeface="Arial Black" panose="020B0A04020102020204" pitchFamily="34" charset="0"/>
            </a:endParaRPr>
          </a:p>
        </p:txBody>
      </p:sp>
      <p:sp>
        <p:nvSpPr>
          <p:cNvPr id="3" name="Подзаголовок 2"/>
          <p:cNvSpPr>
            <a:spLocks noGrp="1"/>
          </p:cNvSpPr>
          <p:nvPr>
            <p:ph type="subTitle" idx="1"/>
          </p:nvPr>
        </p:nvSpPr>
        <p:spPr>
          <a:xfrm>
            <a:off x="685800" y="2060848"/>
            <a:ext cx="7772400" cy="2750463"/>
          </a:xfrm>
        </p:spPr>
        <p:txBody>
          <a:bodyPr/>
          <a:lstStyle/>
          <a:p>
            <a:pPr algn="l"/>
            <a:endParaRPr lang="ru-RU" dirty="0"/>
          </a:p>
        </p:txBody>
      </p:sp>
      <p:pic>
        <p:nvPicPr>
          <p:cNvPr id="5" name="Рисунок 4">
            <a:extLst>
              <a:ext uri="{FF2B5EF4-FFF2-40B4-BE49-F238E27FC236}">
                <a16:creationId xmlns:a16="http://schemas.microsoft.com/office/drawing/2014/main" id="{E48440B4-5A03-4DD6-8EA6-0C45256CE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340768"/>
            <a:ext cx="8424936" cy="53285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F88E0AF0-C63B-4D6C-9FC2-04E14E23613D}"/>
              </a:ext>
            </a:extLst>
          </p:cNvPr>
          <p:cNvSpPr>
            <a:spLocks noGrp="1"/>
          </p:cNvSpPr>
          <p:nvPr>
            <p:ph idx="1"/>
          </p:nvPr>
        </p:nvSpPr>
        <p:spPr>
          <a:xfrm>
            <a:off x="539552" y="404664"/>
            <a:ext cx="8147248" cy="5602627"/>
          </a:xfrm>
        </p:spPr>
        <p:txBody>
          <a:bodyPr>
            <a:normAutofit/>
          </a:bodyPr>
          <a:lstStyle/>
          <a:p>
            <a:pPr indent="0" algn="ctr">
              <a:buNone/>
            </a:pPr>
            <a:r>
              <a:rPr lang="ro-RO" sz="2000" b="1" dirty="0">
                <a:solidFill>
                  <a:srgbClr val="333333"/>
                </a:solidFill>
                <a:latin typeface="Arial" panose="020B0604020202020204" pitchFamily="34" charset="0"/>
                <a:cs typeface="Arial" panose="020B0604020202020204" pitchFamily="34" charset="0"/>
              </a:rPr>
              <a:t>Evaluarea riscurilor profesionale</a:t>
            </a:r>
            <a:endParaRPr lang="ro-RO" sz="2000" dirty="0">
              <a:solidFill>
                <a:srgbClr val="333333"/>
              </a:solidFill>
              <a:latin typeface="Arial" panose="020B0604020202020204" pitchFamily="34" charset="0"/>
              <a:cs typeface="Arial" panose="020B0604020202020204" pitchFamily="34" charset="0"/>
            </a:endParaRPr>
          </a:p>
          <a:p>
            <a:pPr indent="0" algn="just">
              <a:buNone/>
            </a:pPr>
            <a:r>
              <a:rPr lang="ro-RO" sz="1600" dirty="0">
                <a:solidFill>
                  <a:srgbClr val="333333"/>
                </a:solidFill>
                <a:latin typeface="Arial" panose="020B0604020202020204" pitchFamily="34" charset="0"/>
                <a:cs typeface="Arial" panose="020B0604020202020204" pitchFamily="34" charset="0"/>
              </a:rPr>
              <a:t>   Evaluarea riscurilor profesionale se efectuează prin orice metodă însuşită de evaluatori şi se finalizează cu propunerea măsurilor de prevenire a riscurilor profesionale.</a:t>
            </a:r>
          </a:p>
          <a:p>
            <a:pPr indent="0" algn="just">
              <a:buNone/>
            </a:pPr>
            <a:r>
              <a:rPr lang="ro-RO" sz="1600" dirty="0">
                <a:solidFill>
                  <a:srgbClr val="333333"/>
                </a:solidFill>
                <a:latin typeface="Arial" panose="020B0604020202020204" pitchFamily="34" charset="0"/>
                <a:cs typeface="Arial" panose="020B0604020202020204" pitchFamily="34" charset="0"/>
              </a:rPr>
              <a:t>    Rezultatele evaluării riscurilor profesionale vor fi consemnate într-o fişă de evaluare a riscurilor profesionale, care va cuprinde informaţiile specificate în metoda de evaluare aplicată.</a:t>
            </a:r>
          </a:p>
          <a:p>
            <a:pPr marL="109728" indent="0" algn="just">
              <a:buNone/>
            </a:pPr>
            <a:r>
              <a:rPr lang="ro-RO" sz="1600" dirty="0">
                <a:latin typeface="Arial" panose="020B0604020202020204" pitchFamily="34" charset="0"/>
                <a:cs typeface="Arial" panose="020B0604020202020204" pitchFamily="34" charset="0"/>
              </a:rPr>
              <a:t>          Etapele necesare pentru evaluarea securităţii muncii într-un sistem, descrise anterior, se realizează utilizând următoarele instrumente de lucru:</a:t>
            </a:r>
            <a:endParaRPr lang="ru-RU" sz="1600" dirty="0">
              <a:latin typeface="Arial" panose="020B0604020202020204" pitchFamily="34" charset="0"/>
              <a:cs typeface="Arial" panose="020B0604020202020204" pitchFamily="34" charset="0"/>
            </a:endParaRPr>
          </a:p>
          <a:p>
            <a:pPr marL="109728" indent="0" algn="just">
              <a:buNone/>
            </a:pPr>
            <a:r>
              <a:rPr lang="ro-RO" sz="1600" dirty="0">
                <a:latin typeface="Arial" panose="020B0604020202020204" pitchFamily="34" charset="0"/>
                <a:cs typeface="Arial" panose="020B0604020202020204" pitchFamily="34" charset="0"/>
              </a:rPr>
              <a:t>- Lista de identificare a factorilor de risc;</a:t>
            </a:r>
            <a:endParaRPr lang="ru-RU" sz="1600" dirty="0">
              <a:latin typeface="Arial" panose="020B0604020202020204" pitchFamily="34" charset="0"/>
              <a:cs typeface="Arial" panose="020B0604020202020204" pitchFamily="34" charset="0"/>
            </a:endParaRPr>
          </a:p>
          <a:p>
            <a:pPr marL="109728" indent="0" algn="just">
              <a:buNone/>
            </a:pPr>
            <a:r>
              <a:rPr lang="ro-RO" sz="1600" dirty="0">
                <a:latin typeface="Arial" panose="020B0604020202020204" pitchFamily="34" charset="0"/>
                <a:cs typeface="Arial" panose="020B0604020202020204" pitchFamily="34" charset="0"/>
              </a:rPr>
              <a:t>- Lista de consecinţe posibile ale acţiunii factorilor de risc asupra organismului uman;</a:t>
            </a:r>
            <a:endParaRPr lang="ru-RU" sz="1600" dirty="0">
              <a:latin typeface="Arial" panose="020B0604020202020204" pitchFamily="34" charset="0"/>
              <a:cs typeface="Arial" panose="020B0604020202020204" pitchFamily="34" charset="0"/>
            </a:endParaRPr>
          </a:p>
          <a:p>
            <a:pPr marL="109728" indent="0" algn="just">
              <a:buNone/>
            </a:pPr>
            <a:r>
              <a:rPr lang="ro-RO" sz="1600" dirty="0">
                <a:latin typeface="Arial" panose="020B0604020202020204" pitchFamily="34" charset="0"/>
                <a:cs typeface="Arial" panose="020B0604020202020204" pitchFamily="34" charset="0"/>
              </a:rPr>
              <a:t>- Scala de cotare a gravităţii şi probabilităţii consecinţelor;</a:t>
            </a:r>
            <a:endParaRPr lang="ru-RU" sz="1600" dirty="0">
              <a:latin typeface="Arial" panose="020B0604020202020204" pitchFamily="34" charset="0"/>
              <a:cs typeface="Arial" panose="020B0604020202020204" pitchFamily="34" charset="0"/>
            </a:endParaRPr>
          </a:p>
          <a:p>
            <a:pPr marL="109728" indent="0" algn="just">
              <a:buNone/>
            </a:pPr>
            <a:r>
              <a:rPr lang="ro-RO" sz="1600" dirty="0">
                <a:latin typeface="Arial" panose="020B0604020202020204" pitchFamily="34" charset="0"/>
                <a:cs typeface="Arial" panose="020B0604020202020204" pitchFamily="34" charset="0"/>
              </a:rPr>
              <a:t>- Grila de evaluare a riscurilor;</a:t>
            </a:r>
            <a:endParaRPr lang="ru-RU" sz="1600" dirty="0">
              <a:latin typeface="Arial" panose="020B0604020202020204" pitchFamily="34" charset="0"/>
              <a:cs typeface="Arial" panose="020B0604020202020204" pitchFamily="34" charset="0"/>
            </a:endParaRPr>
          </a:p>
          <a:p>
            <a:pPr marL="109728" indent="0" algn="just">
              <a:buNone/>
            </a:pPr>
            <a:r>
              <a:rPr lang="ro-RO" sz="1600" dirty="0">
                <a:latin typeface="Arial" panose="020B0604020202020204" pitchFamily="34" charset="0"/>
                <a:cs typeface="Arial" panose="020B0604020202020204" pitchFamily="34" charset="0"/>
              </a:rPr>
              <a:t>- Scala de încadrare a nivelurilor de risc, respectiv a nivelurilor de securitate;</a:t>
            </a:r>
            <a:endParaRPr lang="ru-RU" sz="1600" dirty="0">
              <a:latin typeface="Arial" panose="020B0604020202020204" pitchFamily="34" charset="0"/>
              <a:cs typeface="Arial" panose="020B0604020202020204" pitchFamily="34" charset="0"/>
            </a:endParaRPr>
          </a:p>
          <a:p>
            <a:pPr marL="109728" indent="0" algn="just">
              <a:buNone/>
            </a:pPr>
            <a:r>
              <a:rPr lang="ro-RO" sz="1600" dirty="0">
                <a:latin typeface="Arial" panose="020B0604020202020204" pitchFamily="34" charset="0"/>
                <a:cs typeface="Arial" panose="020B0604020202020204" pitchFamily="34" charset="0"/>
              </a:rPr>
              <a:t>- Fişa locului de muncă - document centralizator;</a:t>
            </a:r>
            <a:endParaRPr lang="ru-RU" sz="1600" dirty="0">
              <a:latin typeface="Arial" panose="020B0604020202020204" pitchFamily="34" charset="0"/>
              <a:cs typeface="Arial" panose="020B0604020202020204" pitchFamily="34" charset="0"/>
            </a:endParaRPr>
          </a:p>
          <a:p>
            <a:pPr marL="109728" indent="0" algn="just">
              <a:buNone/>
            </a:pPr>
            <a:r>
              <a:rPr lang="ro-RO" sz="1600" dirty="0">
                <a:latin typeface="Arial" panose="020B0604020202020204" pitchFamily="34" charset="0"/>
                <a:cs typeface="Arial" panose="020B0604020202020204" pitchFamily="34" charset="0"/>
              </a:rPr>
              <a:t>- Fişa de măsuri propuse.</a:t>
            </a:r>
            <a:endParaRPr lang="ru-RU" sz="1600" dirty="0">
              <a:latin typeface="Arial" panose="020B0604020202020204" pitchFamily="34" charset="0"/>
              <a:cs typeface="Arial" panose="020B0604020202020204" pitchFamily="34" charset="0"/>
            </a:endParaRPr>
          </a:p>
          <a:p>
            <a:pPr marL="109728" indent="0">
              <a:buNone/>
            </a:pPr>
            <a:endParaRPr lang="ru-RU" dirty="0"/>
          </a:p>
        </p:txBody>
      </p:sp>
      <p:pic>
        <p:nvPicPr>
          <p:cNvPr id="5" name="Рисунок 4">
            <a:extLst>
              <a:ext uri="{FF2B5EF4-FFF2-40B4-BE49-F238E27FC236}">
                <a16:creationId xmlns:a16="http://schemas.microsoft.com/office/drawing/2014/main" id="{DB43B8B9-F380-46E4-AD50-272DD2060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57192"/>
            <a:ext cx="9144000" cy="1817440"/>
          </a:xfrm>
          <a:prstGeom prst="rect">
            <a:avLst/>
          </a:prstGeom>
        </p:spPr>
      </p:pic>
    </p:spTree>
    <p:extLst>
      <p:ext uri="{BB962C8B-B14F-4D97-AF65-F5344CB8AC3E}">
        <p14:creationId xmlns:p14="http://schemas.microsoft.com/office/powerpoint/2010/main" val="1167914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85408DE-4A4E-4153-B8FD-9FEBA5B837CB}"/>
              </a:ext>
            </a:extLst>
          </p:cNvPr>
          <p:cNvPicPr>
            <a:picLocks noChangeAspect="1"/>
          </p:cNvPicPr>
          <p:nvPr/>
        </p:nvPicPr>
        <p:blipFill>
          <a:blip r:embed="rId2"/>
          <a:stretch>
            <a:fillRect/>
          </a:stretch>
        </p:blipFill>
        <p:spPr>
          <a:xfrm>
            <a:off x="611560" y="548680"/>
            <a:ext cx="10297144" cy="7362056"/>
          </a:xfrm>
          <a:prstGeom prst="rect">
            <a:avLst/>
          </a:prstGeom>
        </p:spPr>
      </p:pic>
      <p:pic>
        <p:nvPicPr>
          <p:cNvPr id="6" name="Рисунок 5">
            <a:extLst>
              <a:ext uri="{FF2B5EF4-FFF2-40B4-BE49-F238E27FC236}">
                <a16:creationId xmlns:a16="http://schemas.microsoft.com/office/drawing/2014/main" id="{7E45CD6D-0A62-490B-B404-31CB17707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221" y="4933950"/>
            <a:ext cx="2381250" cy="1924050"/>
          </a:xfrm>
          <a:prstGeom prst="rect">
            <a:avLst/>
          </a:prstGeom>
        </p:spPr>
      </p:pic>
    </p:spTree>
    <p:extLst>
      <p:ext uri="{BB962C8B-B14F-4D97-AF65-F5344CB8AC3E}">
        <p14:creationId xmlns:p14="http://schemas.microsoft.com/office/powerpoint/2010/main" val="258117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F6C35742-2194-41B9-B8F5-482C2E10F3C9}"/>
              </a:ext>
            </a:extLst>
          </p:cNvPr>
          <p:cNvPicPr>
            <a:picLocks noGrp="1" noChangeAspect="1"/>
          </p:cNvPicPr>
          <p:nvPr>
            <p:ph idx="1"/>
          </p:nvPr>
        </p:nvPicPr>
        <p:blipFill>
          <a:blip r:embed="rId2"/>
          <a:stretch>
            <a:fillRect/>
          </a:stretch>
        </p:blipFill>
        <p:spPr>
          <a:xfrm>
            <a:off x="539552" y="908720"/>
            <a:ext cx="8352928" cy="5616624"/>
          </a:xfrm>
          <a:prstGeom prst="rect">
            <a:avLst/>
          </a:prstGeom>
        </p:spPr>
      </p:pic>
    </p:spTree>
    <p:extLst>
      <p:ext uri="{BB962C8B-B14F-4D97-AF65-F5344CB8AC3E}">
        <p14:creationId xmlns:p14="http://schemas.microsoft.com/office/powerpoint/2010/main" val="381545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343E8339-B24F-4ED1-AACD-B2D71FBF8879}"/>
              </a:ext>
            </a:extLst>
          </p:cNvPr>
          <p:cNvSpPr>
            <a:spLocks noGrp="1"/>
          </p:cNvSpPr>
          <p:nvPr>
            <p:ph idx="1"/>
          </p:nvPr>
        </p:nvSpPr>
        <p:spPr>
          <a:xfrm>
            <a:off x="395536" y="260649"/>
            <a:ext cx="8291264" cy="4608512"/>
          </a:xfrm>
        </p:spPr>
        <p:txBody>
          <a:bodyPr>
            <a:normAutofit fontScale="85000" lnSpcReduction="20000"/>
          </a:bodyPr>
          <a:lstStyle/>
          <a:p>
            <a:pPr marL="109728" indent="0" algn="ctr">
              <a:buNone/>
            </a:pPr>
            <a:r>
              <a:rPr lang="ro-RO" sz="2100" b="1" dirty="0">
                <a:latin typeface="Arial" panose="020B0604020202020204" pitchFamily="34" charset="0"/>
                <a:cs typeface="Arial" panose="020B0604020202020204" pitchFamily="34" charset="0"/>
              </a:rPr>
              <a:t>Elaborarea planului de protecţie şi prevenire</a:t>
            </a:r>
            <a:endParaRPr lang="ro-RO" sz="2100" dirty="0">
              <a:latin typeface="Arial" panose="020B0604020202020204" pitchFamily="34" charset="0"/>
              <a:cs typeface="Arial" panose="020B0604020202020204" pitchFamily="34" charset="0"/>
            </a:endParaRPr>
          </a:p>
          <a:p>
            <a:pPr marL="109728" indent="0" algn="just">
              <a:buNone/>
            </a:pPr>
            <a:r>
              <a:rPr lang="ro-RO" sz="2100" dirty="0">
                <a:latin typeface="Arial" panose="020B0604020202020204" pitchFamily="34" charset="0"/>
                <a:cs typeface="Arial" panose="020B0604020202020204" pitchFamily="34" charset="0"/>
              </a:rPr>
              <a:t>    Conform dispoziţiilor articolului 13 litera f) din Legea securităţii şi sănătăţii în muncă, angajatorul trebuie să întocmească, acolo unde natura şi gradul de risc profesional o necesită, un plan anual de protecţie şi prevenire, care va fi revizuit ori de cîte ori intervin modificări ale condiţiilor de muncă, respectiv apariţia unor riscuri noi.</a:t>
            </a:r>
          </a:p>
          <a:p>
            <a:pPr marL="109728" indent="0" algn="just">
              <a:buNone/>
            </a:pPr>
            <a:r>
              <a:rPr lang="ro-RO" sz="2100" dirty="0">
                <a:latin typeface="Arial" panose="020B0604020202020204" pitchFamily="34" charset="0"/>
                <a:cs typeface="Arial" panose="020B0604020202020204" pitchFamily="34" charset="0"/>
              </a:rPr>
              <a:t>     În urma evaluării riscurilor profesionale pentru fiecare loc de muncă/post de lucru se stabilesc măsuri de protecţie şi prevenire (de natură tehnică, igienico-sanitară, organizatorică şi de altă natură), necesare pentru asigurarea securităţii şi sănătăţii lucrătorilor, precum şi resursele umane şi materiale necesare realizării lor, care vor fi incluse în planul anual de protecţie şi prevenire, conform anexei nr.4 la prezentul Regulament.</a:t>
            </a:r>
          </a:p>
          <a:p>
            <a:pPr marL="109728" indent="0" algn="just">
              <a:buNone/>
            </a:pPr>
            <a:r>
              <a:rPr lang="ro-RO" sz="2100" dirty="0">
                <a:latin typeface="Arial" panose="020B0604020202020204" pitchFamily="34" charset="0"/>
                <a:cs typeface="Arial" panose="020B0604020202020204" pitchFamily="34" charset="0"/>
              </a:rPr>
              <a:t>    Măsurile de protecţie şi prevenire vor fi formulate astfel încît să se asigure egalitatea între femei şi bărbaţi, în ceea ce priveşte securitatea şi sănătatea lor la locul de muncă.</a:t>
            </a:r>
          </a:p>
          <a:p>
            <a:pPr marL="109728" indent="0" algn="just">
              <a:buNone/>
            </a:pPr>
            <a:r>
              <a:rPr lang="ro-RO" sz="2100" dirty="0">
                <a:latin typeface="Arial" panose="020B0604020202020204" pitchFamily="34" charset="0"/>
                <a:cs typeface="Arial" panose="020B0604020202020204" pitchFamily="34" charset="0"/>
              </a:rPr>
              <a:t>    Planul de protecţie şi prevenire se elaborează cu consultarea lucrătorilor şi/sau a reprezentanţilor lor sau a comitetului pentru securitate şi sănătate în muncă, după caz. </a:t>
            </a:r>
          </a:p>
          <a:p>
            <a:pPr marL="109728" indent="0">
              <a:buNone/>
            </a:pPr>
            <a:endParaRPr lang="ru-RU" dirty="0"/>
          </a:p>
        </p:txBody>
      </p:sp>
      <p:graphicFrame>
        <p:nvGraphicFramePr>
          <p:cNvPr id="4" name="Таблица 3">
            <a:extLst>
              <a:ext uri="{FF2B5EF4-FFF2-40B4-BE49-F238E27FC236}">
                <a16:creationId xmlns:a16="http://schemas.microsoft.com/office/drawing/2014/main" id="{E383EBF2-9127-4439-AC37-CAEEB67FDE06}"/>
              </a:ext>
            </a:extLst>
          </p:cNvPr>
          <p:cNvGraphicFramePr>
            <a:graphicFrameLocks noGrp="1"/>
          </p:cNvGraphicFramePr>
          <p:nvPr>
            <p:extLst>
              <p:ext uri="{D42A27DB-BD31-4B8C-83A1-F6EECF244321}">
                <p14:modId xmlns:p14="http://schemas.microsoft.com/office/powerpoint/2010/main" val="3749703516"/>
              </p:ext>
            </p:extLst>
          </p:nvPr>
        </p:nvGraphicFramePr>
        <p:xfrm>
          <a:off x="1331640" y="4704139"/>
          <a:ext cx="5814060" cy="1915160"/>
        </p:xfrm>
        <a:graphic>
          <a:graphicData uri="http://schemas.openxmlformats.org/drawingml/2006/table">
            <a:tbl>
              <a:tblPr>
                <a:tableStyleId>{5C22544A-7EE6-4342-B048-85BDC9FD1C3A}</a:tableStyleId>
              </a:tblPr>
              <a:tblGrid>
                <a:gridCol w="330200">
                  <a:extLst>
                    <a:ext uri="{9D8B030D-6E8A-4147-A177-3AD203B41FA5}">
                      <a16:colId xmlns:a16="http://schemas.microsoft.com/office/drawing/2014/main" val="545288626"/>
                    </a:ext>
                  </a:extLst>
                </a:gridCol>
                <a:gridCol w="864235">
                  <a:extLst>
                    <a:ext uri="{9D8B030D-6E8A-4147-A177-3AD203B41FA5}">
                      <a16:colId xmlns:a16="http://schemas.microsoft.com/office/drawing/2014/main" val="3526919986"/>
                    </a:ext>
                  </a:extLst>
                </a:gridCol>
                <a:gridCol w="1266825">
                  <a:extLst>
                    <a:ext uri="{9D8B030D-6E8A-4147-A177-3AD203B41FA5}">
                      <a16:colId xmlns:a16="http://schemas.microsoft.com/office/drawing/2014/main" val="2453452373"/>
                    </a:ext>
                  </a:extLst>
                </a:gridCol>
                <a:gridCol w="2171700">
                  <a:extLst>
                    <a:ext uri="{9D8B030D-6E8A-4147-A177-3AD203B41FA5}">
                      <a16:colId xmlns:a16="http://schemas.microsoft.com/office/drawing/2014/main" val="3068741460"/>
                    </a:ext>
                  </a:extLst>
                </a:gridCol>
                <a:gridCol w="542925">
                  <a:extLst>
                    <a:ext uri="{9D8B030D-6E8A-4147-A177-3AD203B41FA5}">
                      <a16:colId xmlns:a16="http://schemas.microsoft.com/office/drawing/2014/main" val="1141147556"/>
                    </a:ext>
                  </a:extLst>
                </a:gridCol>
                <a:gridCol w="638175">
                  <a:extLst>
                    <a:ext uri="{9D8B030D-6E8A-4147-A177-3AD203B41FA5}">
                      <a16:colId xmlns:a16="http://schemas.microsoft.com/office/drawing/2014/main" val="2142157801"/>
                    </a:ext>
                  </a:extLst>
                </a:gridCol>
              </a:tblGrid>
              <a:tr h="1488440">
                <a:tc>
                  <a:txBody>
                    <a:bodyPr/>
                    <a:lstStyle/>
                    <a:p>
                      <a:pPr algn="ctr">
                        <a:spcAft>
                          <a:spcPts val="0"/>
                        </a:spcAft>
                      </a:pPr>
                      <a:r>
                        <a:rPr lang="ru-RU" sz="1200">
                          <a:effectLst/>
                        </a:rPr>
                        <a:t>Nr. d/o</a:t>
                      </a:r>
                    </a:p>
                    <a:p>
                      <a:pPr algn="ctr">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vert="vert270"/>
                </a:tc>
                <a:tc>
                  <a:txBody>
                    <a:bodyPr/>
                    <a:lstStyle/>
                    <a:p>
                      <a:pPr algn="ctr">
                        <a:spcAft>
                          <a:spcPts val="0"/>
                        </a:spcAft>
                      </a:pPr>
                      <a:r>
                        <a:rPr lang="en-US" sz="1200">
                          <a:effectLst/>
                        </a:rPr>
                        <a:t> </a:t>
                      </a:r>
                      <a:endParaRPr lang="ru-RU" sz="1200">
                        <a:effectLst/>
                      </a:endParaRPr>
                    </a:p>
                    <a:p>
                      <a:pPr algn="ctr">
                        <a:spcAft>
                          <a:spcPts val="0"/>
                        </a:spcAft>
                      </a:pPr>
                      <a:r>
                        <a:rPr lang="en-US" sz="1200">
                          <a:effectLst/>
                        </a:rPr>
                        <a:t> </a:t>
                      </a:r>
                      <a:endParaRPr lang="ru-RU" sz="1200">
                        <a:effectLst/>
                      </a:endParaRPr>
                    </a:p>
                    <a:p>
                      <a:pPr algn="ctr">
                        <a:spcAft>
                          <a:spcPts val="0"/>
                        </a:spcAft>
                      </a:pPr>
                      <a:r>
                        <a:rPr lang="en-US" sz="1200">
                          <a:effectLst/>
                        </a:rPr>
                        <a:t>Loc de muncă /</a:t>
                      </a:r>
                      <a:endParaRPr lang="ru-RU" sz="1200">
                        <a:effectLst/>
                      </a:endParaRPr>
                    </a:p>
                    <a:p>
                      <a:pPr algn="ctr">
                        <a:spcAft>
                          <a:spcPts val="0"/>
                        </a:spcAft>
                      </a:pPr>
                      <a:r>
                        <a:rPr lang="en-US" sz="1200">
                          <a:effectLst/>
                        </a:rPr>
                        <a:t>post de lucru</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 </a:t>
                      </a:r>
                      <a:endParaRPr lang="ru-RU" sz="1200">
                        <a:effectLst/>
                      </a:endParaRPr>
                    </a:p>
                    <a:p>
                      <a:pPr algn="ctr">
                        <a:spcAft>
                          <a:spcPts val="0"/>
                        </a:spcAft>
                      </a:pPr>
                      <a:r>
                        <a:rPr lang="en-US" sz="1200">
                          <a:effectLst/>
                        </a:rPr>
                        <a:t> </a:t>
                      </a:r>
                      <a:endParaRPr lang="ru-RU" sz="1200">
                        <a:effectLst/>
                      </a:endParaRPr>
                    </a:p>
                    <a:p>
                      <a:pPr algn="ctr">
                        <a:spcAft>
                          <a:spcPts val="0"/>
                        </a:spcAft>
                      </a:pPr>
                      <a:r>
                        <a:rPr lang="ru-RU" sz="1200">
                          <a:effectLst/>
                        </a:rPr>
                        <a:t>Riscuri profesionale evaluate</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 </a:t>
                      </a:r>
                      <a:endParaRPr lang="ru-RU" sz="1200">
                        <a:effectLst/>
                      </a:endParaRPr>
                    </a:p>
                    <a:p>
                      <a:pPr algn="ctr">
                        <a:spcAft>
                          <a:spcPts val="0"/>
                        </a:spcAft>
                      </a:pPr>
                      <a:r>
                        <a:rPr lang="en-US" sz="1200">
                          <a:effectLst/>
                        </a:rPr>
                        <a:t> </a:t>
                      </a:r>
                      <a:endParaRPr lang="ru-RU" sz="1200">
                        <a:effectLst/>
                      </a:endParaRPr>
                    </a:p>
                    <a:p>
                      <a:pPr algn="ctr">
                        <a:spcAft>
                          <a:spcPts val="0"/>
                        </a:spcAft>
                      </a:pPr>
                      <a:r>
                        <a:rPr lang="en-US" sz="1200">
                          <a:effectLst/>
                        </a:rPr>
                        <a:t>Măsuri tehnice, igienico-sanitare, organizatorice sau de altă natură</a:t>
                      </a:r>
                      <a:endParaRPr lang="ru-RU" sz="1200">
                        <a:effectLst/>
                      </a:endParaRPr>
                    </a:p>
                    <a:p>
                      <a:pPr algn="ctr">
                        <a:spcAft>
                          <a:spcPts val="0"/>
                        </a:spcAft>
                      </a:pPr>
                      <a:r>
                        <a:rPr lang="en-US" sz="1200">
                          <a:effectLst/>
                        </a:rPr>
                        <a:t> </a:t>
                      </a:r>
                      <a:endParaRPr lang="ru-RU" sz="1200">
                        <a:effectLst/>
                      </a:endParaRPr>
                    </a:p>
                    <a:p>
                      <a:pPr algn="ctr">
                        <a:spcAft>
                          <a:spcPts val="0"/>
                        </a:spcAft>
                      </a:pPr>
                      <a:r>
                        <a:rPr lang="en-US" sz="1200">
                          <a:effectLst/>
                        </a:rPr>
                        <a:t> </a:t>
                      </a:r>
                      <a:endParaRPr lang="ru-RU" sz="1200">
                        <a:effectLst/>
                      </a:endParaRPr>
                    </a:p>
                    <a:p>
                      <a:pPr algn="ctr">
                        <a:spcAft>
                          <a:spcPts val="0"/>
                        </a:spcAft>
                      </a:pPr>
                      <a:r>
                        <a:rPr lang="en-US" sz="12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600"/>
                        </a:spcBef>
                        <a:spcAft>
                          <a:spcPts val="0"/>
                        </a:spcAft>
                      </a:pPr>
                      <a:r>
                        <a:rPr lang="ru-RU" sz="1200">
                          <a:effectLst/>
                        </a:rPr>
                        <a:t>Termen de realizare</a:t>
                      </a:r>
                      <a:endParaRPr lang="ru-RU" sz="1200">
                        <a:effectLst/>
                        <a:latin typeface="Times New Roman" panose="02020603050405020304" pitchFamily="18" charset="0"/>
                        <a:ea typeface="Times New Roman" panose="02020603050405020304" pitchFamily="18" charset="0"/>
                      </a:endParaRPr>
                    </a:p>
                  </a:txBody>
                  <a:tcPr marL="68580" marR="68580" marT="0" marB="0" vert="vert270"/>
                </a:tc>
                <a:tc>
                  <a:txBody>
                    <a:bodyPr/>
                    <a:lstStyle/>
                    <a:p>
                      <a:pPr algn="ctr">
                        <a:spcAft>
                          <a:spcPts val="0"/>
                        </a:spcAft>
                      </a:pPr>
                      <a:r>
                        <a:rPr lang="ru-RU" sz="1200">
                          <a:effectLst/>
                        </a:rPr>
                        <a:t>Persoanele responsabile de realizarea măsurilor</a:t>
                      </a:r>
                    </a:p>
                    <a:p>
                      <a:pPr algn="ctr">
                        <a:spcBef>
                          <a:spcPts val="600"/>
                        </a:spcBef>
                        <a:spcAft>
                          <a:spcPts val="0"/>
                        </a:spcAft>
                      </a:pPr>
                      <a:r>
                        <a:rPr lang="ru-RU" sz="12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vert="vert270"/>
                </a:tc>
                <a:extLst>
                  <a:ext uri="{0D108BD9-81ED-4DB2-BD59-A6C34878D82A}">
                    <a16:rowId xmlns:a16="http://schemas.microsoft.com/office/drawing/2014/main" val="1232403806"/>
                  </a:ext>
                </a:extLst>
              </a:tr>
              <a:tr h="161290">
                <a:tc>
                  <a:txBody>
                    <a:bodyPr/>
                    <a:lstStyle/>
                    <a:p>
                      <a:pPr algn="ctr">
                        <a:spcAft>
                          <a:spcPts val="0"/>
                        </a:spcAft>
                      </a:pPr>
                      <a:r>
                        <a:rPr lang="ru-RU" sz="14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4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4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4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4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4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51674891"/>
                  </a:ext>
                </a:extLst>
              </a:tr>
              <a:tr h="161290">
                <a:tc>
                  <a:txBody>
                    <a:bodyPr/>
                    <a:lstStyle/>
                    <a:p>
                      <a:pPr algn="ctr">
                        <a:spcAft>
                          <a:spcPts val="0"/>
                        </a:spcAft>
                      </a:pPr>
                      <a:r>
                        <a:rPr lang="ru-RU" sz="14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4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4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4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400">
                          <a:effectLst/>
                        </a:rPr>
                        <a:t> </a:t>
                      </a:r>
                      <a:endParaRPr lang="ru-RU"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400" dirty="0">
                          <a:effectLst/>
                        </a:rPr>
                        <a:t> </a:t>
                      </a:r>
                      <a:endParaRPr lang="ru-RU"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48454794"/>
                  </a:ext>
                </a:extLst>
              </a:tr>
            </a:tbl>
          </a:graphicData>
        </a:graphic>
      </p:graphicFrame>
    </p:spTree>
    <p:extLst>
      <p:ext uri="{BB962C8B-B14F-4D97-AF65-F5344CB8AC3E}">
        <p14:creationId xmlns:p14="http://schemas.microsoft.com/office/powerpoint/2010/main" val="1374858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0F6C6213-F7A7-405D-8CDE-28A90A651195}"/>
              </a:ext>
            </a:extLst>
          </p:cNvPr>
          <p:cNvSpPr>
            <a:spLocks noGrp="1"/>
          </p:cNvSpPr>
          <p:nvPr>
            <p:ph idx="1"/>
          </p:nvPr>
        </p:nvSpPr>
        <p:spPr>
          <a:xfrm>
            <a:off x="467544" y="188640"/>
            <a:ext cx="8219256" cy="5400600"/>
          </a:xfrm>
        </p:spPr>
        <p:txBody>
          <a:bodyPr>
            <a:normAutofit fontScale="70000" lnSpcReduction="20000"/>
          </a:bodyPr>
          <a:lstStyle/>
          <a:p>
            <a:pPr marL="109728" indent="0" algn="ctr">
              <a:buNone/>
            </a:pPr>
            <a:r>
              <a:rPr lang="ro-RO" sz="2300" b="1" dirty="0">
                <a:latin typeface="Arial Black" panose="020B0A04020102020204" pitchFamily="34" charset="0"/>
              </a:rPr>
              <a:t>Organizarea examenelor medicale </a:t>
            </a:r>
            <a:endParaRPr lang="ru-RU" sz="2300" dirty="0">
              <a:latin typeface="Arial Black" panose="020B0A04020102020204" pitchFamily="34" charset="0"/>
            </a:endParaRPr>
          </a:p>
          <a:p>
            <a:pPr marL="109728" indent="0" algn="ctr">
              <a:buNone/>
            </a:pPr>
            <a:r>
              <a:rPr lang="ro-RO" sz="2300" b="1" dirty="0">
                <a:latin typeface="Arial Black" panose="020B0A04020102020204" pitchFamily="34" charset="0"/>
              </a:rPr>
              <a:t>obligatorii a angajaților din economia națională</a:t>
            </a:r>
          </a:p>
          <a:p>
            <a:pPr marL="109728" indent="0" algn="ctr">
              <a:buNone/>
            </a:pPr>
            <a:endParaRPr lang="ru-RU" sz="2000" dirty="0">
              <a:latin typeface="Arial Black" panose="020B0A04020102020204" pitchFamily="34" charset="0"/>
            </a:endParaRPr>
          </a:p>
          <a:p>
            <a:pPr marL="109728" indent="0" algn="just">
              <a:buNone/>
            </a:pPr>
            <a:r>
              <a:rPr lang="ro-RO" sz="2300" dirty="0">
                <a:latin typeface="Arial" panose="020B0604020202020204" pitchFamily="34" charset="0"/>
                <a:cs typeface="Arial" panose="020B0604020202020204" pitchFamily="34" charset="0"/>
              </a:rPr>
              <a:t>     Responsabilitatea pentru organizarea efectuării examenelor medicale obligatorii a personalului la angajare la serviciu și celor periodice o poartă angajatorii întreprinderilor, instituțiilor, indiferent de forma juridică de organizare a activității.</a:t>
            </a:r>
          </a:p>
          <a:p>
            <a:pPr marL="109728" indent="0" algn="just" fontAlgn="base">
              <a:buNone/>
            </a:pPr>
            <a:r>
              <a:rPr lang="ro-RO" sz="2300" dirty="0">
                <a:latin typeface="Arial" panose="020B0604020202020204" pitchFamily="34" charset="0"/>
                <a:cs typeface="Arial" panose="020B0604020202020204" pitchFamily="34" charset="0"/>
              </a:rPr>
              <a:t>În conformitate cu prevederile Codului muncii (CM), a Legii nr.186/2008 și ale altor acte normative, angajatorul are un șir de obligații privind securitatea și sănătatea în muncă.</a:t>
            </a:r>
          </a:p>
          <a:p>
            <a:pPr marL="109728" indent="0" algn="just" fontAlgn="base">
              <a:buNone/>
            </a:pPr>
            <a:r>
              <a:rPr lang="ro-RO" sz="2300" dirty="0">
                <a:latin typeface="Arial" panose="020B0604020202020204" pitchFamily="34" charset="0"/>
                <a:cs typeface="Arial" panose="020B0604020202020204" pitchFamily="34" charset="0"/>
              </a:rPr>
              <a:t>     Art. 10 alin. (2) din CM dispune că angajatorul este obligat: să asigure salariaților condițiile de muncă corespunzătoare cerințelor de securitate și sănătate în muncă. Asigurarea acestor condiții cu­prinde inclusiv măsurile pentru prevenirea riscurilor profesionale, precum și efectuarea examenului medical al salariaților.</a:t>
            </a:r>
          </a:p>
          <a:p>
            <a:pPr marL="109728" indent="0" algn="just" fontAlgn="base">
              <a:buNone/>
            </a:pPr>
            <a:r>
              <a:rPr lang="ro-RO" sz="2300" dirty="0">
                <a:latin typeface="Arial" panose="020B0604020202020204" pitchFamily="34" charset="0"/>
                <a:cs typeface="Arial" panose="020B0604020202020204" pitchFamily="34" charset="0"/>
              </a:rPr>
              <a:t>    Potrivit art.76 din CM, în caz de omitere, din vina salariatului, a termenului de trecere a controlului medical, contractul individual de muncă se suspendă în circumstanțe ce nu depind de voința părților.</a:t>
            </a:r>
          </a:p>
          <a:p>
            <a:pPr marL="109728" indent="0" algn="just" fontAlgn="base">
              <a:buNone/>
            </a:pPr>
            <a:r>
              <a:rPr lang="ro-RO" sz="2300" dirty="0">
                <a:latin typeface="Arial" panose="020B0604020202020204" pitchFamily="34" charset="0"/>
                <a:cs typeface="Arial" panose="020B0604020202020204" pitchFamily="34" charset="0"/>
              </a:rPr>
              <a:t>    Pe timpul efectuării controalelor (examenelor) medicale, salariaților care, conform prevederilor CM sau ale altor acte nor­mative, sunt obligați să treacă aceste controale (examene), li se menține salariul mediu la locul de muncă. </a:t>
            </a:r>
          </a:p>
          <a:p>
            <a:pPr marL="109728" indent="0" algn="just" fontAlgn="base">
              <a:buNone/>
            </a:pPr>
            <a:r>
              <a:rPr lang="ro-RO" sz="2300" dirty="0">
                <a:latin typeface="Arial" panose="020B0604020202020204" pitchFamily="34" charset="0"/>
                <a:cs typeface="Arial" panose="020B0604020202020204" pitchFamily="34" charset="0"/>
              </a:rPr>
              <a:t>    Pentru perioada examenelor medicale periodice, salariaților, potri­vit art.193 din CM, li se garantează menținerea locului de muncă (a funcției) și a salariului mediu.</a:t>
            </a:r>
          </a:p>
          <a:p>
            <a:pPr marL="109728" indent="0">
              <a:buNone/>
            </a:pPr>
            <a:endParaRPr lang="ru-RU" dirty="0"/>
          </a:p>
          <a:p>
            <a:pPr marL="109728" indent="0">
              <a:buNone/>
            </a:pPr>
            <a:endParaRPr lang="ru-RU" dirty="0"/>
          </a:p>
        </p:txBody>
      </p:sp>
      <p:pic>
        <p:nvPicPr>
          <p:cNvPr id="5" name="Рисунок 4">
            <a:extLst>
              <a:ext uri="{FF2B5EF4-FFF2-40B4-BE49-F238E27FC236}">
                <a16:creationId xmlns:a16="http://schemas.microsoft.com/office/drawing/2014/main" id="{395E3A9E-28D4-4EA6-BEEA-272FEE75D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09120"/>
            <a:ext cx="9144000" cy="2348880"/>
          </a:xfrm>
          <a:prstGeom prst="rect">
            <a:avLst/>
          </a:prstGeom>
        </p:spPr>
      </p:pic>
    </p:spTree>
    <p:extLst>
      <p:ext uri="{BB962C8B-B14F-4D97-AF65-F5344CB8AC3E}">
        <p14:creationId xmlns:p14="http://schemas.microsoft.com/office/powerpoint/2010/main" val="525555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70632F0B-4580-4A07-9EA2-E500C76E9287}"/>
              </a:ext>
            </a:extLst>
          </p:cNvPr>
          <p:cNvSpPr>
            <a:spLocks noGrp="1"/>
          </p:cNvSpPr>
          <p:nvPr>
            <p:ph idx="1"/>
          </p:nvPr>
        </p:nvSpPr>
        <p:spPr>
          <a:xfrm>
            <a:off x="467544" y="332656"/>
            <a:ext cx="8424936" cy="6336704"/>
          </a:xfrm>
        </p:spPr>
        <p:txBody>
          <a:bodyPr>
            <a:normAutofit fontScale="92500" lnSpcReduction="20000"/>
          </a:bodyPr>
          <a:lstStyle/>
          <a:p>
            <a:pPr marL="109728" indent="0" algn="just">
              <a:buNone/>
            </a:pPr>
            <a:r>
              <a:rPr lang="ro-RO" sz="1900" dirty="0">
                <a:latin typeface="Arial" panose="020B0604020202020204" pitchFamily="34" charset="0"/>
                <a:cs typeface="Arial" panose="020B0604020202020204" pitchFamily="34" charset="0"/>
              </a:rPr>
              <a:t>    Încălcările grave ale obligațiilor de muncă ale salariaților, potrivit art. 211/1 din CM, o constituie refuzul de a trece examenul medical, în cazul în care acesta este obligatoriu, iar salariatul a fost informat de către angajator, în formă scrisă, despre obligația de a trece examenul medical. </a:t>
            </a:r>
          </a:p>
          <a:p>
            <a:pPr marL="109728" indent="0" algn="just">
              <a:buNone/>
            </a:pPr>
            <a:r>
              <a:rPr lang="ro-RO" sz="1900" dirty="0">
                <a:latin typeface="Arial" panose="020B0604020202020204" pitchFamily="34" charset="0"/>
                <a:cs typeface="Arial" panose="020B0604020202020204" pitchFamily="34" charset="0"/>
              </a:rPr>
              <a:t>     Astfel, această normă stabilește condițiile în care refuzul salariatului de a fi supus examenului medical con­stituie încălcare gravă a obligațiilor de muncă (refuzul de a trece examenul medical care, evident, urmează să fie motivat; examenul medical să fie obligatoriu; salariatul să fie informat de către anga­jator, despre obligația de a trece examenul medical; informarea salariatului de către angajator să fie făcută în formă scrisă).</a:t>
            </a:r>
          </a:p>
          <a:p>
            <a:pPr marL="109728" indent="0" algn="just">
              <a:buNone/>
            </a:pPr>
            <a:endParaRPr lang="ro-RO" sz="1900" dirty="0">
              <a:latin typeface="Arial" panose="020B0604020202020204" pitchFamily="34" charset="0"/>
              <a:cs typeface="Arial" panose="020B0604020202020204" pitchFamily="34" charset="0"/>
            </a:endParaRPr>
          </a:p>
          <a:p>
            <a:pPr marL="109728" indent="0" algn="just">
              <a:buNone/>
            </a:pPr>
            <a:endParaRPr lang="ro-RO" sz="1900" dirty="0">
              <a:latin typeface="Arial" panose="020B0604020202020204" pitchFamily="34" charset="0"/>
              <a:cs typeface="Arial" panose="020B0604020202020204" pitchFamily="34" charset="0"/>
            </a:endParaRPr>
          </a:p>
          <a:p>
            <a:pPr marL="109728" indent="0" algn="just">
              <a:buNone/>
            </a:pPr>
            <a:endParaRPr lang="ro-RO" sz="1900" dirty="0">
              <a:latin typeface="Arial" panose="020B0604020202020204" pitchFamily="34" charset="0"/>
              <a:cs typeface="Arial" panose="020B0604020202020204" pitchFamily="34" charset="0"/>
            </a:endParaRPr>
          </a:p>
          <a:p>
            <a:pPr marL="109728" indent="0" algn="just">
              <a:buNone/>
            </a:pPr>
            <a:endParaRPr lang="ro-RO" sz="1900" dirty="0">
              <a:latin typeface="Arial" panose="020B0604020202020204" pitchFamily="34" charset="0"/>
              <a:cs typeface="Arial" panose="020B0604020202020204" pitchFamily="34" charset="0"/>
            </a:endParaRPr>
          </a:p>
          <a:p>
            <a:pPr marL="109728" indent="0" algn="just">
              <a:buNone/>
            </a:pPr>
            <a:endParaRPr lang="ro-RO" sz="1900" dirty="0">
              <a:latin typeface="Arial" panose="020B0604020202020204" pitchFamily="34" charset="0"/>
              <a:cs typeface="Arial" panose="020B0604020202020204" pitchFamily="34" charset="0"/>
            </a:endParaRPr>
          </a:p>
          <a:p>
            <a:pPr marL="109728" indent="0" algn="just">
              <a:buNone/>
            </a:pPr>
            <a:endParaRPr lang="ro-RO" sz="1900" dirty="0">
              <a:latin typeface="Arial" panose="020B0604020202020204" pitchFamily="34" charset="0"/>
              <a:cs typeface="Arial" panose="020B0604020202020204" pitchFamily="34" charset="0"/>
            </a:endParaRPr>
          </a:p>
          <a:p>
            <a:pPr marL="109728" indent="0" algn="just">
              <a:buNone/>
            </a:pPr>
            <a:endParaRPr lang="ro-RO" sz="1900" dirty="0">
              <a:latin typeface="Arial" panose="020B0604020202020204" pitchFamily="34" charset="0"/>
              <a:cs typeface="Arial" panose="020B0604020202020204" pitchFamily="34" charset="0"/>
            </a:endParaRPr>
          </a:p>
          <a:p>
            <a:pPr marL="109728" indent="0" algn="just">
              <a:buNone/>
            </a:pPr>
            <a:endParaRPr lang="ro-RO" sz="1900" dirty="0">
              <a:latin typeface="Arial" panose="020B0604020202020204" pitchFamily="34" charset="0"/>
              <a:cs typeface="Arial" panose="020B0604020202020204" pitchFamily="34" charset="0"/>
            </a:endParaRPr>
          </a:p>
          <a:p>
            <a:pPr marL="109728" indent="0" algn="just">
              <a:buNone/>
            </a:pPr>
            <a:r>
              <a:rPr lang="ro-RO" sz="1900" dirty="0">
                <a:latin typeface="Arial" panose="020B0604020202020204" pitchFamily="34" charset="0"/>
                <a:cs typeface="Arial" panose="020B0604020202020204" pitchFamily="34" charset="0"/>
              </a:rPr>
              <a:t>     Măsurile prin care lucrătorilor li se asigură examenul medical corespunzător se stabilesc potrivit </a:t>
            </a:r>
            <a:r>
              <a:rPr lang="ro-RO" sz="1900" b="1" dirty="0">
                <a:latin typeface="Arial" panose="020B0604020202020204" pitchFamily="34" charset="0"/>
                <a:cs typeface="Arial" panose="020B0604020202020204" pitchFamily="34" charset="0"/>
              </a:rPr>
              <a:t>HG 1025/2016 pentru aprobarea Regulamentului sanitar privind supravegherea sănătăţii persoanelor expuse acţiunii factorilor profesionali de risc</a:t>
            </a:r>
            <a:endParaRPr lang="ro-RO" sz="1900" dirty="0">
              <a:latin typeface="Arial" panose="020B0604020202020204" pitchFamily="34" charset="0"/>
              <a:cs typeface="Arial" panose="020B0604020202020204" pitchFamily="34" charset="0"/>
            </a:endParaRPr>
          </a:p>
          <a:p>
            <a:pPr marL="109728" indent="0" algn="just">
              <a:buNone/>
            </a:pPr>
            <a:endParaRPr lang="ro-RO" sz="1600" dirty="0">
              <a:latin typeface="Arial" panose="020B0604020202020204" pitchFamily="34" charset="0"/>
              <a:cs typeface="Arial" panose="020B0604020202020204" pitchFamily="34" charset="0"/>
            </a:endParaRPr>
          </a:p>
          <a:p>
            <a:pPr marL="109728" indent="0" algn="just">
              <a:buNone/>
            </a:pPr>
            <a:r>
              <a:rPr lang="ro-RO" sz="1600" dirty="0">
                <a:latin typeface="Arial" panose="020B0604020202020204" pitchFamily="34" charset="0"/>
                <a:cs typeface="Arial" panose="020B0604020202020204" pitchFamily="34" charset="0"/>
              </a:rPr>
              <a:t> </a:t>
            </a:r>
            <a:endParaRPr lang="ru-RU" sz="1600"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8B2211CB-129B-49F1-8996-84AD2E3FC1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2780928"/>
            <a:ext cx="1752600" cy="1762125"/>
          </a:xfrm>
          <a:prstGeom prst="rect">
            <a:avLst/>
          </a:prstGeom>
        </p:spPr>
      </p:pic>
    </p:spTree>
    <p:extLst>
      <p:ext uri="{BB962C8B-B14F-4D97-AF65-F5344CB8AC3E}">
        <p14:creationId xmlns:p14="http://schemas.microsoft.com/office/powerpoint/2010/main" val="3217300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34EB641F-2638-4A43-A04F-17E1F86C7E3E}"/>
              </a:ext>
            </a:extLst>
          </p:cNvPr>
          <p:cNvSpPr>
            <a:spLocks noGrp="1"/>
          </p:cNvSpPr>
          <p:nvPr>
            <p:ph idx="1"/>
          </p:nvPr>
        </p:nvSpPr>
        <p:spPr>
          <a:xfrm>
            <a:off x="467544" y="404664"/>
            <a:ext cx="8219256" cy="5602627"/>
          </a:xfrm>
        </p:spPr>
        <p:txBody>
          <a:bodyPr>
            <a:normAutofit/>
          </a:bodyPr>
          <a:lstStyle/>
          <a:p>
            <a:pPr marL="109728" indent="0">
              <a:buNone/>
            </a:pPr>
            <a:r>
              <a:rPr lang="ro-MD" dirty="0"/>
              <a:t>  </a:t>
            </a:r>
            <a:r>
              <a:rPr lang="ro-RO" sz="1600" dirty="0">
                <a:latin typeface="Arial" panose="020B0604020202020204" pitchFamily="34" charset="0"/>
                <a:cs typeface="Arial" panose="020B0604020202020204" pitchFamily="34" charset="0"/>
              </a:rPr>
              <a:t> </a:t>
            </a:r>
            <a:r>
              <a:rPr lang="ro-RO" sz="1600" b="1" i="1" dirty="0">
                <a:latin typeface="Arial" panose="020B0604020202020204" pitchFamily="34" charset="0"/>
                <a:cs typeface="Arial" panose="020B0604020202020204" pitchFamily="34" charset="0"/>
              </a:rPr>
              <a:t>Examene medicale profilactice obligatorii </a:t>
            </a:r>
            <a:r>
              <a:rPr lang="ro-RO" sz="1600" dirty="0">
                <a:latin typeface="Arial" panose="020B0604020202020204" pitchFamily="34" charset="0"/>
                <a:cs typeface="Arial" panose="020B0604020202020204" pitchFamily="34" charset="0"/>
              </a:rPr>
              <a:t>ale persoanelor expuse acţiunii factorilor profesionali de risc conform unei anumite specialităţi, calificări sau funcţii, includ:</a:t>
            </a:r>
            <a:br>
              <a:rPr lang="ro-RO" sz="1600" dirty="0">
                <a:latin typeface="Arial" panose="020B0604020202020204" pitchFamily="34" charset="0"/>
                <a:cs typeface="Arial" panose="020B0604020202020204" pitchFamily="34" charset="0"/>
              </a:rPr>
            </a:br>
            <a:r>
              <a:rPr lang="ro-RO" sz="1600" dirty="0">
                <a:latin typeface="Arial" panose="020B0604020202020204" pitchFamily="34" charset="0"/>
                <a:cs typeface="Arial" panose="020B0604020202020204" pitchFamily="34" charset="0"/>
              </a:rPr>
              <a:t>a) persoana care se angajează în muncă;</a:t>
            </a:r>
            <a:br>
              <a:rPr lang="ro-RO" sz="1600" dirty="0">
                <a:latin typeface="Arial" panose="020B0604020202020204" pitchFamily="34" charset="0"/>
                <a:cs typeface="Arial" panose="020B0604020202020204" pitchFamily="34" charset="0"/>
              </a:rPr>
            </a:br>
            <a:r>
              <a:rPr lang="ro-RO" sz="1600" dirty="0">
                <a:latin typeface="Arial" panose="020B0604020202020204" pitchFamily="34" charset="0"/>
                <a:cs typeface="Arial" panose="020B0604020202020204" pitchFamily="34" charset="0"/>
              </a:rPr>
              <a:t>b) lucrător, inclusiv cu lucru prin cumul;</a:t>
            </a:r>
            <a:br>
              <a:rPr lang="ro-RO" sz="1600" dirty="0">
                <a:latin typeface="Arial" panose="020B0604020202020204" pitchFamily="34" charset="0"/>
                <a:cs typeface="Arial" panose="020B0604020202020204" pitchFamily="34" charset="0"/>
              </a:rPr>
            </a:br>
            <a:r>
              <a:rPr lang="ro-RO" sz="1600" dirty="0">
                <a:latin typeface="Arial" panose="020B0604020202020204" pitchFamily="34" charset="0"/>
                <a:cs typeface="Arial" panose="020B0604020202020204" pitchFamily="34" charset="0"/>
              </a:rPr>
              <a:t>c) stagiar şi ucenic;</a:t>
            </a:r>
            <a:br>
              <a:rPr lang="ro-RO" sz="1600" dirty="0">
                <a:latin typeface="Arial" panose="020B0604020202020204" pitchFamily="34" charset="0"/>
                <a:cs typeface="Arial" panose="020B0604020202020204" pitchFamily="34" charset="0"/>
              </a:rPr>
            </a:br>
            <a:r>
              <a:rPr lang="ro-RO" sz="1600" dirty="0">
                <a:latin typeface="Arial" panose="020B0604020202020204" pitchFamily="34" charset="0"/>
                <a:cs typeface="Arial" panose="020B0604020202020204" pitchFamily="34" charset="0"/>
              </a:rPr>
              <a:t>d) lucrător temporar (angajat care prestează o muncă de sezon pe o perioadă de pînă la 5 luni);</a:t>
            </a:r>
            <a:br>
              <a:rPr lang="ro-RO" sz="1600" dirty="0">
                <a:latin typeface="Arial" panose="020B0604020202020204" pitchFamily="34" charset="0"/>
                <a:cs typeface="Arial" panose="020B0604020202020204" pitchFamily="34" charset="0"/>
              </a:rPr>
            </a:br>
            <a:r>
              <a:rPr lang="ro-RO" sz="1600" dirty="0">
                <a:latin typeface="Arial" panose="020B0604020202020204" pitchFamily="34" charset="0"/>
                <a:cs typeface="Arial" panose="020B0604020202020204" pitchFamily="34" charset="0"/>
              </a:rPr>
              <a:t>e) titular de patentă.</a:t>
            </a:r>
          </a:p>
          <a:p>
            <a:pPr marL="109728" indent="0" algn="just">
              <a:buNone/>
            </a:pPr>
            <a:r>
              <a:rPr lang="ro-RO" sz="1600" dirty="0">
                <a:latin typeface="Arial" panose="020B0604020202020204" pitchFamily="34" charset="0"/>
                <a:cs typeface="Arial" panose="020B0604020202020204" pitchFamily="34" charset="0"/>
              </a:rPr>
              <a:t>   Examenele medicale profilactice obligatorii ale persoanelor expuse acţiunii factorilor profesionali de risc sînt efectuate de către comisiile medicale din cadrul instituţiilor medico-sanitare publice, cu coordonarea Ministerului Sănătății, Muncii și Protecției Sociale. </a:t>
            </a:r>
          </a:p>
          <a:p>
            <a:pPr marL="109728" indent="0" algn="just">
              <a:buNone/>
            </a:pPr>
            <a:r>
              <a:rPr lang="ro-RO" sz="1700" dirty="0">
                <a:latin typeface="Arial" panose="020B0604020202020204" pitchFamily="34" charset="0"/>
                <a:cs typeface="Arial" panose="020B0604020202020204" pitchFamily="34" charset="0"/>
              </a:rPr>
              <a:t>    Fiecare persoană expusă acţiunii factorilor profesionali de risc este obligată să efectueze examenele medicale, în conformitate cu Lista factorilor de risc din mediul ocupaţional şi a serviciilor medicale profilactice obligatorii, acordate persoanelor în funcţie de expunerea profesională (anexa nr.1 HG 1025/2016)</a:t>
            </a:r>
            <a:endParaRPr lang="ru-RU" sz="1700"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FBC93973-1418-42FC-A69C-8ABEA9376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5083307"/>
            <a:ext cx="2160240" cy="1762125"/>
          </a:xfrm>
          <a:prstGeom prst="rect">
            <a:avLst/>
          </a:prstGeom>
        </p:spPr>
      </p:pic>
    </p:spTree>
    <p:extLst>
      <p:ext uri="{BB962C8B-B14F-4D97-AF65-F5344CB8AC3E}">
        <p14:creationId xmlns:p14="http://schemas.microsoft.com/office/powerpoint/2010/main" val="1240247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DA6833EA-3A90-403B-AAF8-81EEA3928BA9}"/>
              </a:ext>
            </a:extLst>
          </p:cNvPr>
          <p:cNvSpPr>
            <a:spLocks noGrp="1"/>
          </p:cNvSpPr>
          <p:nvPr>
            <p:ph idx="1"/>
          </p:nvPr>
        </p:nvSpPr>
        <p:spPr>
          <a:xfrm>
            <a:off x="395536" y="404664"/>
            <a:ext cx="8291264" cy="5602627"/>
          </a:xfrm>
        </p:spPr>
        <p:txBody>
          <a:bodyPr/>
          <a:lstStyle/>
          <a:p>
            <a:pPr marL="109728" indent="0" algn="ctr">
              <a:buNone/>
            </a:pPr>
            <a:r>
              <a:rPr lang="ro-RO" sz="1400" b="1" dirty="0">
                <a:latin typeface="Arial" panose="020B0604020202020204" pitchFamily="34" charset="0"/>
                <a:cs typeface="Arial" panose="020B0604020202020204" pitchFamily="34" charset="0"/>
              </a:rPr>
              <a:t>LISTA (anexa nr. 1 la HG 1025/2016)</a:t>
            </a:r>
            <a:endParaRPr lang="ru-RU" sz="1400" dirty="0">
              <a:latin typeface="Arial" panose="020B0604020202020204" pitchFamily="34" charset="0"/>
              <a:cs typeface="Arial" panose="020B0604020202020204" pitchFamily="34" charset="0"/>
            </a:endParaRPr>
          </a:p>
          <a:p>
            <a:pPr marL="109728" indent="0" algn="ctr">
              <a:buNone/>
            </a:pPr>
            <a:r>
              <a:rPr lang="ro-RO" sz="1400" b="1" dirty="0">
                <a:latin typeface="Arial" panose="020B0604020202020204" pitchFamily="34" charset="0"/>
                <a:cs typeface="Arial" panose="020B0604020202020204" pitchFamily="34" charset="0"/>
              </a:rPr>
              <a:t>  factorilor de risc din mediul ocupațional și a  serviciilor medicale profilactice </a:t>
            </a:r>
            <a:endParaRPr lang="ru-RU" sz="1400" dirty="0">
              <a:latin typeface="Arial" panose="020B0604020202020204" pitchFamily="34" charset="0"/>
              <a:cs typeface="Arial" panose="020B0604020202020204" pitchFamily="34" charset="0"/>
            </a:endParaRPr>
          </a:p>
          <a:p>
            <a:pPr marL="109728" indent="0" algn="ctr">
              <a:buNone/>
            </a:pPr>
            <a:r>
              <a:rPr lang="ro-RO" sz="1400" b="1" dirty="0">
                <a:latin typeface="Arial" panose="020B0604020202020204" pitchFamily="34" charset="0"/>
                <a:cs typeface="Arial" panose="020B0604020202020204" pitchFamily="34" charset="0"/>
              </a:rPr>
              <a:t>obligatorii, acordate persoanelor în funcţie de expunerea profesională</a:t>
            </a:r>
            <a:r>
              <a:rPr lang="ro-RO" sz="1400" b="1" strike="sngStrike" dirty="0">
                <a:latin typeface="Arial" panose="020B0604020202020204" pitchFamily="34" charset="0"/>
                <a:cs typeface="Arial" panose="020B0604020202020204" pitchFamily="34" charset="0"/>
              </a:rPr>
              <a:t> </a:t>
            </a:r>
            <a:endParaRPr lang="ru-RU" sz="1400" dirty="0">
              <a:latin typeface="Arial" panose="020B0604020202020204" pitchFamily="34" charset="0"/>
              <a:cs typeface="Arial" panose="020B0604020202020204" pitchFamily="34" charset="0"/>
            </a:endParaRPr>
          </a:p>
          <a:p>
            <a:pPr marL="109728" indent="0">
              <a:buNone/>
            </a:pPr>
            <a:endParaRPr lang="ru-RU" dirty="0"/>
          </a:p>
        </p:txBody>
      </p:sp>
      <p:graphicFrame>
        <p:nvGraphicFramePr>
          <p:cNvPr id="4" name="Таблица 3">
            <a:extLst>
              <a:ext uri="{FF2B5EF4-FFF2-40B4-BE49-F238E27FC236}">
                <a16:creationId xmlns:a16="http://schemas.microsoft.com/office/drawing/2014/main" id="{3FA9D1BA-ED6A-4FA6-92C9-257E78B514D6}"/>
              </a:ext>
            </a:extLst>
          </p:cNvPr>
          <p:cNvGraphicFramePr>
            <a:graphicFrameLocks noGrp="1"/>
          </p:cNvGraphicFramePr>
          <p:nvPr>
            <p:extLst>
              <p:ext uri="{D42A27DB-BD31-4B8C-83A1-F6EECF244321}">
                <p14:modId xmlns:p14="http://schemas.microsoft.com/office/powerpoint/2010/main" val="2210641725"/>
              </p:ext>
            </p:extLst>
          </p:nvPr>
        </p:nvGraphicFramePr>
        <p:xfrm>
          <a:off x="457199" y="1484784"/>
          <a:ext cx="8507289" cy="2606906"/>
        </p:xfrm>
        <a:graphic>
          <a:graphicData uri="http://schemas.openxmlformats.org/drawingml/2006/table">
            <a:tbl>
              <a:tblPr firstRow="1" firstCol="1" bandRow="1">
                <a:tableStyleId>{5C22544A-7EE6-4342-B048-85BDC9FD1C3A}</a:tableStyleId>
              </a:tblPr>
              <a:tblGrid>
                <a:gridCol w="586409">
                  <a:extLst>
                    <a:ext uri="{9D8B030D-6E8A-4147-A177-3AD203B41FA5}">
                      <a16:colId xmlns:a16="http://schemas.microsoft.com/office/drawing/2014/main" val="2319624674"/>
                    </a:ext>
                  </a:extLst>
                </a:gridCol>
                <a:gridCol w="2485960">
                  <a:extLst>
                    <a:ext uri="{9D8B030D-6E8A-4147-A177-3AD203B41FA5}">
                      <a16:colId xmlns:a16="http://schemas.microsoft.com/office/drawing/2014/main" val="3786483409"/>
                    </a:ext>
                  </a:extLst>
                </a:gridCol>
                <a:gridCol w="1524883">
                  <a:extLst>
                    <a:ext uri="{9D8B030D-6E8A-4147-A177-3AD203B41FA5}">
                      <a16:colId xmlns:a16="http://schemas.microsoft.com/office/drawing/2014/main" val="483589029"/>
                    </a:ext>
                  </a:extLst>
                </a:gridCol>
                <a:gridCol w="965006">
                  <a:extLst>
                    <a:ext uri="{9D8B030D-6E8A-4147-A177-3AD203B41FA5}">
                      <a16:colId xmlns:a16="http://schemas.microsoft.com/office/drawing/2014/main" val="3316635119"/>
                    </a:ext>
                  </a:extLst>
                </a:gridCol>
                <a:gridCol w="928806">
                  <a:extLst>
                    <a:ext uri="{9D8B030D-6E8A-4147-A177-3AD203B41FA5}">
                      <a16:colId xmlns:a16="http://schemas.microsoft.com/office/drawing/2014/main" val="497474302"/>
                    </a:ext>
                  </a:extLst>
                </a:gridCol>
                <a:gridCol w="2016225">
                  <a:extLst>
                    <a:ext uri="{9D8B030D-6E8A-4147-A177-3AD203B41FA5}">
                      <a16:colId xmlns:a16="http://schemas.microsoft.com/office/drawing/2014/main" val="4066699858"/>
                    </a:ext>
                  </a:extLst>
                </a:gridCol>
              </a:tblGrid>
              <a:tr h="179638">
                <a:tc rowSpan="2">
                  <a:txBody>
                    <a:bodyPr/>
                    <a:lstStyle/>
                    <a:p>
                      <a:pPr algn="ctr">
                        <a:lnSpc>
                          <a:spcPct val="115000"/>
                        </a:lnSpc>
                        <a:spcAft>
                          <a:spcPts val="0"/>
                        </a:spcAft>
                      </a:pPr>
                      <a:r>
                        <a:rPr lang="ro-RO" sz="1200" dirty="0">
                          <a:effectLst/>
                        </a:rPr>
                        <a:t>Nr.</a:t>
                      </a:r>
                      <a:endParaRPr lang="ru-RU" sz="1100" dirty="0">
                        <a:effectLst/>
                      </a:endParaRPr>
                    </a:p>
                    <a:p>
                      <a:pPr algn="ctr">
                        <a:lnSpc>
                          <a:spcPct val="115000"/>
                        </a:lnSpc>
                        <a:spcAft>
                          <a:spcPts val="0"/>
                        </a:spcAft>
                      </a:pPr>
                      <a:r>
                        <a:rPr lang="ro-RO" sz="1200" dirty="0">
                          <a:effectLst/>
                        </a:rPr>
                        <a:t>d/o</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15000"/>
                        </a:lnSpc>
                        <a:spcAft>
                          <a:spcPts val="0"/>
                        </a:spcAft>
                      </a:pPr>
                      <a:r>
                        <a:rPr lang="ro-RO" sz="1200" dirty="0">
                          <a:effectLst/>
                        </a:rPr>
                        <a:t>Factorii de risc din mediul ocupaţional</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15000"/>
                        </a:lnSpc>
                        <a:spcAft>
                          <a:spcPts val="0"/>
                        </a:spcAft>
                      </a:pPr>
                      <a:r>
                        <a:rPr lang="ro-RO" sz="1200">
                          <a:effectLst/>
                        </a:rPr>
                        <a:t>Serviciile medicale profilactice</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rowSpan="2">
                  <a:txBody>
                    <a:bodyPr/>
                    <a:lstStyle/>
                    <a:p>
                      <a:pPr algn="ctr">
                        <a:lnSpc>
                          <a:spcPct val="115000"/>
                        </a:lnSpc>
                        <a:spcAft>
                          <a:spcPts val="0"/>
                        </a:spcAft>
                      </a:pPr>
                      <a:r>
                        <a:rPr lang="ro-RO" sz="1200">
                          <a:effectLst/>
                        </a:rPr>
                        <a:t>Contraindicaţii</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2859451"/>
                  </a:ext>
                </a:extLst>
              </a:tr>
              <a:tr h="240345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o-RO" sz="1200" dirty="0">
                          <a:effectLst/>
                        </a:rPr>
                        <a:t>Examen medical la angajare</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o-RO" sz="1200" dirty="0">
                          <a:effectLst/>
                        </a:rPr>
                        <a:t>Examen medical periodic</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o-RO" sz="1200" dirty="0">
                          <a:effectLst/>
                        </a:rPr>
                        <a:t>Periodicitatea</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ru-RU"/>
                    </a:p>
                  </a:txBody>
                  <a:tcPr/>
                </a:tc>
                <a:extLst>
                  <a:ext uri="{0D108BD9-81ED-4DB2-BD59-A6C34878D82A}">
                    <a16:rowId xmlns:a16="http://schemas.microsoft.com/office/drawing/2014/main" val="2912772761"/>
                  </a:ext>
                </a:extLst>
              </a:tr>
            </a:tbl>
          </a:graphicData>
        </a:graphic>
      </p:graphicFrame>
      <p:graphicFrame>
        <p:nvGraphicFramePr>
          <p:cNvPr id="5" name="Таблица 4">
            <a:extLst>
              <a:ext uri="{FF2B5EF4-FFF2-40B4-BE49-F238E27FC236}">
                <a16:creationId xmlns:a16="http://schemas.microsoft.com/office/drawing/2014/main" id="{22D358FC-C951-4340-B0D9-FA0B3F988E49}"/>
              </a:ext>
            </a:extLst>
          </p:cNvPr>
          <p:cNvGraphicFramePr>
            <a:graphicFrameLocks noGrp="1"/>
          </p:cNvGraphicFramePr>
          <p:nvPr>
            <p:extLst>
              <p:ext uri="{D42A27DB-BD31-4B8C-83A1-F6EECF244321}">
                <p14:modId xmlns:p14="http://schemas.microsoft.com/office/powerpoint/2010/main" val="2385574856"/>
              </p:ext>
            </p:extLst>
          </p:nvPr>
        </p:nvGraphicFramePr>
        <p:xfrm>
          <a:off x="465077" y="2405952"/>
          <a:ext cx="8507289" cy="1661922"/>
        </p:xfrm>
        <a:graphic>
          <a:graphicData uri="http://schemas.openxmlformats.org/drawingml/2006/table">
            <a:tbl>
              <a:tblPr firstRow="1" firstCol="1" bandRow="1">
                <a:tableStyleId>{5C22544A-7EE6-4342-B048-85BDC9FD1C3A}</a:tableStyleId>
              </a:tblPr>
              <a:tblGrid>
                <a:gridCol w="578531">
                  <a:extLst>
                    <a:ext uri="{9D8B030D-6E8A-4147-A177-3AD203B41FA5}">
                      <a16:colId xmlns:a16="http://schemas.microsoft.com/office/drawing/2014/main" val="1353007117"/>
                    </a:ext>
                  </a:extLst>
                </a:gridCol>
                <a:gridCol w="2456150">
                  <a:extLst>
                    <a:ext uri="{9D8B030D-6E8A-4147-A177-3AD203B41FA5}">
                      <a16:colId xmlns:a16="http://schemas.microsoft.com/office/drawing/2014/main" val="3978069481"/>
                    </a:ext>
                  </a:extLst>
                </a:gridCol>
                <a:gridCol w="1584176">
                  <a:extLst>
                    <a:ext uri="{9D8B030D-6E8A-4147-A177-3AD203B41FA5}">
                      <a16:colId xmlns:a16="http://schemas.microsoft.com/office/drawing/2014/main" val="3486871859"/>
                    </a:ext>
                  </a:extLst>
                </a:gridCol>
                <a:gridCol w="936104">
                  <a:extLst>
                    <a:ext uri="{9D8B030D-6E8A-4147-A177-3AD203B41FA5}">
                      <a16:colId xmlns:a16="http://schemas.microsoft.com/office/drawing/2014/main" val="2206468888"/>
                    </a:ext>
                  </a:extLst>
                </a:gridCol>
                <a:gridCol w="936104">
                  <a:extLst>
                    <a:ext uri="{9D8B030D-6E8A-4147-A177-3AD203B41FA5}">
                      <a16:colId xmlns:a16="http://schemas.microsoft.com/office/drawing/2014/main" val="4259856028"/>
                    </a:ext>
                  </a:extLst>
                </a:gridCol>
                <a:gridCol w="2016224">
                  <a:extLst>
                    <a:ext uri="{9D8B030D-6E8A-4147-A177-3AD203B41FA5}">
                      <a16:colId xmlns:a16="http://schemas.microsoft.com/office/drawing/2014/main" val="4152390033"/>
                    </a:ext>
                  </a:extLst>
                </a:gridCol>
              </a:tblGrid>
              <a:tr h="163830">
                <a:tc>
                  <a:txBody>
                    <a:bodyPr/>
                    <a:lstStyle/>
                    <a:p>
                      <a:pPr algn="ctr">
                        <a:lnSpc>
                          <a:spcPct val="115000"/>
                        </a:lnSpc>
                        <a:spcAft>
                          <a:spcPts val="0"/>
                        </a:spcAft>
                      </a:pPr>
                      <a:r>
                        <a:rPr lang="ro-RO" sz="1200">
                          <a:effectLst/>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o-RO" sz="1200" dirty="0">
                          <a:effectLst/>
                        </a:rPr>
                        <a:t>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o-RO" sz="1200" dirty="0">
                          <a:effectLst/>
                        </a:rPr>
                        <a:t>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o-RO" sz="1200" dirty="0">
                          <a:effectLst/>
                        </a:rPr>
                        <a:t>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o-RO" sz="1200" dirty="0">
                          <a:effectLst/>
                        </a:rPr>
                        <a:t>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o-RO" sz="1200" dirty="0">
                          <a:effectLst/>
                        </a:rPr>
                        <a:t>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1009742"/>
                  </a:ext>
                </a:extLst>
              </a:tr>
              <a:tr h="186690">
                <a:tc gridSpan="6">
                  <a:txBody>
                    <a:bodyPr/>
                    <a:lstStyle/>
                    <a:p>
                      <a:pPr algn="ctr">
                        <a:lnSpc>
                          <a:spcPct val="115000"/>
                        </a:lnSpc>
                        <a:spcAft>
                          <a:spcPts val="0"/>
                        </a:spcAft>
                      </a:pPr>
                      <a:r>
                        <a:rPr lang="ro-RO" sz="1200">
                          <a:effectLst/>
                        </a:rPr>
                        <a:t>1. AGENŢI CHIMICI</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a:lnSpc>
                          <a:spcPct val="115000"/>
                        </a:lnSpc>
                        <a:spcAft>
                          <a:spcPts val="0"/>
                        </a:spcAft>
                      </a:pP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6738323"/>
                  </a:ext>
                </a:extLst>
              </a:tr>
              <a:tr h="621030">
                <a:tc>
                  <a:txBody>
                    <a:bodyPr/>
                    <a:lstStyle/>
                    <a:p>
                      <a:pPr>
                        <a:lnSpc>
                          <a:spcPct val="115000"/>
                        </a:lnSpc>
                        <a:spcAft>
                          <a:spcPts val="0"/>
                        </a:spcAft>
                      </a:pPr>
                      <a:r>
                        <a:rPr lang="ro-RO" sz="1200">
                          <a:effectLst/>
                        </a:rPr>
                        <a:t>1.1.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o-RO" sz="1200" dirty="0">
                          <a:effectLst/>
                        </a:rPr>
                        <a:t>Acid acrilic, acrilaţi (monomeri), metilmetaacrilat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o-RO" sz="1200" dirty="0">
                          <a:effectLst/>
                        </a:rPr>
                        <a:t>- examen clinic general,</a:t>
                      </a:r>
                      <a:endParaRPr lang="ru-RU" sz="1100" dirty="0">
                        <a:effectLst/>
                      </a:endParaRPr>
                    </a:p>
                    <a:p>
                      <a:pPr>
                        <a:lnSpc>
                          <a:spcPct val="115000"/>
                        </a:lnSpc>
                        <a:spcAft>
                          <a:spcPts val="0"/>
                        </a:spcAft>
                      </a:pPr>
                      <a:r>
                        <a:rPr lang="ro-RO" sz="1200" dirty="0">
                          <a:effectLst/>
                        </a:rPr>
                        <a:t>- spirometrie</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o-RO" sz="1200" dirty="0">
                          <a:effectLst/>
                        </a:rPr>
                        <a:t>- examen clinic general, </a:t>
                      </a:r>
                      <a:endParaRPr lang="ru-RU" sz="1100" dirty="0">
                        <a:effectLst/>
                      </a:endParaRPr>
                    </a:p>
                    <a:p>
                      <a:pPr>
                        <a:lnSpc>
                          <a:spcPct val="115000"/>
                        </a:lnSpc>
                        <a:spcAft>
                          <a:spcPts val="0"/>
                        </a:spcAft>
                      </a:pPr>
                      <a:r>
                        <a:rPr lang="ro-RO" sz="1200" dirty="0">
                          <a:effectLst/>
                        </a:rPr>
                        <a:t>- spirometrie</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o-RO" sz="1200" dirty="0">
                          <a:effectLst/>
                        </a:rPr>
                        <a:t>anual</a:t>
                      </a:r>
                      <a:endParaRPr lang="ru-RU" sz="1100" dirty="0">
                        <a:effectLst/>
                      </a:endParaRPr>
                    </a:p>
                    <a:p>
                      <a:pPr algn="ctr">
                        <a:lnSpc>
                          <a:spcPct val="115000"/>
                        </a:lnSpc>
                        <a:spcAft>
                          <a:spcPts val="0"/>
                        </a:spcAft>
                      </a:pPr>
                      <a:r>
                        <a:rPr lang="ro-RO" sz="1200" dirty="0">
                          <a:effectLst/>
                        </a:rPr>
                        <a:t> </a:t>
                      </a:r>
                      <a:endParaRPr lang="ru-RU" dirty="0"/>
                    </a:p>
                  </a:txBody>
                  <a:tcPr marL="68580" marR="68580" marT="0" marB="0"/>
                </a:tc>
                <a:tc>
                  <a:txBody>
                    <a:bodyPr/>
                    <a:lstStyle/>
                    <a:p>
                      <a:pPr>
                        <a:lnSpc>
                          <a:spcPct val="115000"/>
                        </a:lnSpc>
                        <a:spcAft>
                          <a:spcPts val="0"/>
                        </a:spcAft>
                      </a:pPr>
                      <a:r>
                        <a:rPr lang="ro-RO" sz="1200" dirty="0">
                          <a:effectLst/>
                        </a:rPr>
                        <a:t>- bronhopneumopatii cronice, inclusiv astmul bronşic (în funcţie de rezultatele spirometriei)</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5715406"/>
                  </a:ext>
                </a:extLst>
              </a:tr>
            </a:tbl>
          </a:graphicData>
        </a:graphic>
      </p:graphicFrame>
      <p:sp>
        <p:nvSpPr>
          <p:cNvPr id="6" name="Rectangle 1">
            <a:extLst>
              <a:ext uri="{FF2B5EF4-FFF2-40B4-BE49-F238E27FC236}">
                <a16:creationId xmlns:a16="http://schemas.microsoft.com/office/drawing/2014/main" id="{48555B43-AAEA-4340-909F-4CDEC3A88BD3}"/>
              </a:ext>
            </a:extLst>
          </p:cNvPr>
          <p:cNvSpPr>
            <a:spLocks noChangeArrowheads="1"/>
          </p:cNvSpPr>
          <p:nvPr/>
        </p:nvSpPr>
        <p:spPr bwMode="auto">
          <a:xfrm>
            <a:off x="457200" y="3236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 name="Таблица 7">
            <a:extLst>
              <a:ext uri="{FF2B5EF4-FFF2-40B4-BE49-F238E27FC236}">
                <a16:creationId xmlns:a16="http://schemas.microsoft.com/office/drawing/2014/main" id="{56D288CC-F601-4AFC-B710-1F06D9824F6E}"/>
              </a:ext>
            </a:extLst>
          </p:cNvPr>
          <p:cNvGraphicFramePr>
            <a:graphicFrameLocks noGrp="1"/>
          </p:cNvGraphicFramePr>
          <p:nvPr>
            <p:extLst>
              <p:ext uri="{D42A27DB-BD31-4B8C-83A1-F6EECF244321}">
                <p14:modId xmlns:p14="http://schemas.microsoft.com/office/powerpoint/2010/main" val="2499409033"/>
              </p:ext>
            </p:extLst>
          </p:nvPr>
        </p:nvGraphicFramePr>
        <p:xfrm>
          <a:off x="465076" y="4075022"/>
          <a:ext cx="8499411" cy="3771900"/>
        </p:xfrm>
        <a:graphic>
          <a:graphicData uri="http://schemas.openxmlformats.org/drawingml/2006/table">
            <a:tbl>
              <a:tblPr firstRow="1" firstCol="1" bandRow="1">
                <a:tableStyleId>{5C22544A-7EE6-4342-B048-85BDC9FD1C3A}</a:tableStyleId>
              </a:tblPr>
              <a:tblGrid>
                <a:gridCol w="650540">
                  <a:extLst>
                    <a:ext uri="{9D8B030D-6E8A-4147-A177-3AD203B41FA5}">
                      <a16:colId xmlns:a16="http://schemas.microsoft.com/office/drawing/2014/main" val="1055051571"/>
                    </a:ext>
                  </a:extLst>
                </a:gridCol>
                <a:gridCol w="2376264">
                  <a:extLst>
                    <a:ext uri="{9D8B030D-6E8A-4147-A177-3AD203B41FA5}">
                      <a16:colId xmlns:a16="http://schemas.microsoft.com/office/drawing/2014/main" val="2081150012"/>
                    </a:ext>
                  </a:extLst>
                </a:gridCol>
                <a:gridCol w="1584176">
                  <a:extLst>
                    <a:ext uri="{9D8B030D-6E8A-4147-A177-3AD203B41FA5}">
                      <a16:colId xmlns:a16="http://schemas.microsoft.com/office/drawing/2014/main" val="2730604872"/>
                    </a:ext>
                  </a:extLst>
                </a:gridCol>
                <a:gridCol w="1008112">
                  <a:extLst>
                    <a:ext uri="{9D8B030D-6E8A-4147-A177-3AD203B41FA5}">
                      <a16:colId xmlns:a16="http://schemas.microsoft.com/office/drawing/2014/main" val="2659715062"/>
                    </a:ext>
                  </a:extLst>
                </a:gridCol>
                <a:gridCol w="864096">
                  <a:extLst>
                    <a:ext uri="{9D8B030D-6E8A-4147-A177-3AD203B41FA5}">
                      <a16:colId xmlns:a16="http://schemas.microsoft.com/office/drawing/2014/main" val="3450583156"/>
                    </a:ext>
                  </a:extLst>
                </a:gridCol>
                <a:gridCol w="2016223">
                  <a:extLst>
                    <a:ext uri="{9D8B030D-6E8A-4147-A177-3AD203B41FA5}">
                      <a16:colId xmlns:a16="http://schemas.microsoft.com/office/drawing/2014/main" val="615334009"/>
                    </a:ext>
                  </a:extLst>
                </a:gridCol>
              </a:tblGrid>
              <a:tr h="0">
                <a:tc gridSpan="6">
                  <a:txBody>
                    <a:bodyPr/>
                    <a:lstStyle/>
                    <a:p>
                      <a:pPr algn="ctr">
                        <a:lnSpc>
                          <a:spcPct val="115000"/>
                        </a:lnSpc>
                        <a:spcAft>
                          <a:spcPts val="0"/>
                        </a:spcAft>
                      </a:pPr>
                      <a:r>
                        <a:rPr lang="ro-RO" sz="1200">
                          <a:effectLst/>
                        </a:rPr>
                        <a:t>2. AGENŢI FIZICI</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457242475"/>
                  </a:ext>
                </a:extLst>
              </a:tr>
              <a:tr h="0">
                <a:tc>
                  <a:txBody>
                    <a:bodyPr/>
                    <a:lstStyle/>
                    <a:p>
                      <a:pPr>
                        <a:lnSpc>
                          <a:spcPct val="115000"/>
                        </a:lnSpc>
                        <a:spcAft>
                          <a:spcPts val="0"/>
                        </a:spcAft>
                      </a:pPr>
                      <a:r>
                        <a:rPr lang="ro-RO" sz="1200">
                          <a:effectLst/>
                        </a:rPr>
                        <a:t>2.1.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o-RO" sz="1200" dirty="0">
                          <a:effectLst/>
                        </a:rPr>
                        <a:t>Cîmpuri electromagnetice neionizante din banda 0-300 GHz</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o-RO" sz="1200" dirty="0">
                          <a:effectLst/>
                        </a:rPr>
                        <a:t>- examen clinic general, neurolog, oftalmolog, endocrinolog</a:t>
                      </a:r>
                      <a:endParaRPr lang="ru-RU" sz="1100" dirty="0">
                        <a:effectLst/>
                      </a:endParaRPr>
                    </a:p>
                    <a:p>
                      <a:pPr>
                        <a:lnSpc>
                          <a:spcPct val="115000"/>
                        </a:lnSpc>
                        <a:spcAft>
                          <a:spcPts val="0"/>
                        </a:spcAft>
                      </a:pPr>
                      <a:r>
                        <a:rPr lang="ro-RO" sz="1200" dirty="0">
                          <a:effectLst/>
                        </a:rPr>
                        <a:t>-  testare a acuităţii vizuale şi a cîmpului vizual</a:t>
                      </a:r>
                      <a:endParaRPr lang="ru-RU" sz="1100" dirty="0">
                        <a:effectLst/>
                      </a:endParaRPr>
                    </a:p>
                    <a:p>
                      <a:pPr>
                        <a:lnSpc>
                          <a:spcPct val="115000"/>
                        </a:lnSpc>
                        <a:spcAft>
                          <a:spcPts val="0"/>
                        </a:spcAft>
                      </a:pPr>
                      <a:r>
                        <a:rPr lang="ro-RO" sz="1200" dirty="0">
                          <a:effectLst/>
                        </a:rPr>
                        <a:t>- ECG  </a:t>
                      </a:r>
                      <a:endParaRPr lang="ru-RU" sz="1100" dirty="0">
                        <a:effectLst/>
                      </a:endParaRPr>
                    </a:p>
                    <a:p>
                      <a:pPr>
                        <a:lnSpc>
                          <a:spcPct val="115000"/>
                        </a:lnSpc>
                        <a:spcAft>
                          <a:spcPts val="0"/>
                        </a:spcAft>
                      </a:pPr>
                      <a:r>
                        <a:rPr lang="ro-RO" sz="1200" dirty="0">
                          <a:effectLst/>
                        </a:rPr>
                        <a:t>- glicemie  </a:t>
                      </a:r>
                      <a:endParaRPr lang="ru-RU" sz="1100" dirty="0">
                        <a:effectLst/>
                      </a:endParaRPr>
                    </a:p>
                    <a:p>
                      <a:pPr>
                        <a:lnSpc>
                          <a:spcPct val="115000"/>
                        </a:lnSpc>
                        <a:spcAft>
                          <a:spcPts val="0"/>
                        </a:spcAft>
                      </a:pPr>
                      <a:r>
                        <a:rPr lang="ro-RO" sz="1200" dirty="0">
                          <a:effectLst/>
                        </a:rPr>
                        <a:t>- hemogramă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o-RO" sz="1200" dirty="0">
                          <a:effectLst/>
                        </a:rPr>
                        <a:t>- examen clinic general, neurolog, oftalmolog, endocrinolog</a:t>
                      </a:r>
                      <a:endParaRPr lang="ru-RU" sz="1100" dirty="0">
                        <a:effectLst/>
                      </a:endParaRPr>
                    </a:p>
                    <a:p>
                      <a:pPr>
                        <a:lnSpc>
                          <a:spcPct val="115000"/>
                        </a:lnSpc>
                        <a:spcAft>
                          <a:spcPts val="0"/>
                        </a:spcAft>
                      </a:pPr>
                      <a:r>
                        <a:rPr lang="ro-RO" sz="1200" dirty="0">
                          <a:effectLst/>
                        </a:rPr>
                        <a:t>- testare a acuităţii vizuale şi a cîmpului vizual </a:t>
                      </a:r>
                      <a:endParaRPr lang="ru-RU" sz="1100" dirty="0">
                        <a:effectLst/>
                      </a:endParaRPr>
                    </a:p>
                    <a:p>
                      <a:pPr>
                        <a:lnSpc>
                          <a:spcPct val="115000"/>
                        </a:lnSpc>
                        <a:spcAft>
                          <a:spcPts val="0"/>
                        </a:spcAft>
                      </a:pPr>
                      <a:r>
                        <a:rPr lang="ro-RO" sz="1200" dirty="0">
                          <a:effectLst/>
                        </a:rPr>
                        <a:t>- ECG  </a:t>
                      </a:r>
                      <a:endParaRPr lang="ru-RU" sz="1100" dirty="0">
                        <a:effectLst/>
                      </a:endParaRPr>
                    </a:p>
                    <a:p>
                      <a:pPr>
                        <a:lnSpc>
                          <a:spcPct val="115000"/>
                        </a:lnSpc>
                        <a:spcAft>
                          <a:spcPts val="0"/>
                        </a:spcAft>
                      </a:pPr>
                      <a:r>
                        <a:rPr lang="ro-RO" sz="1200" dirty="0">
                          <a:effectLst/>
                        </a:rPr>
                        <a:t>- glicemie  </a:t>
                      </a:r>
                      <a:endParaRPr lang="ru-RU" sz="1100" dirty="0">
                        <a:effectLst/>
                      </a:endParaRPr>
                    </a:p>
                    <a:p>
                      <a:pPr>
                        <a:lnSpc>
                          <a:spcPct val="115000"/>
                        </a:lnSpc>
                        <a:spcAft>
                          <a:spcPts val="0"/>
                        </a:spcAft>
                      </a:pPr>
                      <a:r>
                        <a:rPr lang="ro-RO" sz="1200" dirty="0">
                          <a:effectLst/>
                        </a:rPr>
                        <a:t>- hemogramă</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o-RO" sz="1200">
                          <a:effectLst/>
                        </a:rPr>
                        <a:t>o dată în 2 ani şi</a:t>
                      </a:r>
                      <a:endParaRPr lang="ru-RU" sz="1100">
                        <a:effectLst/>
                      </a:endParaRPr>
                    </a:p>
                    <a:p>
                      <a:pPr algn="ctr">
                        <a:lnSpc>
                          <a:spcPct val="115000"/>
                        </a:lnSpc>
                        <a:spcAft>
                          <a:spcPts val="0"/>
                        </a:spcAft>
                      </a:pPr>
                      <a:r>
                        <a:rPr lang="ro-RO" sz="1200">
                          <a:effectLst/>
                        </a:rPr>
                        <a:t>anual la depăşirea NMA</a:t>
                      </a:r>
                      <a:endParaRPr lang="ru-RU" sz="1100">
                        <a:effectLst/>
                      </a:endParaRPr>
                    </a:p>
                    <a:p>
                      <a:pPr algn="ctr">
                        <a:lnSpc>
                          <a:spcPct val="115000"/>
                        </a:lnSpc>
                        <a:spcAft>
                          <a:spcPts val="0"/>
                        </a:spcAft>
                      </a:pPr>
                      <a:r>
                        <a:rPr lang="ro-RO" sz="1200">
                          <a:effectLst/>
                        </a:rPr>
                        <a:t> </a:t>
                      </a:r>
                      <a:endParaRPr lang="ru-RU" sz="1100">
                        <a:effectLst/>
                      </a:endParaRPr>
                    </a:p>
                    <a:p>
                      <a:pPr algn="ctr">
                        <a:lnSpc>
                          <a:spcPct val="115000"/>
                        </a:lnSpc>
                        <a:spcAft>
                          <a:spcPts val="0"/>
                        </a:spcAft>
                      </a:pPr>
                      <a:r>
                        <a:rPr lang="ro-RO"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ro-RO" sz="1200" dirty="0">
                          <a:effectLst/>
                        </a:rPr>
                        <a:t>- boli cronice ale sistemului nervos central  </a:t>
                      </a:r>
                      <a:endParaRPr lang="ru-RU" sz="1100" dirty="0">
                        <a:effectLst/>
                      </a:endParaRPr>
                    </a:p>
                    <a:p>
                      <a:pPr>
                        <a:lnSpc>
                          <a:spcPct val="115000"/>
                        </a:lnSpc>
                        <a:spcAft>
                          <a:spcPts val="0"/>
                        </a:spcAft>
                      </a:pPr>
                      <a:r>
                        <a:rPr lang="ro-RO" sz="1200" dirty="0">
                          <a:effectLst/>
                        </a:rPr>
                        <a:t>- boli psihice, inclusiv nevrozele manifeste  </a:t>
                      </a:r>
                      <a:endParaRPr lang="ru-RU" sz="1100" dirty="0">
                        <a:effectLst/>
                      </a:endParaRPr>
                    </a:p>
                    <a:p>
                      <a:pPr>
                        <a:lnSpc>
                          <a:spcPct val="115000"/>
                        </a:lnSpc>
                        <a:spcAft>
                          <a:spcPts val="0"/>
                        </a:spcAft>
                      </a:pPr>
                      <a:r>
                        <a:rPr lang="ro-RO" sz="1200" dirty="0">
                          <a:effectLst/>
                        </a:rPr>
                        <a:t>- boli cronice ale aparatului cardiovascular  </a:t>
                      </a:r>
                      <a:endParaRPr lang="ru-RU" sz="1100" dirty="0">
                        <a:effectLst/>
                      </a:endParaRPr>
                    </a:p>
                    <a:p>
                      <a:pPr>
                        <a:lnSpc>
                          <a:spcPct val="115000"/>
                        </a:lnSpc>
                        <a:spcAft>
                          <a:spcPts val="0"/>
                        </a:spcAft>
                      </a:pPr>
                      <a:r>
                        <a:rPr lang="ro-RO" sz="1200" dirty="0">
                          <a:effectLst/>
                        </a:rPr>
                        <a:t>- afecţiuni hematologice (leucemii)  </a:t>
                      </a:r>
                      <a:endParaRPr lang="ru-RU" sz="1100" dirty="0">
                        <a:effectLst/>
                      </a:endParaRPr>
                    </a:p>
                    <a:p>
                      <a:pPr>
                        <a:lnSpc>
                          <a:spcPct val="115000"/>
                        </a:lnSpc>
                        <a:spcAft>
                          <a:spcPts val="0"/>
                        </a:spcAft>
                      </a:pPr>
                      <a:r>
                        <a:rPr lang="ro-RO" sz="1200" dirty="0">
                          <a:effectLst/>
                        </a:rPr>
                        <a:t>- boli endocrine: tiroidei, hipofizei, gonadelor  </a:t>
                      </a:r>
                      <a:endParaRPr lang="ru-RU" sz="1100" dirty="0">
                        <a:effectLst/>
                      </a:endParaRPr>
                    </a:p>
                    <a:p>
                      <a:pPr>
                        <a:lnSpc>
                          <a:spcPct val="115000"/>
                        </a:lnSpc>
                        <a:spcAft>
                          <a:spcPts val="0"/>
                        </a:spcAft>
                      </a:pPr>
                      <a:r>
                        <a:rPr lang="ro-RO" sz="1200" dirty="0">
                          <a:effectLst/>
                        </a:rPr>
                        <a:t>- cataractă, glaucom, atrofie optică  </a:t>
                      </a:r>
                      <a:endParaRPr lang="ru-RU" sz="1100" dirty="0">
                        <a:effectLst/>
                      </a:endParaRPr>
                    </a:p>
                    <a:p>
                      <a:pPr>
                        <a:lnSpc>
                          <a:spcPct val="115000"/>
                        </a:lnSpc>
                        <a:spcAft>
                          <a:spcPts val="0"/>
                        </a:spcAft>
                      </a:pPr>
                      <a:r>
                        <a:rPr lang="ro-RO" sz="1200" dirty="0">
                          <a:effectLst/>
                        </a:rPr>
                        <a:t>- diabet zaharat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2724955"/>
                  </a:ext>
                </a:extLst>
              </a:tr>
            </a:tbl>
          </a:graphicData>
        </a:graphic>
      </p:graphicFrame>
    </p:spTree>
    <p:extLst>
      <p:ext uri="{BB962C8B-B14F-4D97-AF65-F5344CB8AC3E}">
        <p14:creationId xmlns:p14="http://schemas.microsoft.com/office/powerpoint/2010/main" val="4272601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9782E647-D256-4256-80CE-0F7FC85AF018}"/>
              </a:ext>
            </a:extLst>
          </p:cNvPr>
          <p:cNvGraphicFramePr>
            <a:graphicFrameLocks noGrp="1"/>
          </p:cNvGraphicFramePr>
          <p:nvPr>
            <p:ph idx="1"/>
            <p:extLst>
              <p:ext uri="{D42A27DB-BD31-4B8C-83A1-F6EECF244321}">
                <p14:modId xmlns:p14="http://schemas.microsoft.com/office/powerpoint/2010/main" val="2372273186"/>
              </p:ext>
            </p:extLst>
          </p:nvPr>
        </p:nvGraphicFramePr>
        <p:xfrm>
          <a:off x="251520" y="15046"/>
          <a:ext cx="8136904" cy="18230128"/>
        </p:xfrm>
        <a:graphic>
          <a:graphicData uri="http://schemas.openxmlformats.org/drawingml/2006/table">
            <a:tbl>
              <a:tblPr firstRow="1" firstCol="1" bandRow="1">
                <a:tableStyleId>{5C22544A-7EE6-4342-B048-85BDC9FD1C3A}</a:tableStyleId>
              </a:tblPr>
              <a:tblGrid>
                <a:gridCol w="648072">
                  <a:extLst>
                    <a:ext uri="{9D8B030D-6E8A-4147-A177-3AD203B41FA5}">
                      <a16:colId xmlns:a16="http://schemas.microsoft.com/office/drawing/2014/main" val="3671301300"/>
                    </a:ext>
                  </a:extLst>
                </a:gridCol>
                <a:gridCol w="1083459">
                  <a:extLst>
                    <a:ext uri="{9D8B030D-6E8A-4147-A177-3AD203B41FA5}">
                      <a16:colId xmlns:a16="http://schemas.microsoft.com/office/drawing/2014/main" val="4124421279"/>
                    </a:ext>
                  </a:extLst>
                </a:gridCol>
                <a:gridCol w="1480917">
                  <a:extLst>
                    <a:ext uri="{9D8B030D-6E8A-4147-A177-3AD203B41FA5}">
                      <a16:colId xmlns:a16="http://schemas.microsoft.com/office/drawing/2014/main" val="2450813357"/>
                    </a:ext>
                  </a:extLst>
                </a:gridCol>
                <a:gridCol w="1427215">
                  <a:extLst>
                    <a:ext uri="{9D8B030D-6E8A-4147-A177-3AD203B41FA5}">
                      <a16:colId xmlns:a16="http://schemas.microsoft.com/office/drawing/2014/main" val="1490348543"/>
                    </a:ext>
                  </a:extLst>
                </a:gridCol>
                <a:gridCol w="901568">
                  <a:extLst>
                    <a:ext uri="{9D8B030D-6E8A-4147-A177-3AD203B41FA5}">
                      <a16:colId xmlns:a16="http://schemas.microsoft.com/office/drawing/2014/main" val="4179565035"/>
                    </a:ext>
                  </a:extLst>
                </a:gridCol>
                <a:gridCol w="2595673">
                  <a:extLst>
                    <a:ext uri="{9D8B030D-6E8A-4147-A177-3AD203B41FA5}">
                      <a16:colId xmlns:a16="http://schemas.microsoft.com/office/drawing/2014/main" val="4006493306"/>
                    </a:ext>
                  </a:extLst>
                </a:gridCol>
              </a:tblGrid>
              <a:tr h="360338">
                <a:tc gridSpan="6">
                  <a:txBody>
                    <a:bodyPr/>
                    <a:lstStyle/>
                    <a:p>
                      <a:pPr algn="ctr">
                        <a:lnSpc>
                          <a:spcPct val="115000"/>
                        </a:lnSpc>
                        <a:spcAft>
                          <a:spcPts val="0"/>
                        </a:spcAft>
                      </a:pPr>
                      <a:r>
                        <a:rPr lang="ro-RO" sz="1400">
                          <a:effectLst/>
                          <a:latin typeface="Arial" panose="020B0604020202020204" pitchFamily="34" charset="0"/>
                          <a:cs typeface="Arial" panose="020B0604020202020204" pitchFamily="34" charset="0"/>
                        </a:rPr>
                        <a:t>5. CONDIŢII DE MUNCĂ SPECIALE</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17392" marR="17392"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492166773"/>
                  </a:ext>
                </a:extLst>
              </a:tr>
              <a:tr h="2268402">
                <a:tc>
                  <a:txBody>
                    <a:bodyPr/>
                    <a:lstStyle/>
                    <a:p>
                      <a:pPr>
                        <a:lnSpc>
                          <a:spcPct val="115000"/>
                        </a:lnSpc>
                        <a:spcAft>
                          <a:spcPts val="0"/>
                        </a:spcAft>
                      </a:pPr>
                      <a:r>
                        <a:rPr lang="ro-RO" sz="1400">
                          <a:effectLst/>
                        </a:rPr>
                        <a:t>5.1.</a:t>
                      </a:r>
                      <a:endParaRPr lang="ru-RU" sz="1400">
                        <a:effectLst/>
                      </a:endParaRPr>
                    </a:p>
                    <a:p>
                      <a:pPr>
                        <a:lnSpc>
                          <a:spcPct val="115000"/>
                        </a:lnSpc>
                        <a:spcAft>
                          <a:spcPts val="0"/>
                        </a:spcAft>
                      </a:pPr>
                      <a:r>
                        <a:rPr lang="ro-RO"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17392" marR="17392" marT="0" marB="0"/>
                </a:tc>
                <a:tc>
                  <a:txBody>
                    <a:bodyPr/>
                    <a:lstStyle/>
                    <a:p>
                      <a:pPr>
                        <a:lnSpc>
                          <a:spcPct val="115000"/>
                        </a:lnSpc>
                        <a:spcAft>
                          <a:spcPts val="0"/>
                        </a:spcAft>
                      </a:pPr>
                      <a:r>
                        <a:rPr lang="ro-RO" sz="1400" dirty="0">
                          <a:effectLst/>
                          <a:latin typeface="Arial" panose="020B0604020202020204" pitchFamily="34" charset="0"/>
                          <a:cs typeface="Arial" panose="020B0604020202020204" pitchFamily="34" charset="0"/>
                        </a:rPr>
                        <a:t>Muncă la înălţime  </a:t>
                      </a:r>
                      <a:endParaRPr lang="ru-RU" sz="1400" dirty="0">
                        <a:effectLst/>
                        <a:latin typeface="Arial" panose="020B0604020202020204" pitchFamily="34" charset="0"/>
                        <a:cs typeface="Arial" panose="020B0604020202020204" pitchFamily="34" charset="0"/>
                      </a:endParaRPr>
                    </a:p>
                    <a:p>
                      <a:pPr>
                        <a:lnSpc>
                          <a:spcPct val="115000"/>
                        </a:lnSpc>
                        <a:spcAft>
                          <a:spcPts val="0"/>
                        </a:spcAft>
                      </a:pPr>
                      <a:r>
                        <a:rPr lang="ro-RO" sz="1400" dirty="0">
                          <a:effectLst/>
                          <a:latin typeface="Arial" panose="020B0604020202020204" pitchFamily="34" charset="0"/>
                          <a:cs typeface="Arial" panose="020B0604020202020204" pitchFamily="34" charset="0"/>
                        </a:rPr>
                        <a:t>(activitate desfăşurată la minimum 1,3 m, măsuraţi de la tălpile picioarelor lucrătorului pînă la sol sau o  altă bază de referinţă artificială, unde există pericolul căderii in gol, inclusiv macaragii)</a:t>
                      </a:r>
                      <a:br>
                        <a:rPr lang="ro-RO" sz="1400" dirty="0">
                          <a:effectLst/>
                          <a:latin typeface="Arial" panose="020B0604020202020204" pitchFamily="34" charset="0"/>
                          <a:cs typeface="Arial" panose="020B0604020202020204" pitchFamily="34" charset="0"/>
                        </a:rPr>
                      </a:b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17392" marR="17392" marT="0" marB="0"/>
                </a:tc>
                <a:tc>
                  <a:txBody>
                    <a:bodyPr/>
                    <a:lstStyle/>
                    <a:p>
                      <a:pPr>
                        <a:lnSpc>
                          <a:spcPct val="115000"/>
                        </a:lnSpc>
                        <a:spcAft>
                          <a:spcPts val="0"/>
                        </a:spcAft>
                      </a:pPr>
                      <a:r>
                        <a:rPr lang="ro-RO" sz="1400" dirty="0">
                          <a:effectLst/>
                          <a:latin typeface="Arial" panose="020B0604020202020204" pitchFamily="34" charset="0"/>
                          <a:cs typeface="Arial" panose="020B0604020202020204" pitchFamily="34" charset="0"/>
                        </a:rPr>
                        <a:t>- examen clinic general, chirurg, psihiatru, ORL, neurolog, oftalmolog, </a:t>
                      </a:r>
                      <a:endParaRPr lang="ru-RU" sz="1400" dirty="0">
                        <a:effectLst/>
                        <a:latin typeface="Arial" panose="020B0604020202020204" pitchFamily="34" charset="0"/>
                        <a:cs typeface="Arial" panose="020B0604020202020204" pitchFamily="34" charset="0"/>
                      </a:endParaRPr>
                    </a:p>
                    <a:p>
                      <a:pPr>
                        <a:lnSpc>
                          <a:spcPct val="115000"/>
                        </a:lnSpc>
                        <a:spcAft>
                          <a:spcPts val="0"/>
                        </a:spcAft>
                      </a:pPr>
                      <a:r>
                        <a:rPr lang="ro-RO" sz="1400" dirty="0">
                          <a:effectLst/>
                          <a:latin typeface="Arial" panose="020B0604020202020204" pitchFamily="34" charset="0"/>
                          <a:cs typeface="Arial" panose="020B0604020202020204" pitchFamily="34" charset="0"/>
                        </a:rPr>
                        <a:t>probe vestibulare, probe de echilibru efectuate de medicul în patologii profesionale </a:t>
                      </a:r>
                      <a:endParaRPr lang="ru-RU" sz="1400" dirty="0">
                        <a:effectLst/>
                        <a:latin typeface="Arial" panose="020B0604020202020204" pitchFamily="34" charset="0"/>
                        <a:cs typeface="Arial" panose="020B0604020202020204" pitchFamily="34" charset="0"/>
                      </a:endParaRPr>
                    </a:p>
                    <a:p>
                      <a:pPr>
                        <a:lnSpc>
                          <a:spcPct val="115000"/>
                        </a:lnSpc>
                        <a:spcAft>
                          <a:spcPts val="0"/>
                        </a:spcAft>
                      </a:pPr>
                      <a:r>
                        <a:rPr lang="ro-RO" sz="1400" dirty="0">
                          <a:effectLst/>
                          <a:latin typeface="Arial" panose="020B0604020202020204" pitchFamily="34" charset="0"/>
                          <a:cs typeface="Arial" panose="020B0604020202020204" pitchFamily="34" charset="0"/>
                        </a:rPr>
                        <a:t>testare a acuităţii vizuale şi a cîmpului vizual,</a:t>
                      </a:r>
                      <a:endParaRPr lang="ru-RU" sz="1400" dirty="0">
                        <a:effectLst/>
                        <a:latin typeface="Arial" panose="020B0604020202020204" pitchFamily="34" charset="0"/>
                        <a:cs typeface="Arial" panose="020B0604020202020204" pitchFamily="34" charset="0"/>
                      </a:endParaRPr>
                    </a:p>
                    <a:p>
                      <a:pPr>
                        <a:lnSpc>
                          <a:spcPct val="115000"/>
                        </a:lnSpc>
                        <a:spcAft>
                          <a:spcPts val="0"/>
                        </a:spcAft>
                      </a:pPr>
                      <a:r>
                        <a:rPr lang="ro-RO" sz="1400" dirty="0">
                          <a:effectLst/>
                          <a:latin typeface="Arial" panose="020B0604020202020204" pitchFamily="34" charset="0"/>
                          <a:cs typeface="Arial" panose="020B0604020202020204" pitchFamily="34" charset="0"/>
                        </a:rPr>
                        <a:t>- ECG  </a:t>
                      </a:r>
                      <a:endParaRPr lang="ru-RU" sz="1400" dirty="0">
                        <a:effectLst/>
                        <a:latin typeface="Arial" panose="020B0604020202020204" pitchFamily="34" charset="0"/>
                        <a:cs typeface="Arial" panose="020B0604020202020204" pitchFamily="34" charset="0"/>
                      </a:endParaRPr>
                    </a:p>
                    <a:p>
                      <a:pPr>
                        <a:lnSpc>
                          <a:spcPct val="115000"/>
                        </a:lnSpc>
                        <a:spcAft>
                          <a:spcPts val="0"/>
                        </a:spcAft>
                      </a:pPr>
                      <a:r>
                        <a:rPr lang="ro-RO" sz="1400" dirty="0">
                          <a:effectLst/>
                          <a:latin typeface="Arial" panose="020B0604020202020204" pitchFamily="34" charset="0"/>
                          <a:cs typeface="Arial" panose="020B0604020202020204" pitchFamily="34" charset="0"/>
                        </a:rPr>
                        <a:t>- glicemie  </a:t>
                      </a:r>
                      <a:endParaRPr lang="ru-RU" sz="1400" dirty="0">
                        <a:effectLst/>
                        <a:latin typeface="Arial" panose="020B0604020202020204" pitchFamily="34" charset="0"/>
                        <a:cs typeface="Arial" panose="020B0604020202020204" pitchFamily="34" charset="0"/>
                      </a:endParaRPr>
                    </a:p>
                    <a:p>
                      <a:pPr>
                        <a:lnSpc>
                          <a:spcPct val="115000"/>
                        </a:lnSpc>
                        <a:spcAft>
                          <a:spcPts val="0"/>
                        </a:spcAft>
                      </a:pPr>
                      <a:r>
                        <a:rPr lang="ro-RO" sz="1400" dirty="0">
                          <a:effectLst/>
                          <a:latin typeface="Arial" panose="020B0604020202020204" pitchFamily="34" charset="0"/>
                          <a:cs typeface="Arial" panose="020B0604020202020204" pitchFamily="34" charset="0"/>
                        </a:rPr>
                        <a:t>- audiograma   </a:t>
                      </a:r>
                      <a:endParaRPr lang="ru-RU" sz="1400" dirty="0">
                        <a:effectLst/>
                        <a:latin typeface="Arial" panose="020B0604020202020204" pitchFamily="34" charset="0"/>
                        <a:cs typeface="Arial" panose="020B0604020202020204" pitchFamily="34" charset="0"/>
                      </a:endParaRPr>
                    </a:p>
                    <a:p>
                      <a:pPr>
                        <a:lnSpc>
                          <a:spcPct val="115000"/>
                        </a:lnSpc>
                        <a:spcAft>
                          <a:spcPts val="0"/>
                        </a:spcAft>
                      </a:pPr>
                      <a:r>
                        <a:rPr lang="ro-RO" sz="1400" dirty="0">
                          <a:effectLst/>
                          <a:latin typeface="Arial" panose="020B0604020202020204" pitchFamily="34" charset="0"/>
                          <a:cs typeface="Arial" panose="020B0604020202020204" pitchFamily="34" charset="0"/>
                        </a:rPr>
                        <a:t>- examen psihologic, la indicaţia medicului în patologii profesionale </a:t>
                      </a:r>
                      <a:endParaRPr lang="ru-RU" sz="1400" dirty="0">
                        <a:effectLst/>
                        <a:latin typeface="Arial" panose="020B0604020202020204" pitchFamily="34" charset="0"/>
                        <a:cs typeface="Arial" panose="020B0604020202020204" pitchFamily="34" charset="0"/>
                      </a:endParaRPr>
                    </a:p>
                    <a:p>
                      <a:pPr>
                        <a:lnSpc>
                          <a:spcPct val="115000"/>
                        </a:lnSpc>
                        <a:spcAft>
                          <a:spcPts val="0"/>
                        </a:spcAft>
                      </a:pPr>
                      <a:r>
                        <a:rPr lang="ro-RO" sz="1400" dirty="0">
                          <a:effectLst/>
                          <a:latin typeface="Arial" panose="020B0604020202020204" pitchFamily="34" charset="0"/>
                          <a:cs typeface="Arial" panose="020B0604020202020204" pitchFamily="34" charset="0"/>
                        </a:rPr>
                        <a:t> </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17392" marR="17392" marT="0" marB="0"/>
                </a:tc>
                <a:tc>
                  <a:txBody>
                    <a:bodyPr/>
                    <a:lstStyle/>
                    <a:p>
                      <a:pPr>
                        <a:lnSpc>
                          <a:spcPct val="115000"/>
                        </a:lnSpc>
                        <a:spcAft>
                          <a:spcPts val="0"/>
                        </a:spcAft>
                      </a:pPr>
                      <a:r>
                        <a:rPr lang="ro-RO" sz="1400">
                          <a:effectLst/>
                          <a:latin typeface="Arial" panose="020B0604020202020204" pitchFamily="34" charset="0"/>
                          <a:cs typeface="Arial" panose="020B0604020202020204" pitchFamily="34" charset="0"/>
                        </a:rPr>
                        <a:t>examen clinic general, chirurg, psihiatru, ORL, neurolog, oftalmolog </a:t>
                      </a:r>
                      <a:endParaRPr lang="ru-RU" sz="1400">
                        <a:effectLst/>
                        <a:latin typeface="Arial" panose="020B0604020202020204" pitchFamily="34" charset="0"/>
                        <a:cs typeface="Arial" panose="020B0604020202020204" pitchFamily="34" charset="0"/>
                      </a:endParaRPr>
                    </a:p>
                    <a:p>
                      <a:pPr>
                        <a:lnSpc>
                          <a:spcPct val="115000"/>
                        </a:lnSpc>
                        <a:spcAft>
                          <a:spcPts val="0"/>
                        </a:spcAft>
                      </a:pPr>
                      <a:r>
                        <a:rPr lang="ro-RO" sz="1400">
                          <a:effectLst/>
                          <a:latin typeface="Arial" panose="020B0604020202020204" pitchFamily="34" charset="0"/>
                          <a:cs typeface="Arial" panose="020B0604020202020204" pitchFamily="34" charset="0"/>
                        </a:rPr>
                        <a:t>- testare a acuităţii vizuale şi a cîmpului vizual </a:t>
                      </a:r>
                      <a:endParaRPr lang="ru-RU" sz="1400">
                        <a:effectLst/>
                        <a:latin typeface="Arial" panose="020B0604020202020204" pitchFamily="34" charset="0"/>
                        <a:cs typeface="Arial" panose="020B0604020202020204" pitchFamily="34" charset="0"/>
                      </a:endParaRPr>
                    </a:p>
                    <a:p>
                      <a:pPr>
                        <a:lnSpc>
                          <a:spcPct val="115000"/>
                        </a:lnSpc>
                        <a:spcAft>
                          <a:spcPts val="0"/>
                        </a:spcAft>
                      </a:pPr>
                      <a:r>
                        <a:rPr lang="ro-RO" sz="1400">
                          <a:effectLst/>
                          <a:latin typeface="Arial" panose="020B0604020202020204" pitchFamily="34" charset="0"/>
                          <a:cs typeface="Arial" panose="020B0604020202020204" pitchFamily="34" charset="0"/>
                        </a:rPr>
                        <a:t>- ECG   </a:t>
                      </a:r>
                      <a:endParaRPr lang="ru-RU" sz="1400">
                        <a:effectLst/>
                        <a:latin typeface="Arial" panose="020B0604020202020204" pitchFamily="34" charset="0"/>
                        <a:cs typeface="Arial" panose="020B0604020202020204" pitchFamily="34" charset="0"/>
                      </a:endParaRPr>
                    </a:p>
                    <a:p>
                      <a:pPr>
                        <a:lnSpc>
                          <a:spcPct val="115000"/>
                        </a:lnSpc>
                        <a:spcAft>
                          <a:spcPts val="0"/>
                        </a:spcAft>
                      </a:pPr>
                      <a:r>
                        <a:rPr lang="ro-RO" sz="1400">
                          <a:effectLst/>
                          <a:latin typeface="Arial" panose="020B0604020202020204" pitchFamily="34" charset="0"/>
                          <a:cs typeface="Arial" panose="020B0604020202020204" pitchFamily="34" charset="0"/>
                        </a:rPr>
                        <a:t>- glicemie  </a:t>
                      </a:r>
                      <a:endParaRPr lang="ru-RU" sz="1400">
                        <a:effectLst/>
                        <a:latin typeface="Arial" panose="020B0604020202020204" pitchFamily="34" charset="0"/>
                        <a:cs typeface="Arial" panose="020B0604020202020204" pitchFamily="34" charset="0"/>
                      </a:endParaRPr>
                    </a:p>
                    <a:p>
                      <a:pPr>
                        <a:lnSpc>
                          <a:spcPct val="115000"/>
                        </a:lnSpc>
                        <a:spcAft>
                          <a:spcPts val="0"/>
                        </a:spcAft>
                      </a:pPr>
                      <a:r>
                        <a:rPr lang="ro-RO" sz="1400">
                          <a:effectLst/>
                          <a:latin typeface="Arial" panose="020B0604020202020204" pitchFamily="34" charset="0"/>
                          <a:cs typeface="Arial" panose="020B0604020202020204" pitchFamily="34" charset="0"/>
                        </a:rPr>
                        <a:t>- audiogramă  </a:t>
                      </a:r>
                      <a:endParaRPr lang="ru-RU" sz="1400">
                        <a:effectLst/>
                        <a:latin typeface="Arial" panose="020B0604020202020204" pitchFamily="34" charset="0"/>
                        <a:cs typeface="Arial" panose="020B0604020202020204" pitchFamily="34" charset="0"/>
                      </a:endParaRPr>
                    </a:p>
                    <a:p>
                      <a:pPr>
                        <a:lnSpc>
                          <a:spcPct val="115000"/>
                        </a:lnSpc>
                        <a:spcAft>
                          <a:spcPts val="0"/>
                        </a:spcAft>
                      </a:pPr>
                      <a:r>
                        <a:rPr lang="ro-RO" sz="1400">
                          <a:effectLst/>
                          <a:latin typeface="Arial" panose="020B0604020202020204" pitchFamily="34" charset="0"/>
                          <a:cs typeface="Arial" panose="020B0604020202020204" pitchFamily="34" charset="0"/>
                        </a:rPr>
                        <a:t>- probe vestibulare, probe de echilibru efectuate de medicul în patologii profesionale </a:t>
                      </a:r>
                      <a:endParaRPr lang="ru-RU" sz="1400">
                        <a:effectLst/>
                        <a:latin typeface="Arial" panose="020B0604020202020204" pitchFamily="34" charset="0"/>
                        <a:cs typeface="Arial" panose="020B0604020202020204" pitchFamily="34" charset="0"/>
                      </a:endParaRPr>
                    </a:p>
                    <a:p>
                      <a:pPr>
                        <a:lnSpc>
                          <a:spcPct val="115000"/>
                        </a:lnSpc>
                        <a:spcAft>
                          <a:spcPts val="0"/>
                        </a:spcAft>
                      </a:pPr>
                      <a:r>
                        <a:rPr lang="ro-RO" sz="1400">
                          <a:effectLst/>
                          <a:latin typeface="Arial" panose="020B0604020202020204" pitchFamily="34" charset="0"/>
                          <a:cs typeface="Arial" panose="020B0604020202020204" pitchFamily="34" charset="0"/>
                        </a:rPr>
                        <a:t>- examen psihologic,  la indicaţia medicul în  patologii profesionale </a:t>
                      </a:r>
                      <a:endParaRPr lang="ru-RU" sz="1400">
                        <a:effectLst/>
                        <a:latin typeface="Arial" panose="020B0604020202020204" pitchFamily="34" charset="0"/>
                        <a:cs typeface="Arial" panose="020B0604020202020204" pitchFamily="34" charset="0"/>
                      </a:endParaRPr>
                    </a:p>
                    <a:p>
                      <a:pPr>
                        <a:lnSpc>
                          <a:spcPct val="115000"/>
                        </a:lnSpc>
                        <a:spcAft>
                          <a:spcPts val="0"/>
                        </a:spcAft>
                      </a:pPr>
                      <a:r>
                        <a:rPr lang="ro-RO" sz="1400">
                          <a:effectLst/>
                          <a:latin typeface="Arial" panose="020B0604020202020204" pitchFamily="34" charset="0"/>
                          <a:cs typeface="Arial" panose="020B0604020202020204" pitchFamily="34" charset="0"/>
                        </a:rPr>
                        <a:t> </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17392" marR="17392" marT="0" marB="0"/>
                </a:tc>
                <a:tc>
                  <a:txBody>
                    <a:bodyPr/>
                    <a:lstStyle/>
                    <a:p>
                      <a:pPr algn="ctr">
                        <a:lnSpc>
                          <a:spcPct val="115000"/>
                        </a:lnSpc>
                        <a:spcAft>
                          <a:spcPts val="0"/>
                        </a:spcAft>
                      </a:pPr>
                      <a:r>
                        <a:rPr lang="ro-RO" sz="1400" dirty="0">
                          <a:effectLst/>
                          <a:latin typeface="Arial" panose="020B0604020202020204" pitchFamily="34" charset="0"/>
                          <a:cs typeface="Arial" panose="020B0604020202020204" pitchFamily="34" charset="0"/>
                        </a:rPr>
                        <a:t>anual</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17392" marR="17392" marT="0" marB="0"/>
                </a:tc>
                <a:tc>
                  <a:txBody>
                    <a:bodyPr/>
                    <a:lstStyle/>
                    <a:p>
                      <a:pPr>
                        <a:lnSpc>
                          <a:spcPct val="115000"/>
                        </a:lnSpc>
                        <a:spcAft>
                          <a:spcPts val="0"/>
                        </a:spcAft>
                      </a:pPr>
                      <a:r>
                        <a:rPr lang="ro-RO" sz="1400" dirty="0">
                          <a:effectLst/>
                          <a:latin typeface="Arial" panose="020B0604020202020204" pitchFamily="34" charset="0"/>
                          <a:cs typeface="Arial" panose="020B0604020202020204" pitchFamily="34" charset="0"/>
                        </a:rPr>
                        <a:t>- epilepsie</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boli psihice manifeste</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boli cronice ale sistemului nervos</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surditate si hipoacuzie severă bilaterală</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tulburări de echilibru</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dizartrie</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afecţiuni musculoscheletale </a:t>
                      </a:r>
                      <a:endParaRPr lang="ru-RU" sz="1400" dirty="0">
                        <a:effectLst/>
                        <a:latin typeface="Arial" panose="020B0604020202020204" pitchFamily="34" charset="0"/>
                        <a:cs typeface="Arial" panose="020B0604020202020204" pitchFamily="34" charset="0"/>
                      </a:endParaRPr>
                    </a:p>
                    <a:p>
                      <a:pPr>
                        <a:lnSpc>
                          <a:spcPct val="115000"/>
                        </a:lnSpc>
                        <a:spcAft>
                          <a:spcPts val="0"/>
                        </a:spcAft>
                      </a:pPr>
                      <a:r>
                        <a:rPr lang="ro-RO" sz="1400" dirty="0">
                          <a:effectLst/>
                          <a:latin typeface="Arial" panose="020B0604020202020204" pitchFamily="34" charset="0"/>
                          <a:cs typeface="Arial" panose="020B0604020202020204" pitchFamily="34" charset="0"/>
                        </a:rPr>
                        <a:t>- hipertensiune arterială, formă medie sau severă</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boală cardiacă ischemică</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insuficientă cardiacă</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disfuncţie ventilatorie medie sau severă, indiferent de cauza generatoare</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forme severe de tulburări endocrine</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obezitate gradul II</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diabet zaharat decompensat</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scăderea acuităţii vizuale sub 0,3 la un ochi si sub 0,7 la celălalt ochi fără corecţie sau sub 0,7 la ambii ochi fără corecţie optică suficientă (diferenţa de corecţie optică &gt;3D între ochi) - miopie peste -3D cu astigmatism care să nu depăşească 2D </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glaucom cu unghi închis neoperat</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glaucom cu unghi deschis (diagnosticat anterior)</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dezlipire de retină (inclusiv postoperatorie)</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afachie</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îngustarea periferică a cîmpului vizual mai mare de 20 de grade, în cel puţin 3 cadrane la AO</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retinopatie pigmentară confirmată (prin adaptometrie)</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nistagmus</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orice afecţiune oculară acută şi evolutivă pînă la vindecare si reevaluare funcţională vizuală</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vîrsta sub 18 ani</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17392" marR="17392" marT="0" marB="0"/>
                </a:tc>
                <a:extLst>
                  <a:ext uri="{0D108BD9-81ED-4DB2-BD59-A6C34878D82A}">
                    <a16:rowId xmlns:a16="http://schemas.microsoft.com/office/drawing/2014/main" val="2041739948"/>
                  </a:ext>
                </a:extLst>
              </a:tr>
              <a:tr h="905210">
                <a:tc>
                  <a:txBody>
                    <a:bodyPr/>
                    <a:lstStyle/>
                    <a:p>
                      <a:pPr>
                        <a:lnSpc>
                          <a:spcPct val="115000"/>
                        </a:lnSpc>
                        <a:spcAft>
                          <a:spcPts val="0"/>
                        </a:spcAft>
                      </a:pPr>
                      <a:r>
                        <a:rPr lang="ro-RO" sz="1400" dirty="0">
                          <a:effectLst/>
                        </a:rPr>
                        <a:t>5.3.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7392" marR="17392" marT="0" marB="0"/>
                </a:tc>
                <a:tc>
                  <a:txBody>
                    <a:bodyPr/>
                    <a:lstStyle/>
                    <a:p>
                      <a:pPr>
                        <a:lnSpc>
                          <a:spcPct val="115000"/>
                        </a:lnSpc>
                        <a:spcAft>
                          <a:spcPts val="0"/>
                        </a:spcAft>
                      </a:pPr>
                      <a:r>
                        <a:rPr lang="ro-RO" sz="1400">
                          <a:effectLst/>
                          <a:latin typeface="Arial" panose="020B0604020202020204" pitchFamily="34" charset="0"/>
                          <a:cs typeface="Arial" panose="020B0604020202020204" pitchFamily="34" charset="0"/>
                        </a:rPr>
                        <a:t>Suprasolicitare a analizatorului vizual  (categoria activităţii vizuale I, II, III;  lucrători care în procesul activității  (mai mult de 50% din schimbul de lucru) utilizează aparate optice, urmăresc ecrane și displayrile tehnicii de calcul etc.); solicitare a simţului cromatic</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17392" marR="17392" marT="0" marB="0"/>
                </a:tc>
                <a:tc>
                  <a:txBody>
                    <a:bodyPr/>
                    <a:lstStyle/>
                    <a:p>
                      <a:pPr>
                        <a:lnSpc>
                          <a:spcPct val="115000"/>
                        </a:lnSpc>
                        <a:spcAft>
                          <a:spcPts val="0"/>
                        </a:spcAft>
                      </a:pPr>
                      <a:r>
                        <a:rPr lang="ro-RO" sz="1400" dirty="0">
                          <a:effectLst/>
                          <a:latin typeface="Arial" panose="020B0604020202020204" pitchFamily="34" charset="0"/>
                          <a:cs typeface="Arial" panose="020B0604020202020204" pitchFamily="34" charset="0"/>
                        </a:rPr>
                        <a:t>- examen clinic general, oftalmolog</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testare a acuităţii vizuale şi a cîmpului vizual</a:t>
                      </a:r>
                      <a:br>
                        <a:rPr lang="ro-RO" sz="1400" dirty="0">
                          <a:effectLst/>
                          <a:latin typeface="Arial" panose="020B0604020202020204" pitchFamily="34" charset="0"/>
                          <a:cs typeface="Arial" panose="020B0604020202020204" pitchFamily="34" charset="0"/>
                        </a:rPr>
                      </a:b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17392" marR="17392" marT="0" marB="0"/>
                </a:tc>
                <a:tc>
                  <a:txBody>
                    <a:bodyPr/>
                    <a:lstStyle/>
                    <a:p>
                      <a:pPr>
                        <a:lnSpc>
                          <a:spcPct val="115000"/>
                        </a:lnSpc>
                        <a:spcAft>
                          <a:spcPts val="0"/>
                        </a:spcAft>
                      </a:pPr>
                      <a:r>
                        <a:rPr lang="ro-RO" sz="1400">
                          <a:effectLst/>
                          <a:latin typeface="Arial" panose="020B0604020202020204" pitchFamily="34" charset="0"/>
                          <a:cs typeface="Arial" panose="020B0604020202020204" pitchFamily="34" charset="0"/>
                        </a:rPr>
                        <a:t>- examen clinic general, oftalmolog </a:t>
                      </a:r>
                      <a:br>
                        <a:rPr lang="ro-RO" sz="1400">
                          <a:effectLst/>
                          <a:latin typeface="Arial" panose="020B0604020202020204" pitchFamily="34" charset="0"/>
                          <a:cs typeface="Arial" panose="020B0604020202020204" pitchFamily="34" charset="0"/>
                        </a:rPr>
                      </a:br>
                      <a:r>
                        <a:rPr lang="ro-RO" sz="1400">
                          <a:effectLst/>
                          <a:latin typeface="Arial" panose="020B0604020202020204" pitchFamily="34" charset="0"/>
                          <a:cs typeface="Arial" panose="020B0604020202020204" pitchFamily="34" charset="0"/>
                        </a:rPr>
                        <a:t>- testare a acuităţii vizuale  şi a cîmpului vizual</a:t>
                      </a:r>
                      <a:endParaRPr lang="ru-RU" sz="1400">
                        <a:effectLst/>
                        <a:latin typeface="Arial" panose="020B0604020202020204" pitchFamily="34" charset="0"/>
                        <a:ea typeface="Calibri" panose="020F0502020204030204" pitchFamily="34" charset="0"/>
                        <a:cs typeface="Arial" panose="020B0604020202020204" pitchFamily="34" charset="0"/>
                      </a:endParaRPr>
                    </a:p>
                  </a:txBody>
                  <a:tcPr marL="17392" marR="17392" marT="0" marB="0"/>
                </a:tc>
                <a:tc>
                  <a:txBody>
                    <a:bodyPr/>
                    <a:lstStyle/>
                    <a:p>
                      <a:pPr algn="ctr">
                        <a:lnSpc>
                          <a:spcPct val="115000"/>
                        </a:lnSpc>
                        <a:spcAft>
                          <a:spcPts val="0"/>
                        </a:spcAft>
                      </a:pPr>
                      <a:r>
                        <a:rPr lang="ro-RO" sz="1400" dirty="0">
                          <a:effectLst/>
                          <a:latin typeface="Arial" panose="020B0604020202020204" pitchFamily="34" charset="0"/>
                          <a:cs typeface="Arial" panose="020B0604020202020204" pitchFamily="34" charset="0"/>
                        </a:rPr>
                        <a:t>o dată în 2 ani şi</a:t>
                      </a:r>
                      <a:endParaRPr lang="ru-RU" sz="1400" dirty="0">
                        <a:effectLst/>
                        <a:latin typeface="Arial" panose="020B0604020202020204" pitchFamily="34" charset="0"/>
                        <a:cs typeface="Arial" panose="020B0604020202020204" pitchFamily="34" charset="0"/>
                      </a:endParaRPr>
                    </a:p>
                    <a:p>
                      <a:pPr algn="ctr">
                        <a:lnSpc>
                          <a:spcPct val="115000"/>
                        </a:lnSpc>
                        <a:spcAft>
                          <a:spcPts val="0"/>
                        </a:spcAft>
                      </a:pPr>
                      <a:r>
                        <a:rPr lang="ro-RO" sz="1400" dirty="0">
                          <a:effectLst/>
                          <a:latin typeface="Arial" panose="020B0604020202020204" pitchFamily="34" charset="0"/>
                          <a:cs typeface="Arial" panose="020B0604020202020204" pitchFamily="34" charset="0"/>
                        </a:rPr>
                        <a:t>anual la ne corespunderea normativelor iluminatului </a:t>
                      </a:r>
                      <a:br>
                        <a:rPr lang="ro-RO" sz="1400" dirty="0">
                          <a:effectLst/>
                          <a:latin typeface="Arial" panose="020B0604020202020204" pitchFamily="34" charset="0"/>
                          <a:cs typeface="Arial" panose="020B0604020202020204" pitchFamily="34" charset="0"/>
                        </a:rPr>
                      </a:b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17392" marR="17392" marT="0" marB="0"/>
                </a:tc>
                <a:tc>
                  <a:txBody>
                    <a:bodyPr/>
                    <a:lstStyle/>
                    <a:p>
                      <a:pPr>
                        <a:lnSpc>
                          <a:spcPct val="115000"/>
                        </a:lnSpc>
                        <a:spcAft>
                          <a:spcPts val="0"/>
                        </a:spcAft>
                      </a:pPr>
                      <a:r>
                        <a:rPr lang="ro-RO" sz="1400" dirty="0">
                          <a:effectLst/>
                          <a:latin typeface="Arial" panose="020B0604020202020204" pitchFamily="34" charset="0"/>
                          <a:cs typeface="Arial" panose="020B0604020202020204" pitchFamily="34" charset="0"/>
                        </a:rPr>
                        <a:t>- scădere a acuităţii vizuale sub 0,5 la AO fără corecţie sau sub 0,7 la ambii ochi cu corecţie optică eficientă (diferenţa de corecţie optică &gt;3D între ochi)</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glaucom cu unghi închis neoperat</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glaucom cu unghi deschis (anterior diagnosticat)</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disfuncţii severe ale echilibrului oculomotor</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tulburări ale simţului cromatic pentru lucrările vizuale care constituie un risc în cazul neperceperii culorilor</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retinopatie pigmentară</a:t>
                      </a:r>
                      <a:br>
                        <a:rPr lang="ro-RO" sz="1400" dirty="0">
                          <a:effectLst/>
                          <a:latin typeface="Arial" panose="020B0604020202020204" pitchFamily="34" charset="0"/>
                          <a:cs typeface="Arial" panose="020B0604020202020204" pitchFamily="34" charset="0"/>
                        </a:rPr>
                      </a:br>
                      <a:r>
                        <a:rPr lang="ro-RO" sz="1400" dirty="0">
                          <a:effectLst/>
                          <a:latin typeface="Arial" panose="020B0604020202020204" pitchFamily="34" charset="0"/>
                          <a:cs typeface="Arial" panose="020B0604020202020204" pitchFamily="34" charset="0"/>
                        </a:rPr>
                        <a:t>- orice afecţiune oculară acută pînă la vindecare</a:t>
                      </a:r>
                      <a:endParaRPr lang="ru-RU" sz="1400" dirty="0">
                        <a:effectLst/>
                        <a:latin typeface="Arial" panose="020B0604020202020204" pitchFamily="34" charset="0"/>
                        <a:ea typeface="Calibri" panose="020F0502020204030204" pitchFamily="34" charset="0"/>
                        <a:cs typeface="Arial" panose="020B0604020202020204" pitchFamily="34" charset="0"/>
                      </a:endParaRPr>
                    </a:p>
                  </a:txBody>
                  <a:tcPr marL="17392" marR="17392" marT="0" marB="0"/>
                </a:tc>
                <a:extLst>
                  <a:ext uri="{0D108BD9-81ED-4DB2-BD59-A6C34878D82A}">
                    <a16:rowId xmlns:a16="http://schemas.microsoft.com/office/drawing/2014/main" val="3316444982"/>
                  </a:ext>
                </a:extLst>
              </a:tr>
            </a:tbl>
          </a:graphicData>
        </a:graphic>
      </p:graphicFrame>
    </p:spTree>
    <p:extLst>
      <p:ext uri="{BB962C8B-B14F-4D97-AF65-F5344CB8AC3E}">
        <p14:creationId xmlns:p14="http://schemas.microsoft.com/office/powerpoint/2010/main" val="1551753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D9F78B8E-86DA-4CD9-A3DF-0AFAC25084AB}"/>
              </a:ext>
            </a:extLst>
          </p:cNvPr>
          <p:cNvSpPr>
            <a:spLocks noGrp="1"/>
          </p:cNvSpPr>
          <p:nvPr>
            <p:ph idx="1"/>
          </p:nvPr>
        </p:nvSpPr>
        <p:spPr>
          <a:xfrm>
            <a:off x="467544" y="260648"/>
            <a:ext cx="8219256" cy="6264696"/>
          </a:xfrm>
        </p:spPr>
        <p:txBody>
          <a:bodyPr>
            <a:normAutofit/>
          </a:bodyPr>
          <a:lstStyle/>
          <a:p>
            <a:pPr marL="109728" indent="0" algn="just">
              <a:buNone/>
            </a:pPr>
            <a:r>
              <a:rPr lang="ro-RO" sz="1400" dirty="0">
                <a:latin typeface="Arial" panose="020B0604020202020204" pitchFamily="34" charset="0"/>
                <a:cs typeface="Arial" panose="020B0604020202020204" pitchFamily="34" charset="0"/>
              </a:rPr>
              <a:t>     Angajatorul din orice domeniu de activitate, atît din sectorul public, cît şi din cel privat, este obligat să asigure efectuarea examenelor medicale necesare pentru supravegherea sănătăţii lucrătorilor, în perioada acţiunii contractului individual de muncă, </a:t>
            </a:r>
            <a:r>
              <a:rPr lang="ro-RO" sz="1400" b="1" i="1" dirty="0">
                <a:latin typeface="Arial" panose="020B0604020202020204" pitchFamily="34" charset="0"/>
                <a:cs typeface="Arial" panose="020B0604020202020204" pitchFamily="34" charset="0"/>
              </a:rPr>
              <a:t>fără a-i implica pe aceştia în costurile aferente.</a:t>
            </a:r>
          </a:p>
          <a:p>
            <a:pPr marL="109728" indent="0" algn="just">
              <a:buNone/>
            </a:pPr>
            <a:r>
              <a:rPr lang="ro-RO" sz="1400" dirty="0">
                <a:latin typeface="Arial" panose="020B0604020202020204" pitchFamily="34" charset="0"/>
                <a:cs typeface="Arial" panose="020B0604020202020204" pitchFamily="34" charset="0"/>
              </a:rPr>
              <a:t>     Examenul medical se efectuează pentru persoanele care:</a:t>
            </a:r>
          </a:p>
          <a:p>
            <a:pPr algn="just">
              <a:buFont typeface="Wingdings" panose="05000000000000000000" pitchFamily="2" charset="2"/>
              <a:buChar char="v"/>
            </a:pPr>
            <a:r>
              <a:rPr lang="ro-RO" sz="1400" b="1" i="1" dirty="0">
                <a:latin typeface="Arial" panose="020B0604020202020204" pitchFamily="34" charset="0"/>
                <a:cs typeface="Arial" panose="020B0604020202020204" pitchFamily="34" charset="0"/>
              </a:rPr>
              <a:t>La angajare;</a:t>
            </a:r>
          </a:p>
          <a:p>
            <a:pPr algn="just">
              <a:buFont typeface="Wingdings" panose="05000000000000000000" pitchFamily="2" charset="2"/>
              <a:buChar char="v"/>
            </a:pPr>
            <a:r>
              <a:rPr lang="ro-RO" sz="1400" b="1" i="1" dirty="0">
                <a:latin typeface="Arial" panose="020B0604020202020204" pitchFamily="34" charset="0"/>
                <a:cs typeface="Arial" panose="020B0604020202020204" pitchFamily="34" charset="0"/>
              </a:rPr>
              <a:t>De adaptare;</a:t>
            </a:r>
          </a:p>
          <a:p>
            <a:pPr algn="just">
              <a:buFont typeface="Wingdings" panose="05000000000000000000" pitchFamily="2" charset="2"/>
              <a:buChar char="v"/>
            </a:pPr>
            <a:r>
              <a:rPr lang="ro-RO" sz="1400" b="1" i="1" dirty="0">
                <a:latin typeface="Arial" panose="020B0604020202020204" pitchFamily="34" charset="0"/>
                <a:cs typeface="Arial" panose="020B0604020202020204" pitchFamily="34" charset="0"/>
              </a:rPr>
              <a:t>Periodic;</a:t>
            </a:r>
          </a:p>
          <a:p>
            <a:pPr algn="just">
              <a:buFont typeface="Wingdings" panose="05000000000000000000" pitchFamily="2" charset="2"/>
              <a:buChar char="v"/>
            </a:pPr>
            <a:r>
              <a:rPr lang="ro-RO" sz="1400" b="1" i="1" dirty="0">
                <a:latin typeface="Arial" panose="020B0604020202020204" pitchFamily="34" charset="0"/>
                <a:cs typeface="Arial" panose="020B0604020202020204" pitchFamily="34" charset="0"/>
              </a:rPr>
              <a:t>La reluarea activității.</a:t>
            </a:r>
          </a:p>
          <a:p>
            <a:pPr algn="just">
              <a:buFontTx/>
              <a:buChar char="-"/>
            </a:pPr>
            <a:endParaRPr lang="ro-RO" sz="1400" b="1" i="1" dirty="0">
              <a:latin typeface="Arial" panose="020B0604020202020204" pitchFamily="34" charset="0"/>
              <a:cs typeface="Arial" panose="020B0604020202020204" pitchFamily="34" charset="0"/>
            </a:endParaRPr>
          </a:p>
          <a:p>
            <a:pPr marL="109728" indent="0" algn="just">
              <a:buNone/>
            </a:pPr>
            <a:r>
              <a:rPr lang="ro-RO" sz="1400" dirty="0">
                <a:latin typeface="Arial" panose="020B0604020202020204" pitchFamily="34" charset="0"/>
                <a:cs typeface="Arial" panose="020B0604020202020204" pitchFamily="34" charset="0"/>
              </a:rPr>
              <a:t> </a:t>
            </a:r>
            <a:r>
              <a:rPr lang="ro-RO" sz="1400" b="1" i="1" dirty="0">
                <a:latin typeface="Arial" panose="020B0604020202020204" pitchFamily="34" charset="0"/>
                <a:cs typeface="Arial" panose="020B0604020202020204" pitchFamily="34" charset="0"/>
              </a:rPr>
              <a:t>Examenul medical la angajare în muncă </a:t>
            </a:r>
            <a:r>
              <a:rPr lang="ro-RO" sz="1400" dirty="0">
                <a:latin typeface="Arial" panose="020B0604020202020204" pitchFamily="34" charset="0"/>
                <a:cs typeface="Arial" panose="020B0604020202020204" pitchFamily="34" charset="0"/>
              </a:rPr>
              <a:t>stabileşte aptitudinea sau aptitudinea condiţionată/ inaptitudinea în muncă pentru profesia/ funcţia şi locul de muncă solicitate, compatibilitatea/ incompatibilitatea cu eventualele boli, prezente la persoană în momentul examinării, şi viitorul loc de muncă.</a:t>
            </a:r>
          </a:p>
          <a:p>
            <a:pPr marL="109728" indent="0" algn="just">
              <a:buNone/>
            </a:pPr>
            <a:r>
              <a:rPr lang="ro-RO" sz="1400" b="1" i="1" dirty="0">
                <a:latin typeface="Arial" panose="020B0604020202020204" pitchFamily="34" charset="0"/>
                <a:cs typeface="Arial" panose="020B0604020202020204" pitchFamily="34" charset="0"/>
              </a:rPr>
              <a:t>  Examenul medical de adaptare în muncă </a:t>
            </a:r>
            <a:r>
              <a:rPr lang="ro-RO" sz="1400" dirty="0">
                <a:latin typeface="Arial" panose="020B0604020202020204" pitchFamily="34" charset="0"/>
                <a:cs typeface="Arial" panose="020B0604020202020204" pitchFamily="34" charset="0"/>
              </a:rPr>
              <a:t>se efectuează în a treia lună de la angajare de către comisiile medicale sau medicii din cadrul întreprinderilor, cu participarea obligatorie a medicului în patologii profesionale şi efectuarea investigaţiilor de laborator şi funcţionale</a:t>
            </a:r>
          </a:p>
          <a:p>
            <a:pPr marL="109728" indent="0" algn="just">
              <a:buNone/>
            </a:pPr>
            <a:r>
              <a:rPr lang="ro-RO" sz="1400" dirty="0">
                <a:latin typeface="Arial" panose="020B0604020202020204" pitchFamily="34" charset="0"/>
                <a:cs typeface="Arial" panose="020B0604020202020204" pitchFamily="34" charset="0"/>
              </a:rPr>
              <a:t>  </a:t>
            </a:r>
            <a:r>
              <a:rPr lang="ro-RO" sz="1400" b="1" i="1" dirty="0">
                <a:latin typeface="Arial" panose="020B0604020202020204" pitchFamily="34" charset="0"/>
                <a:cs typeface="Arial" panose="020B0604020202020204" pitchFamily="34" charset="0"/>
              </a:rPr>
              <a:t>Examuinul medical periodic</a:t>
            </a:r>
            <a:r>
              <a:rPr lang="ro-RO" sz="1400" dirty="0">
                <a:latin typeface="Arial" panose="020B0604020202020204" pitchFamily="34" charset="0"/>
                <a:cs typeface="Arial" panose="020B0604020202020204" pitchFamily="34" charset="0"/>
              </a:rPr>
              <a:t> se efectuiaza conforn frecvenției stabilite în lista factorilor de risc din mediul ocupaţional şi a serviciilor medicale profilactice obligatorii, acordate persoanelor în funcţie de expunerea profesională, conform anexei nr.1 la HG 1025/2016 (intervalul dintre două verificări medicale periodice nu trebuie să depăşească termenele indicate), şi poate fi modificată numai la propunerea medicului igienist în sănătatea ocupaţională sau a medicului în patologii profesionale, cu informarea în scris a angajatorului.</a:t>
            </a:r>
          </a:p>
          <a:p>
            <a:pPr marL="109728" indent="0" algn="just">
              <a:buNone/>
            </a:pPr>
            <a:r>
              <a:rPr lang="ro-RO" sz="1400" dirty="0">
                <a:latin typeface="Arial" panose="020B0604020202020204" pitchFamily="34" charset="0"/>
                <a:cs typeface="Arial" panose="020B0604020202020204" pitchFamily="34" charset="0"/>
              </a:rPr>
              <a:t>   </a:t>
            </a:r>
            <a:r>
              <a:rPr lang="ro-RO" sz="1400" b="1" i="1" dirty="0">
                <a:latin typeface="Arial" panose="020B0604020202020204" pitchFamily="34" charset="0"/>
                <a:cs typeface="Arial" panose="020B0604020202020204" pitchFamily="34" charset="0"/>
              </a:rPr>
              <a:t>Examenul medical la reluarea activităţii </a:t>
            </a:r>
            <a:r>
              <a:rPr lang="ro-RO" sz="1400" dirty="0">
                <a:latin typeface="Arial" panose="020B0604020202020204" pitchFamily="34" charset="0"/>
                <a:cs typeface="Arial" panose="020B0604020202020204" pitchFamily="34" charset="0"/>
              </a:rPr>
              <a:t>se efectuează în termen de 7 zile de la reluarea activităţii, cu respectarea cerinţelor pct. 42 al prezentului Regulament, după întreruperea în muncă pe o perioadă de 3 luni şi mai mult din motive de sănătate sau de 6 luni şi mai mult din alte motive. </a:t>
            </a:r>
            <a:endParaRPr lang="ru-RU" sz="1400" b="1" i="1" dirty="0">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DAAAFE0A-2C51-48C0-A2C8-FE1D84BF1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268760"/>
            <a:ext cx="3363958" cy="1224136"/>
          </a:xfrm>
          <a:prstGeom prst="rect">
            <a:avLst/>
          </a:prstGeom>
        </p:spPr>
      </p:pic>
    </p:spTree>
    <p:extLst>
      <p:ext uri="{BB962C8B-B14F-4D97-AF65-F5344CB8AC3E}">
        <p14:creationId xmlns:p14="http://schemas.microsoft.com/office/powerpoint/2010/main" val="289474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A1599A01-DF16-4E27-ABF9-4A2338BFED26}"/>
              </a:ext>
            </a:extLst>
          </p:cNvPr>
          <p:cNvSpPr>
            <a:spLocks noGrp="1"/>
          </p:cNvSpPr>
          <p:nvPr>
            <p:ph idx="1"/>
          </p:nvPr>
        </p:nvSpPr>
        <p:spPr>
          <a:xfrm>
            <a:off x="395536" y="260649"/>
            <a:ext cx="8291264" cy="4320480"/>
          </a:xfrm>
        </p:spPr>
        <p:txBody>
          <a:bodyPr>
            <a:normAutofit fontScale="92500" lnSpcReduction="10000"/>
          </a:bodyPr>
          <a:lstStyle/>
          <a:p>
            <a:pPr marL="109728" indent="0" algn="just">
              <a:buNone/>
            </a:pPr>
            <a:r>
              <a:rPr lang="en-US" dirty="0"/>
              <a:t> </a:t>
            </a:r>
            <a:r>
              <a:rPr lang="ru-RU" dirty="0"/>
              <a:t> </a:t>
            </a:r>
            <a:r>
              <a:rPr lang="en-US" sz="2100" dirty="0">
                <a:latin typeface="Arial" panose="020B0604020202020204" pitchFamily="34" charset="0"/>
                <a:cs typeface="Arial" panose="020B0604020202020204" pitchFamily="34" charset="0"/>
              </a:rPr>
              <a:t>Securitate </a:t>
            </a:r>
            <a:r>
              <a:rPr lang="en-US" sz="2100" dirty="0" err="1">
                <a:latin typeface="Arial" panose="020B0604020202020204" pitchFamily="34" charset="0"/>
                <a:cs typeface="Arial" panose="020B0604020202020204" pitchFamily="34" charset="0"/>
              </a:rPr>
              <a:t>și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sanătate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în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muncă</a:t>
            </a:r>
            <a:r>
              <a:rPr lang="en-US" sz="2100" dirty="0">
                <a:latin typeface="Arial" panose="020B0604020202020204" pitchFamily="34" charset="0"/>
                <a:cs typeface="Arial" panose="020B0604020202020204" pitchFamily="34" charset="0"/>
              </a:rPr>
              <a:t> se </a:t>
            </a:r>
            <a:r>
              <a:rPr lang="en-US" sz="2100" dirty="0" err="1">
                <a:latin typeface="Arial" panose="020B0604020202020204" pitchFamily="34" charset="0"/>
                <a:cs typeface="Arial" panose="020B0604020202020204" pitchFamily="34" charset="0"/>
              </a:rPr>
              <a:t>referă</a:t>
            </a:r>
            <a:r>
              <a:rPr lang="en-US" sz="2100" dirty="0">
                <a:latin typeface="Arial" panose="020B0604020202020204" pitchFamily="34" charset="0"/>
                <a:cs typeface="Arial" panose="020B0604020202020204" pitchFamily="34" charset="0"/>
              </a:rPr>
              <a:t> la </a:t>
            </a:r>
            <a:r>
              <a:rPr lang="en-US" sz="2100" dirty="0" err="1">
                <a:latin typeface="Arial" panose="020B0604020202020204" pitchFamily="34" charset="0"/>
                <a:cs typeface="Arial" panose="020B0604020202020204" pitchFamily="34" charset="0"/>
              </a:rPr>
              <a:t>sistemul</a:t>
            </a:r>
            <a:r>
              <a:rPr lang="en-US" sz="2100" dirty="0">
                <a:latin typeface="Arial" panose="020B0604020202020204" pitchFamily="34" charset="0"/>
                <a:cs typeface="Arial" panose="020B0604020202020204" pitchFamily="34" charset="0"/>
              </a:rPr>
              <a:t> de </a:t>
            </a:r>
            <a:r>
              <a:rPr lang="en-US" sz="2100" dirty="0" err="1">
                <a:latin typeface="Arial" panose="020B0604020202020204" pitchFamily="34" charset="0"/>
                <a:cs typeface="Arial" panose="020B0604020202020204" pitchFamily="34" charset="0"/>
              </a:rPr>
              <a:t>măsuri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luate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pentru</a:t>
            </a:r>
            <a:r>
              <a:rPr lang="en-US" sz="2100" dirty="0">
                <a:latin typeface="Arial" panose="020B0604020202020204" pitchFamily="34" charset="0"/>
                <a:cs typeface="Arial" panose="020B0604020202020204" pitchFamily="34" charset="0"/>
              </a:rPr>
              <a:t> a </a:t>
            </a:r>
            <a:r>
              <a:rPr lang="en-US" sz="2100" dirty="0" err="1">
                <a:latin typeface="Arial" panose="020B0604020202020204" pitchFamily="34" charset="0"/>
                <a:cs typeface="Arial" panose="020B0604020202020204" pitchFamily="34" charset="0"/>
              </a:rPr>
              <a:t>deminua</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riscurile</a:t>
            </a:r>
            <a:r>
              <a:rPr lang="en-US" sz="2100" dirty="0">
                <a:latin typeface="Arial" panose="020B0604020202020204" pitchFamily="34" charset="0"/>
                <a:cs typeface="Arial" panose="020B0604020202020204" pitchFamily="34" charset="0"/>
              </a:rPr>
              <a:t> de </a:t>
            </a:r>
            <a:r>
              <a:rPr lang="en-US" sz="2100" dirty="0" err="1">
                <a:latin typeface="Arial" panose="020B0604020202020204" pitchFamily="34" charset="0"/>
                <a:cs typeface="Arial" panose="020B0604020202020204" pitchFamily="34" charset="0"/>
              </a:rPr>
              <a:t>vatămare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și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imbolnavire</a:t>
            </a:r>
            <a:r>
              <a:rPr lang="en-US" sz="2100" dirty="0">
                <a:latin typeface="Arial" panose="020B0604020202020204" pitchFamily="34" charset="0"/>
                <a:cs typeface="Arial" panose="020B0604020202020204" pitchFamily="34" charset="0"/>
              </a:rPr>
              <a:t> a </a:t>
            </a:r>
            <a:r>
              <a:rPr lang="en-US" sz="2100" dirty="0" err="1">
                <a:latin typeface="Arial" panose="020B0604020202020204" pitchFamily="34" charset="0"/>
                <a:cs typeface="Arial" panose="020B0604020202020204" pitchFamily="34" charset="0"/>
              </a:rPr>
              <a:t>lucratorului</a:t>
            </a:r>
            <a:r>
              <a:rPr lang="en-US" sz="2100" dirty="0">
                <a:latin typeface="Arial" panose="020B0604020202020204" pitchFamily="34" charset="0"/>
                <a:cs typeface="Arial" panose="020B0604020202020204" pitchFamily="34" charset="0"/>
              </a:rPr>
              <a:t>, ca </a:t>
            </a:r>
            <a:r>
              <a:rPr lang="en-US" sz="2100" dirty="0" err="1">
                <a:latin typeface="Arial" panose="020B0604020202020204" pitchFamily="34" charset="0"/>
                <a:cs typeface="Arial" panose="020B0604020202020204" pitchFamily="34" charset="0"/>
              </a:rPr>
              <a:t>urmare</a:t>
            </a:r>
            <a:r>
              <a:rPr lang="en-US" sz="2100" dirty="0">
                <a:latin typeface="Arial" panose="020B0604020202020204" pitchFamily="34" charset="0"/>
                <a:cs typeface="Arial" panose="020B0604020202020204" pitchFamily="34" charset="0"/>
              </a:rPr>
              <a:t> a </a:t>
            </a:r>
            <a:r>
              <a:rPr lang="en-US" sz="2100" dirty="0" err="1">
                <a:latin typeface="Arial" panose="020B0604020202020204" pitchFamily="34" charset="0"/>
                <a:cs typeface="Arial" panose="020B0604020202020204" pitchFamily="34" charset="0"/>
              </a:rPr>
              <a:t>activității</a:t>
            </a:r>
            <a:r>
              <a:rPr lang="en-US" sz="2100" dirty="0">
                <a:latin typeface="Arial" panose="020B0604020202020204" pitchFamily="34" charset="0"/>
                <a:cs typeface="Arial" panose="020B0604020202020204" pitchFamily="34" charset="0"/>
              </a:rPr>
              <a:t> sale </a:t>
            </a:r>
            <a:r>
              <a:rPr lang="en-US" sz="2100" dirty="0" err="1">
                <a:latin typeface="Arial" panose="020B0604020202020204" pitchFamily="34" charset="0"/>
                <a:cs typeface="Arial" panose="020B0604020202020204" pitchFamily="34" charset="0"/>
              </a:rPr>
              <a:t>profesionale</a:t>
            </a:r>
            <a:r>
              <a:rPr lang="en-US" sz="2100" dirty="0">
                <a:latin typeface="Arial" panose="020B0604020202020204" pitchFamily="34" charset="0"/>
                <a:cs typeface="Arial" panose="020B0604020202020204" pitchFamily="34" charset="0"/>
              </a:rPr>
              <a:t>.</a:t>
            </a:r>
            <a:endParaRPr lang="ru-RU" sz="2100" dirty="0">
              <a:latin typeface="Arial" panose="020B0604020202020204" pitchFamily="34" charset="0"/>
              <a:cs typeface="Arial" panose="020B0604020202020204" pitchFamily="34" charset="0"/>
            </a:endParaRPr>
          </a:p>
          <a:p>
            <a:pPr marL="109728" indent="0" algn="just">
              <a:buNone/>
            </a:pP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Scopul</a:t>
            </a:r>
            <a:r>
              <a:rPr lang="en-US" sz="2100" dirty="0">
                <a:latin typeface="Arial" panose="020B0604020202020204" pitchFamily="34" charset="0"/>
                <a:cs typeface="Arial" panose="020B0604020202020204" pitchFamily="34" charset="0"/>
              </a:rPr>
              <a:t> principal al </a:t>
            </a:r>
            <a:r>
              <a:rPr lang="en-US" sz="2100" dirty="0" err="1">
                <a:latin typeface="Arial" panose="020B0604020202020204" pitchFamily="34" charset="0"/>
                <a:cs typeface="Arial" panose="020B0604020202020204" pitchFamily="34" charset="0"/>
              </a:rPr>
              <a:t>sistemului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securității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și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sanătății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muncii</a:t>
            </a:r>
            <a:r>
              <a:rPr lang="en-US" sz="2100" dirty="0">
                <a:latin typeface="Arial" panose="020B0604020202020204" pitchFamily="34" charset="0"/>
                <a:cs typeface="Arial" panose="020B0604020202020204" pitchFamily="34" charset="0"/>
              </a:rPr>
              <a:t> la </a:t>
            </a:r>
            <a:r>
              <a:rPr lang="en-US" sz="2100" dirty="0" err="1">
                <a:latin typeface="Arial" panose="020B0604020202020204" pitchFamily="34" charset="0"/>
                <a:cs typeface="Arial" panose="020B0604020202020204" pitchFamily="34" charset="0"/>
              </a:rPr>
              <a:t>unitate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este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mentinerea</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sanătății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și</a:t>
            </a:r>
            <a:r>
              <a:rPr lang="en-US" sz="2100" dirty="0">
                <a:latin typeface="Arial" panose="020B0604020202020204" pitchFamily="34" charset="0"/>
                <a:cs typeface="Arial" panose="020B0604020202020204" pitchFamily="34" charset="0"/>
              </a:rPr>
              <a:t> a </a:t>
            </a:r>
            <a:r>
              <a:rPr lang="en-US" sz="2100" dirty="0" err="1">
                <a:latin typeface="Arial" panose="020B0604020202020204" pitchFamily="34" charset="0"/>
                <a:cs typeface="Arial" panose="020B0604020202020204" pitchFamily="34" charset="0"/>
              </a:rPr>
              <a:t>capacitșții</a:t>
            </a:r>
            <a:r>
              <a:rPr lang="en-US" sz="2100" dirty="0">
                <a:latin typeface="Arial" panose="020B0604020202020204" pitchFamily="34" charset="0"/>
                <a:cs typeface="Arial" panose="020B0604020202020204" pitchFamily="34" charset="0"/>
              </a:rPr>
              <a:t> de </a:t>
            </a:r>
            <a:r>
              <a:rPr lang="en-US" sz="2100" dirty="0" err="1">
                <a:latin typeface="Arial" panose="020B0604020202020204" pitchFamily="34" charset="0"/>
                <a:cs typeface="Arial" panose="020B0604020202020204" pitchFamily="34" charset="0"/>
              </a:rPr>
              <a:t>muncă</a:t>
            </a:r>
            <a:r>
              <a:rPr lang="en-US" sz="2100" dirty="0">
                <a:latin typeface="Arial" panose="020B0604020202020204" pitchFamily="34" charset="0"/>
                <a:cs typeface="Arial" panose="020B0604020202020204" pitchFamily="34" charset="0"/>
              </a:rPr>
              <a:t> a </a:t>
            </a:r>
            <a:r>
              <a:rPr lang="en-US" sz="2100" dirty="0" err="1">
                <a:latin typeface="Arial" panose="020B0604020202020204" pitchFamily="34" charset="0"/>
                <a:cs typeface="Arial" panose="020B0604020202020204" pitchFamily="34" charset="0"/>
              </a:rPr>
              <a:t>lucrătorului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prin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atingerea</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unui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nivel</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cît</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mai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inalt</a:t>
            </a:r>
            <a:r>
              <a:rPr lang="en-US" sz="2100" dirty="0">
                <a:latin typeface="Arial" panose="020B0604020202020204" pitchFamily="34" charset="0"/>
                <a:cs typeface="Arial" panose="020B0604020202020204" pitchFamily="34" charset="0"/>
              </a:rPr>
              <a:t> de </a:t>
            </a:r>
            <a:r>
              <a:rPr lang="en-US" sz="2100" dirty="0" err="1">
                <a:latin typeface="Arial" panose="020B0604020202020204" pitchFamily="34" charset="0"/>
                <a:cs typeface="Arial" panose="020B0604020202020204" pitchFamily="34" charset="0"/>
              </a:rPr>
              <a:t>siguranță</a:t>
            </a:r>
            <a:r>
              <a:rPr lang="en-US" sz="2100" dirty="0">
                <a:latin typeface="Arial" panose="020B0604020202020204" pitchFamily="34" charset="0"/>
                <a:cs typeface="Arial" panose="020B0604020202020204" pitchFamily="34" charset="0"/>
              </a:rPr>
              <a:t> a </a:t>
            </a:r>
            <a:r>
              <a:rPr lang="en-US" sz="2100" dirty="0" err="1">
                <a:latin typeface="Arial" panose="020B0604020202020204" pitchFamily="34" charset="0"/>
                <a:cs typeface="Arial" panose="020B0604020202020204" pitchFamily="34" charset="0"/>
              </a:rPr>
              <a:t>acestuia</a:t>
            </a:r>
            <a:r>
              <a:rPr lang="en-US" sz="2100" dirty="0">
                <a:latin typeface="Arial" panose="020B0604020202020204" pitchFamily="34" charset="0"/>
                <a:cs typeface="Arial" panose="020B0604020202020204" pitchFamily="34" charset="0"/>
              </a:rPr>
              <a:t>, la </a:t>
            </a:r>
            <a:r>
              <a:rPr lang="en-US" sz="2100" dirty="0" err="1">
                <a:latin typeface="Arial" panose="020B0604020202020204" pitchFamily="34" charset="0"/>
                <a:cs typeface="Arial" panose="020B0604020202020204" pitchFamily="34" charset="0"/>
              </a:rPr>
              <a:t>serviciu</a:t>
            </a:r>
            <a:r>
              <a:rPr lang="en-US" sz="2100" dirty="0">
                <a:latin typeface="Arial" panose="020B0604020202020204" pitchFamily="34" charset="0"/>
                <a:cs typeface="Arial" panose="020B0604020202020204" pitchFamily="34" charset="0"/>
              </a:rPr>
              <a:t>.</a:t>
            </a:r>
            <a:endParaRPr lang="ru-RU" sz="2100" dirty="0">
              <a:latin typeface="Arial" panose="020B0604020202020204" pitchFamily="34" charset="0"/>
              <a:cs typeface="Arial" panose="020B0604020202020204" pitchFamily="34" charset="0"/>
            </a:endParaRPr>
          </a:p>
          <a:p>
            <a:pPr marL="109728" indent="0" algn="just">
              <a:buNone/>
            </a:pPr>
            <a:r>
              <a:rPr lang="en-US" sz="2100" dirty="0">
                <a:latin typeface="Arial" panose="020B0604020202020204" pitchFamily="34" charset="0"/>
                <a:cs typeface="Arial" panose="020B0604020202020204" pitchFamily="34" charset="0"/>
              </a:rPr>
              <a:t> </a:t>
            </a:r>
            <a:r>
              <a:rPr lang="ru-RU" sz="2100" dirty="0">
                <a:latin typeface="Arial" panose="020B0604020202020204" pitchFamily="34" charset="0"/>
                <a:cs typeface="Arial" panose="020B0604020202020204" pitchFamily="34" charset="0"/>
              </a:rPr>
              <a:t>  </a:t>
            </a:r>
            <a:r>
              <a:rPr lang="ro-MD"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Numeroasele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accidente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imbolnaviri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profesionale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și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alte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tipuri</a:t>
            </a:r>
            <a:r>
              <a:rPr lang="en-US" sz="2100" dirty="0">
                <a:latin typeface="Arial" panose="020B0604020202020204" pitchFamily="34" charset="0"/>
                <a:cs typeface="Arial" panose="020B0604020202020204" pitchFamily="34" charset="0"/>
              </a:rPr>
              <a:t> de </a:t>
            </a:r>
            <a:r>
              <a:rPr lang="en-US" sz="2100" dirty="0" err="1">
                <a:latin typeface="Arial" panose="020B0604020202020204" pitchFamily="34" charset="0"/>
                <a:cs typeface="Arial" panose="020B0604020202020204" pitchFamily="34" charset="0"/>
              </a:rPr>
              <a:t>evenimente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nedorite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petrecute</a:t>
            </a:r>
            <a:r>
              <a:rPr lang="en-US" sz="2100" dirty="0">
                <a:latin typeface="Arial" panose="020B0604020202020204" pitchFamily="34" charset="0"/>
                <a:cs typeface="Arial" panose="020B0604020202020204" pitchFamily="34" charset="0"/>
              </a:rPr>
              <a:t> la </a:t>
            </a:r>
            <a:r>
              <a:rPr lang="en-US" sz="2100" dirty="0" err="1">
                <a:latin typeface="Arial" panose="020B0604020202020204" pitchFamily="34" charset="0"/>
                <a:cs typeface="Arial" panose="020B0604020202020204" pitchFamily="34" charset="0"/>
              </a:rPr>
              <a:t>locul</a:t>
            </a:r>
            <a:r>
              <a:rPr lang="en-US" sz="2100" dirty="0">
                <a:latin typeface="Arial" panose="020B0604020202020204" pitchFamily="34" charset="0"/>
                <a:cs typeface="Arial" panose="020B0604020202020204" pitchFamily="34" charset="0"/>
              </a:rPr>
              <a:t> de </a:t>
            </a:r>
            <a:r>
              <a:rPr lang="en-US" sz="2100" dirty="0" err="1">
                <a:latin typeface="Arial" panose="020B0604020202020204" pitchFamily="34" charset="0"/>
                <a:cs typeface="Arial" panose="020B0604020202020204" pitchFamily="34" charset="0"/>
              </a:rPr>
              <a:t>muncă</a:t>
            </a:r>
            <a:r>
              <a:rPr lang="en-US" sz="2100" dirty="0">
                <a:latin typeface="Arial" panose="020B0604020202020204" pitchFamily="34" charset="0"/>
                <a:cs typeface="Arial" panose="020B0604020202020204" pitchFamily="34" charset="0"/>
              </a:rPr>
              <a:t>, de-a </a:t>
            </a:r>
            <a:r>
              <a:rPr lang="en-US" sz="2100" dirty="0" err="1">
                <a:latin typeface="Arial" panose="020B0604020202020204" pitchFamily="34" charset="0"/>
                <a:cs typeface="Arial" panose="020B0604020202020204" pitchFamily="34" charset="0"/>
              </a:rPr>
              <a:t>lungul</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timpului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soldate</a:t>
            </a:r>
            <a:r>
              <a:rPr lang="en-US" sz="2100" dirty="0">
                <a:latin typeface="Arial" panose="020B0604020202020204" pitchFamily="34" charset="0"/>
                <a:cs typeface="Arial" panose="020B0604020202020204" pitchFamily="34" charset="0"/>
              </a:rPr>
              <a:t> cu </a:t>
            </a:r>
            <a:r>
              <a:rPr lang="en-US" sz="2100" dirty="0" err="1">
                <a:latin typeface="Arial" panose="020B0604020202020204" pitchFamily="34" charset="0"/>
                <a:cs typeface="Arial" panose="020B0604020202020204" pitchFamily="34" charset="0"/>
              </a:rPr>
              <a:t>vatămarea</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fizică</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emoțională</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sau</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psihică</a:t>
            </a:r>
            <a:r>
              <a:rPr lang="en-US" sz="2100" dirty="0">
                <a:latin typeface="Arial" panose="020B0604020202020204" pitchFamily="34" charset="0"/>
                <a:cs typeface="Arial" panose="020B0604020202020204" pitchFamily="34" charset="0"/>
              </a:rPr>
              <a:t> a </a:t>
            </a:r>
            <a:r>
              <a:rPr lang="en-US" sz="2100" dirty="0" err="1">
                <a:latin typeface="Arial" panose="020B0604020202020204" pitchFamily="34" charset="0"/>
                <a:cs typeface="Arial" panose="020B0604020202020204" pitchFamily="34" charset="0"/>
              </a:rPr>
              <a:t>lucratorilor</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sau</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chiar</a:t>
            </a:r>
            <a:r>
              <a:rPr lang="en-US" sz="2100" dirty="0">
                <a:latin typeface="Arial" panose="020B0604020202020204" pitchFamily="34" charset="0"/>
                <a:cs typeface="Arial" panose="020B0604020202020204" pitchFamily="34" charset="0"/>
              </a:rPr>
              <a:t> cu </a:t>
            </a:r>
            <a:r>
              <a:rPr lang="en-US" sz="2100" dirty="0" err="1">
                <a:latin typeface="Arial" panose="020B0604020202020204" pitchFamily="34" charset="0"/>
                <a:cs typeface="Arial" panose="020B0604020202020204" pitchFamily="34" charset="0"/>
              </a:rPr>
              <a:t>moartea</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unora</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dintre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aceștia</a:t>
            </a:r>
            <a:r>
              <a:rPr lang="en-US" sz="2100" dirty="0">
                <a:latin typeface="Arial" panose="020B0604020202020204" pitchFamily="34" charset="0"/>
                <a:cs typeface="Arial" panose="020B0604020202020204" pitchFamily="34" charset="0"/>
              </a:rPr>
              <a:t> au </a:t>
            </a:r>
            <a:r>
              <a:rPr lang="en-US" sz="2100" dirty="0" err="1">
                <a:latin typeface="Arial" panose="020B0604020202020204" pitchFamily="34" charset="0"/>
                <a:cs typeface="Arial" panose="020B0604020202020204" pitchFamily="34" charset="0"/>
              </a:rPr>
              <a:t>impus</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crearea</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unui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cadrul</a:t>
            </a:r>
            <a:r>
              <a:rPr lang="en-US" sz="2100" dirty="0">
                <a:latin typeface="Arial" panose="020B0604020202020204" pitchFamily="34" charset="0"/>
                <a:cs typeface="Arial" panose="020B0604020202020204" pitchFamily="34" charset="0"/>
              </a:rPr>
              <a:t> legal care </a:t>
            </a:r>
            <a:r>
              <a:rPr lang="en-US" sz="2100" dirty="0" err="1">
                <a:latin typeface="Arial" panose="020B0604020202020204" pitchFamily="34" charset="0"/>
                <a:cs typeface="Arial" panose="020B0604020202020204" pitchFamily="34" charset="0"/>
              </a:rPr>
              <a:t>să</a:t>
            </a:r>
            <a:r>
              <a:rPr lang="en-US" sz="2100" dirty="0">
                <a:latin typeface="Arial" panose="020B0604020202020204" pitchFamily="34" charset="0"/>
                <a:cs typeface="Arial" panose="020B0604020202020204" pitchFamily="34" charset="0"/>
              </a:rPr>
              <a:t> oblige la </a:t>
            </a:r>
            <a:r>
              <a:rPr lang="en-US" sz="2100" dirty="0" err="1">
                <a:latin typeface="Arial" panose="020B0604020202020204" pitchFamily="34" charset="0"/>
                <a:cs typeface="Arial" panose="020B0604020202020204" pitchFamily="34" charset="0"/>
              </a:rPr>
              <a:t>desfășurarea</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lucrului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în</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condiții</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optime</a:t>
            </a:r>
            <a:r>
              <a:rPr lang="en-US" sz="2100" dirty="0">
                <a:latin typeface="Arial" panose="020B0604020202020204" pitchFamily="34" charset="0"/>
                <a:cs typeface="Arial" panose="020B0604020202020204" pitchFamily="34" charset="0"/>
              </a:rPr>
              <a:t> de </a:t>
            </a:r>
            <a:r>
              <a:rPr lang="en-US" sz="2100" dirty="0" err="1">
                <a:latin typeface="Arial" panose="020B0604020202020204" pitchFamily="34" charset="0"/>
                <a:cs typeface="Arial" panose="020B0604020202020204" pitchFamily="34" charset="0"/>
              </a:rPr>
              <a:t>siguranță</a:t>
            </a:r>
            <a:r>
              <a:rPr lang="en-US" sz="2100" dirty="0">
                <a:latin typeface="Arial" panose="020B0604020202020204" pitchFamily="34" charset="0"/>
                <a:cs typeface="Arial" panose="020B0604020202020204" pitchFamily="34" charset="0"/>
              </a:rPr>
              <a:t>. </a:t>
            </a:r>
            <a:endParaRPr lang="ru-RU" sz="2100" dirty="0">
              <a:latin typeface="Arial" panose="020B0604020202020204" pitchFamily="34" charset="0"/>
              <a:cs typeface="Arial" panose="020B0604020202020204" pitchFamily="34" charset="0"/>
            </a:endParaRPr>
          </a:p>
          <a:p>
            <a:pPr marL="109728" indent="0" algn="just">
              <a:buNone/>
            </a:pPr>
            <a:r>
              <a:rPr lang="ro-RO" sz="2100" dirty="0">
                <a:latin typeface="Arial" panose="020B0604020202020204" pitchFamily="34" charset="0"/>
                <a:cs typeface="Arial" panose="020B0604020202020204" pitchFamily="34" charset="0"/>
              </a:rPr>
              <a:t>     Supravegherea și controlul aplicării de către angajatori a actelor normative de securitate şi sănătate în muncă (siguranța ocupațională) se execută de Inspectoratul de Stat al Muncii. </a:t>
            </a:r>
            <a:endParaRPr lang="ru-RU" sz="2100"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38343D67-CE50-4CDD-BE76-FB41B7E37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4581129"/>
            <a:ext cx="4032448" cy="2016222"/>
          </a:xfrm>
          <a:prstGeom prst="rect">
            <a:avLst/>
          </a:prstGeom>
        </p:spPr>
      </p:pic>
    </p:spTree>
    <p:extLst>
      <p:ext uri="{BB962C8B-B14F-4D97-AF65-F5344CB8AC3E}">
        <p14:creationId xmlns:p14="http://schemas.microsoft.com/office/powerpoint/2010/main" val="320674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7FD6BE71-A341-4DDC-99EA-81079A7EE5FF}"/>
              </a:ext>
            </a:extLst>
          </p:cNvPr>
          <p:cNvSpPr>
            <a:spLocks noGrp="1"/>
          </p:cNvSpPr>
          <p:nvPr>
            <p:ph idx="1"/>
          </p:nvPr>
        </p:nvSpPr>
        <p:spPr>
          <a:xfrm>
            <a:off x="467544" y="116632"/>
            <a:ext cx="8219256" cy="5890659"/>
          </a:xfrm>
        </p:spPr>
        <p:txBody>
          <a:bodyPr/>
          <a:lstStyle/>
          <a:p>
            <a:pPr marL="109728" indent="0" algn="just">
              <a:buNone/>
            </a:pPr>
            <a:r>
              <a:rPr lang="ro-RO" dirty="0">
                <a:solidFill>
                  <a:srgbClr val="333333"/>
                </a:solidFill>
                <a:latin typeface="PT Serif"/>
              </a:rPr>
              <a:t> </a:t>
            </a:r>
            <a:r>
              <a:rPr lang="ro-RO" sz="1400" dirty="0">
                <a:solidFill>
                  <a:srgbClr val="333333"/>
                </a:solidFill>
                <a:latin typeface="Arial" panose="020B0604020202020204" pitchFamily="34" charset="0"/>
                <a:cs typeface="Arial" panose="020B0604020202020204" pitchFamily="34" charset="0"/>
              </a:rPr>
              <a:t>În urma examenului medical efectuat la angajare în muncă, completează fişa de aptitudine, cu formularea concluziei: „apt”, „apt condiţionat” sau „inapt” pentru locul de muncă respectiv.</a:t>
            </a:r>
            <a:br>
              <a:rPr lang="ro-RO" sz="1400" dirty="0">
                <a:latin typeface="Arial" panose="020B0604020202020204" pitchFamily="34" charset="0"/>
                <a:cs typeface="Arial" panose="020B0604020202020204" pitchFamily="34" charset="0"/>
              </a:rPr>
            </a:br>
            <a:r>
              <a:rPr lang="ro-RO" sz="1400" dirty="0">
                <a:solidFill>
                  <a:srgbClr val="333333"/>
                </a:solidFill>
                <a:latin typeface="Arial" panose="020B0604020202020204" pitchFamily="34" charset="0"/>
                <a:cs typeface="Arial" panose="020B0604020202020204" pitchFamily="34" charset="0"/>
              </a:rPr>
              <a:t> În cazul stabilirii concluziei „apt condiţionat”, președintele comisiei medicale recomandă angajatorului, în fişa de aptitudine, angajarea temporară a persoanei la alt loc de muncă, pînă la adaptarea locului de muncă solicitat stării de sănătate a acesteia.</a:t>
            </a:r>
            <a:endParaRPr lang="ru-RU" sz="1400" dirty="0">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92A2F40E-71DE-464C-84E2-8BF33893C61B}"/>
              </a:ext>
            </a:extLst>
          </p:cNvPr>
          <p:cNvPicPr>
            <a:picLocks noChangeAspect="1"/>
          </p:cNvPicPr>
          <p:nvPr/>
        </p:nvPicPr>
        <p:blipFill>
          <a:blip r:embed="rId2"/>
          <a:stretch>
            <a:fillRect/>
          </a:stretch>
        </p:blipFill>
        <p:spPr>
          <a:xfrm>
            <a:off x="1547664" y="1772816"/>
            <a:ext cx="4464844" cy="4422668"/>
          </a:xfrm>
          <a:prstGeom prst="rect">
            <a:avLst/>
          </a:prstGeom>
        </p:spPr>
      </p:pic>
      <p:pic>
        <p:nvPicPr>
          <p:cNvPr id="6" name="Рисунок 5">
            <a:extLst>
              <a:ext uri="{FF2B5EF4-FFF2-40B4-BE49-F238E27FC236}">
                <a16:creationId xmlns:a16="http://schemas.microsoft.com/office/drawing/2014/main" id="{9F1C4370-7DCC-49FB-9E60-170FE5166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549" y="2708920"/>
            <a:ext cx="2143125" cy="2143125"/>
          </a:xfrm>
          <a:prstGeom prst="rect">
            <a:avLst/>
          </a:prstGeom>
        </p:spPr>
      </p:pic>
    </p:spTree>
    <p:extLst>
      <p:ext uri="{BB962C8B-B14F-4D97-AF65-F5344CB8AC3E}">
        <p14:creationId xmlns:p14="http://schemas.microsoft.com/office/powerpoint/2010/main" val="3166669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681DA860-620A-4F4E-B784-C0FA8FF32601}"/>
              </a:ext>
            </a:extLst>
          </p:cNvPr>
          <p:cNvSpPr>
            <a:spLocks noGrp="1"/>
          </p:cNvSpPr>
          <p:nvPr>
            <p:ph idx="1"/>
          </p:nvPr>
        </p:nvSpPr>
        <p:spPr>
          <a:xfrm>
            <a:off x="755576" y="224644"/>
            <a:ext cx="8075240" cy="4968552"/>
          </a:xfrm>
        </p:spPr>
        <p:txBody>
          <a:bodyPr>
            <a:normAutofit fontScale="62500" lnSpcReduction="20000"/>
          </a:bodyPr>
          <a:lstStyle/>
          <a:p>
            <a:pPr marL="109728" indent="0" algn="just">
              <a:spcAft>
                <a:spcPts val="750"/>
              </a:spcAft>
              <a:buNone/>
            </a:pPr>
            <a:r>
              <a:rPr lang="ro-RO"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În timpul controlului pot fi verificate și alte documente în dependentă de genul de activitate și în conformitate cu legislația în vigoare. </a:t>
            </a:r>
            <a:r>
              <a:rPr lang="en-US" sz="2600" dirty="0" err="1">
                <a:solidFill>
                  <a:srgbClr val="313131"/>
                </a:solidFill>
                <a:latin typeface="Arial" panose="020B0604020202020204" pitchFamily="34" charset="0"/>
                <a:ea typeface="Times New Roman" panose="02020603050405020304" pitchFamily="18" charset="0"/>
                <a:cs typeface="Arial" panose="020B0604020202020204" pitchFamily="34" charset="0"/>
              </a:rPr>
              <a:t>Prin</a:t>
            </a:r>
            <a:r>
              <a:rPr lang="en-US" sz="2600" dirty="0">
                <a:solidFill>
                  <a:srgbClr val="31313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313131"/>
                </a:solidFill>
                <a:latin typeface="Arial" panose="020B0604020202020204" pitchFamily="34" charset="0"/>
                <a:ea typeface="Times New Roman" panose="02020603050405020304" pitchFamily="18" charset="0"/>
                <a:cs typeface="Arial" panose="020B0604020202020204" pitchFamily="34" charset="0"/>
              </a:rPr>
              <a:t>Ordinul</a:t>
            </a:r>
            <a:r>
              <a:rPr lang="en-US" sz="2600" dirty="0">
                <a:solidFill>
                  <a:srgbClr val="31313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313131"/>
                </a:solidFill>
                <a:latin typeface="Arial" panose="020B0604020202020204" pitchFamily="34" charset="0"/>
                <a:ea typeface="Times New Roman" panose="02020603050405020304" pitchFamily="18" charset="0"/>
                <a:cs typeface="Arial" panose="020B0604020202020204" pitchFamily="34" charset="0"/>
              </a:rPr>
              <a:t>Ministerului</a:t>
            </a:r>
            <a:r>
              <a:rPr lang="en-US" sz="2600" dirty="0">
                <a:solidFill>
                  <a:srgbClr val="31313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313131"/>
                </a:solidFill>
                <a:latin typeface="Arial" panose="020B0604020202020204" pitchFamily="34" charset="0"/>
                <a:ea typeface="Times New Roman" panose="02020603050405020304" pitchFamily="18" charset="0"/>
                <a:cs typeface="Arial" panose="020B0604020202020204" pitchFamily="34" charset="0"/>
              </a:rPr>
              <a:t>muncii</a:t>
            </a:r>
            <a:r>
              <a:rPr lang="en-US" sz="2600" dirty="0">
                <a:solidFill>
                  <a:srgbClr val="31313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313131"/>
                </a:solidFill>
                <a:latin typeface="Arial" panose="020B0604020202020204" pitchFamily="34" charset="0"/>
                <a:ea typeface="Times New Roman" panose="02020603050405020304" pitchFamily="18" charset="0"/>
                <a:cs typeface="Arial" panose="020B0604020202020204" pitchFamily="34" charset="0"/>
              </a:rPr>
              <a:t>și</a:t>
            </a:r>
            <a:r>
              <a:rPr lang="en-US" sz="2600" dirty="0">
                <a:solidFill>
                  <a:srgbClr val="31313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313131"/>
                </a:solidFill>
                <a:latin typeface="Arial" panose="020B0604020202020204" pitchFamily="34" charset="0"/>
                <a:ea typeface="Times New Roman" panose="02020603050405020304" pitchFamily="18" charset="0"/>
                <a:cs typeface="Arial" panose="020B0604020202020204" pitchFamily="34" charset="0"/>
              </a:rPr>
              <a:t>protecției</a:t>
            </a:r>
            <a:r>
              <a:rPr lang="en-US" sz="2600" dirty="0">
                <a:solidFill>
                  <a:srgbClr val="31313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313131"/>
                </a:solidFill>
                <a:latin typeface="Arial" panose="020B0604020202020204" pitchFamily="34" charset="0"/>
                <a:ea typeface="Times New Roman" panose="02020603050405020304" pitchFamily="18" charset="0"/>
                <a:cs typeface="Arial" panose="020B0604020202020204" pitchFamily="34" charset="0"/>
              </a:rPr>
              <a:t>sociale</a:t>
            </a:r>
            <a:r>
              <a:rPr lang="en-US" sz="2600" dirty="0">
                <a:solidFill>
                  <a:srgbClr val="313131"/>
                </a:solidFill>
                <a:latin typeface="Arial" panose="020B0604020202020204" pitchFamily="34" charset="0"/>
                <a:ea typeface="Times New Roman" panose="02020603050405020304" pitchFamily="18" charset="0"/>
                <a:cs typeface="Arial" panose="020B0604020202020204" pitchFamily="34" charset="0"/>
              </a:rPr>
              <a:t>  98/2022 au </a:t>
            </a:r>
            <a:r>
              <a:rPr lang="en-US" sz="2600" dirty="0" err="1">
                <a:solidFill>
                  <a:srgbClr val="313131"/>
                </a:solidFill>
                <a:latin typeface="Arial" panose="020B0604020202020204" pitchFamily="34" charset="0"/>
                <a:ea typeface="Times New Roman" panose="02020603050405020304" pitchFamily="18" charset="0"/>
                <a:cs typeface="Arial" panose="020B0604020202020204" pitchFamily="34" charset="0"/>
              </a:rPr>
              <a:t>fost</a:t>
            </a:r>
            <a:r>
              <a:rPr lang="en-US" sz="2600" dirty="0">
                <a:solidFill>
                  <a:srgbClr val="31313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313131"/>
                </a:solidFill>
                <a:latin typeface="Arial" panose="020B0604020202020204" pitchFamily="34" charset="0"/>
                <a:ea typeface="Times New Roman" panose="02020603050405020304" pitchFamily="18" charset="0"/>
                <a:cs typeface="Arial" panose="020B0604020202020204" pitchFamily="34" charset="0"/>
              </a:rPr>
              <a:t>aprobate</a:t>
            </a:r>
            <a:r>
              <a:rPr lang="en-US" sz="2600" dirty="0">
                <a:solidFill>
                  <a:srgbClr val="313131"/>
                </a:solidFill>
                <a:latin typeface="Arial" panose="020B0604020202020204" pitchFamily="34" charset="0"/>
                <a:ea typeface="Times New Roman" panose="02020603050405020304" pitchFamily="18" charset="0"/>
                <a:cs typeface="Arial" panose="020B0604020202020204" pitchFamily="34" charset="0"/>
              </a:rPr>
              <a:t> 6 </a:t>
            </a:r>
            <a:r>
              <a:rPr lang="en-US" sz="2600" dirty="0" err="1">
                <a:solidFill>
                  <a:srgbClr val="313131"/>
                </a:solidFill>
                <a:latin typeface="Arial" panose="020B0604020202020204" pitchFamily="34" charset="0"/>
                <a:ea typeface="Times New Roman" panose="02020603050405020304" pitchFamily="18" charset="0"/>
                <a:cs typeface="Arial" panose="020B0604020202020204" pitchFamily="34" charset="0"/>
              </a:rPr>
              <a:t>liste</a:t>
            </a:r>
            <a:r>
              <a:rPr lang="en-US" sz="2600" dirty="0">
                <a:solidFill>
                  <a:srgbClr val="313131"/>
                </a:solidFill>
                <a:latin typeface="Arial" panose="020B0604020202020204" pitchFamily="34" charset="0"/>
                <a:ea typeface="Times New Roman" panose="02020603050405020304" pitchFamily="18" charset="0"/>
                <a:cs typeface="Arial" panose="020B0604020202020204" pitchFamily="34" charset="0"/>
              </a:rPr>
              <a:t> de </a:t>
            </a:r>
            <a:r>
              <a:rPr lang="en-US" sz="2600" dirty="0" err="1">
                <a:solidFill>
                  <a:srgbClr val="313131"/>
                </a:solidFill>
                <a:latin typeface="Arial" panose="020B0604020202020204" pitchFamily="34" charset="0"/>
                <a:ea typeface="Times New Roman" panose="02020603050405020304" pitchFamily="18" charset="0"/>
                <a:cs typeface="Arial" panose="020B0604020202020204" pitchFamily="34" charset="0"/>
              </a:rPr>
              <a:t>verificare</a:t>
            </a:r>
            <a:r>
              <a:rPr lang="en-US" sz="2600" dirty="0">
                <a:solidFill>
                  <a:srgbClr val="31313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313131"/>
                </a:solidFill>
                <a:latin typeface="Arial" panose="020B0604020202020204" pitchFamily="34" charset="0"/>
                <a:ea typeface="Times New Roman" panose="02020603050405020304" pitchFamily="18" charset="0"/>
                <a:cs typeface="Arial" panose="020B0604020202020204" pitchFamily="34" charset="0"/>
              </a:rPr>
              <a:t>în</a:t>
            </a:r>
            <a:r>
              <a:rPr lang="en-US" sz="2600" dirty="0">
                <a:solidFill>
                  <a:srgbClr val="31313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313131"/>
                </a:solidFill>
                <a:latin typeface="Arial" panose="020B0604020202020204" pitchFamily="34" charset="0"/>
                <a:ea typeface="Times New Roman" panose="02020603050405020304" pitchFamily="18" charset="0"/>
                <a:cs typeface="Arial" panose="020B0604020202020204" pitchFamily="34" charset="0"/>
              </a:rPr>
              <a:t>domeniul</a:t>
            </a:r>
            <a:r>
              <a:rPr lang="en-US" sz="2600" dirty="0">
                <a:solidFill>
                  <a:srgbClr val="31313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313131"/>
                </a:solidFill>
                <a:latin typeface="Arial" panose="020B0604020202020204" pitchFamily="34" charset="0"/>
                <a:ea typeface="Times New Roman" panose="02020603050405020304" pitchFamily="18" charset="0"/>
                <a:cs typeface="Arial" panose="020B0604020202020204" pitchFamily="34" charset="0"/>
              </a:rPr>
              <a:t>securității</a:t>
            </a:r>
            <a:r>
              <a:rPr lang="en-US" sz="2600" dirty="0">
                <a:solidFill>
                  <a:srgbClr val="31313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313131"/>
                </a:solidFill>
                <a:latin typeface="Arial" panose="020B0604020202020204" pitchFamily="34" charset="0"/>
                <a:ea typeface="Times New Roman" panose="02020603050405020304" pitchFamily="18" charset="0"/>
                <a:cs typeface="Arial" panose="020B0604020202020204" pitchFamily="34" charset="0"/>
              </a:rPr>
              <a:t>și</a:t>
            </a:r>
            <a:r>
              <a:rPr lang="en-US" sz="2600" dirty="0">
                <a:solidFill>
                  <a:srgbClr val="31313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313131"/>
                </a:solidFill>
                <a:latin typeface="Arial" panose="020B0604020202020204" pitchFamily="34" charset="0"/>
                <a:ea typeface="Times New Roman" panose="02020603050405020304" pitchFamily="18" charset="0"/>
                <a:cs typeface="Arial" panose="020B0604020202020204" pitchFamily="34" charset="0"/>
              </a:rPr>
              <a:t>sănătății</a:t>
            </a:r>
            <a:r>
              <a:rPr lang="en-US" sz="2600" dirty="0">
                <a:solidFill>
                  <a:srgbClr val="31313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313131"/>
                </a:solidFill>
                <a:latin typeface="Arial" panose="020B0604020202020204" pitchFamily="34" charset="0"/>
                <a:ea typeface="Times New Roman" panose="02020603050405020304" pitchFamily="18" charset="0"/>
                <a:cs typeface="Arial" panose="020B0604020202020204" pitchFamily="34" charset="0"/>
              </a:rPr>
              <a:t>în</a:t>
            </a:r>
            <a:r>
              <a:rPr lang="en-US" sz="2600" dirty="0">
                <a:solidFill>
                  <a:srgbClr val="313131"/>
                </a:solidFill>
                <a:latin typeface="Arial" panose="020B0604020202020204" pitchFamily="34" charset="0"/>
                <a:ea typeface="Times New Roman" panose="02020603050405020304" pitchFamily="18" charset="0"/>
                <a:cs typeface="Arial" panose="020B0604020202020204" pitchFamily="34" charset="0"/>
              </a:rPr>
              <a:t> </a:t>
            </a:r>
            <a:r>
              <a:rPr lang="en-US" sz="2600" dirty="0" err="1">
                <a:solidFill>
                  <a:srgbClr val="313131"/>
                </a:solidFill>
                <a:latin typeface="Arial" panose="020B0604020202020204" pitchFamily="34" charset="0"/>
                <a:ea typeface="Times New Roman" panose="02020603050405020304" pitchFamily="18" charset="0"/>
                <a:cs typeface="Arial" panose="020B0604020202020204" pitchFamily="34" charset="0"/>
              </a:rPr>
              <a:t>muncă</a:t>
            </a:r>
            <a:r>
              <a:rPr lang="en-US" sz="2600" dirty="0">
                <a:solidFill>
                  <a:srgbClr val="313131"/>
                </a:solidFill>
                <a:latin typeface="Arial" panose="020B0604020202020204" pitchFamily="34" charset="0"/>
                <a:ea typeface="Times New Roman" panose="02020603050405020304" pitchFamily="18" charset="0"/>
                <a:cs typeface="Arial" panose="020B0604020202020204" pitchFamily="34" charset="0"/>
              </a:rPr>
              <a:t>:</a:t>
            </a:r>
            <a:endParaRPr lang="ru-RU" sz="26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Wingdings" panose="05000000000000000000" pitchFamily="2" charset="2"/>
              <a:buChar char="Ø"/>
            </a:pP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Lista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generală</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verificare</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pentru</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controlul</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stat al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securității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și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sănătății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la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locul</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muncă</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ru-RU" sz="22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Ø"/>
            </a:pP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Lista de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verificare</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pentru</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controlul</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stat al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respectării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cerințelor</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minime</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securitate</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și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sănătate</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la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locul</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muncă</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pentru</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anumite</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domenii</a:t>
            </a:r>
            <a:r>
              <a:rPr lang="en-US" sz="22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ru-RU" sz="22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Ø"/>
            </a:pP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Lista de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verificare</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pentru</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controlul</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stat al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respectării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legislației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cu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privire</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la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securitatea</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și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sănătatea</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muncă</a:t>
            </a:r>
            <a:r>
              <a:rPr lang="en-US" sz="2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la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șantierele</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temporare</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și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mobile</a:t>
            </a:r>
            <a:r>
              <a:rPr lang="en-US" sz="22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ru-RU" sz="22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Ø"/>
            </a:pP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Lista de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verificare</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pentru</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controlul</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stat al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respectării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legislației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cu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privire</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la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securitatea</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și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sănătatea</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muncă</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pentru</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asigurarea</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protecției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lucrătorilor</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împotriva</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riscurilor</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legate de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expunerea</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la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locul</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muncă</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la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azbest</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agenți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chimici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la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agenți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cancerigeni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mutageni</a:t>
            </a:r>
            <a:r>
              <a:rPr lang="en-US" sz="22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ru-RU" sz="22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Ø"/>
            </a:pP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Lista de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verificare</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pentru</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controlul</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stat al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respectării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cerințelor</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minime</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securitatea</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ru-RU"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și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sănătatea</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muncă</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pentru</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folosirea</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către</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lucrători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echipamentului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muncă</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la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locul</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muncă</a:t>
            </a:r>
            <a:r>
              <a:rPr lang="en-US" sz="22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ru-RU" sz="22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Ø"/>
            </a:pP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Lista de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verificare</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pentru</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controlul</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stat al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respectării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cerințelor</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minime</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de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securitatea</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și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sănătatea</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în</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muncă</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referitoare</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la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expunerea</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lucrătorilor</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la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riscuri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generate de </a:t>
            </a:r>
            <a:r>
              <a:rPr lang="en-US" sz="2200" i="1"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câmpuri</a:t>
            </a:r>
            <a:r>
              <a:rPr lang="en-US" sz="2200" i="1" dirty="0">
                <a:solidFill>
                  <a:srgbClr val="333333"/>
                </a:solidFill>
                <a:latin typeface="Arial" panose="020B0604020202020204" pitchFamily="34" charset="0"/>
                <a:ea typeface="Times New Roman" panose="02020603050405020304" pitchFamily="18" charset="0"/>
                <a:cs typeface="Arial" panose="020B0604020202020204" pitchFamily="34" charset="0"/>
              </a:rPr>
              <a:t> electromagnetic</a:t>
            </a:r>
            <a:r>
              <a:rPr lang="en-US" sz="22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ru-RU" sz="2200" dirty="0">
              <a:latin typeface="Arial" panose="020B0604020202020204" pitchFamily="34" charset="0"/>
              <a:ea typeface="Calibri" panose="020F0502020204030204" pitchFamily="34" charset="0"/>
              <a:cs typeface="Arial" panose="020B0604020202020204" pitchFamily="34" charset="0"/>
            </a:endParaRPr>
          </a:p>
          <a:p>
            <a:pPr indent="0">
              <a:buNone/>
            </a:pPr>
            <a:r>
              <a:rPr lang="en-US" sz="2400" dirty="0">
                <a:latin typeface="Times New Roman" panose="02020603050405020304" pitchFamily="18" charset="0"/>
                <a:ea typeface="Times New Roman" panose="02020603050405020304" pitchFamily="18" charset="0"/>
              </a:rPr>
              <a:t> </a:t>
            </a:r>
            <a:endParaRPr lang="ru-RU" sz="2400" dirty="0">
              <a:latin typeface="Times New Roman" panose="02020603050405020304" pitchFamily="18" charset="0"/>
              <a:ea typeface="Times New Roman" panose="02020603050405020304" pitchFamily="18" charset="0"/>
            </a:endParaRPr>
          </a:p>
          <a:p>
            <a:pPr marL="109728" indent="0">
              <a:buNone/>
            </a:pPr>
            <a:endParaRPr lang="ru-RU" dirty="0"/>
          </a:p>
        </p:txBody>
      </p:sp>
      <p:pic>
        <p:nvPicPr>
          <p:cNvPr id="5" name="Рисунок 4">
            <a:extLst>
              <a:ext uri="{FF2B5EF4-FFF2-40B4-BE49-F238E27FC236}">
                <a16:creationId xmlns:a16="http://schemas.microsoft.com/office/drawing/2014/main" id="{68E38A9A-A8BE-460F-B1E1-7EB249071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439" y="4149080"/>
            <a:ext cx="4877481" cy="3005273"/>
          </a:xfrm>
          <a:prstGeom prst="rect">
            <a:avLst/>
          </a:prstGeom>
        </p:spPr>
      </p:pic>
    </p:spTree>
    <p:extLst>
      <p:ext uri="{BB962C8B-B14F-4D97-AF65-F5344CB8AC3E}">
        <p14:creationId xmlns:p14="http://schemas.microsoft.com/office/powerpoint/2010/main" val="2955803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4D487CAE-2268-4273-A8C6-095CFD95110D}"/>
              </a:ext>
            </a:extLst>
          </p:cNvPr>
          <p:cNvSpPr>
            <a:spLocks noGrp="1"/>
          </p:cNvSpPr>
          <p:nvPr>
            <p:ph idx="1"/>
          </p:nvPr>
        </p:nvSpPr>
        <p:spPr>
          <a:xfrm>
            <a:off x="323528" y="260648"/>
            <a:ext cx="8363272" cy="5746643"/>
          </a:xfrm>
        </p:spPr>
        <p:txBody>
          <a:bodyPr/>
          <a:lstStyle/>
          <a:p>
            <a:pPr marL="109728" indent="0" algn="just">
              <a:lnSpc>
                <a:spcPct val="120000"/>
              </a:lnSpc>
              <a:spcAft>
                <a:spcPts val="700"/>
              </a:spcAft>
              <a:buNone/>
            </a:pPr>
            <a:r>
              <a:rPr lang="en-US" sz="1600" dirty="0">
                <a:latin typeface="Arial" panose="020B0604020202020204" pitchFamily="34" charset="0"/>
                <a:ea typeface="Times New Roman" panose="02020603050405020304" pitchFamily="18" charset="0"/>
                <a:cs typeface="Arial" panose="020B0604020202020204" pitchFamily="34" charset="0"/>
              </a:rPr>
              <a:t>Pe </a:t>
            </a:r>
            <a:r>
              <a:rPr lang="en-US" sz="1600" dirty="0" err="1">
                <a:latin typeface="Arial" panose="020B0604020202020204" pitchFamily="34" charset="0"/>
                <a:ea typeface="Times New Roman" panose="02020603050405020304" pitchFamily="18" charset="0"/>
                <a:cs typeface="Arial" panose="020B0604020202020204" pitchFamily="34" charset="0"/>
              </a:rPr>
              <a:t>masura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ce</a:t>
            </a:r>
            <a:r>
              <a:rPr lang="en-US" sz="1600" dirty="0">
                <a:latin typeface="Arial" panose="020B0604020202020204" pitchFamily="34" charset="0"/>
                <a:ea typeface="Times New Roman" panose="02020603050405020304" pitchFamily="18" charset="0"/>
                <a:cs typeface="Arial" panose="020B0604020202020204" pitchFamily="34" charset="0"/>
              </a:rPr>
              <a:t> s-au </a:t>
            </a:r>
            <a:r>
              <a:rPr lang="en-US" sz="1600" dirty="0" err="1">
                <a:latin typeface="Arial" panose="020B0604020202020204" pitchFamily="34" charset="0"/>
                <a:ea typeface="Times New Roman" panose="02020603050405020304" pitchFamily="18" charset="0"/>
                <a:cs typeface="Arial" panose="020B0604020202020204" pitchFamily="34" charset="0"/>
              </a:rPr>
              <a:t>stabilit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norme</a:t>
            </a:r>
            <a:r>
              <a:rPr lang="en-US" sz="1600" dirty="0">
                <a:latin typeface="Arial" panose="020B0604020202020204" pitchFamily="34" charset="0"/>
                <a:ea typeface="Times New Roman" panose="02020603050405020304" pitchFamily="18" charset="0"/>
                <a:cs typeface="Arial" panose="020B0604020202020204" pitchFamily="34" charset="0"/>
              </a:rPr>
              <a:t> de </a:t>
            </a:r>
            <a:r>
              <a:rPr lang="en-US" sz="1600" dirty="0" err="1">
                <a:latin typeface="Arial" panose="020B0604020202020204" pitchFamily="34" charset="0"/>
                <a:ea typeface="Times New Roman" panose="02020603050405020304" pitchFamily="18" charset="0"/>
                <a:cs typeface="Arial" panose="020B0604020202020204" pitchFamily="34" charset="0"/>
              </a:rPr>
              <a:t>securitate</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și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sănătate</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în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muncă</a:t>
            </a:r>
            <a:r>
              <a:rPr lang="en-US" sz="1600" dirty="0">
                <a:latin typeface="Arial" panose="020B0604020202020204" pitchFamily="34" charset="0"/>
                <a:ea typeface="Times New Roman" panose="02020603050405020304" pitchFamily="18" charset="0"/>
                <a:cs typeface="Arial" panose="020B0604020202020204" pitchFamily="34" charset="0"/>
              </a:rPr>
              <a:t>, s-au </a:t>
            </a:r>
            <a:r>
              <a:rPr lang="en-US" sz="1600" dirty="0" err="1">
                <a:latin typeface="Arial" panose="020B0604020202020204" pitchFamily="34" charset="0"/>
                <a:ea typeface="Times New Roman" panose="02020603050405020304" pitchFamily="18" charset="0"/>
                <a:cs typeface="Arial" panose="020B0604020202020204" pitchFamily="34" charset="0"/>
              </a:rPr>
              <a:t>creat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și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sanctiuni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pentru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angajatorii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și</a:t>
            </a:r>
            <a:r>
              <a:rPr lang="en-US" sz="1600" dirty="0">
                <a:latin typeface="Arial" panose="020B0604020202020204" pitchFamily="34" charset="0"/>
                <a:ea typeface="Times New Roman" panose="02020603050405020304" pitchFamily="18" charset="0"/>
                <a:cs typeface="Arial" panose="020B0604020202020204" pitchFamily="34" charset="0"/>
              </a:rPr>
              <a:t> personae cu </a:t>
            </a:r>
            <a:r>
              <a:rPr lang="en-US" sz="1600" dirty="0" err="1">
                <a:latin typeface="Arial" panose="020B0604020202020204" pitchFamily="34" charset="0"/>
                <a:ea typeface="Times New Roman" panose="02020603050405020304" pitchFamily="18" charset="0"/>
                <a:cs typeface="Arial" panose="020B0604020202020204" pitchFamily="34" charset="0"/>
              </a:rPr>
              <a:t>funcție</a:t>
            </a:r>
            <a:r>
              <a:rPr lang="en-US" sz="1600" dirty="0">
                <a:latin typeface="Arial" panose="020B0604020202020204" pitchFamily="34" charset="0"/>
                <a:ea typeface="Times New Roman" panose="02020603050405020304" pitchFamily="18" charset="0"/>
                <a:cs typeface="Arial" panose="020B0604020202020204" pitchFamily="34" charset="0"/>
              </a:rPr>
              <a:t> de </a:t>
            </a:r>
            <a:r>
              <a:rPr lang="en-US" sz="1600" dirty="0" err="1">
                <a:latin typeface="Arial" panose="020B0604020202020204" pitchFamily="34" charset="0"/>
                <a:ea typeface="Times New Roman" panose="02020603050405020304" pitchFamily="18" charset="0"/>
                <a:cs typeface="Arial" panose="020B0604020202020204" pitchFamily="34" charset="0"/>
              </a:rPr>
              <a:t>răspundere</a:t>
            </a:r>
            <a:r>
              <a:rPr lang="en-US" sz="1600" dirty="0">
                <a:latin typeface="Arial" panose="020B0604020202020204" pitchFamily="34" charset="0"/>
                <a:ea typeface="Times New Roman" panose="02020603050405020304" pitchFamily="18" charset="0"/>
                <a:cs typeface="Arial" panose="020B0604020202020204" pitchFamily="34" charset="0"/>
              </a:rPr>
              <a:t> care nu-</a:t>
            </a:r>
            <a:r>
              <a:rPr lang="en-US" sz="1600" dirty="0" err="1">
                <a:latin typeface="Arial" panose="020B0604020202020204" pitchFamily="34" charset="0"/>
                <a:ea typeface="Times New Roman" panose="02020603050405020304" pitchFamily="18" charset="0"/>
                <a:cs typeface="Arial" panose="020B0604020202020204" pitchFamily="34" charset="0"/>
              </a:rPr>
              <a:t>și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respectă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obligațiile</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legale</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în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domeniu</a:t>
            </a:r>
            <a:r>
              <a:rPr lang="en-US" sz="1600" dirty="0">
                <a:latin typeface="Arial" panose="020B0604020202020204" pitchFamily="34" charset="0"/>
                <a:ea typeface="Times New Roman" panose="02020603050405020304" pitchFamily="18" charset="0"/>
                <a:cs typeface="Arial" panose="020B0604020202020204" pitchFamily="34" charset="0"/>
              </a:rPr>
              <a:t>. </a:t>
            </a:r>
            <a:endParaRPr lang="ru-RU" sz="1600" dirty="0">
              <a:latin typeface="Arial" panose="020B0604020202020204" pitchFamily="34" charset="0"/>
              <a:ea typeface="Times New Roman" panose="02020603050405020304" pitchFamily="18" charset="0"/>
              <a:cs typeface="Arial" panose="020B0604020202020204" pitchFamily="34" charset="0"/>
            </a:endParaRPr>
          </a:p>
          <a:p>
            <a:pPr marL="109728" indent="0" algn="just">
              <a:buNone/>
              <a:tabLst>
                <a:tab pos="5940425" algn="l"/>
              </a:tabLst>
            </a:pPr>
            <a:r>
              <a:rPr lang="ro-RO" sz="1600" dirty="0">
                <a:latin typeface="Arial" panose="020B0604020202020204" pitchFamily="34" charset="0"/>
                <a:ea typeface="Times New Roman" panose="02020603050405020304" pitchFamily="18" charset="0"/>
                <a:cs typeface="Arial" panose="020B0604020202020204" pitchFamily="34" charset="0"/>
              </a:rPr>
              <a:t>Codul Contraventional (art. 55</a:t>
            </a:r>
            <a:r>
              <a:rPr lang="ro-RO" sz="1600" baseline="30000" dirty="0">
                <a:latin typeface="Arial" panose="020B0604020202020204" pitchFamily="34" charset="0"/>
                <a:ea typeface="Times New Roman" panose="02020603050405020304" pitchFamily="18" charset="0"/>
                <a:cs typeface="Arial" panose="020B0604020202020204" pitchFamily="34" charset="0"/>
              </a:rPr>
              <a:t>3</a:t>
            </a:r>
            <a:r>
              <a:rPr lang="ro-RO" sz="1600" dirty="0">
                <a:latin typeface="Arial" panose="020B0604020202020204" pitchFamily="34" charset="0"/>
                <a:ea typeface="Times New Roman" panose="02020603050405020304" pitchFamily="18" charset="0"/>
                <a:cs typeface="Arial" panose="020B0604020202020204" pitchFamily="34" charset="0"/>
              </a:rPr>
              <a:t>)</a:t>
            </a:r>
            <a:r>
              <a:rPr lang="ro-RO" sz="1600" baseline="30000" dirty="0">
                <a:latin typeface="Arial" panose="020B0604020202020204" pitchFamily="34" charset="0"/>
                <a:ea typeface="Times New Roman" panose="02020603050405020304" pitchFamily="18" charset="0"/>
                <a:cs typeface="Arial" panose="020B0604020202020204" pitchFamily="34" charset="0"/>
              </a:rPr>
              <a:t> </a:t>
            </a:r>
            <a:r>
              <a:rPr lang="ro-RO" sz="1600" dirty="0">
                <a:latin typeface="Arial" panose="020B0604020202020204" pitchFamily="34" charset="0"/>
                <a:ea typeface="Times New Roman" panose="02020603050405020304" pitchFamily="18" charset="0"/>
                <a:cs typeface="Arial" panose="020B0604020202020204" pitchFamily="34" charset="0"/>
              </a:rPr>
              <a:t>, prevede  sancțiuni pentru </a:t>
            </a:r>
            <a:r>
              <a:rPr lang="en-US" sz="1600" dirty="0">
                <a:latin typeface="Arial" panose="020B0604020202020204" pitchFamily="34" charset="0"/>
                <a:ea typeface="Times New Roman" panose="02020603050405020304" pitchFamily="18" charset="0"/>
                <a:cs typeface="Arial" panose="020B0604020202020204" pitchFamily="34" charset="0"/>
              </a:rPr>
              <a:t>personae </a:t>
            </a:r>
            <a:r>
              <a:rPr lang="en-US" sz="1600" dirty="0" err="1">
                <a:latin typeface="Arial" panose="020B0604020202020204" pitchFamily="34" charset="0"/>
                <a:ea typeface="Times New Roman" panose="02020603050405020304" pitchFamily="18" charset="0"/>
                <a:cs typeface="Arial" panose="020B0604020202020204" pitchFamily="34" charset="0"/>
              </a:rPr>
              <a:t>juridice</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p.j.</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și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pentru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persoanele</a:t>
            </a:r>
            <a:r>
              <a:rPr lang="en-US" sz="1600" dirty="0">
                <a:latin typeface="Arial" panose="020B0604020202020204" pitchFamily="34" charset="0"/>
                <a:ea typeface="Times New Roman" panose="02020603050405020304" pitchFamily="18" charset="0"/>
                <a:cs typeface="Arial" panose="020B0604020202020204" pitchFamily="34" charset="0"/>
              </a:rPr>
              <a:t> cu </a:t>
            </a:r>
            <a:r>
              <a:rPr lang="en-US" sz="1600" dirty="0" err="1">
                <a:latin typeface="Arial" panose="020B0604020202020204" pitchFamily="34" charset="0"/>
                <a:ea typeface="Times New Roman" panose="02020603050405020304" pitchFamily="18" charset="0"/>
                <a:cs typeface="Arial" panose="020B0604020202020204" pitchFamily="34" charset="0"/>
              </a:rPr>
              <a:t>funcții</a:t>
            </a:r>
            <a:r>
              <a:rPr lang="en-US" sz="1600" dirty="0">
                <a:latin typeface="Arial" panose="020B0604020202020204" pitchFamily="34" charset="0"/>
                <a:ea typeface="Times New Roman" panose="02020603050405020304" pitchFamily="18" charset="0"/>
                <a:cs typeface="Arial" panose="020B0604020202020204" pitchFamily="34" charset="0"/>
              </a:rPr>
              <a:t> de </a:t>
            </a:r>
            <a:r>
              <a:rPr lang="en-US" sz="1600" dirty="0" err="1">
                <a:latin typeface="Arial" panose="020B0604020202020204" pitchFamily="34" charset="0"/>
                <a:ea typeface="Times New Roman" panose="02020603050405020304" pitchFamily="18" charset="0"/>
                <a:cs typeface="Arial" panose="020B0604020202020204" pitchFamily="34" charset="0"/>
              </a:rPr>
              <a:t>raspundere</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p.f.r</a:t>
            </a:r>
            <a:r>
              <a:rPr lang="en-US" sz="1600" dirty="0">
                <a:latin typeface="Arial" panose="020B0604020202020204" pitchFamily="34" charset="0"/>
                <a:ea typeface="Times New Roman" panose="02020603050405020304" pitchFamily="18" charset="0"/>
                <a:cs typeface="Arial" panose="020B0604020202020204" pitchFamily="34" charset="0"/>
              </a:rPr>
              <a:t>.) conform </a:t>
            </a:r>
            <a:r>
              <a:rPr lang="ro-RO" sz="1600" dirty="0">
                <a:latin typeface="Arial" panose="020B0604020202020204" pitchFamily="34" charset="0"/>
                <a:ea typeface="Times New Roman" panose="02020603050405020304" pitchFamily="18" charset="0"/>
                <a:cs typeface="Arial" panose="020B0604020202020204" pitchFamily="34" charset="0"/>
              </a:rPr>
              <a:t>încălcărilor  constatate de inspectorii muncii a legislației securității şi sănătății în muncă la unitate.</a:t>
            </a:r>
            <a:endParaRPr lang="ru-RU" sz="1600" dirty="0">
              <a:latin typeface="Arial" panose="020B0604020202020204" pitchFamily="34" charset="0"/>
              <a:ea typeface="Times New Roman" panose="02020603050405020304" pitchFamily="18" charset="0"/>
              <a:cs typeface="Arial" panose="020B0604020202020204" pitchFamily="34" charset="0"/>
            </a:endParaRPr>
          </a:p>
          <a:p>
            <a:pPr marL="109728" indent="0">
              <a:buNone/>
            </a:pPr>
            <a:endParaRPr lang="ru-RU" dirty="0"/>
          </a:p>
        </p:txBody>
      </p:sp>
      <p:graphicFrame>
        <p:nvGraphicFramePr>
          <p:cNvPr id="4" name="Таблица 3">
            <a:extLst>
              <a:ext uri="{FF2B5EF4-FFF2-40B4-BE49-F238E27FC236}">
                <a16:creationId xmlns:a16="http://schemas.microsoft.com/office/drawing/2014/main" id="{E2B8833E-5E54-47A9-81C1-89FBDEA248DF}"/>
              </a:ext>
            </a:extLst>
          </p:cNvPr>
          <p:cNvGraphicFramePr>
            <a:graphicFrameLocks noGrp="1"/>
          </p:cNvGraphicFramePr>
          <p:nvPr>
            <p:extLst>
              <p:ext uri="{D42A27DB-BD31-4B8C-83A1-F6EECF244321}">
                <p14:modId xmlns:p14="http://schemas.microsoft.com/office/powerpoint/2010/main" val="995245067"/>
              </p:ext>
            </p:extLst>
          </p:nvPr>
        </p:nvGraphicFramePr>
        <p:xfrm>
          <a:off x="323528" y="2299474"/>
          <a:ext cx="8363272" cy="4104457"/>
        </p:xfrm>
        <a:graphic>
          <a:graphicData uri="http://schemas.openxmlformats.org/drawingml/2006/table">
            <a:tbl>
              <a:tblPr>
                <a:tableStyleId>{5C22544A-7EE6-4342-B048-85BDC9FD1C3A}</a:tableStyleId>
              </a:tblPr>
              <a:tblGrid>
                <a:gridCol w="471619">
                  <a:extLst>
                    <a:ext uri="{9D8B030D-6E8A-4147-A177-3AD203B41FA5}">
                      <a16:colId xmlns:a16="http://schemas.microsoft.com/office/drawing/2014/main" val="2428117690"/>
                    </a:ext>
                  </a:extLst>
                </a:gridCol>
                <a:gridCol w="2916550">
                  <a:extLst>
                    <a:ext uri="{9D8B030D-6E8A-4147-A177-3AD203B41FA5}">
                      <a16:colId xmlns:a16="http://schemas.microsoft.com/office/drawing/2014/main" val="613777803"/>
                    </a:ext>
                  </a:extLst>
                </a:gridCol>
                <a:gridCol w="2033061">
                  <a:extLst>
                    <a:ext uri="{9D8B030D-6E8A-4147-A177-3AD203B41FA5}">
                      <a16:colId xmlns:a16="http://schemas.microsoft.com/office/drawing/2014/main" val="210952584"/>
                    </a:ext>
                  </a:extLst>
                </a:gridCol>
                <a:gridCol w="2942042">
                  <a:extLst>
                    <a:ext uri="{9D8B030D-6E8A-4147-A177-3AD203B41FA5}">
                      <a16:colId xmlns:a16="http://schemas.microsoft.com/office/drawing/2014/main" val="721709401"/>
                    </a:ext>
                  </a:extLst>
                </a:gridCol>
              </a:tblGrid>
              <a:tr h="720081">
                <a:tc>
                  <a:txBody>
                    <a:bodyPr/>
                    <a:lstStyle/>
                    <a:p>
                      <a:pPr>
                        <a:spcAft>
                          <a:spcPts val="0"/>
                        </a:spcAft>
                      </a:pPr>
                      <a:r>
                        <a:rPr lang="en-US" sz="1200">
                          <a:effectLst/>
                          <a:latin typeface="Arial Black" panose="020B0A04020102020204" pitchFamily="34" charset="0"/>
                        </a:rPr>
                        <a:t>Nr. crt.</a:t>
                      </a:r>
                      <a:endParaRPr lang="ru-RU" sz="1200">
                        <a:effectLst/>
                        <a:latin typeface="Arial Black" panose="020B0A04020102020204" pitchFamily="34" charset="0"/>
                        <a:ea typeface="Times New Roman" panose="02020603050405020304" pitchFamily="18" charset="0"/>
                      </a:endParaRPr>
                    </a:p>
                  </a:txBody>
                  <a:tcPr marL="34925" marR="34925" marT="34925" marB="34925"/>
                </a:tc>
                <a:tc>
                  <a:txBody>
                    <a:bodyPr/>
                    <a:lstStyle/>
                    <a:p>
                      <a:pPr>
                        <a:spcAft>
                          <a:spcPts val="0"/>
                        </a:spcAft>
                      </a:pPr>
                      <a:r>
                        <a:rPr lang="en-US" sz="1200">
                          <a:effectLst/>
                          <a:latin typeface="Arial Black" panose="020B0A04020102020204" pitchFamily="34" charset="0"/>
                        </a:rPr>
                        <a:t>Descrierea incalcarii actelor legislative si  normative </a:t>
                      </a:r>
                      <a:endParaRPr lang="ru-RU" sz="1200">
                        <a:effectLst/>
                        <a:latin typeface="Arial Black" panose="020B0A04020102020204" pitchFamily="34" charset="0"/>
                        <a:ea typeface="Times New Roman" panose="02020603050405020304" pitchFamily="18" charset="0"/>
                      </a:endParaRPr>
                    </a:p>
                  </a:txBody>
                  <a:tcPr marL="34925" marR="34925" marT="34925" marB="34925"/>
                </a:tc>
                <a:tc>
                  <a:txBody>
                    <a:bodyPr/>
                    <a:lstStyle/>
                    <a:p>
                      <a:pPr>
                        <a:spcAft>
                          <a:spcPts val="0"/>
                        </a:spcAft>
                      </a:pPr>
                      <a:r>
                        <a:rPr lang="en-US" sz="1200" dirty="0" err="1">
                          <a:effectLst/>
                          <a:latin typeface="Arial Black" panose="020B0A04020102020204" pitchFamily="34" charset="0"/>
                        </a:rPr>
                        <a:t>Marimea</a:t>
                      </a:r>
                      <a:r>
                        <a:rPr lang="en-US" sz="1200" dirty="0">
                          <a:effectLst/>
                          <a:latin typeface="Arial Black" panose="020B0A04020102020204" pitchFamily="34" charset="0"/>
                        </a:rPr>
                        <a:t> minim/maxim a </a:t>
                      </a:r>
                      <a:r>
                        <a:rPr lang="en-US" sz="1200" dirty="0" err="1">
                          <a:effectLst/>
                          <a:latin typeface="Arial Black" panose="020B0A04020102020204" pitchFamily="34" charset="0"/>
                        </a:rPr>
                        <a:t>sanctiunilor</a:t>
                      </a:r>
                      <a:r>
                        <a:rPr lang="en-US" sz="1200" dirty="0">
                          <a:effectLst/>
                          <a:latin typeface="Arial Black" panose="020B0A04020102020204" pitchFamily="34" charset="0"/>
                        </a:rPr>
                        <a:t> in </a:t>
                      </a:r>
                      <a:r>
                        <a:rPr lang="en-US" sz="1200" dirty="0" err="1">
                          <a:effectLst/>
                          <a:latin typeface="Arial Black" panose="020B0A04020102020204" pitchFamily="34" charset="0"/>
                        </a:rPr>
                        <a:t>unități</a:t>
                      </a:r>
                      <a:r>
                        <a:rPr lang="en-US" sz="1200" dirty="0">
                          <a:effectLst/>
                          <a:latin typeface="Arial Black" panose="020B0A04020102020204" pitchFamily="34" charset="0"/>
                        </a:rPr>
                        <a:t> </a:t>
                      </a:r>
                      <a:r>
                        <a:rPr lang="en-US" sz="1200" dirty="0" err="1">
                          <a:effectLst/>
                          <a:latin typeface="Arial Black" panose="020B0A04020102020204" pitchFamily="34" charset="0"/>
                        </a:rPr>
                        <a:t>contravenționale</a:t>
                      </a:r>
                      <a:r>
                        <a:rPr lang="en-US" sz="1200" dirty="0">
                          <a:effectLst/>
                          <a:latin typeface="Arial Black" panose="020B0A04020102020204" pitchFamily="34" charset="0"/>
                        </a:rPr>
                        <a:t> </a:t>
                      </a:r>
                      <a:endParaRPr lang="ru-RU" sz="1200" dirty="0">
                        <a:effectLst/>
                        <a:latin typeface="Arial Black" panose="020B0A04020102020204" pitchFamily="34" charset="0"/>
                        <a:ea typeface="Times New Roman" panose="02020603050405020304" pitchFamily="18" charset="0"/>
                      </a:endParaRPr>
                    </a:p>
                  </a:txBody>
                  <a:tcPr marL="34925" marR="34925" marT="34925" marB="34925"/>
                </a:tc>
                <a:tc>
                  <a:txBody>
                    <a:bodyPr/>
                    <a:lstStyle/>
                    <a:p>
                      <a:pPr>
                        <a:spcAft>
                          <a:spcPts val="0"/>
                        </a:spcAft>
                      </a:pPr>
                      <a:r>
                        <a:rPr lang="en-US" sz="1200" dirty="0" err="1">
                          <a:effectLst/>
                          <a:latin typeface="Arial Black" panose="020B0A04020102020204" pitchFamily="34" charset="0"/>
                        </a:rPr>
                        <a:t>Acte</a:t>
                      </a:r>
                      <a:r>
                        <a:rPr lang="en-US" sz="1200" dirty="0">
                          <a:effectLst/>
                          <a:latin typeface="Arial Black" panose="020B0A04020102020204" pitchFamily="34" charset="0"/>
                        </a:rPr>
                        <a:t> legislative </a:t>
                      </a:r>
                      <a:r>
                        <a:rPr lang="en-US" sz="1200" dirty="0" err="1">
                          <a:effectLst/>
                          <a:latin typeface="Arial Black" panose="020B0A04020102020204" pitchFamily="34" charset="0"/>
                        </a:rPr>
                        <a:t>și</a:t>
                      </a:r>
                      <a:r>
                        <a:rPr lang="en-US" sz="1200" dirty="0">
                          <a:effectLst/>
                          <a:latin typeface="Arial Black" panose="020B0A04020102020204" pitchFamily="34" charset="0"/>
                        </a:rPr>
                        <a:t> normative  </a:t>
                      </a:r>
                      <a:r>
                        <a:rPr lang="en-US" sz="1200" dirty="0" err="1">
                          <a:effectLst/>
                          <a:latin typeface="Arial Black" panose="020B0A04020102020204" pitchFamily="34" charset="0"/>
                        </a:rPr>
                        <a:t>ce</a:t>
                      </a:r>
                      <a:r>
                        <a:rPr lang="en-US" sz="1200" dirty="0">
                          <a:effectLst/>
                          <a:latin typeface="Arial Black" panose="020B0A04020102020204" pitchFamily="34" charset="0"/>
                        </a:rPr>
                        <a:t> </a:t>
                      </a:r>
                      <a:r>
                        <a:rPr lang="en-US" sz="1200" dirty="0" err="1">
                          <a:effectLst/>
                          <a:latin typeface="Arial Black" panose="020B0A04020102020204" pitchFamily="34" charset="0"/>
                        </a:rPr>
                        <a:t>reglamentează</a:t>
                      </a:r>
                      <a:r>
                        <a:rPr lang="en-US" sz="1200" dirty="0">
                          <a:effectLst/>
                          <a:latin typeface="Arial Black" panose="020B0A04020102020204" pitchFamily="34" charset="0"/>
                        </a:rPr>
                        <a:t> </a:t>
                      </a:r>
                      <a:r>
                        <a:rPr lang="en-US" sz="1200" dirty="0" err="1">
                          <a:effectLst/>
                          <a:latin typeface="Arial Black" panose="020B0A04020102020204" pitchFamily="34" charset="0"/>
                        </a:rPr>
                        <a:t>respectarea</a:t>
                      </a:r>
                      <a:r>
                        <a:rPr lang="en-US" sz="1200" dirty="0">
                          <a:effectLst/>
                          <a:latin typeface="Arial Black" panose="020B0A04020102020204" pitchFamily="34" charset="0"/>
                        </a:rPr>
                        <a:t> </a:t>
                      </a:r>
                      <a:r>
                        <a:rPr lang="en-US" sz="1200" dirty="0" err="1">
                          <a:effectLst/>
                          <a:latin typeface="Arial Black" panose="020B0A04020102020204" pitchFamily="34" charset="0"/>
                        </a:rPr>
                        <a:t>normelor</a:t>
                      </a:r>
                      <a:r>
                        <a:rPr lang="en-US" sz="1200" dirty="0">
                          <a:effectLst/>
                          <a:latin typeface="Arial Black" panose="020B0A04020102020204" pitchFamily="34" charset="0"/>
                        </a:rPr>
                        <a:t> de </a:t>
                      </a:r>
                      <a:r>
                        <a:rPr lang="en-US" sz="1200" dirty="0" err="1">
                          <a:effectLst/>
                          <a:latin typeface="Arial Black" panose="020B0A04020102020204" pitchFamily="34" charset="0"/>
                        </a:rPr>
                        <a:t>securitate</a:t>
                      </a:r>
                      <a:r>
                        <a:rPr lang="en-US" sz="1200" dirty="0">
                          <a:effectLst/>
                          <a:latin typeface="Arial Black" panose="020B0A04020102020204" pitchFamily="34" charset="0"/>
                        </a:rPr>
                        <a:t> </a:t>
                      </a:r>
                      <a:r>
                        <a:rPr lang="en-US" sz="1200" dirty="0" err="1">
                          <a:effectLst/>
                          <a:latin typeface="Arial Black" panose="020B0A04020102020204" pitchFamily="34" charset="0"/>
                        </a:rPr>
                        <a:t>si</a:t>
                      </a:r>
                      <a:r>
                        <a:rPr lang="en-US" sz="1200" dirty="0">
                          <a:effectLst/>
                          <a:latin typeface="Arial Black" panose="020B0A04020102020204" pitchFamily="34" charset="0"/>
                        </a:rPr>
                        <a:t> </a:t>
                      </a:r>
                      <a:r>
                        <a:rPr lang="en-US" sz="1200" dirty="0" err="1">
                          <a:effectLst/>
                          <a:latin typeface="Arial Black" panose="020B0A04020102020204" pitchFamily="34" charset="0"/>
                        </a:rPr>
                        <a:t>sanatate</a:t>
                      </a:r>
                      <a:r>
                        <a:rPr lang="en-US" sz="1200" dirty="0">
                          <a:effectLst/>
                          <a:latin typeface="Arial Black" panose="020B0A04020102020204" pitchFamily="34" charset="0"/>
                        </a:rPr>
                        <a:t> in </a:t>
                      </a:r>
                      <a:r>
                        <a:rPr lang="en-US" sz="1200" dirty="0" err="1">
                          <a:effectLst/>
                          <a:latin typeface="Arial Black" panose="020B0A04020102020204" pitchFamily="34" charset="0"/>
                        </a:rPr>
                        <a:t>munca</a:t>
                      </a:r>
                      <a:r>
                        <a:rPr lang="en-US" sz="1200" dirty="0">
                          <a:effectLst/>
                          <a:latin typeface="Arial Black" panose="020B0A04020102020204" pitchFamily="34" charset="0"/>
                        </a:rPr>
                        <a:t> </a:t>
                      </a:r>
                      <a:endParaRPr lang="ru-RU" sz="1200" dirty="0">
                        <a:effectLst/>
                        <a:latin typeface="Arial Black" panose="020B0A04020102020204" pitchFamily="34" charset="0"/>
                        <a:ea typeface="Times New Roman" panose="02020603050405020304" pitchFamily="18" charset="0"/>
                      </a:endParaRPr>
                    </a:p>
                  </a:txBody>
                  <a:tcPr marL="34925" marR="34925" marT="34925" marB="34925"/>
                </a:tc>
                <a:extLst>
                  <a:ext uri="{0D108BD9-81ED-4DB2-BD59-A6C34878D82A}">
                    <a16:rowId xmlns:a16="http://schemas.microsoft.com/office/drawing/2014/main" val="679874491"/>
                  </a:ext>
                </a:extLst>
              </a:tr>
              <a:tr h="1862927">
                <a:tc>
                  <a:txBody>
                    <a:bodyPr/>
                    <a:lstStyle/>
                    <a:p>
                      <a:pPr algn="ctr">
                        <a:spcAft>
                          <a:spcPts val="0"/>
                        </a:spcAft>
                      </a:pPr>
                      <a:r>
                        <a:rPr lang="en-US" sz="1200" dirty="0">
                          <a:effectLst/>
                        </a:rPr>
                        <a:t>1</a:t>
                      </a:r>
                      <a:endParaRPr lang="ru-RU" sz="1200" dirty="0">
                        <a:effectLst/>
                        <a:latin typeface="Times New Roman" panose="02020603050405020304" pitchFamily="18" charset="0"/>
                        <a:ea typeface="Times New Roman" panose="02020603050405020304" pitchFamily="18" charset="0"/>
                      </a:endParaRPr>
                    </a:p>
                  </a:txBody>
                  <a:tcPr marL="34925" marR="34925" marT="34925" marB="34925"/>
                </a:tc>
                <a:tc>
                  <a:txBody>
                    <a:bodyPr/>
                    <a:lstStyle/>
                    <a:p>
                      <a:pPr>
                        <a:spcAft>
                          <a:spcPts val="0"/>
                        </a:spcAft>
                      </a:pPr>
                      <a:r>
                        <a:rPr lang="en-US" sz="1200" dirty="0" err="1">
                          <a:effectLst/>
                        </a:rPr>
                        <a:t>Neevaluarea</a:t>
                      </a:r>
                      <a:r>
                        <a:rPr lang="en-US" sz="1200" dirty="0">
                          <a:effectLst/>
                        </a:rPr>
                        <a:t> </a:t>
                      </a:r>
                      <a:r>
                        <a:rPr lang="en-US" sz="1200" dirty="0" err="1">
                          <a:effectLst/>
                        </a:rPr>
                        <a:t>riscurilor</a:t>
                      </a:r>
                      <a:r>
                        <a:rPr lang="en-US" sz="1200" dirty="0">
                          <a:effectLst/>
                        </a:rPr>
                        <a:t> </a:t>
                      </a:r>
                      <a:r>
                        <a:rPr lang="en-US" sz="1200" dirty="0" err="1">
                          <a:effectLst/>
                        </a:rPr>
                        <a:t>profesionale</a:t>
                      </a:r>
                      <a:r>
                        <a:rPr lang="en-US" sz="1200" dirty="0">
                          <a:effectLst/>
                        </a:rPr>
                        <a:t> la </a:t>
                      </a:r>
                      <a:r>
                        <a:rPr lang="en-US" sz="1200" dirty="0" err="1">
                          <a:effectLst/>
                        </a:rPr>
                        <a:t>locurile</a:t>
                      </a:r>
                      <a:r>
                        <a:rPr lang="en-US" sz="1200" dirty="0">
                          <a:effectLst/>
                        </a:rPr>
                        <a:t> de </a:t>
                      </a:r>
                      <a:r>
                        <a:rPr lang="en-US" sz="1200" dirty="0" err="1">
                          <a:effectLst/>
                        </a:rPr>
                        <a:t>muncă</a:t>
                      </a:r>
                      <a:endParaRPr lang="ru-RU" sz="1200" dirty="0">
                        <a:effectLst/>
                        <a:latin typeface="Times New Roman" panose="02020603050405020304" pitchFamily="18" charset="0"/>
                        <a:ea typeface="Times New Roman" panose="02020603050405020304" pitchFamily="18" charset="0"/>
                      </a:endParaRPr>
                    </a:p>
                  </a:txBody>
                  <a:tcPr marL="34925" marR="34925" marT="34925" marB="34925"/>
                </a:tc>
                <a:tc>
                  <a:txBody>
                    <a:bodyPr/>
                    <a:lstStyle/>
                    <a:p>
                      <a:pPr>
                        <a:spcAft>
                          <a:spcPts val="0"/>
                        </a:spcAft>
                      </a:pPr>
                      <a:r>
                        <a:rPr lang="en-US" sz="1200" dirty="0" err="1">
                          <a:effectLst/>
                        </a:rPr>
                        <a:t>p.j.</a:t>
                      </a:r>
                      <a:r>
                        <a:rPr lang="en-US" sz="1200" dirty="0">
                          <a:effectLst/>
                        </a:rPr>
                        <a:t>   -  250/400</a:t>
                      </a:r>
                      <a:endParaRPr lang="ru-RU" sz="1200" dirty="0">
                        <a:effectLst/>
                      </a:endParaRPr>
                    </a:p>
                    <a:p>
                      <a:pPr>
                        <a:spcAft>
                          <a:spcPts val="0"/>
                        </a:spcAft>
                      </a:pPr>
                      <a:r>
                        <a:rPr lang="en-US" sz="1200" dirty="0" err="1">
                          <a:effectLst/>
                        </a:rPr>
                        <a:t>p.f.r</a:t>
                      </a:r>
                      <a:r>
                        <a:rPr lang="en-US" sz="1200" dirty="0">
                          <a:effectLst/>
                        </a:rPr>
                        <a:t>. - 100/200</a:t>
                      </a:r>
                      <a:endParaRPr lang="ru-RU" sz="1200" dirty="0">
                        <a:effectLst/>
                      </a:endParaRPr>
                    </a:p>
                    <a:p>
                      <a:pPr>
                        <a:spcAft>
                          <a:spcPts val="0"/>
                        </a:spcAft>
                      </a:pPr>
                      <a:r>
                        <a:rPr lang="en-US" sz="1200" dirty="0" err="1">
                          <a:effectLst/>
                        </a:rPr>
                        <a:t>acaiasi</a:t>
                      </a:r>
                      <a:r>
                        <a:rPr lang="en-US" sz="1200" dirty="0">
                          <a:effectLst/>
                        </a:rPr>
                        <a:t> </a:t>
                      </a:r>
                      <a:r>
                        <a:rPr lang="en-US" sz="1200" dirty="0" err="1">
                          <a:effectLst/>
                        </a:rPr>
                        <a:t>incalcari</a:t>
                      </a:r>
                      <a:r>
                        <a:rPr lang="en-US" sz="1200" dirty="0">
                          <a:effectLst/>
                        </a:rPr>
                        <a:t> </a:t>
                      </a:r>
                      <a:r>
                        <a:rPr lang="en-US" sz="1200" dirty="0" err="1">
                          <a:effectLst/>
                        </a:rPr>
                        <a:t>savirsite</a:t>
                      </a:r>
                      <a:r>
                        <a:rPr lang="en-US" sz="1200" dirty="0">
                          <a:effectLst/>
                        </a:rPr>
                        <a:t> </a:t>
                      </a:r>
                      <a:r>
                        <a:rPr lang="en-US" sz="1200" dirty="0" err="1">
                          <a:effectLst/>
                        </a:rPr>
                        <a:t>asupra</a:t>
                      </a:r>
                      <a:r>
                        <a:rPr lang="en-US" sz="1200" dirty="0">
                          <a:effectLst/>
                        </a:rPr>
                        <a:t> </a:t>
                      </a:r>
                      <a:r>
                        <a:rPr lang="en-US" sz="1200" dirty="0" err="1">
                          <a:effectLst/>
                        </a:rPr>
                        <a:t>minorilor</a:t>
                      </a:r>
                      <a:endParaRPr lang="ru-RU" sz="1200" dirty="0">
                        <a:effectLst/>
                      </a:endParaRPr>
                    </a:p>
                    <a:p>
                      <a:pPr>
                        <a:spcAft>
                          <a:spcPts val="0"/>
                        </a:spcAft>
                      </a:pPr>
                      <a:r>
                        <a:rPr lang="en-US" sz="1200" dirty="0" err="1">
                          <a:effectLst/>
                        </a:rPr>
                        <a:t>p.j.</a:t>
                      </a:r>
                      <a:r>
                        <a:rPr lang="en-US" sz="1200" dirty="0">
                          <a:effectLst/>
                        </a:rPr>
                        <a:t>   -  400/500</a:t>
                      </a:r>
                      <a:endParaRPr lang="ru-RU" sz="1200" dirty="0">
                        <a:effectLst/>
                      </a:endParaRPr>
                    </a:p>
                    <a:p>
                      <a:pPr>
                        <a:spcAft>
                          <a:spcPts val="0"/>
                        </a:spcAft>
                      </a:pPr>
                      <a:r>
                        <a:rPr lang="en-US" sz="1200" dirty="0" err="1">
                          <a:effectLst/>
                        </a:rPr>
                        <a:t>p.f.r</a:t>
                      </a:r>
                      <a:r>
                        <a:rPr lang="en-US" sz="1200" dirty="0">
                          <a:effectLst/>
                        </a:rPr>
                        <a:t>. - 240/300</a:t>
                      </a:r>
                      <a:endParaRPr lang="ru-RU" sz="1200" dirty="0">
                        <a:effectLst/>
                      </a:endParaRPr>
                    </a:p>
                    <a:p>
                      <a:pPr>
                        <a:spcAft>
                          <a:spcPts val="0"/>
                        </a:spcAft>
                      </a:pPr>
                      <a:r>
                        <a:rPr lang="en-US" sz="1200" dirty="0">
                          <a:effectLst/>
                        </a:rPr>
                        <a:t> </a:t>
                      </a:r>
                      <a:endParaRPr lang="ru-RU" sz="1200" dirty="0">
                        <a:effectLst/>
                        <a:latin typeface="Times New Roman" panose="02020603050405020304" pitchFamily="18" charset="0"/>
                        <a:ea typeface="Times New Roman" panose="02020603050405020304" pitchFamily="18" charset="0"/>
                      </a:endParaRPr>
                    </a:p>
                  </a:txBody>
                  <a:tcPr marL="34925" marR="34925" marT="34925" marB="34925"/>
                </a:tc>
                <a:tc>
                  <a:txBody>
                    <a:bodyPr/>
                    <a:lstStyle/>
                    <a:p>
                      <a:pPr>
                        <a:spcAft>
                          <a:spcPts val="0"/>
                        </a:spcAft>
                      </a:pPr>
                      <a:r>
                        <a:rPr lang="ro-RO" sz="1200" dirty="0">
                          <a:effectLst/>
                        </a:rPr>
                        <a:t>Regulamentul privind modul de organizare a activităţilor de protecţie a lucrătorilor la locul de muncă şi prevenire a riscurilor profesionale (în continuare - HG nr. 95/2009), pct. 41-42</a:t>
                      </a:r>
                      <a:endParaRPr lang="ru-RU" sz="1200" dirty="0">
                        <a:effectLst/>
                      </a:endParaRPr>
                    </a:p>
                    <a:p>
                      <a:pPr>
                        <a:spcAft>
                          <a:spcPts val="0"/>
                        </a:spcAft>
                      </a:pPr>
                      <a:r>
                        <a:rPr lang="ro-RO" sz="1200" dirty="0">
                          <a:effectLst/>
                        </a:rPr>
                        <a:t>Legea securităţii şi sănătăţii în muncă nr. 186/2008 (în continuare L 186/2008), art. 10  alin. (4) lit. a)</a:t>
                      </a:r>
                      <a:endParaRPr lang="ru-RU" sz="1200" dirty="0">
                        <a:effectLst/>
                        <a:latin typeface="Times New Roman" panose="02020603050405020304" pitchFamily="18" charset="0"/>
                        <a:ea typeface="Times New Roman" panose="02020603050405020304" pitchFamily="18" charset="0"/>
                      </a:endParaRPr>
                    </a:p>
                  </a:txBody>
                  <a:tcPr marL="34925" marR="34925" marT="34925" marB="34925"/>
                </a:tc>
                <a:extLst>
                  <a:ext uri="{0D108BD9-81ED-4DB2-BD59-A6C34878D82A}">
                    <a16:rowId xmlns:a16="http://schemas.microsoft.com/office/drawing/2014/main" val="4159644280"/>
                  </a:ext>
                </a:extLst>
              </a:tr>
              <a:tr h="1440160">
                <a:tc>
                  <a:txBody>
                    <a:bodyPr/>
                    <a:lstStyle/>
                    <a:p>
                      <a:pPr algn="ctr">
                        <a:spcAft>
                          <a:spcPts val="0"/>
                        </a:spcAft>
                      </a:pPr>
                      <a:r>
                        <a:rPr lang="en-US" sz="1200">
                          <a:effectLst/>
                        </a:rPr>
                        <a:t>2</a:t>
                      </a:r>
                      <a:endParaRPr lang="ru-RU" sz="1200">
                        <a:effectLst/>
                        <a:latin typeface="Times New Roman" panose="02020603050405020304" pitchFamily="18" charset="0"/>
                        <a:ea typeface="Times New Roman" panose="02020603050405020304" pitchFamily="18" charset="0"/>
                      </a:endParaRPr>
                    </a:p>
                  </a:txBody>
                  <a:tcPr marL="34925" marR="34925" marT="34925" marB="34925"/>
                </a:tc>
                <a:tc>
                  <a:txBody>
                    <a:bodyPr/>
                    <a:lstStyle/>
                    <a:p>
                      <a:pPr>
                        <a:spcAft>
                          <a:spcPts val="0"/>
                        </a:spcAft>
                      </a:pPr>
                      <a:r>
                        <a:rPr lang="en-US" sz="1200" dirty="0" err="1">
                          <a:effectLst/>
                        </a:rPr>
                        <a:t>Neinformarea</a:t>
                      </a:r>
                      <a:r>
                        <a:rPr lang="en-US" sz="1200" dirty="0">
                          <a:effectLst/>
                        </a:rPr>
                        <a:t> </a:t>
                      </a:r>
                      <a:r>
                        <a:rPr lang="en-US" sz="1200" dirty="0" err="1">
                          <a:effectLst/>
                        </a:rPr>
                        <a:t>salariaților</a:t>
                      </a:r>
                      <a:r>
                        <a:rPr lang="en-US" sz="1200" dirty="0">
                          <a:effectLst/>
                        </a:rPr>
                        <a:t> cu </a:t>
                      </a:r>
                      <a:r>
                        <a:rPr lang="en-US" sz="1200" dirty="0" err="1">
                          <a:effectLst/>
                        </a:rPr>
                        <a:t>privire</a:t>
                      </a:r>
                      <a:r>
                        <a:rPr lang="en-US" sz="1200" dirty="0">
                          <a:effectLst/>
                        </a:rPr>
                        <a:t> la </a:t>
                      </a:r>
                      <a:r>
                        <a:rPr lang="en-US" sz="1200" dirty="0" err="1">
                          <a:effectLst/>
                        </a:rPr>
                        <a:t>riscurile</a:t>
                      </a:r>
                      <a:r>
                        <a:rPr lang="en-US" sz="1200" dirty="0">
                          <a:effectLst/>
                        </a:rPr>
                        <a:t> </a:t>
                      </a:r>
                      <a:r>
                        <a:rPr lang="en-US" sz="1200" dirty="0" err="1">
                          <a:effectLst/>
                        </a:rPr>
                        <a:t>profesionale</a:t>
                      </a:r>
                      <a:endParaRPr lang="ru-RU" sz="1200" dirty="0">
                        <a:effectLst/>
                        <a:latin typeface="Times New Roman" panose="02020603050405020304" pitchFamily="18" charset="0"/>
                        <a:ea typeface="Times New Roman" panose="02020603050405020304" pitchFamily="18" charset="0"/>
                      </a:endParaRPr>
                    </a:p>
                  </a:txBody>
                  <a:tcPr marL="34925" marR="34925" marT="34925" marB="34925"/>
                </a:tc>
                <a:tc>
                  <a:txBody>
                    <a:bodyPr/>
                    <a:lstStyle/>
                    <a:p>
                      <a:pPr>
                        <a:spcAft>
                          <a:spcPts val="0"/>
                        </a:spcAft>
                      </a:pPr>
                      <a:r>
                        <a:rPr lang="en-US" sz="1200" dirty="0" err="1">
                          <a:effectLst/>
                        </a:rPr>
                        <a:t>p.j.</a:t>
                      </a:r>
                      <a:r>
                        <a:rPr lang="en-US" sz="1200" dirty="0">
                          <a:effectLst/>
                        </a:rPr>
                        <a:t>   -  250/400</a:t>
                      </a:r>
                      <a:endParaRPr lang="ru-RU" sz="1200" dirty="0">
                        <a:effectLst/>
                      </a:endParaRPr>
                    </a:p>
                    <a:p>
                      <a:pPr>
                        <a:spcAft>
                          <a:spcPts val="0"/>
                        </a:spcAft>
                      </a:pPr>
                      <a:r>
                        <a:rPr lang="en-US" sz="1200" dirty="0" err="1">
                          <a:effectLst/>
                        </a:rPr>
                        <a:t>p.f.r</a:t>
                      </a:r>
                      <a:r>
                        <a:rPr lang="en-US" sz="1200" dirty="0">
                          <a:effectLst/>
                        </a:rPr>
                        <a:t>. - 100/200</a:t>
                      </a:r>
                      <a:endParaRPr lang="ru-RU" sz="1200" dirty="0">
                        <a:effectLst/>
                      </a:endParaRPr>
                    </a:p>
                    <a:p>
                      <a:pPr>
                        <a:spcAft>
                          <a:spcPts val="0"/>
                        </a:spcAft>
                      </a:pPr>
                      <a:r>
                        <a:rPr lang="en-US" sz="1200" dirty="0" err="1">
                          <a:effectLst/>
                        </a:rPr>
                        <a:t>acaiași</a:t>
                      </a:r>
                      <a:r>
                        <a:rPr lang="en-US" sz="1200" dirty="0">
                          <a:effectLst/>
                        </a:rPr>
                        <a:t> </a:t>
                      </a:r>
                      <a:r>
                        <a:rPr lang="en-US" sz="1200" dirty="0" err="1">
                          <a:effectLst/>
                        </a:rPr>
                        <a:t>incălcări</a:t>
                      </a:r>
                      <a:r>
                        <a:rPr lang="en-US" sz="1200" dirty="0">
                          <a:effectLst/>
                        </a:rPr>
                        <a:t> </a:t>
                      </a:r>
                      <a:r>
                        <a:rPr lang="en-US" sz="1200" dirty="0" err="1">
                          <a:effectLst/>
                        </a:rPr>
                        <a:t>savîrșite</a:t>
                      </a:r>
                      <a:r>
                        <a:rPr lang="en-US" sz="1200" dirty="0">
                          <a:effectLst/>
                        </a:rPr>
                        <a:t> </a:t>
                      </a:r>
                      <a:r>
                        <a:rPr lang="en-US" sz="1200" dirty="0" err="1">
                          <a:effectLst/>
                        </a:rPr>
                        <a:t>asupra</a:t>
                      </a:r>
                      <a:r>
                        <a:rPr lang="en-US" sz="1200" dirty="0">
                          <a:effectLst/>
                        </a:rPr>
                        <a:t> </a:t>
                      </a:r>
                      <a:r>
                        <a:rPr lang="en-US" sz="1200" dirty="0" err="1">
                          <a:effectLst/>
                        </a:rPr>
                        <a:t>minorilor</a:t>
                      </a:r>
                      <a:endParaRPr lang="ru-RU" sz="1200" dirty="0">
                        <a:effectLst/>
                      </a:endParaRPr>
                    </a:p>
                    <a:p>
                      <a:pPr>
                        <a:spcAft>
                          <a:spcPts val="0"/>
                        </a:spcAft>
                      </a:pPr>
                      <a:r>
                        <a:rPr lang="en-US" sz="1200" dirty="0" err="1">
                          <a:effectLst/>
                        </a:rPr>
                        <a:t>p.j.</a:t>
                      </a:r>
                      <a:r>
                        <a:rPr lang="en-US" sz="1200" dirty="0">
                          <a:effectLst/>
                        </a:rPr>
                        <a:t>   -  400/500</a:t>
                      </a:r>
                      <a:endParaRPr lang="ru-RU" sz="1200" dirty="0">
                        <a:effectLst/>
                      </a:endParaRPr>
                    </a:p>
                    <a:p>
                      <a:pPr>
                        <a:spcAft>
                          <a:spcPts val="0"/>
                        </a:spcAft>
                      </a:pPr>
                      <a:r>
                        <a:rPr lang="en-US" sz="1200" dirty="0" err="1">
                          <a:effectLst/>
                        </a:rPr>
                        <a:t>p.f.r</a:t>
                      </a:r>
                      <a:r>
                        <a:rPr lang="en-US" sz="1200" dirty="0">
                          <a:effectLst/>
                        </a:rPr>
                        <a:t>. - 240/300</a:t>
                      </a:r>
                      <a:endParaRPr lang="ru-RU" sz="1200" dirty="0">
                        <a:effectLst/>
                        <a:latin typeface="Times New Roman" panose="02020603050405020304" pitchFamily="18" charset="0"/>
                        <a:ea typeface="Times New Roman" panose="02020603050405020304" pitchFamily="18" charset="0"/>
                      </a:endParaRPr>
                    </a:p>
                  </a:txBody>
                  <a:tcPr marL="34925" marR="34925" marT="34925" marB="34925"/>
                </a:tc>
                <a:tc>
                  <a:txBody>
                    <a:bodyPr/>
                    <a:lstStyle/>
                    <a:p>
                      <a:pPr>
                        <a:spcAft>
                          <a:spcPts val="0"/>
                        </a:spcAft>
                      </a:pPr>
                      <a:r>
                        <a:rPr lang="ro-RO" sz="1200" dirty="0">
                          <a:effectLst/>
                        </a:rPr>
                        <a:t>Legea 186/2008, art. 14 </a:t>
                      </a:r>
                      <a:br>
                        <a:rPr lang="ro-RO" sz="1200" dirty="0">
                          <a:effectLst/>
                        </a:rPr>
                      </a:br>
                      <a:r>
                        <a:rPr lang="ro-RO" sz="1200" dirty="0">
                          <a:effectLst/>
                        </a:rPr>
                        <a:t>alin. (1) lit. a)</a:t>
                      </a:r>
                      <a:endParaRPr lang="ru-RU" sz="1200" dirty="0">
                        <a:effectLst/>
                      </a:endParaRPr>
                    </a:p>
                    <a:p>
                      <a:pPr>
                        <a:spcAft>
                          <a:spcPts val="0"/>
                        </a:spcAft>
                      </a:pPr>
                      <a:r>
                        <a:rPr lang="ro-RO" sz="1200" dirty="0">
                          <a:effectLst/>
                        </a:rPr>
                        <a:t>HG nr. 95/2009, pct. 3 (8)</a:t>
                      </a:r>
                      <a:endParaRPr lang="ru-RU" sz="1200" dirty="0">
                        <a:effectLst/>
                        <a:latin typeface="Times New Roman" panose="02020603050405020304" pitchFamily="18" charset="0"/>
                        <a:ea typeface="Times New Roman" panose="02020603050405020304" pitchFamily="18" charset="0"/>
                      </a:endParaRPr>
                    </a:p>
                  </a:txBody>
                  <a:tcPr marL="34925" marR="34925" marT="34925" marB="34925"/>
                </a:tc>
                <a:extLst>
                  <a:ext uri="{0D108BD9-81ED-4DB2-BD59-A6C34878D82A}">
                    <a16:rowId xmlns:a16="http://schemas.microsoft.com/office/drawing/2014/main" val="3663705372"/>
                  </a:ext>
                </a:extLst>
              </a:tr>
            </a:tbl>
          </a:graphicData>
        </a:graphic>
      </p:graphicFrame>
      <p:sp>
        <p:nvSpPr>
          <p:cNvPr id="5" name="Rectangle 1">
            <a:extLst>
              <a:ext uri="{FF2B5EF4-FFF2-40B4-BE49-F238E27FC236}">
                <a16:creationId xmlns:a16="http://schemas.microsoft.com/office/drawing/2014/main" id="{D5976DD3-216C-4477-9208-6F8C522CE455}"/>
              </a:ext>
            </a:extLst>
          </p:cNvPr>
          <p:cNvSpPr>
            <a:spLocks noChangeArrowheads="1"/>
          </p:cNvSpPr>
          <p:nvPr/>
        </p:nvSpPr>
        <p:spPr bwMode="auto">
          <a:xfrm>
            <a:off x="-8668" y="2204864"/>
            <a:ext cx="1146962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1627493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3753FE63-13BF-487F-9796-543A3201D1BA}"/>
              </a:ext>
            </a:extLst>
          </p:cNvPr>
          <p:cNvGraphicFramePr>
            <a:graphicFrameLocks noGrp="1"/>
          </p:cNvGraphicFramePr>
          <p:nvPr>
            <p:ph idx="1"/>
            <p:extLst>
              <p:ext uri="{D42A27DB-BD31-4B8C-83A1-F6EECF244321}">
                <p14:modId xmlns:p14="http://schemas.microsoft.com/office/powerpoint/2010/main" val="4121835466"/>
              </p:ext>
            </p:extLst>
          </p:nvPr>
        </p:nvGraphicFramePr>
        <p:xfrm>
          <a:off x="395536" y="404664"/>
          <a:ext cx="8424936" cy="6353208"/>
        </p:xfrm>
        <a:graphic>
          <a:graphicData uri="http://schemas.openxmlformats.org/drawingml/2006/table">
            <a:tbl>
              <a:tblPr>
                <a:tableStyleId>{5C22544A-7EE6-4342-B048-85BDC9FD1C3A}</a:tableStyleId>
              </a:tblPr>
              <a:tblGrid>
                <a:gridCol w="423736">
                  <a:extLst>
                    <a:ext uri="{9D8B030D-6E8A-4147-A177-3AD203B41FA5}">
                      <a16:colId xmlns:a16="http://schemas.microsoft.com/office/drawing/2014/main" val="99927703"/>
                    </a:ext>
                  </a:extLst>
                </a:gridCol>
                <a:gridCol w="2620428">
                  <a:extLst>
                    <a:ext uri="{9D8B030D-6E8A-4147-A177-3AD203B41FA5}">
                      <a16:colId xmlns:a16="http://schemas.microsoft.com/office/drawing/2014/main" val="1244053634"/>
                    </a:ext>
                  </a:extLst>
                </a:gridCol>
                <a:gridCol w="2644468">
                  <a:extLst>
                    <a:ext uri="{9D8B030D-6E8A-4147-A177-3AD203B41FA5}">
                      <a16:colId xmlns:a16="http://schemas.microsoft.com/office/drawing/2014/main" val="3829247728"/>
                    </a:ext>
                  </a:extLst>
                </a:gridCol>
                <a:gridCol w="2736304">
                  <a:extLst>
                    <a:ext uri="{9D8B030D-6E8A-4147-A177-3AD203B41FA5}">
                      <a16:colId xmlns:a16="http://schemas.microsoft.com/office/drawing/2014/main" val="1679816627"/>
                    </a:ext>
                  </a:extLst>
                </a:gridCol>
              </a:tblGrid>
              <a:tr h="509470">
                <a:tc>
                  <a:txBody>
                    <a:bodyPr/>
                    <a:lstStyle/>
                    <a:p>
                      <a:pPr>
                        <a:spcAft>
                          <a:spcPts val="0"/>
                        </a:spcAft>
                      </a:pPr>
                      <a:r>
                        <a:rPr lang="en-US" sz="1200" b="1">
                          <a:effectLst/>
                          <a:latin typeface="Arial" panose="020B0604020202020204" pitchFamily="34" charset="0"/>
                          <a:cs typeface="Arial" panose="020B0604020202020204" pitchFamily="34" charset="0"/>
                        </a:rPr>
                        <a:t>Nr. crt.</a:t>
                      </a:r>
                      <a:endParaRPr lang="ru-RU" sz="1200" b="1">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b="1">
                          <a:effectLst/>
                          <a:latin typeface="Arial" panose="020B0604020202020204" pitchFamily="34" charset="0"/>
                          <a:cs typeface="Arial" panose="020B0604020202020204" pitchFamily="34" charset="0"/>
                        </a:rPr>
                        <a:t>Descrierea incalcarii actelor legislative si  normative </a:t>
                      </a:r>
                      <a:endParaRPr lang="ru-RU" sz="1200" b="1">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b="1">
                          <a:effectLst/>
                          <a:latin typeface="Arial" panose="020B0604020202020204" pitchFamily="34" charset="0"/>
                          <a:cs typeface="Arial" panose="020B0604020202020204" pitchFamily="34" charset="0"/>
                        </a:rPr>
                        <a:t>Marimea minim/maxim a sanctiunilor in unități contravenționale </a:t>
                      </a:r>
                      <a:endParaRPr lang="ru-RU" sz="1200" b="1">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b="1" dirty="0" err="1">
                          <a:effectLst/>
                          <a:latin typeface="Arial" panose="020B0604020202020204" pitchFamily="34" charset="0"/>
                          <a:cs typeface="Arial" panose="020B0604020202020204" pitchFamily="34" charset="0"/>
                        </a:rPr>
                        <a:t>Acte</a:t>
                      </a:r>
                      <a:r>
                        <a:rPr lang="en-US" sz="1200" b="1" dirty="0">
                          <a:effectLst/>
                          <a:latin typeface="Arial" panose="020B0604020202020204" pitchFamily="34" charset="0"/>
                          <a:cs typeface="Arial" panose="020B0604020202020204" pitchFamily="34" charset="0"/>
                        </a:rPr>
                        <a:t> legislative </a:t>
                      </a:r>
                      <a:r>
                        <a:rPr lang="en-US" sz="1200" b="1" dirty="0" err="1">
                          <a:effectLst/>
                          <a:latin typeface="Arial" panose="020B0604020202020204" pitchFamily="34" charset="0"/>
                          <a:cs typeface="Arial" panose="020B0604020202020204" pitchFamily="34" charset="0"/>
                        </a:rPr>
                        <a:t>și</a:t>
                      </a:r>
                      <a:r>
                        <a:rPr lang="en-US" sz="1200" b="1" dirty="0">
                          <a:effectLst/>
                          <a:latin typeface="Arial" panose="020B0604020202020204" pitchFamily="34" charset="0"/>
                          <a:cs typeface="Arial" panose="020B0604020202020204" pitchFamily="34" charset="0"/>
                        </a:rPr>
                        <a:t> normative  </a:t>
                      </a:r>
                      <a:r>
                        <a:rPr lang="en-US" sz="1200" b="1" dirty="0" err="1">
                          <a:effectLst/>
                          <a:latin typeface="Arial" panose="020B0604020202020204" pitchFamily="34" charset="0"/>
                          <a:cs typeface="Arial" panose="020B0604020202020204" pitchFamily="34" charset="0"/>
                        </a:rPr>
                        <a:t>ce</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reglamentează</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respectarea</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normelor</a:t>
                      </a:r>
                      <a:r>
                        <a:rPr lang="en-US" sz="1200" b="1" dirty="0">
                          <a:effectLst/>
                          <a:latin typeface="Arial" panose="020B0604020202020204" pitchFamily="34" charset="0"/>
                          <a:cs typeface="Arial" panose="020B0604020202020204" pitchFamily="34" charset="0"/>
                        </a:rPr>
                        <a:t> de </a:t>
                      </a:r>
                      <a:r>
                        <a:rPr lang="en-US" sz="1200" b="1" dirty="0" err="1">
                          <a:effectLst/>
                          <a:latin typeface="Arial" panose="020B0604020202020204" pitchFamily="34" charset="0"/>
                          <a:cs typeface="Arial" panose="020B0604020202020204" pitchFamily="34" charset="0"/>
                        </a:rPr>
                        <a:t>securitate</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si</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sanatate</a:t>
                      </a:r>
                      <a:r>
                        <a:rPr lang="en-US" sz="1200" b="1" dirty="0">
                          <a:effectLst/>
                          <a:latin typeface="Arial" panose="020B0604020202020204" pitchFamily="34" charset="0"/>
                          <a:cs typeface="Arial" panose="020B0604020202020204" pitchFamily="34" charset="0"/>
                        </a:rPr>
                        <a:t> in </a:t>
                      </a:r>
                      <a:r>
                        <a:rPr lang="en-US" sz="1200" b="1" dirty="0" err="1">
                          <a:effectLst/>
                          <a:latin typeface="Arial" panose="020B0604020202020204" pitchFamily="34" charset="0"/>
                          <a:cs typeface="Arial" panose="020B0604020202020204" pitchFamily="34" charset="0"/>
                        </a:rPr>
                        <a:t>munca</a:t>
                      </a:r>
                      <a:r>
                        <a:rPr lang="en-US" sz="1200" b="1" dirty="0">
                          <a:effectLst/>
                          <a:latin typeface="Arial" panose="020B0604020202020204" pitchFamily="34" charset="0"/>
                          <a:cs typeface="Arial" panose="020B0604020202020204" pitchFamily="34" charset="0"/>
                        </a:rPr>
                        <a:t> </a:t>
                      </a:r>
                      <a:endParaRPr lang="ru-RU" sz="1200" b="1" dirty="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extLst>
                  <a:ext uri="{0D108BD9-81ED-4DB2-BD59-A6C34878D82A}">
                    <a16:rowId xmlns:a16="http://schemas.microsoft.com/office/drawing/2014/main" val="2235417208"/>
                  </a:ext>
                </a:extLst>
              </a:tr>
              <a:tr h="983846">
                <a:tc>
                  <a:txBody>
                    <a:bodyPr/>
                    <a:lstStyle/>
                    <a:p>
                      <a:pPr algn="ctr">
                        <a:spcAft>
                          <a:spcPts val="0"/>
                        </a:spcAft>
                      </a:pPr>
                      <a:r>
                        <a:rPr lang="en-US" sz="1200" dirty="0">
                          <a:effectLst/>
                          <a:latin typeface="Arial" panose="020B0604020202020204" pitchFamily="34" charset="0"/>
                          <a:cs typeface="Arial" panose="020B0604020202020204" pitchFamily="34" charset="0"/>
                        </a:rPr>
                        <a:t>3</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a:effectLst/>
                          <a:latin typeface="Arial" panose="020B0604020202020204" pitchFamily="34" charset="0"/>
                          <a:cs typeface="Arial" panose="020B0604020202020204" pitchFamily="34" charset="0"/>
                        </a:rPr>
                        <a:t>Lipsa</a:t>
                      </a:r>
                      <a:r>
                        <a:rPr lang="ru-RU" sz="1200">
                          <a:effectLst/>
                          <a:latin typeface="Arial" panose="020B0604020202020204" pitchFamily="34" charset="0"/>
                          <a:cs typeface="Arial" panose="020B0604020202020204" pitchFamily="34" charset="0"/>
                        </a:rPr>
                        <a:t> î</a:t>
                      </a:r>
                      <a:r>
                        <a:rPr lang="en-US" sz="1200">
                          <a:effectLst/>
                          <a:latin typeface="Arial" panose="020B0604020202020204" pitchFamily="34" charset="0"/>
                          <a:cs typeface="Arial" panose="020B0604020202020204" pitchFamily="34" charset="0"/>
                        </a:rPr>
                        <a:t>n unitatea economic</a:t>
                      </a:r>
                      <a:r>
                        <a:rPr lang="ro-RO" sz="1200">
                          <a:effectLst/>
                          <a:latin typeface="Arial" panose="020B0604020202020204" pitchFamily="34" charset="0"/>
                          <a:cs typeface="Arial" panose="020B0604020202020204" pitchFamily="34" charset="0"/>
                        </a:rPr>
                        <a:t>ă a actelor în domeniu securității și sănătății </a:t>
                      </a:r>
                      <a:r>
                        <a:rPr lang="ru-RU" sz="1200">
                          <a:effectLst/>
                          <a:latin typeface="Arial" panose="020B0604020202020204" pitchFamily="34" charset="0"/>
                          <a:cs typeface="Arial" panose="020B0604020202020204" pitchFamily="34" charset="0"/>
                        </a:rPr>
                        <a:t>î</a:t>
                      </a:r>
                      <a:r>
                        <a:rPr lang="en-US" sz="1200">
                          <a:effectLst/>
                          <a:latin typeface="Arial" panose="020B0604020202020204" pitchFamily="34" charset="0"/>
                          <a:cs typeface="Arial" panose="020B0604020202020204" pitchFamily="34" charset="0"/>
                        </a:rPr>
                        <a:t>n munc</a:t>
                      </a:r>
                      <a:r>
                        <a:rPr lang="ru-RU" sz="1200">
                          <a:effectLst/>
                          <a:latin typeface="Arial" panose="020B0604020202020204" pitchFamily="34" charset="0"/>
                          <a:cs typeface="Arial" panose="020B0604020202020204" pitchFamily="34" charset="0"/>
                        </a:rPr>
                        <a:t>ă, </a:t>
                      </a:r>
                      <a:r>
                        <a:rPr lang="en-US" sz="1200">
                          <a:effectLst/>
                          <a:latin typeface="Arial" panose="020B0604020202020204" pitchFamily="34" charset="0"/>
                          <a:cs typeface="Arial" panose="020B0604020202020204" pitchFamily="34" charset="0"/>
                        </a:rPr>
                        <a:t>ce trebuie s</a:t>
                      </a:r>
                      <a:r>
                        <a:rPr lang="ru-RU" sz="1200">
                          <a:effectLst/>
                          <a:latin typeface="Arial" panose="020B0604020202020204" pitchFamily="34" charset="0"/>
                          <a:cs typeface="Arial" panose="020B0604020202020204" pitchFamily="34" charset="0"/>
                        </a:rPr>
                        <a:t>ă </a:t>
                      </a:r>
                      <a:r>
                        <a:rPr lang="en-US" sz="1200">
                          <a:effectLst/>
                          <a:latin typeface="Arial" panose="020B0604020202020204" pitchFamily="34" charset="0"/>
                          <a:cs typeface="Arial" panose="020B0604020202020204" pitchFamily="34" charset="0"/>
                        </a:rPr>
                        <a:t>fie elaborate si</a:t>
                      </a:r>
                      <a:r>
                        <a:rPr lang="ru-RU" sz="1200">
                          <a:effectLst/>
                          <a:latin typeface="Arial" panose="020B0604020202020204" pitchFamily="34" charset="0"/>
                          <a:cs typeface="Arial" panose="020B0604020202020204" pitchFamily="34" charset="0"/>
                        </a:rPr>
                        <a:t>/</a:t>
                      </a:r>
                      <a:r>
                        <a:rPr lang="en-US" sz="1200">
                          <a:effectLst/>
                          <a:latin typeface="Arial" panose="020B0604020202020204" pitchFamily="34" charset="0"/>
                          <a:cs typeface="Arial" panose="020B0604020202020204" pitchFamily="34" charset="0"/>
                        </a:rPr>
                        <a:t>sau de</a:t>
                      </a:r>
                      <a:r>
                        <a:rPr lang="ru-RU" sz="1200">
                          <a:effectLst/>
                          <a:latin typeface="Arial" panose="020B0604020202020204" pitchFamily="34" charset="0"/>
                          <a:cs typeface="Arial" panose="020B0604020202020204" pitchFamily="34" charset="0"/>
                        </a:rPr>
                        <a:t>ț</a:t>
                      </a:r>
                      <a:r>
                        <a:rPr lang="en-US" sz="1200">
                          <a:effectLst/>
                          <a:latin typeface="Arial" panose="020B0604020202020204" pitchFamily="34" charset="0"/>
                          <a:cs typeface="Arial" panose="020B0604020202020204" pitchFamily="34" charset="0"/>
                        </a:rPr>
                        <a:t>inute</a:t>
                      </a:r>
                      <a:r>
                        <a:rPr lang="ru-RU" sz="120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de angajator conform legisla</a:t>
                      </a:r>
                      <a:r>
                        <a:rPr lang="ru-RU" sz="1200">
                          <a:effectLst/>
                          <a:latin typeface="Arial" panose="020B0604020202020204" pitchFamily="34" charset="0"/>
                          <a:cs typeface="Arial" panose="020B0604020202020204" pitchFamily="34" charset="0"/>
                        </a:rPr>
                        <a:t>ț</a:t>
                      </a:r>
                      <a:r>
                        <a:rPr lang="en-US" sz="1200">
                          <a:effectLst/>
                          <a:latin typeface="Arial" panose="020B0604020202020204" pitchFamily="34" charset="0"/>
                          <a:cs typeface="Arial" panose="020B0604020202020204" pitchFamily="34" charset="0"/>
                        </a:rPr>
                        <a:t>iei</a:t>
                      </a:r>
                      <a:r>
                        <a:rPr lang="ru-RU" sz="1200">
                          <a:effectLst/>
                          <a:latin typeface="Arial" panose="020B0604020202020204" pitchFamily="34" charset="0"/>
                          <a:cs typeface="Arial" panose="020B0604020202020204" pitchFamily="34" charset="0"/>
                        </a:rPr>
                        <a:t> î</a:t>
                      </a:r>
                      <a:r>
                        <a:rPr lang="en-US" sz="1200">
                          <a:effectLst/>
                          <a:latin typeface="Arial" panose="020B0604020202020204" pitchFamily="34" charset="0"/>
                          <a:cs typeface="Arial" panose="020B0604020202020204" pitchFamily="34" charset="0"/>
                        </a:rPr>
                        <a:t>n vigoare</a:t>
                      </a:r>
                      <a:r>
                        <a:rPr lang="ru-RU" sz="1200">
                          <a:effectLst/>
                          <a:latin typeface="Arial" panose="020B0604020202020204" pitchFamily="34" charset="0"/>
                          <a:cs typeface="Arial" panose="020B0604020202020204" pitchFamily="34" charset="0"/>
                        </a:rPr>
                        <a:t>, </a:t>
                      </a:r>
                      <a:r>
                        <a:rPr lang="en-US" sz="1200">
                          <a:effectLst/>
                          <a:latin typeface="Arial" panose="020B0604020202020204" pitchFamily="34" charset="0"/>
                          <a:cs typeface="Arial" panose="020B0604020202020204" pitchFamily="34" charset="0"/>
                        </a:rPr>
                        <a:t>asigurarea salaria</a:t>
                      </a:r>
                      <a:r>
                        <a:rPr lang="ru-RU" sz="1200">
                          <a:effectLst/>
                          <a:latin typeface="Arial" panose="020B0604020202020204" pitchFamily="34" charset="0"/>
                          <a:cs typeface="Arial" panose="020B0604020202020204" pitchFamily="34" charset="0"/>
                        </a:rPr>
                        <a:t>ț</a:t>
                      </a:r>
                      <a:r>
                        <a:rPr lang="en-US" sz="1200">
                          <a:effectLst/>
                          <a:latin typeface="Arial" panose="020B0604020202020204" pitchFamily="34" charset="0"/>
                          <a:cs typeface="Arial" panose="020B0604020202020204" pitchFamily="34" charset="0"/>
                        </a:rPr>
                        <a:t>ilor cu insctruc</a:t>
                      </a:r>
                      <a:r>
                        <a:rPr lang="ru-RU" sz="1200">
                          <a:effectLst/>
                          <a:latin typeface="Arial" panose="020B0604020202020204" pitchFamily="34" charset="0"/>
                          <a:cs typeface="Arial" panose="020B0604020202020204" pitchFamily="34" charset="0"/>
                        </a:rPr>
                        <a:t>ț</a:t>
                      </a:r>
                      <a:r>
                        <a:rPr lang="en-US" sz="1200">
                          <a:effectLst/>
                          <a:latin typeface="Arial" panose="020B0604020202020204" pitchFamily="34" charset="0"/>
                          <a:cs typeface="Arial" panose="020B0604020202020204" pitchFamily="34" charset="0"/>
                        </a:rPr>
                        <a:t>iuni si instruiri</a:t>
                      </a:r>
                      <a:r>
                        <a:rPr lang="ru-RU" sz="1200">
                          <a:effectLst/>
                          <a:latin typeface="Arial" panose="020B0604020202020204" pitchFamily="34" charset="0"/>
                          <a:cs typeface="Arial" panose="020B0604020202020204" pitchFamily="34" charset="0"/>
                        </a:rPr>
                        <a:t> î</a:t>
                      </a:r>
                      <a:r>
                        <a:rPr lang="en-US" sz="1200">
                          <a:effectLst/>
                          <a:latin typeface="Arial" panose="020B0604020202020204" pitchFamily="34" charset="0"/>
                          <a:cs typeface="Arial" panose="020B0604020202020204" pitchFamily="34" charset="0"/>
                        </a:rPr>
                        <a:t>n securitatea</a:t>
                      </a:r>
                      <a:r>
                        <a:rPr lang="ru-RU" sz="1200">
                          <a:effectLst/>
                          <a:latin typeface="Arial" panose="020B0604020202020204" pitchFamily="34" charset="0"/>
                          <a:cs typeface="Arial" panose="020B0604020202020204" pitchFamily="34" charset="0"/>
                        </a:rPr>
                        <a:t> ș</a:t>
                      </a:r>
                      <a:r>
                        <a:rPr lang="en-US" sz="1200">
                          <a:effectLst/>
                          <a:latin typeface="Arial" panose="020B0604020202020204" pitchFamily="34" charset="0"/>
                          <a:cs typeface="Arial" panose="020B0604020202020204" pitchFamily="34" charset="0"/>
                        </a:rPr>
                        <a:t>i s</a:t>
                      </a:r>
                      <a:r>
                        <a:rPr lang="ru-RU" sz="1200">
                          <a:effectLst/>
                          <a:latin typeface="Arial" panose="020B0604020202020204" pitchFamily="34" charset="0"/>
                          <a:cs typeface="Arial" panose="020B0604020202020204" pitchFamily="34" charset="0"/>
                        </a:rPr>
                        <a:t>ă</a:t>
                      </a:r>
                      <a:r>
                        <a:rPr lang="en-US" sz="1200">
                          <a:effectLst/>
                          <a:latin typeface="Arial" panose="020B0604020202020204" pitchFamily="34" charset="0"/>
                          <a:cs typeface="Arial" panose="020B0604020202020204" pitchFamily="34" charset="0"/>
                        </a:rPr>
                        <a:t>n</a:t>
                      </a:r>
                      <a:r>
                        <a:rPr lang="ru-RU" sz="1200">
                          <a:effectLst/>
                          <a:latin typeface="Arial" panose="020B0604020202020204" pitchFamily="34" charset="0"/>
                          <a:cs typeface="Arial" panose="020B0604020202020204" pitchFamily="34" charset="0"/>
                        </a:rPr>
                        <a:t>ă</a:t>
                      </a:r>
                      <a:r>
                        <a:rPr lang="en-US" sz="1200">
                          <a:effectLst/>
                          <a:latin typeface="Arial" panose="020B0604020202020204" pitchFamily="34" charset="0"/>
                          <a:cs typeface="Arial" panose="020B0604020202020204" pitchFamily="34" charset="0"/>
                        </a:rPr>
                        <a:t>tatea muncii</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a:effectLst/>
                          <a:latin typeface="Arial" panose="020B0604020202020204" pitchFamily="34" charset="0"/>
                          <a:cs typeface="Arial" panose="020B0604020202020204" pitchFamily="34" charset="0"/>
                        </a:rPr>
                        <a:t>p.j.   -  250/400</a:t>
                      </a:r>
                      <a:endParaRPr lang="ru-RU" sz="1200">
                        <a:effectLst/>
                        <a:latin typeface="Arial" panose="020B0604020202020204" pitchFamily="34" charset="0"/>
                        <a:cs typeface="Arial" panose="020B0604020202020204" pitchFamily="34" charset="0"/>
                      </a:endParaRPr>
                    </a:p>
                    <a:p>
                      <a:pPr>
                        <a:spcAft>
                          <a:spcPts val="0"/>
                        </a:spcAft>
                      </a:pPr>
                      <a:r>
                        <a:rPr lang="en-US" sz="1200">
                          <a:effectLst/>
                          <a:latin typeface="Arial" panose="020B0604020202020204" pitchFamily="34" charset="0"/>
                          <a:cs typeface="Arial" panose="020B0604020202020204" pitchFamily="34" charset="0"/>
                        </a:rPr>
                        <a:t>p.f.r. - 100/200</a:t>
                      </a:r>
                      <a:endParaRPr lang="ru-RU" sz="1200">
                        <a:effectLst/>
                        <a:latin typeface="Arial" panose="020B0604020202020204" pitchFamily="34" charset="0"/>
                        <a:cs typeface="Arial" panose="020B0604020202020204" pitchFamily="34" charset="0"/>
                      </a:endParaRPr>
                    </a:p>
                    <a:p>
                      <a:pPr>
                        <a:spcAft>
                          <a:spcPts val="0"/>
                        </a:spcAft>
                      </a:pPr>
                      <a:r>
                        <a:rPr lang="en-US" sz="1200">
                          <a:effectLst/>
                          <a:latin typeface="Arial" panose="020B0604020202020204" pitchFamily="34" charset="0"/>
                          <a:cs typeface="Arial" panose="020B0604020202020204" pitchFamily="34" charset="0"/>
                        </a:rPr>
                        <a:t>acaiași incălcări savîrșite asupra minorilor</a:t>
                      </a:r>
                      <a:endParaRPr lang="ru-RU" sz="1200">
                        <a:effectLst/>
                        <a:latin typeface="Arial" panose="020B0604020202020204" pitchFamily="34" charset="0"/>
                        <a:cs typeface="Arial" panose="020B0604020202020204" pitchFamily="34" charset="0"/>
                      </a:endParaRPr>
                    </a:p>
                    <a:p>
                      <a:pPr>
                        <a:spcAft>
                          <a:spcPts val="0"/>
                        </a:spcAft>
                      </a:pPr>
                      <a:r>
                        <a:rPr lang="en-US" sz="1200">
                          <a:effectLst/>
                          <a:latin typeface="Arial" panose="020B0604020202020204" pitchFamily="34" charset="0"/>
                          <a:cs typeface="Arial" panose="020B0604020202020204" pitchFamily="34" charset="0"/>
                        </a:rPr>
                        <a:t>p.j.   -  400/500</a:t>
                      </a:r>
                      <a:endParaRPr lang="ru-RU" sz="1200">
                        <a:effectLst/>
                        <a:latin typeface="Arial" panose="020B0604020202020204" pitchFamily="34" charset="0"/>
                        <a:cs typeface="Arial" panose="020B0604020202020204" pitchFamily="34" charset="0"/>
                      </a:endParaRPr>
                    </a:p>
                    <a:p>
                      <a:pPr>
                        <a:spcAft>
                          <a:spcPts val="0"/>
                        </a:spcAft>
                      </a:pPr>
                      <a:r>
                        <a:rPr lang="en-US" sz="1200">
                          <a:effectLst/>
                          <a:latin typeface="Arial" panose="020B0604020202020204" pitchFamily="34" charset="0"/>
                          <a:cs typeface="Arial" panose="020B0604020202020204" pitchFamily="34" charset="0"/>
                        </a:rPr>
                        <a:t>p.f.r. - 240/300</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ro-RO" sz="1200">
                          <a:effectLst/>
                          <a:latin typeface="Arial" panose="020B0604020202020204" pitchFamily="34" charset="0"/>
                          <a:cs typeface="Arial" panose="020B0604020202020204" pitchFamily="34" charset="0"/>
                        </a:rPr>
                        <a:t>Legea 186/2008, art. 13  lit. h) și j)</a:t>
                      </a:r>
                      <a:endParaRPr lang="ru-RU" sz="1200">
                        <a:effectLst/>
                        <a:latin typeface="Arial" panose="020B0604020202020204" pitchFamily="34" charset="0"/>
                        <a:cs typeface="Arial" panose="020B0604020202020204" pitchFamily="34" charset="0"/>
                      </a:endParaRPr>
                    </a:p>
                    <a:p>
                      <a:pPr>
                        <a:spcAft>
                          <a:spcPts val="0"/>
                        </a:spcAft>
                      </a:pPr>
                      <a:r>
                        <a:rPr lang="ro-RO" sz="1200">
                          <a:effectLst/>
                          <a:latin typeface="Arial" panose="020B0604020202020204" pitchFamily="34" charset="0"/>
                          <a:cs typeface="Arial" panose="020B0604020202020204" pitchFamily="34" charset="0"/>
                        </a:rPr>
                        <a:t>HG nr. 95/2009, pct. 3 (7), pct.76-77</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extLst>
                  <a:ext uri="{0D108BD9-81ED-4DB2-BD59-A6C34878D82A}">
                    <a16:rowId xmlns:a16="http://schemas.microsoft.com/office/drawing/2014/main" val="1394755189"/>
                  </a:ext>
                </a:extLst>
              </a:tr>
              <a:tr h="699219">
                <a:tc>
                  <a:txBody>
                    <a:bodyPr/>
                    <a:lstStyle/>
                    <a:p>
                      <a:pPr algn="ctr">
                        <a:spcAft>
                          <a:spcPts val="0"/>
                        </a:spcAft>
                      </a:pPr>
                      <a:r>
                        <a:rPr lang="en-US" sz="1200">
                          <a:effectLst/>
                          <a:latin typeface="Arial" panose="020B0604020202020204" pitchFamily="34" charset="0"/>
                          <a:cs typeface="Arial" panose="020B0604020202020204" pitchFamily="34" charset="0"/>
                        </a:rPr>
                        <a:t>4</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a:effectLst/>
                          <a:latin typeface="Arial" panose="020B0604020202020204" pitchFamily="34" charset="0"/>
                          <a:cs typeface="Arial" panose="020B0604020202020204" pitchFamily="34" charset="0"/>
                        </a:rPr>
                        <a:t>Neinformarea salariaților cu insctrucțiuni și instruiri privind securitatea și sănătatea  </a:t>
                      </a:r>
                      <a:r>
                        <a:rPr lang="ro-RO" sz="1200">
                          <a:effectLst/>
                          <a:latin typeface="Arial" panose="020B0604020202020204" pitchFamily="34" charset="0"/>
                          <a:cs typeface="Arial" panose="020B0604020202020204" pitchFamily="34" charset="0"/>
                        </a:rPr>
                        <a:t>în muncă </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dirty="0" err="1">
                          <a:effectLst/>
                          <a:latin typeface="Arial" panose="020B0604020202020204" pitchFamily="34" charset="0"/>
                          <a:cs typeface="Arial" panose="020B0604020202020204" pitchFamily="34" charset="0"/>
                        </a:rPr>
                        <a:t>p.j.</a:t>
                      </a:r>
                      <a:r>
                        <a:rPr lang="en-US" sz="1200" dirty="0">
                          <a:effectLst/>
                          <a:latin typeface="Arial" panose="020B0604020202020204" pitchFamily="34" charset="0"/>
                          <a:cs typeface="Arial" panose="020B0604020202020204" pitchFamily="34" charset="0"/>
                        </a:rPr>
                        <a:t>   -  250/400</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p.f.r</a:t>
                      </a:r>
                      <a:r>
                        <a:rPr lang="en-US" sz="1200" dirty="0">
                          <a:effectLst/>
                          <a:latin typeface="Arial" panose="020B0604020202020204" pitchFamily="34" charset="0"/>
                          <a:cs typeface="Arial" panose="020B0604020202020204" pitchFamily="34" charset="0"/>
                        </a:rPr>
                        <a:t>. - 100/200</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acaiași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incălcări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savîrșite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asupra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minorilor</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p.j.</a:t>
                      </a:r>
                      <a:r>
                        <a:rPr lang="en-US" sz="1200" dirty="0">
                          <a:effectLst/>
                          <a:latin typeface="Arial" panose="020B0604020202020204" pitchFamily="34" charset="0"/>
                          <a:cs typeface="Arial" panose="020B0604020202020204" pitchFamily="34" charset="0"/>
                        </a:rPr>
                        <a:t>   -  400/500</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p.f.r</a:t>
                      </a:r>
                      <a:r>
                        <a:rPr lang="en-US" sz="1200" dirty="0">
                          <a:effectLst/>
                          <a:latin typeface="Arial" panose="020B0604020202020204" pitchFamily="34" charset="0"/>
                          <a:cs typeface="Arial" panose="020B0604020202020204" pitchFamily="34" charset="0"/>
                        </a:rPr>
                        <a:t>. - 240/300</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ro-RO" sz="1200">
                          <a:effectLst/>
                          <a:latin typeface="Arial" panose="020B0604020202020204" pitchFamily="34" charset="0"/>
                          <a:cs typeface="Arial" panose="020B0604020202020204" pitchFamily="34" charset="0"/>
                        </a:rPr>
                        <a:t>Legea 186/2008, art. 14 </a:t>
                      </a:r>
                      <a:br>
                        <a:rPr lang="ro-RO" sz="1200">
                          <a:effectLst/>
                          <a:latin typeface="Arial" panose="020B0604020202020204" pitchFamily="34" charset="0"/>
                          <a:cs typeface="Arial" panose="020B0604020202020204" pitchFamily="34" charset="0"/>
                        </a:rPr>
                      </a:br>
                      <a:r>
                        <a:rPr lang="ro-RO" sz="1200">
                          <a:effectLst/>
                          <a:latin typeface="Arial" panose="020B0604020202020204" pitchFamily="34" charset="0"/>
                          <a:cs typeface="Arial" panose="020B0604020202020204" pitchFamily="34" charset="0"/>
                        </a:rPr>
                        <a:t>alin. (1) lit. a)</a:t>
                      </a:r>
                      <a:endParaRPr lang="ru-RU" sz="1200">
                        <a:effectLst/>
                        <a:latin typeface="Arial" panose="020B0604020202020204" pitchFamily="34" charset="0"/>
                        <a:cs typeface="Arial" panose="020B0604020202020204" pitchFamily="34" charset="0"/>
                      </a:endParaRPr>
                    </a:p>
                    <a:p>
                      <a:pPr>
                        <a:spcAft>
                          <a:spcPts val="0"/>
                        </a:spcAft>
                      </a:pPr>
                      <a:r>
                        <a:rPr lang="ro-RO" sz="1200">
                          <a:effectLst/>
                          <a:latin typeface="Arial" panose="020B0604020202020204" pitchFamily="34" charset="0"/>
                          <a:cs typeface="Arial" panose="020B0604020202020204" pitchFamily="34" charset="0"/>
                        </a:rPr>
                        <a:t>HG nr. 95/2009, pct. 3 (5)</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extLst>
                  <a:ext uri="{0D108BD9-81ED-4DB2-BD59-A6C34878D82A}">
                    <a16:rowId xmlns:a16="http://schemas.microsoft.com/office/drawing/2014/main" val="1173943820"/>
                  </a:ext>
                </a:extLst>
              </a:tr>
              <a:tr h="699219">
                <a:tc>
                  <a:txBody>
                    <a:bodyPr/>
                    <a:lstStyle/>
                    <a:p>
                      <a:pPr algn="ctr">
                        <a:spcAft>
                          <a:spcPts val="0"/>
                        </a:spcAft>
                      </a:pPr>
                      <a:r>
                        <a:rPr lang="en-US" sz="1200">
                          <a:effectLst/>
                          <a:latin typeface="Arial" panose="020B0604020202020204" pitchFamily="34" charset="0"/>
                          <a:cs typeface="Arial" panose="020B0604020202020204" pitchFamily="34" charset="0"/>
                        </a:rPr>
                        <a:t>5</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a:effectLst/>
                          <a:latin typeface="Arial" panose="020B0604020202020204" pitchFamily="34" charset="0"/>
                          <a:cs typeface="Arial" panose="020B0604020202020204" pitchFamily="34" charset="0"/>
                        </a:rPr>
                        <a:t>Admiterea la munci interzise de lege a unor categorii de salariați </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dirty="0" err="1">
                          <a:effectLst/>
                          <a:latin typeface="Arial" panose="020B0604020202020204" pitchFamily="34" charset="0"/>
                          <a:cs typeface="Arial" panose="020B0604020202020204" pitchFamily="34" charset="0"/>
                        </a:rPr>
                        <a:t>p.j.</a:t>
                      </a:r>
                      <a:r>
                        <a:rPr lang="en-US" sz="1200" dirty="0">
                          <a:effectLst/>
                          <a:latin typeface="Arial" panose="020B0604020202020204" pitchFamily="34" charset="0"/>
                          <a:cs typeface="Arial" panose="020B0604020202020204" pitchFamily="34" charset="0"/>
                        </a:rPr>
                        <a:t>   -  250/400</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p.f.r</a:t>
                      </a:r>
                      <a:r>
                        <a:rPr lang="en-US" sz="1200" dirty="0">
                          <a:effectLst/>
                          <a:latin typeface="Arial" panose="020B0604020202020204" pitchFamily="34" charset="0"/>
                          <a:cs typeface="Arial" panose="020B0604020202020204" pitchFamily="34" charset="0"/>
                        </a:rPr>
                        <a:t>. - 100/200</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acaiași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incălcări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savîrșite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asupra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minorilor</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p.j.</a:t>
                      </a:r>
                      <a:r>
                        <a:rPr lang="en-US" sz="1200" dirty="0">
                          <a:effectLst/>
                          <a:latin typeface="Arial" panose="020B0604020202020204" pitchFamily="34" charset="0"/>
                          <a:cs typeface="Arial" panose="020B0604020202020204" pitchFamily="34" charset="0"/>
                        </a:rPr>
                        <a:t>   -  400/500</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p.f.r</a:t>
                      </a:r>
                      <a:r>
                        <a:rPr lang="en-US" sz="1200" dirty="0">
                          <a:effectLst/>
                          <a:latin typeface="Arial" panose="020B0604020202020204" pitchFamily="34" charset="0"/>
                          <a:cs typeface="Arial" panose="020B0604020202020204" pitchFamily="34" charset="0"/>
                        </a:rPr>
                        <a:t>. - 240/300</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ro-RO" sz="1200" dirty="0">
                          <a:effectLst/>
                          <a:latin typeface="Arial" panose="020B0604020202020204" pitchFamily="34" charset="0"/>
                          <a:cs typeface="Arial" panose="020B0604020202020204" pitchFamily="34" charset="0"/>
                        </a:rPr>
                        <a:t>Legea 186/2008, art. 13  lit. l)</a:t>
                      </a:r>
                      <a:endParaRPr lang="ru-RU" sz="1200" dirty="0">
                        <a:effectLst/>
                        <a:latin typeface="Arial" panose="020B0604020202020204" pitchFamily="34" charset="0"/>
                        <a:cs typeface="Arial" panose="020B0604020202020204" pitchFamily="34" charset="0"/>
                      </a:endParaRPr>
                    </a:p>
                    <a:p>
                      <a:pPr>
                        <a:spcAft>
                          <a:spcPts val="0"/>
                        </a:spcAft>
                      </a:pPr>
                      <a:r>
                        <a:rPr lang="ro-RO" sz="1200" dirty="0">
                          <a:effectLst/>
                          <a:latin typeface="Arial" panose="020B0604020202020204" pitchFamily="34" charset="0"/>
                          <a:cs typeface="Arial" panose="020B0604020202020204" pitchFamily="34" charset="0"/>
                        </a:rPr>
                        <a:t>HG nr. 95/2009, pct. 3 (7), pct.76-77</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extLst>
                  <a:ext uri="{0D108BD9-81ED-4DB2-BD59-A6C34878D82A}">
                    <a16:rowId xmlns:a16="http://schemas.microsoft.com/office/drawing/2014/main" val="1606049634"/>
                  </a:ext>
                </a:extLst>
              </a:tr>
              <a:tr h="699219">
                <a:tc>
                  <a:txBody>
                    <a:bodyPr/>
                    <a:lstStyle/>
                    <a:p>
                      <a:pPr algn="ctr">
                        <a:spcAft>
                          <a:spcPts val="0"/>
                        </a:spcAft>
                      </a:pPr>
                      <a:r>
                        <a:rPr lang="en-US" sz="1200">
                          <a:effectLst/>
                          <a:latin typeface="Arial" panose="020B0604020202020204" pitchFamily="34" charset="0"/>
                          <a:cs typeface="Arial" panose="020B0604020202020204" pitchFamily="34" charset="0"/>
                        </a:rPr>
                        <a:t>6</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a:effectLst/>
                          <a:latin typeface="Arial" panose="020B0604020202020204" pitchFamily="34" charset="0"/>
                          <a:cs typeface="Arial" panose="020B0604020202020204" pitchFamily="34" charset="0"/>
                        </a:rPr>
                        <a:t>Admiterea la muncă a salariaților fără pregatire profisională si/sau instruirea necesara în domeniul securității și sanatății  </a:t>
                      </a:r>
                      <a:r>
                        <a:rPr lang="ro-RO" sz="1200">
                          <a:effectLst/>
                          <a:latin typeface="Arial" panose="020B0604020202020204" pitchFamily="34" charset="0"/>
                          <a:cs typeface="Arial" panose="020B0604020202020204" pitchFamily="34" charset="0"/>
                        </a:rPr>
                        <a:t>în muncă</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dirty="0" err="1">
                          <a:effectLst/>
                          <a:latin typeface="Arial" panose="020B0604020202020204" pitchFamily="34" charset="0"/>
                          <a:cs typeface="Arial" panose="020B0604020202020204" pitchFamily="34" charset="0"/>
                        </a:rPr>
                        <a:t>p.j.</a:t>
                      </a:r>
                      <a:r>
                        <a:rPr lang="en-US" sz="1200" dirty="0">
                          <a:effectLst/>
                          <a:latin typeface="Arial" panose="020B0604020202020204" pitchFamily="34" charset="0"/>
                          <a:cs typeface="Arial" panose="020B0604020202020204" pitchFamily="34" charset="0"/>
                        </a:rPr>
                        <a:t>   -  250/400</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p.f.r</a:t>
                      </a:r>
                      <a:r>
                        <a:rPr lang="en-US" sz="1200" dirty="0">
                          <a:effectLst/>
                          <a:latin typeface="Arial" panose="020B0604020202020204" pitchFamily="34" charset="0"/>
                          <a:cs typeface="Arial" panose="020B0604020202020204" pitchFamily="34" charset="0"/>
                        </a:rPr>
                        <a:t>. - 100/200</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acaiași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incălcări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savîrșite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asupra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minorilor</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p.j.</a:t>
                      </a:r>
                      <a:r>
                        <a:rPr lang="en-US" sz="1200" dirty="0">
                          <a:effectLst/>
                          <a:latin typeface="Arial" panose="020B0604020202020204" pitchFamily="34" charset="0"/>
                          <a:cs typeface="Arial" panose="020B0604020202020204" pitchFamily="34" charset="0"/>
                        </a:rPr>
                        <a:t>   -  400/500</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p.f.r</a:t>
                      </a:r>
                      <a:r>
                        <a:rPr lang="en-US" sz="1200" dirty="0">
                          <a:effectLst/>
                          <a:latin typeface="Arial" panose="020B0604020202020204" pitchFamily="34" charset="0"/>
                          <a:cs typeface="Arial" panose="020B0604020202020204" pitchFamily="34" charset="0"/>
                        </a:rPr>
                        <a:t>. - 240/300</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ro-RO" sz="1200">
                          <a:effectLst/>
                          <a:latin typeface="Arial" panose="020B0604020202020204" pitchFamily="34" charset="0"/>
                          <a:cs typeface="Arial" panose="020B0604020202020204" pitchFamily="34" charset="0"/>
                        </a:rPr>
                        <a:t>Legea 186/2008, art. 17</a:t>
                      </a:r>
                      <a:endParaRPr lang="ru-RU" sz="1200">
                        <a:effectLst/>
                        <a:latin typeface="Arial" panose="020B0604020202020204" pitchFamily="34" charset="0"/>
                        <a:cs typeface="Arial" panose="020B0604020202020204" pitchFamily="34" charset="0"/>
                      </a:endParaRPr>
                    </a:p>
                    <a:p>
                      <a:pPr>
                        <a:spcAft>
                          <a:spcPts val="0"/>
                        </a:spcAft>
                      </a:pPr>
                      <a:r>
                        <a:rPr lang="ro-RO" sz="1200">
                          <a:effectLst/>
                          <a:latin typeface="Arial" panose="020B0604020202020204" pitchFamily="34" charset="0"/>
                          <a:cs typeface="Arial" panose="020B0604020202020204" pitchFamily="34" charset="0"/>
                        </a:rPr>
                        <a:t>HG nr. 95/2009, pct. 3 (10)</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extLst>
                  <a:ext uri="{0D108BD9-81ED-4DB2-BD59-A6C34878D82A}">
                    <a16:rowId xmlns:a16="http://schemas.microsoft.com/office/drawing/2014/main" val="3945378433"/>
                  </a:ext>
                </a:extLst>
              </a:tr>
              <a:tr h="699219">
                <a:tc>
                  <a:txBody>
                    <a:bodyPr/>
                    <a:lstStyle/>
                    <a:p>
                      <a:pPr algn="ctr">
                        <a:spcAft>
                          <a:spcPts val="0"/>
                        </a:spcAft>
                      </a:pPr>
                      <a:r>
                        <a:rPr lang="en-US" sz="1200">
                          <a:effectLst/>
                          <a:latin typeface="Arial" panose="020B0604020202020204" pitchFamily="34" charset="0"/>
                          <a:cs typeface="Arial" panose="020B0604020202020204" pitchFamily="34" charset="0"/>
                        </a:rPr>
                        <a:t>7</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a:effectLst/>
                          <a:latin typeface="Arial" panose="020B0604020202020204" pitchFamily="34" charset="0"/>
                          <a:cs typeface="Arial" panose="020B0604020202020204" pitchFamily="34" charset="0"/>
                        </a:rPr>
                        <a:t>Nerespectarea obligației de stabilire pentru salariați a atribuțiilor ce le revin în domeniul securității și sănătății  </a:t>
                      </a:r>
                      <a:r>
                        <a:rPr lang="ro-RO" sz="1200">
                          <a:effectLst/>
                          <a:latin typeface="Arial" panose="020B0604020202020204" pitchFamily="34" charset="0"/>
                          <a:cs typeface="Arial" panose="020B0604020202020204" pitchFamily="34" charset="0"/>
                        </a:rPr>
                        <a:t>în muncă</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a:effectLst/>
                          <a:latin typeface="Arial" panose="020B0604020202020204" pitchFamily="34" charset="0"/>
                          <a:cs typeface="Arial" panose="020B0604020202020204" pitchFamily="34" charset="0"/>
                        </a:rPr>
                        <a:t>p.j.   -  250/400</a:t>
                      </a:r>
                      <a:endParaRPr lang="ru-RU" sz="1200">
                        <a:effectLst/>
                        <a:latin typeface="Arial" panose="020B0604020202020204" pitchFamily="34" charset="0"/>
                        <a:cs typeface="Arial" panose="020B0604020202020204" pitchFamily="34" charset="0"/>
                      </a:endParaRPr>
                    </a:p>
                    <a:p>
                      <a:pPr>
                        <a:spcAft>
                          <a:spcPts val="0"/>
                        </a:spcAft>
                      </a:pPr>
                      <a:r>
                        <a:rPr lang="en-US" sz="1200">
                          <a:effectLst/>
                          <a:latin typeface="Arial" panose="020B0604020202020204" pitchFamily="34" charset="0"/>
                          <a:cs typeface="Arial" panose="020B0604020202020204" pitchFamily="34" charset="0"/>
                        </a:rPr>
                        <a:t>p.f.r. - 100/200</a:t>
                      </a:r>
                      <a:endParaRPr lang="ru-RU" sz="1200">
                        <a:effectLst/>
                        <a:latin typeface="Arial" panose="020B0604020202020204" pitchFamily="34" charset="0"/>
                        <a:cs typeface="Arial" panose="020B0604020202020204" pitchFamily="34" charset="0"/>
                      </a:endParaRPr>
                    </a:p>
                    <a:p>
                      <a:pPr>
                        <a:spcAft>
                          <a:spcPts val="0"/>
                        </a:spcAft>
                      </a:pPr>
                      <a:r>
                        <a:rPr lang="en-US" sz="1200">
                          <a:effectLst/>
                          <a:latin typeface="Arial" panose="020B0604020202020204" pitchFamily="34" charset="0"/>
                          <a:cs typeface="Arial" panose="020B0604020202020204" pitchFamily="34" charset="0"/>
                        </a:rPr>
                        <a:t>acaiași incălcări savîrșite asupra minorilor</a:t>
                      </a:r>
                      <a:endParaRPr lang="ru-RU" sz="1200">
                        <a:effectLst/>
                        <a:latin typeface="Arial" panose="020B0604020202020204" pitchFamily="34" charset="0"/>
                        <a:cs typeface="Arial" panose="020B0604020202020204" pitchFamily="34" charset="0"/>
                      </a:endParaRPr>
                    </a:p>
                    <a:p>
                      <a:pPr>
                        <a:spcAft>
                          <a:spcPts val="0"/>
                        </a:spcAft>
                      </a:pPr>
                      <a:r>
                        <a:rPr lang="en-US" sz="1200">
                          <a:effectLst/>
                          <a:latin typeface="Arial" panose="020B0604020202020204" pitchFamily="34" charset="0"/>
                          <a:cs typeface="Arial" panose="020B0604020202020204" pitchFamily="34" charset="0"/>
                        </a:rPr>
                        <a:t>p.j.   -  400/500</a:t>
                      </a:r>
                      <a:endParaRPr lang="ru-RU" sz="1200">
                        <a:effectLst/>
                        <a:latin typeface="Arial" panose="020B0604020202020204" pitchFamily="34" charset="0"/>
                        <a:cs typeface="Arial" panose="020B0604020202020204" pitchFamily="34" charset="0"/>
                      </a:endParaRPr>
                    </a:p>
                    <a:p>
                      <a:pPr>
                        <a:spcAft>
                          <a:spcPts val="0"/>
                        </a:spcAft>
                      </a:pPr>
                      <a:r>
                        <a:rPr lang="en-US" sz="1200">
                          <a:effectLst/>
                          <a:latin typeface="Arial" panose="020B0604020202020204" pitchFamily="34" charset="0"/>
                          <a:cs typeface="Arial" panose="020B0604020202020204" pitchFamily="34" charset="0"/>
                        </a:rPr>
                        <a:t>p.f.r. - 240/300</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ro-RO" sz="1200" dirty="0">
                          <a:effectLst/>
                          <a:latin typeface="Arial" panose="020B0604020202020204" pitchFamily="34" charset="0"/>
                          <a:cs typeface="Arial" panose="020B0604020202020204" pitchFamily="34" charset="0"/>
                        </a:rPr>
                        <a:t>Legea 186/2008, art. 13  lit. g)</a:t>
                      </a:r>
                      <a:endParaRPr lang="ru-RU" sz="1200" dirty="0">
                        <a:effectLst/>
                        <a:latin typeface="Arial" panose="020B0604020202020204" pitchFamily="34" charset="0"/>
                        <a:cs typeface="Arial" panose="020B0604020202020204" pitchFamily="34" charset="0"/>
                      </a:endParaRPr>
                    </a:p>
                    <a:p>
                      <a:pPr>
                        <a:spcAft>
                          <a:spcPts val="0"/>
                        </a:spcAft>
                      </a:pPr>
                      <a:r>
                        <a:rPr lang="ro-RO" sz="1200" dirty="0">
                          <a:effectLst/>
                          <a:latin typeface="Arial" panose="020B0604020202020204" pitchFamily="34" charset="0"/>
                          <a:cs typeface="Arial" panose="020B0604020202020204" pitchFamily="34" charset="0"/>
                        </a:rPr>
                        <a:t>HG nr. 95/2009, pct. 3 (3)</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extLst>
                  <a:ext uri="{0D108BD9-81ED-4DB2-BD59-A6C34878D82A}">
                    <a16:rowId xmlns:a16="http://schemas.microsoft.com/office/drawing/2014/main" val="1957199610"/>
                  </a:ext>
                </a:extLst>
              </a:tr>
            </a:tbl>
          </a:graphicData>
        </a:graphic>
      </p:graphicFrame>
      <p:sp>
        <p:nvSpPr>
          <p:cNvPr id="5" name="Rectangle 1">
            <a:extLst>
              <a:ext uri="{FF2B5EF4-FFF2-40B4-BE49-F238E27FC236}">
                <a16:creationId xmlns:a16="http://schemas.microsoft.com/office/drawing/2014/main" id="{2DC00589-B7FE-4249-AE96-F92F059EB90C}"/>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722458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A39E3A0C-B304-4EEB-B718-4F06D28D2BC9}"/>
              </a:ext>
            </a:extLst>
          </p:cNvPr>
          <p:cNvGraphicFramePr>
            <a:graphicFrameLocks noGrp="1"/>
          </p:cNvGraphicFramePr>
          <p:nvPr>
            <p:ph idx="1"/>
            <p:extLst>
              <p:ext uri="{D42A27DB-BD31-4B8C-83A1-F6EECF244321}">
                <p14:modId xmlns:p14="http://schemas.microsoft.com/office/powerpoint/2010/main" val="629156584"/>
              </p:ext>
            </p:extLst>
          </p:nvPr>
        </p:nvGraphicFramePr>
        <p:xfrm>
          <a:off x="323528" y="457200"/>
          <a:ext cx="8568951" cy="5492081"/>
        </p:xfrm>
        <a:graphic>
          <a:graphicData uri="http://schemas.openxmlformats.org/drawingml/2006/table">
            <a:tbl>
              <a:tblPr>
                <a:tableStyleId>{5C22544A-7EE6-4342-B048-85BDC9FD1C3A}</a:tableStyleId>
              </a:tblPr>
              <a:tblGrid>
                <a:gridCol w="483218">
                  <a:extLst>
                    <a:ext uri="{9D8B030D-6E8A-4147-A177-3AD203B41FA5}">
                      <a16:colId xmlns:a16="http://schemas.microsoft.com/office/drawing/2014/main" val="2385299926"/>
                    </a:ext>
                  </a:extLst>
                </a:gridCol>
                <a:gridCol w="3405214">
                  <a:extLst>
                    <a:ext uri="{9D8B030D-6E8A-4147-A177-3AD203B41FA5}">
                      <a16:colId xmlns:a16="http://schemas.microsoft.com/office/drawing/2014/main" val="953713728"/>
                    </a:ext>
                  </a:extLst>
                </a:gridCol>
                <a:gridCol w="1872208">
                  <a:extLst>
                    <a:ext uri="{9D8B030D-6E8A-4147-A177-3AD203B41FA5}">
                      <a16:colId xmlns:a16="http://schemas.microsoft.com/office/drawing/2014/main" val="445998383"/>
                    </a:ext>
                  </a:extLst>
                </a:gridCol>
                <a:gridCol w="2808311">
                  <a:extLst>
                    <a:ext uri="{9D8B030D-6E8A-4147-A177-3AD203B41FA5}">
                      <a16:colId xmlns:a16="http://schemas.microsoft.com/office/drawing/2014/main" val="8683015"/>
                    </a:ext>
                  </a:extLst>
                </a:gridCol>
              </a:tblGrid>
              <a:tr h="621129">
                <a:tc>
                  <a:txBody>
                    <a:bodyPr/>
                    <a:lstStyle/>
                    <a:p>
                      <a:pPr>
                        <a:spcAft>
                          <a:spcPts val="0"/>
                        </a:spcAft>
                      </a:pPr>
                      <a:r>
                        <a:rPr lang="en-US" sz="1200" b="1">
                          <a:effectLst/>
                          <a:latin typeface="Arial" panose="020B0604020202020204" pitchFamily="34" charset="0"/>
                          <a:cs typeface="Arial" panose="020B0604020202020204" pitchFamily="34" charset="0"/>
                        </a:rPr>
                        <a:t>Nr. crt.</a:t>
                      </a:r>
                      <a:endParaRPr lang="ru-RU" sz="1200" b="1">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b="1">
                          <a:effectLst/>
                          <a:latin typeface="Arial" panose="020B0604020202020204" pitchFamily="34" charset="0"/>
                          <a:cs typeface="Arial" panose="020B0604020202020204" pitchFamily="34" charset="0"/>
                        </a:rPr>
                        <a:t>Descrierea incalcarii actelor legislative si  normative </a:t>
                      </a:r>
                      <a:endParaRPr lang="ru-RU" sz="1200" b="1">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b="1">
                          <a:effectLst/>
                          <a:latin typeface="Arial" panose="020B0604020202020204" pitchFamily="34" charset="0"/>
                          <a:cs typeface="Arial" panose="020B0604020202020204" pitchFamily="34" charset="0"/>
                        </a:rPr>
                        <a:t>Marimea minim/maxim a sanctiunilor in unități contravenționale </a:t>
                      </a:r>
                      <a:endParaRPr lang="ru-RU" sz="1200" b="1">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b="1" dirty="0" err="1">
                          <a:effectLst/>
                          <a:latin typeface="Arial" panose="020B0604020202020204" pitchFamily="34" charset="0"/>
                          <a:cs typeface="Arial" panose="020B0604020202020204" pitchFamily="34" charset="0"/>
                        </a:rPr>
                        <a:t>Acte</a:t>
                      </a:r>
                      <a:r>
                        <a:rPr lang="en-US" sz="1200" b="1" dirty="0">
                          <a:effectLst/>
                          <a:latin typeface="Arial" panose="020B0604020202020204" pitchFamily="34" charset="0"/>
                          <a:cs typeface="Arial" panose="020B0604020202020204" pitchFamily="34" charset="0"/>
                        </a:rPr>
                        <a:t> legislative </a:t>
                      </a:r>
                      <a:r>
                        <a:rPr lang="en-US" sz="1200" b="1" dirty="0" err="1">
                          <a:effectLst/>
                          <a:latin typeface="Arial" panose="020B0604020202020204" pitchFamily="34" charset="0"/>
                          <a:cs typeface="Arial" panose="020B0604020202020204" pitchFamily="34" charset="0"/>
                        </a:rPr>
                        <a:t>și</a:t>
                      </a:r>
                      <a:r>
                        <a:rPr lang="en-US" sz="1200" b="1" dirty="0">
                          <a:effectLst/>
                          <a:latin typeface="Arial" panose="020B0604020202020204" pitchFamily="34" charset="0"/>
                          <a:cs typeface="Arial" panose="020B0604020202020204" pitchFamily="34" charset="0"/>
                        </a:rPr>
                        <a:t> normative  </a:t>
                      </a:r>
                      <a:r>
                        <a:rPr lang="en-US" sz="1200" b="1" dirty="0" err="1">
                          <a:effectLst/>
                          <a:latin typeface="Arial" panose="020B0604020202020204" pitchFamily="34" charset="0"/>
                          <a:cs typeface="Arial" panose="020B0604020202020204" pitchFamily="34" charset="0"/>
                        </a:rPr>
                        <a:t>ce</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reglamentează</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respectarea</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normelor</a:t>
                      </a:r>
                      <a:r>
                        <a:rPr lang="en-US" sz="1200" b="1" dirty="0">
                          <a:effectLst/>
                          <a:latin typeface="Arial" panose="020B0604020202020204" pitchFamily="34" charset="0"/>
                          <a:cs typeface="Arial" panose="020B0604020202020204" pitchFamily="34" charset="0"/>
                        </a:rPr>
                        <a:t> de </a:t>
                      </a:r>
                      <a:r>
                        <a:rPr lang="en-US" sz="1200" b="1" dirty="0" err="1">
                          <a:effectLst/>
                          <a:latin typeface="Arial" panose="020B0604020202020204" pitchFamily="34" charset="0"/>
                          <a:cs typeface="Arial" panose="020B0604020202020204" pitchFamily="34" charset="0"/>
                        </a:rPr>
                        <a:t>securitate</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si</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sanatate</a:t>
                      </a:r>
                      <a:r>
                        <a:rPr lang="en-US" sz="1200" b="1" dirty="0">
                          <a:effectLst/>
                          <a:latin typeface="Arial" panose="020B0604020202020204" pitchFamily="34" charset="0"/>
                          <a:cs typeface="Arial" panose="020B0604020202020204" pitchFamily="34" charset="0"/>
                        </a:rPr>
                        <a:t> in </a:t>
                      </a:r>
                      <a:r>
                        <a:rPr lang="en-US" sz="1200" b="1" dirty="0" err="1">
                          <a:effectLst/>
                          <a:latin typeface="Arial" panose="020B0604020202020204" pitchFamily="34" charset="0"/>
                          <a:cs typeface="Arial" panose="020B0604020202020204" pitchFamily="34" charset="0"/>
                        </a:rPr>
                        <a:t>munca</a:t>
                      </a:r>
                      <a:r>
                        <a:rPr lang="en-US" sz="1200" b="1" dirty="0">
                          <a:effectLst/>
                          <a:latin typeface="Arial" panose="020B0604020202020204" pitchFamily="34" charset="0"/>
                          <a:cs typeface="Arial" panose="020B0604020202020204" pitchFamily="34" charset="0"/>
                        </a:rPr>
                        <a:t> </a:t>
                      </a:r>
                      <a:endParaRPr lang="ru-RU" sz="1200" b="1" dirty="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extLst>
                  <a:ext uri="{0D108BD9-81ED-4DB2-BD59-A6C34878D82A}">
                    <a16:rowId xmlns:a16="http://schemas.microsoft.com/office/drawing/2014/main" val="500762120"/>
                  </a:ext>
                </a:extLst>
              </a:tr>
              <a:tr h="1217738">
                <a:tc>
                  <a:txBody>
                    <a:bodyPr/>
                    <a:lstStyle/>
                    <a:p>
                      <a:pPr algn="ctr">
                        <a:spcAft>
                          <a:spcPts val="0"/>
                        </a:spcAft>
                      </a:pPr>
                      <a:r>
                        <a:rPr lang="en-US" sz="1200" dirty="0">
                          <a:effectLst/>
                          <a:latin typeface="Arial" panose="020B0604020202020204" pitchFamily="34" charset="0"/>
                          <a:cs typeface="Arial" panose="020B0604020202020204" pitchFamily="34" charset="0"/>
                        </a:rPr>
                        <a:t>8</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a:effectLst/>
                          <a:latin typeface="Arial" panose="020B0604020202020204" pitchFamily="34" charset="0"/>
                          <a:cs typeface="Arial" panose="020B0604020202020204" pitchFamily="34" charset="0"/>
                        </a:rPr>
                        <a:t>Nerespectarea obligației de creare și menținere a condițiilor igienice și sanitare de muncă</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a:effectLst/>
                          <a:latin typeface="Arial" panose="020B0604020202020204" pitchFamily="34" charset="0"/>
                          <a:cs typeface="Arial" panose="020B0604020202020204" pitchFamily="34" charset="0"/>
                        </a:rPr>
                        <a:t>p.j.   -  250/400</a:t>
                      </a:r>
                      <a:endParaRPr lang="ru-RU" sz="1200">
                        <a:effectLst/>
                        <a:latin typeface="Arial" panose="020B0604020202020204" pitchFamily="34" charset="0"/>
                        <a:cs typeface="Arial" panose="020B0604020202020204" pitchFamily="34" charset="0"/>
                      </a:endParaRPr>
                    </a:p>
                    <a:p>
                      <a:pPr>
                        <a:spcAft>
                          <a:spcPts val="0"/>
                        </a:spcAft>
                      </a:pPr>
                      <a:r>
                        <a:rPr lang="en-US" sz="1200">
                          <a:effectLst/>
                          <a:latin typeface="Arial" panose="020B0604020202020204" pitchFamily="34" charset="0"/>
                          <a:cs typeface="Arial" panose="020B0604020202020204" pitchFamily="34" charset="0"/>
                        </a:rPr>
                        <a:t>p.f.r. - 100/200</a:t>
                      </a:r>
                      <a:endParaRPr lang="ru-RU" sz="1200">
                        <a:effectLst/>
                        <a:latin typeface="Arial" panose="020B0604020202020204" pitchFamily="34" charset="0"/>
                        <a:cs typeface="Arial" panose="020B0604020202020204" pitchFamily="34" charset="0"/>
                      </a:endParaRPr>
                    </a:p>
                    <a:p>
                      <a:pPr>
                        <a:spcAft>
                          <a:spcPts val="0"/>
                        </a:spcAft>
                      </a:pPr>
                      <a:r>
                        <a:rPr lang="en-US" sz="1200">
                          <a:effectLst/>
                          <a:latin typeface="Arial" panose="020B0604020202020204" pitchFamily="34" charset="0"/>
                          <a:cs typeface="Arial" panose="020B0604020202020204" pitchFamily="34" charset="0"/>
                        </a:rPr>
                        <a:t>acaiași incălcări savîrșite asupra minorilor</a:t>
                      </a:r>
                      <a:endParaRPr lang="ru-RU" sz="1200">
                        <a:effectLst/>
                        <a:latin typeface="Arial" panose="020B0604020202020204" pitchFamily="34" charset="0"/>
                        <a:cs typeface="Arial" panose="020B0604020202020204" pitchFamily="34" charset="0"/>
                      </a:endParaRPr>
                    </a:p>
                    <a:p>
                      <a:pPr>
                        <a:spcAft>
                          <a:spcPts val="0"/>
                        </a:spcAft>
                      </a:pPr>
                      <a:r>
                        <a:rPr lang="en-US" sz="1200">
                          <a:effectLst/>
                          <a:latin typeface="Arial" panose="020B0604020202020204" pitchFamily="34" charset="0"/>
                          <a:cs typeface="Arial" panose="020B0604020202020204" pitchFamily="34" charset="0"/>
                        </a:rPr>
                        <a:t>p.j.   -  400/500</a:t>
                      </a:r>
                      <a:endParaRPr lang="ru-RU" sz="1200">
                        <a:effectLst/>
                        <a:latin typeface="Arial" panose="020B0604020202020204" pitchFamily="34" charset="0"/>
                        <a:cs typeface="Arial" panose="020B0604020202020204" pitchFamily="34" charset="0"/>
                      </a:endParaRPr>
                    </a:p>
                    <a:p>
                      <a:pPr>
                        <a:spcAft>
                          <a:spcPts val="0"/>
                        </a:spcAft>
                      </a:pPr>
                      <a:r>
                        <a:rPr lang="en-US" sz="1200">
                          <a:effectLst/>
                          <a:latin typeface="Arial" panose="020B0604020202020204" pitchFamily="34" charset="0"/>
                          <a:cs typeface="Arial" panose="020B0604020202020204" pitchFamily="34" charset="0"/>
                        </a:rPr>
                        <a:t>p.f.r. - 240/300</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ro-RO" sz="1200" dirty="0">
                          <a:effectLst/>
                          <a:latin typeface="Arial" panose="020B0604020202020204" pitchFamily="34" charset="0"/>
                          <a:cs typeface="Arial" panose="020B0604020202020204" pitchFamily="34" charset="0"/>
                        </a:rPr>
                        <a:t>Legea 186/2008, art. 10  lit. k)</a:t>
                      </a:r>
                      <a:endParaRPr lang="ru-RU" sz="1200" dirty="0">
                        <a:effectLst/>
                        <a:latin typeface="Arial" panose="020B0604020202020204" pitchFamily="34" charset="0"/>
                        <a:cs typeface="Arial" panose="020B0604020202020204" pitchFamily="34" charset="0"/>
                      </a:endParaRPr>
                    </a:p>
                    <a:p>
                      <a:pPr>
                        <a:spcAft>
                          <a:spcPts val="0"/>
                        </a:spcAft>
                      </a:pPr>
                      <a:r>
                        <a:rPr lang="ro-RO" sz="1200" dirty="0">
                          <a:effectLst/>
                          <a:latin typeface="Arial" panose="020B0604020202020204" pitchFamily="34" charset="0"/>
                          <a:cs typeface="Arial" panose="020B0604020202020204" pitchFamily="34" charset="0"/>
                        </a:rPr>
                        <a:t>HG 353/2010 cu privire la aprobarea cerinţelor minime </a:t>
                      </a:r>
                      <a:br>
                        <a:rPr lang="ro-RO" sz="1200" dirty="0">
                          <a:effectLst/>
                          <a:latin typeface="Arial" panose="020B0604020202020204" pitchFamily="34" charset="0"/>
                          <a:cs typeface="Arial" panose="020B0604020202020204" pitchFamily="34" charset="0"/>
                        </a:rPr>
                      </a:br>
                      <a:r>
                        <a:rPr lang="ro-RO" sz="1200" dirty="0">
                          <a:effectLst/>
                          <a:latin typeface="Arial" panose="020B0604020202020204" pitchFamily="34" charset="0"/>
                          <a:cs typeface="Arial" panose="020B0604020202020204" pitchFamily="34" charset="0"/>
                        </a:rPr>
                        <a:t>de securitate şi sănătate la locul de muncă</a:t>
                      </a:r>
                      <a:endParaRPr lang="ru-RU" sz="1200" dirty="0">
                        <a:effectLst/>
                        <a:latin typeface="Arial" panose="020B0604020202020204" pitchFamily="34" charset="0"/>
                        <a:cs typeface="Arial" panose="020B0604020202020204" pitchFamily="34" charset="0"/>
                      </a:endParaRPr>
                    </a:p>
                    <a:p>
                      <a:pPr>
                        <a:spcAft>
                          <a:spcPts val="0"/>
                        </a:spcAft>
                      </a:pPr>
                      <a:r>
                        <a:rPr lang="en-US" sz="1200" dirty="0">
                          <a:effectLst/>
                          <a:latin typeface="Arial" panose="020B0604020202020204" pitchFamily="34" charset="0"/>
                          <a:cs typeface="Arial" panose="020B0604020202020204" pitchFamily="34" charset="0"/>
                        </a:rPr>
                        <a:t> </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extLst>
                  <a:ext uri="{0D108BD9-81ED-4DB2-BD59-A6C34878D82A}">
                    <a16:rowId xmlns:a16="http://schemas.microsoft.com/office/drawing/2014/main" val="1573972824"/>
                  </a:ext>
                </a:extLst>
              </a:tr>
              <a:tr h="1217738">
                <a:tc>
                  <a:txBody>
                    <a:bodyPr/>
                    <a:lstStyle/>
                    <a:p>
                      <a:pPr algn="ctr">
                        <a:spcAft>
                          <a:spcPts val="0"/>
                        </a:spcAft>
                      </a:pPr>
                      <a:r>
                        <a:rPr lang="en-US" sz="1200">
                          <a:effectLst/>
                          <a:latin typeface="Arial" panose="020B0604020202020204" pitchFamily="34" charset="0"/>
                          <a:cs typeface="Arial" panose="020B0604020202020204" pitchFamily="34" charset="0"/>
                        </a:rPr>
                        <a:t>9</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a:effectLst/>
                          <a:latin typeface="Arial" panose="020B0604020202020204" pitchFamily="34" charset="0"/>
                          <a:cs typeface="Arial" panose="020B0604020202020204" pitchFamily="34" charset="0"/>
                        </a:rPr>
                        <a:t>Nerespectarea obligației de acordare gratuită a echipamentelor de protecție</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dirty="0" err="1">
                          <a:effectLst/>
                          <a:latin typeface="Arial" panose="020B0604020202020204" pitchFamily="34" charset="0"/>
                          <a:cs typeface="Arial" panose="020B0604020202020204" pitchFamily="34" charset="0"/>
                        </a:rPr>
                        <a:t>p.j.</a:t>
                      </a:r>
                      <a:r>
                        <a:rPr lang="en-US" sz="1200" dirty="0">
                          <a:effectLst/>
                          <a:latin typeface="Arial" panose="020B0604020202020204" pitchFamily="34" charset="0"/>
                          <a:cs typeface="Arial" panose="020B0604020202020204" pitchFamily="34" charset="0"/>
                        </a:rPr>
                        <a:t>   -  250/400</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p.f.r</a:t>
                      </a:r>
                      <a:r>
                        <a:rPr lang="en-US" sz="1200" dirty="0">
                          <a:effectLst/>
                          <a:latin typeface="Arial" panose="020B0604020202020204" pitchFamily="34" charset="0"/>
                          <a:cs typeface="Arial" panose="020B0604020202020204" pitchFamily="34" charset="0"/>
                        </a:rPr>
                        <a:t>. - 100/200</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acaiași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incălcări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savîrșite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asupra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minorilor</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p.j.</a:t>
                      </a:r>
                      <a:r>
                        <a:rPr lang="en-US" sz="1200" dirty="0">
                          <a:effectLst/>
                          <a:latin typeface="Arial" panose="020B0604020202020204" pitchFamily="34" charset="0"/>
                          <a:cs typeface="Arial" panose="020B0604020202020204" pitchFamily="34" charset="0"/>
                        </a:rPr>
                        <a:t>   -  400/500</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p.f.r</a:t>
                      </a:r>
                      <a:r>
                        <a:rPr lang="en-US" sz="1200" dirty="0">
                          <a:effectLst/>
                          <a:latin typeface="Arial" panose="020B0604020202020204" pitchFamily="34" charset="0"/>
                          <a:cs typeface="Arial" panose="020B0604020202020204" pitchFamily="34" charset="0"/>
                        </a:rPr>
                        <a:t>. - 240/300</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ro-RO" sz="1200">
                          <a:effectLst/>
                          <a:latin typeface="Arial" panose="020B0604020202020204" pitchFamily="34" charset="0"/>
                          <a:cs typeface="Arial" panose="020B0604020202020204" pitchFamily="34" charset="0"/>
                        </a:rPr>
                        <a:t>Legea 186/2008, art. 13  lit. u)-x)</a:t>
                      </a:r>
                      <a:endParaRPr lang="ru-RU" sz="1200">
                        <a:effectLst/>
                        <a:latin typeface="Arial" panose="020B0604020202020204" pitchFamily="34" charset="0"/>
                        <a:cs typeface="Arial" panose="020B0604020202020204" pitchFamily="34" charset="0"/>
                      </a:endParaRPr>
                    </a:p>
                    <a:p>
                      <a:pPr>
                        <a:spcAft>
                          <a:spcPts val="0"/>
                        </a:spcAft>
                      </a:pPr>
                      <a:r>
                        <a:rPr lang="ro-RO" sz="1200">
                          <a:effectLst/>
                          <a:latin typeface="Arial" panose="020B0604020202020204" pitchFamily="34" charset="0"/>
                          <a:cs typeface="Arial" panose="020B0604020202020204" pitchFamily="34" charset="0"/>
                        </a:rPr>
                        <a:t>HG nr. 95/2009, pct. 3 (16)-(17)</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extLst>
                  <a:ext uri="{0D108BD9-81ED-4DB2-BD59-A6C34878D82A}">
                    <a16:rowId xmlns:a16="http://schemas.microsoft.com/office/drawing/2014/main" val="388780756"/>
                  </a:ext>
                </a:extLst>
              </a:tr>
              <a:tr h="1217738">
                <a:tc>
                  <a:txBody>
                    <a:bodyPr/>
                    <a:lstStyle/>
                    <a:p>
                      <a:pPr algn="ctr">
                        <a:spcAft>
                          <a:spcPts val="0"/>
                        </a:spcAft>
                      </a:pPr>
                      <a:r>
                        <a:rPr lang="en-US" sz="1200">
                          <a:effectLst/>
                          <a:latin typeface="Arial" panose="020B0604020202020204" pitchFamily="34" charset="0"/>
                          <a:cs typeface="Arial" panose="020B0604020202020204" pitchFamily="34" charset="0"/>
                        </a:rPr>
                        <a:t>10</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dirty="0" err="1">
                          <a:effectLst/>
                          <a:latin typeface="Arial" panose="020B0604020202020204" pitchFamily="34" charset="0"/>
                          <a:cs typeface="Arial" panose="020B0604020202020204" pitchFamily="34" charset="0"/>
                        </a:rPr>
                        <a:t>Nerespectarea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condițiilor</a:t>
                      </a:r>
                      <a:r>
                        <a:rPr lang="en-US" sz="1200" dirty="0">
                          <a:effectLst/>
                          <a:latin typeface="Arial" panose="020B0604020202020204" pitchFamily="34" charset="0"/>
                          <a:cs typeface="Arial" panose="020B0604020202020204" pitchFamily="34" charset="0"/>
                        </a:rPr>
                        <a:t> de </a:t>
                      </a:r>
                      <a:r>
                        <a:rPr lang="en-US" sz="1200" dirty="0" err="1">
                          <a:effectLst/>
                          <a:latin typeface="Arial" panose="020B0604020202020204" pitchFamily="34" charset="0"/>
                          <a:cs typeface="Arial" panose="020B0604020202020204" pitchFamily="34" charset="0"/>
                        </a:rPr>
                        <a:t>efectuare</a:t>
                      </a:r>
                      <a:r>
                        <a:rPr lang="en-US" sz="1200" dirty="0">
                          <a:effectLst/>
                          <a:latin typeface="Arial" panose="020B0604020202020204" pitchFamily="34" charset="0"/>
                          <a:cs typeface="Arial" panose="020B0604020202020204" pitchFamily="34" charset="0"/>
                        </a:rPr>
                        <a:t> a </a:t>
                      </a:r>
                      <a:r>
                        <a:rPr lang="en-US" sz="1200" dirty="0" err="1">
                          <a:effectLst/>
                          <a:latin typeface="Arial" panose="020B0604020202020204" pitchFamily="34" charset="0"/>
                          <a:cs typeface="Arial" panose="020B0604020202020204" pitchFamily="34" charset="0"/>
                        </a:rPr>
                        <a:t>examenului</a:t>
                      </a:r>
                      <a:r>
                        <a:rPr lang="en-US" sz="1200" dirty="0">
                          <a:effectLst/>
                          <a:latin typeface="Arial" panose="020B0604020202020204" pitchFamily="34" charset="0"/>
                          <a:cs typeface="Arial" panose="020B0604020202020204" pitchFamily="34" charset="0"/>
                        </a:rPr>
                        <a:t> medical periodic </a:t>
                      </a:r>
                      <a:r>
                        <a:rPr lang="en-US" sz="1200" dirty="0" err="1">
                          <a:effectLst/>
                          <a:latin typeface="Arial" panose="020B0604020202020204" pitchFamily="34" charset="0"/>
                          <a:cs typeface="Arial" panose="020B0604020202020204" pitchFamily="34" charset="0"/>
                        </a:rPr>
                        <a:t>în</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modul</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stabilit</a:t>
                      </a:r>
                      <a:r>
                        <a:rPr lang="en-US" sz="1200" dirty="0">
                          <a:effectLst/>
                          <a:latin typeface="Arial" panose="020B0604020202020204" pitchFamily="34" charset="0"/>
                          <a:cs typeface="Arial" panose="020B0604020202020204" pitchFamily="34" charset="0"/>
                        </a:rPr>
                        <a:t> de </a:t>
                      </a:r>
                      <a:r>
                        <a:rPr lang="en-US" sz="1200" dirty="0" err="1">
                          <a:effectLst/>
                          <a:latin typeface="Arial" panose="020B0604020202020204" pitchFamily="34" charset="0"/>
                          <a:cs typeface="Arial" panose="020B0604020202020204" pitchFamily="34" charset="0"/>
                        </a:rPr>
                        <a:t>lege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și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dupa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caz</a:t>
                      </a:r>
                      <a:r>
                        <a:rPr lang="en-US" sz="1200" dirty="0">
                          <a:effectLst/>
                          <a:latin typeface="Arial" panose="020B0604020202020204" pitchFamily="34" charset="0"/>
                          <a:cs typeface="Arial" panose="020B0604020202020204" pitchFamily="34" charset="0"/>
                        </a:rPr>
                        <a:t>, a </a:t>
                      </a:r>
                      <a:r>
                        <a:rPr lang="en-US" sz="1200" dirty="0" err="1">
                          <a:effectLst/>
                          <a:latin typeface="Arial" panose="020B0604020202020204" pitchFamily="34" charset="0"/>
                          <a:cs typeface="Arial" panose="020B0604020202020204" pitchFamily="34" charset="0"/>
                        </a:rPr>
                        <a:t>testarii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psihologice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periodice</a:t>
                      </a:r>
                      <a:r>
                        <a:rPr lang="en-US" sz="1200" dirty="0">
                          <a:effectLst/>
                          <a:latin typeface="Arial" panose="020B0604020202020204" pitchFamily="34" charset="0"/>
                          <a:cs typeface="Arial" panose="020B0604020202020204" pitchFamily="34" charset="0"/>
                        </a:rPr>
                        <a:t> a </a:t>
                      </a:r>
                      <a:r>
                        <a:rPr lang="en-US" sz="1200" dirty="0" err="1">
                          <a:effectLst/>
                          <a:latin typeface="Arial" panose="020B0604020202020204" pitchFamily="34" charset="0"/>
                          <a:cs typeface="Arial" panose="020B0604020202020204" pitchFamily="34" charset="0"/>
                        </a:rPr>
                        <a:t>salariaților</a:t>
                      </a:r>
                      <a:r>
                        <a:rPr lang="en-US" sz="1200" dirty="0">
                          <a:effectLst/>
                          <a:latin typeface="Arial" panose="020B0604020202020204" pitchFamily="34" charset="0"/>
                          <a:cs typeface="Arial" panose="020B0604020202020204" pitchFamily="34" charset="0"/>
                        </a:rPr>
                        <a:t> </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dirty="0" err="1">
                          <a:effectLst/>
                          <a:latin typeface="Arial" panose="020B0604020202020204" pitchFamily="34" charset="0"/>
                          <a:cs typeface="Arial" panose="020B0604020202020204" pitchFamily="34" charset="0"/>
                        </a:rPr>
                        <a:t>p.j.</a:t>
                      </a:r>
                      <a:r>
                        <a:rPr lang="en-US" sz="1200" dirty="0">
                          <a:effectLst/>
                          <a:latin typeface="Arial" panose="020B0604020202020204" pitchFamily="34" charset="0"/>
                          <a:cs typeface="Arial" panose="020B0604020202020204" pitchFamily="34" charset="0"/>
                        </a:rPr>
                        <a:t>   -  250/400</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p.f.r</a:t>
                      </a:r>
                      <a:r>
                        <a:rPr lang="en-US" sz="1200" dirty="0">
                          <a:effectLst/>
                          <a:latin typeface="Arial" panose="020B0604020202020204" pitchFamily="34" charset="0"/>
                          <a:cs typeface="Arial" panose="020B0604020202020204" pitchFamily="34" charset="0"/>
                        </a:rPr>
                        <a:t>. - 100/200</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acaiași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incălcări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savîrșite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asupra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minorilor</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p.j.</a:t>
                      </a:r>
                      <a:r>
                        <a:rPr lang="en-US" sz="1200" dirty="0">
                          <a:effectLst/>
                          <a:latin typeface="Arial" panose="020B0604020202020204" pitchFamily="34" charset="0"/>
                          <a:cs typeface="Arial" panose="020B0604020202020204" pitchFamily="34" charset="0"/>
                        </a:rPr>
                        <a:t>   -  400/500</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p.f.r</a:t>
                      </a:r>
                      <a:r>
                        <a:rPr lang="en-US" sz="1200" dirty="0">
                          <a:effectLst/>
                          <a:latin typeface="Arial" panose="020B0604020202020204" pitchFamily="34" charset="0"/>
                          <a:cs typeface="Arial" panose="020B0604020202020204" pitchFamily="34" charset="0"/>
                        </a:rPr>
                        <a:t>. - 240/300</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ro-RO" sz="1200" dirty="0">
                          <a:effectLst/>
                          <a:latin typeface="Arial" panose="020B0604020202020204" pitchFamily="34" charset="0"/>
                          <a:cs typeface="Arial" panose="020B0604020202020204" pitchFamily="34" charset="0"/>
                        </a:rPr>
                        <a:t>Legea 186/2008, art. 13  lit. m)</a:t>
                      </a:r>
                      <a:endParaRPr lang="ru-RU" sz="1200" dirty="0">
                        <a:effectLst/>
                        <a:latin typeface="Arial" panose="020B0604020202020204" pitchFamily="34" charset="0"/>
                        <a:cs typeface="Arial" panose="020B0604020202020204" pitchFamily="34" charset="0"/>
                      </a:endParaRPr>
                    </a:p>
                    <a:p>
                      <a:pPr>
                        <a:spcAft>
                          <a:spcPts val="0"/>
                        </a:spcAft>
                      </a:pPr>
                      <a:r>
                        <a:rPr lang="ro-RO" sz="1200" dirty="0">
                          <a:effectLst/>
                          <a:latin typeface="Arial" panose="020B0604020202020204" pitchFamily="34" charset="0"/>
                          <a:cs typeface="Arial" panose="020B0604020202020204" pitchFamily="34" charset="0"/>
                        </a:rPr>
                        <a:t>HG 1025/2016 </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pentru</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aprobarea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Regulamentului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sanitar</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privind</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supravegherea</a:t>
                      </a:r>
                      <a:r>
                        <a:rPr lang="en-US" sz="1200" dirty="0">
                          <a:effectLst/>
                          <a:latin typeface="Arial" panose="020B0604020202020204" pitchFamily="34" charset="0"/>
                          <a:cs typeface="Arial" panose="020B0604020202020204" pitchFamily="34" charset="0"/>
                        </a:rPr>
                        <a:t> </a:t>
                      </a:r>
                      <a:br>
                        <a:rPr lang="en-US" sz="1200" dirty="0">
                          <a:effectLst/>
                          <a:latin typeface="Arial" panose="020B0604020202020204" pitchFamily="34" charset="0"/>
                          <a:cs typeface="Arial" panose="020B0604020202020204" pitchFamily="34" charset="0"/>
                        </a:rPr>
                      </a:br>
                      <a:r>
                        <a:rPr lang="en-US" sz="1200" dirty="0" err="1">
                          <a:effectLst/>
                          <a:latin typeface="Arial" panose="020B0604020202020204" pitchFamily="34" charset="0"/>
                          <a:cs typeface="Arial" panose="020B0604020202020204" pitchFamily="34" charset="0"/>
                        </a:rPr>
                        <a:t>sănătăţii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persoanelor</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expuse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acţiunii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factorilor</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profesionali</a:t>
                      </a:r>
                      <a:r>
                        <a:rPr lang="en-US" sz="1200" dirty="0">
                          <a:effectLst/>
                          <a:latin typeface="Arial" panose="020B0604020202020204" pitchFamily="34" charset="0"/>
                          <a:cs typeface="Arial" panose="020B0604020202020204" pitchFamily="34" charset="0"/>
                        </a:rPr>
                        <a:t> de </a:t>
                      </a:r>
                      <a:r>
                        <a:rPr lang="en-US" sz="1200" dirty="0" err="1">
                          <a:effectLst/>
                          <a:latin typeface="Arial" panose="020B0604020202020204" pitchFamily="34" charset="0"/>
                          <a:cs typeface="Arial" panose="020B0604020202020204" pitchFamily="34" charset="0"/>
                        </a:rPr>
                        <a:t>risc</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extLst>
                  <a:ext uri="{0D108BD9-81ED-4DB2-BD59-A6C34878D82A}">
                    <a16:rowId xmlns:a16="http://schemas.microsoft.com/office/drawing/2014/main" val="3920321554"/>
                  </a:ext>
                </a:extLst>
              </a:tr>
              <a:tr h="1217738">
                <a:tc>
                  <a:txBody>
                    <a:bodyPr/>
                    <a:lstStyle/>
                    <a:p>
                      <a:pPr algn="ctr">
                        <a:spcAft>
                          <a:spcPts val="0"/>
                        </a:spcAft>
                      </a:pPr>
                      <a:r>
                        <a:rPr lang="en-US" sz="1200">
                          <a:effectLst/>
                          <a:latin typeface="Arial" panose="020B0604020202020204" pitchFamily="34" charset="0"/>
                          <a:cs typeface="Arial" panose="020B0604020202020204" pitchFamily="34" charset="0"/>
                        </a:rPr>
                        <a:t>11</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dirty="0" err="1">
                          <a:effectLst/>
                          <a:latin typeface="Arial" panose="020B0604020202020204" pitchFamily="34" charset="0"/>
                          <a:cs typeface="Arial" panose="020B0604020202020204" pitchFamily="34" charset="0"/>
                        </a:rPr>
                        <a:t>Nerespectare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obligației</a:t>
                      </a:r>
                      <a:r>
                        <a:rPr lang="en-US" sz="1200" dirty="0">
                          <a:effectLst/>
                          <a:latin typeface="Arial" panose="020B0604020202020204" pitchFamily="34" charset="0"/>
                          <a:cs typeface="Arial" panose="020B0604020202020204" pitchFamily="34" charset="0"/>
                        </a:rPr>
                        <a:t> de a </a:t>
                      </a:r>
                      <a:r>
                        <a:rPr lang="en-US" sz="1200" dirty="0" err="1">
                          <a:effectLst/>
                          <a:latin typeface="Arial" panose="020B0604020202020204" pitchFamily="34" charset="0"/>
                          <a:cs typeface="Arial" panose="020B0604020202020204" pitchFamily="34" charset="0"/>
                        </a:rPr>
                        <a:t>lua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masurile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necesare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pentru</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acordarea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primului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ajutor</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stingerea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incendiilor</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și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evacuarea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lucratorilor</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a:effectLst/>
                          <a:latin typeface="Arial" panose="020B0604020202020204" pitchFamily="34" charset="0"/>
                          <a:cs typeface="Arial" panose="020B0604020202020204" pitchFamily="34" charset="0"/>
                        </a:rPr>
                        <a:t>p.j.   -  250/400</a:t>
                      </a:r>
                      <a:endParaRPr lang="ru-RU" sz="1200">
                        <a:effectLst/>
                        <a:latin typeface="Arial" panose="020B0604020202020204" pitchFamily="34" charset="0"/>
                        <a:cs typeface="Arial" panose="020B0604020202020204" pitchFamily="34" charset="0"/>
                      </a:endParaRPr>
                    </a:p>
                    <a:p>
                      <a:pPr>
                        <a:spcAft>
                          <a:spcPts val="0"/>
                        </a:spcAft>
                      </a:pPr>
                      <a:r>
                        <a:rPr lang="en-US" sz="1200">
                          <a:effectLst/>
                          <a:latin typeface="Arial" panose="020B0604020202020204" pitchFamily="34" charset="0"/>
                          <a:cs typeface="Arial" panose="020B0604020202020204" pitchFamily="34" charset="0"/>
                        </a:rPr>
                        <a:t>p.f.r. - 100/200</a:t>
                      </a:r>
                      <a:endParaRPr lang="ru-RU" sz="1200">
                        <a:effectLst/>
                        <a:latin typeface="Arial" panose="020B0604020202020204" pitchFamily="34" charset="0"/>
                        <a:cs typeface="Arial" panose="020B0604020202020204" pitchFamily="34" charset="0"/>
                      </a:endParaRPr>
                    </a:p>
                    <a:p>
                      <a:pPr>
                        <a:spcAft>
                          <a:spcPts val="0"/>
                        </a:spcAft>
                      </a:pPr>
                      <a:r>
                        <a:rPr lang="en-US" sz="1200">
                          <a:effectLst/>
                          <a:latin typeface="Arial" panose="020B0604020202020204" pitchFamily="34" charset="0"/>
                          <a:cs typeface="Arial" panose="020B0604020202020204" pitchFamily="34" charset="0"/>
                        </a:rPr>
                        <a:t>acaiași incălcări savîrșite asupra minorilor</a:t>
                      </a:r>
                      <a:endParaRPr lang="ru-RU" sz="1200">
                        <a:effectLst/>
                        <a:latin typeface="Arial" panose="020B0604020202020204" pitchFamily="34" charset="0"/>
                        <a:cs typeface="Arial" panose="020B0604020202020204" pitchFamily="34" charset="0"/>
                      </a:endParaRPr>
                    </a:p>
                    <a:p>
                      <a:pPr>
                        <a:spcAft>
                          <a:spcPts val="0"/>
                        </a:spcAft>
                      </a:pPr>
                      <a:r>
                        <a:rPr lang="en-US" sz="1200">
                          <a:effectLst/>
                          <a:latin typeface="Arial" panose="020B0604020202020204" pitchFamily="34" charset="0"/>
                          <a:cs typeface="Arial" panose="020B0604020202020204" pitchFamily="34" charset="0"/>
                        </a:rPr>
                        <a:t>p.j.   -  400/500</a:t>
                      </a:r>
                      <a:endParaRPr lang="ru-RU" sz="1200">
                        <a:effectLst/>
                        <a:latin typeface="Arial" panose="020B0604020202020204" pitchFamily="34" charset="0"/>
                        <a:cs typeface="Arial" panose="020B0604020202020204" pitchFamily="34" charset="0"/>
                      </a:endParaRPr>
                    </a:p>
                    <a:p>
                      <a:pPr>
                        <a:spcAft>
                          <a:spcPts val="0"/>
                        </a:spcAft>
                      </a:pPr>
                      <a:r>
                        <a:rPr lang="en-US" sz="1200">
                          <a:effectLst/>
                          <a:latin typeface="Arial" panose="020B0604020202020204" pitchFamily="34" charset="0"/>
                          <a:cs typeface="Arial" panose="020B0604020202020204" pitchFamily="34" charset="0"/>
                        </a:rPr>
                        <a:t>p.f.r. - 240/300</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ro-RO" sz="1200" dirty="0">
                          <a:effectLst/>
                          <a:latin typeface="Arial" panose="020B0604020202020204" pitchFamily="34" charset="0"/>
                          <a:cs typeface="Arial" panose="020B0604020202020204" pitchFamily="34" charset="0"/>
                        </a:rPr>
                        <a:t>Legea 186/2008, art. 12</a:t>
                      </a:r>
                      <a:endParaRPr lang="ru-RU" sz="1200" dirty="0">
                        <a:effectLst/>
                        <a:latin typeface="Arial" panose="020B0604020202020204" pitchFamily="34" charset="0"/>
                        <a:cs typeface="Arial" panose="020B0604020202020204" pitchFamily="34" charset="0"/>
                      </a:endParaRPr>
                    </a:p>
                    <a:p>
                      <a:pPr>
                        <a:spcAft>
                          <a:spcPts val="0"/>
                        </a:spcAft>
                      </a:pPr>
                      <a:r>
                        <a:rPr lang="ro-RO" sz="1200" dirty="0">
                          <a:effectLst/>
                          <a:latin typeface="Arial" panose="020B0604020202020204" pitchFamily="34" charset="0"/>
                          <a:cs typeface="Arial" panose="020B0604020202020204" pitchFamily="34" charset="0"/>
                        </a:rPr>
                        <a:t>HG nr. 95/2009, pct. 3 (8), (11), (19)</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extLst>
                  <a:ext uri="{0D108BD9-81ED-4DB2-BD59-A6C34878D82A}">
                    <a16:rowId xmlns:a16="http://schemas.microsoft.com/office/drawing/2014/main" val="1120641151"/>
                  </a:ext>
                </a:extLst>
              </a:tr>
            </a:tbl>
          </a:graphicData>
        </a:graphic>
      </p:graphicFrame>
      <p:sp>
        <p:nvSpPr>
          <p:cNvPr id="5" name="Rectangle 1">
            <a:extLst>
              <a:ext uri="{FF2B5EF4-FFF2-40B4-BE49-F238E27FC236}">
                <a16:creationId xmlns:a16="http://schemas.microsoft.com/office/drawing/2014/main" id="{EF4B2EE1-065C-4901-B7B6-EEB71CC227A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86362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ABE4BDDF-303D-47C7-900A-71E9FA94A1A2}"/>
              </a:ext>
            </a:extLst>
          </p:cNvPr>
          <p:cNvGraphicFramePr>
            <a:graphicFrameLocks noGrp="1"/>
          </p:cNvGraphicFramePr>
          <p:nvPr>
            <p:ph idx="1"/>
            <p:extLst>
              <p:ext uri="{D42A27DB-BD31-4B8C-83A1-F6EECF244321}">
                <p14:modId xmlns:p14="http://schemas.microsoft.com/office/powerpoint/2010/main" val="955471689"/>
              </p:ext>
            </p:extLst>
          </p:nvPr>
        </p:nvGraphicFramePr>
        <p:xfrm>
          <a:off x="755576" y="620688"/>
          <a:ext cx="7776864" cy="3542364"/>
        </p:xfrm>
        <a:graphic>
          <a:graphicData uri="http://schemas.openxmlformats.org/drawingml/2006/table">
            <a:tbl>
              <a:tblPr>
                <a:tableStyleId>{5C22544A-7EE6-4342-B048-85BDC9FD1C3A}</a:tableStyleId>
              </a:tblPr>
              <a:tblGrid>
                <a:gridCol w="438550">
                  <a:extLst>
                    <a:ext uri="{9D8B030D-6E8A-4147-A177-3AD203B41FA5}">
                      <a16:colId xmlns:a16="http://schemas.microsoft.com/office/drawing/2014/main" val="1296156355"/>
                    </a:ext>
                  </a:extLst>
                </a:gridCol>
                <a:gridCol w="2712051">
                  <a:extLst>
                    <a:ext uri="{9D8B030D-6E8A-4147-A177-3AD203B41FA5}">
                      <a16:colId xmlns:a16="http://schemas.microsoft.com/office/drawing/2014/main" val="4053229691"/>
                    </a:ext>
                  </a:extLst>
                </a:gridCol>
                <a:gridCol w="1890507">
                  <a:extLst>
                    <a:ext uri="{9D8B030D-6E8A-4147-A177-3AD203B41FA5}">
                      <a16:colId xmlns:a16="http://schemas.microsoft.com/office/drawing/2014/main" val="2027502346"/>
                    </a:ext>
                  </a:extLst>
                </a:gridCol>
                <a:gridCol w="2735756">
                  <a:extLst>
                    <a:ext uri="{9D8B030D-6E8A-4147-A177-3AD203B41FA5}">
                      <a16:colId xmlns:a16="http://schemas.microsoft.com/office/drawing/2014/main" val="1110597960"/>
                    </a:ext>
                  </a:extLst>
                </a:gridCol>
              </a:tblGrid>
              <a:tr h="427442">
                <a:tc>
                  <a:txBody>
                    <a:bodyPr/>
                    <a:lstStyle/>
                    <a:p>
                      <a:pPr>
                        <a:spcAft>
                          <a:spcPts val="0"/>
                        </a:spcAft>
                      </a:pPr>
                      <a:r>
                        <a:rPr lang="en-US" sz="1200" b="1">
                          <a:effectLst/>
                          <a:latin typeface="Arial" panose="020B0604020202020204" pitchFamily="34" charset="0"/>
                          <a:cs typeface="Arial" panose="020B0604020202020204" pitchFamily="34" charset="0"/>
                        </a:rPr>
                        <a:t>Nr. crt.</a:t>
                      </a:r>
                      <a:endParaRPr lang="ru-RU" sz="1200" b="1">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b="1">
                          <a:effectLst/>
                          <a:latin typeface="Arial" panose="020B0604020202020204" pitchFamily="34" charset="0"/>
                          <a:cs typeface="Arial" panose="020B0604020202020204" pitchFamily="34" charset="0"/>
                        </a:rPr>
                        <a:t>Descrierea incalcarii actelor legislative si  normative </a:t>
                      </a:r>
                      <a:endParaRPr lang="ru-RU" sz="1200" b="1">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b="1">
                          <a:effectLst/>
                          <a:latin typeface="Arial" panose="020B0604020202020204" pitchFamily="34" charset="0"/>
                          <a:cs typeface="Arial" panose="020B0604020202020204" pitchFamily="34" charset="0"/>
                        </a:rPr>
                        <a:t>Marimea minim/maxim a sanctiunilor in unități contravenționale </a:t>
                      </a:r>
                      <a:endParaRPr lang="ru-RU" sz="1200" b="1">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b="1" dirty="0" err="1">
                          <a:effectLst/>
                          <a:latin typeface="Arial" panose="020B0604020202020204" pitchFamily="34" charset="0"/>
                          <a:cs typeface="Arial" panose="020B0604020202020204" pitchFamily="34" charset="0"/>
                        </a:rPr>
                        <a:t>Acte</a:t>
                      </a:r>
                      <a:r>
                        <a:rPr lang="en-US" sz="1200" b="1" dirty="0">
                          <a:effectLst/>
                          <a:latin typeface="Arial" panose="020B0604020202020204" pitchFamily="34" charset="0"/>
                          <a:cs typeface="Arial" panose="020B0604020202020204" pitchFamily="34" charset="0"/>
                        </a:rPr>
                        <a:t> legislative </a:t>
                      </a:r>
                      <a:r>
                        <a:rPr lang="en-US" sz="1200" b="1" dirty="0" err="1">
                          <a:effectLst/>
                          <a:latin typeface="Arial" panose="020B0604020202020204" pitchFamily="34" charset="0"/>
                          <a:cs typeface="Arial" panose="020B0604020202020204" pitchFamily="34" charset="0"/>
                        </a:rPr>
                        <a:t>și</a:t>
                      </a:r>
                      <a:r>
                        <a:rPr lang="en-US" sz="1200" b="1" dirty="0">
                          <a:effectLst/>
                          <a:latin typeface="Arial" panose="020B0604020202020204" pitchFamily="34" charset="0"/>
                          <a:cs typeface="Arial" panose="020B0604020202020204" pitchFamily="34" charset="0"/>
                        </a:rPr>
                        <a:t> normative  </a:t>
                      </a:r>
                      <a:r>
                        <a:rPr lang="en-US" sz="1200" b="1" dirty="0" err="1">
                          <a:effectLst/>
                          <a:latin typeface="Arial" panose="020B0604020202020204" pitchFamily="34" charset="0"/>
                          <a:cs typeface="Arial" panose="020B0604020202020204" pitchFamily="34" charset="0"/>
                        </a:rPr>
                        <a:t>ce</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reglamentează</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respectarea</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normelor</a:t>
                      </a:r>
                      <a:r>
                        <a:rPr lang="en-US" sz="1200" b="1" dirty="0">
                          <a:effectLst/>
                          <a:latin typeface="Arial" panose="020B0604020202020204" pitchFamily="34" charset="0"/>
                          <a:cs typeface="Arial" panose="020B0604020202020204" pitchFamily="34" charset="0"/>
                        </a:rPr>
                        <a:t> de </a:t>
                      </a:r>
                      <a:r>
                        <a:rPr lang="en-US" sz="1200" b="1" dirty="0" err="1">
                          <a:effectLst/>
                          <a:latin typeface="Arial" panose="020B0604020202020204" pitchFamily="34" charset="0"/>
                          <a:cs typeface="Arial" panose="020B0604020202020204" pitchFamily="34" charset="0"/>
                        </a:rPr>
                        <a:t>securitate</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si</a:t>
                      </a:r>
                      <a:r>
                        <a:rPr lang="en-US" sz="1200" b="1" dirty="0">
                          <a:effectLst/>
                          <a:latin typeface="Arial" panose="020B0604020202020204" pitchFamily="34" charset="0"/>
                          <a:cs typeface="Arial" panose="020B0604020202020204" pitchFamily="34" charset="0"/>
                        </a:rPr>
                        <a:t> </a:t>
                      </a:r>
                      <a:r>
                        <a:rPr lang="en-US" sz="1200" b="1" dirty="0" err="1">
                          <a:effectLst/>
                          <a:latin typeface="Arial" panose="020B0604020202020204" pitchFamily="34" charset="0"/>
                          <a:cs typeface="Arial" panose="020B0604020202020204" pitchFamily="34" charset="0"/>
                        </a:rPr>
                        <a:t>sanatate</a:t>
                      </a:r>
                      <a:r>
                        <a:rPr lang="en-US" sz="1200" b="1" dirty="0">
                          <a:effectLst/>
                          <a:latin typeface="Arial" panose="020B0604020202020204" pitchFamily="34" charset="0"/>
                          <a:cs typeface="Arial" panose="020B0604020202020204" pitchFamily="34" charset="0"/>
                        </a:rPr>
                        <a:t> in </a:t>
                      </a:r>
                      <a:r>
                        <a:rPr lang="en-US" sz="1200" b="1" dirty="0" err="1">
                          <a:effectLst/>
                          <a:latin typeface="Arial" panose="020B0604020202020204" pitchFamily="34" charset="0"/>
                          <a:cs typeface="Arial" panose="020B0604020202020204" pitchFamily="34" charset="0"/>
                        </a:rPr>
                        <a:t>munca</a:t>
                      </a:r>
                      <a:r>
                        <a:rPr lang="en-US" sz="1200" b="1" dirty="0">
                          <a:effectLst/>
                          <a:latin typeface="Arial" panose="020B0604020202020204" pitchFamily="34" charset="0"/>
                          <a:cs typeface="Arial" panose="020B0604020202020204" pitchFamily="34" charset="0"/>
                        </a:rPr>
                        <a:t> </a:t>
                      </a:r>
                      <a:endParaRPr lang="ru-RU" sz="1200" b="1" dirty="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extLst>
                  <a:ext uri="{0D108BD9-81ED-4DB2-BD59-A6C34878D82A}">
                    <a16:rowId xmlns:a16="http://schemas.microsoft.com/office/drawing/2014/main" val="666941867"/>
                  </a:ext>
                </a:extLst>
              </a:tr>
              <a:tr h="915172">
                <a:tc>
                  <a:txBody>
                    <a:bodyPr/>
                    <a:lstStyle/>
                    <a:p>
                      <a:pPr algn="ctr">
                        <a:spcAft>
                          <a:spcPts val="0"/>
                        </a:spcAft>
                      </a:pPr>
                      <a:r>
                        <a:rPr lang="en-US" sz="1200" dirty="0">
                          <a:effectLst/>
                          <a:latin typeface="Arial" panose="020B0604020202020204" pitchFamily="34" charset="0"/>
                          <a:cs typeface="Arial" panose="020B0604020202020204" pitchFamily="34" charset="0"/>
                        </a:rPr>
                        <a:t>12</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a:effectLst/>
                          <a:latin typeface="Arial" panose="020B0604020202020204" pitchFamily="34" charset="0"/>
                          <a:cs typeface="Arial" panose="020B0604020202020204" pitchFamily="34" charset="0"/>
                        </a:rPr>
                        <a:t>Nerespectarea obligației de a asigura funcționarea permanentă și corespunzătoare a sistemelor și dispozițiilor de protecție, a aparaturii de masurare și control, precum și a instalațiilor de captare, de reținere și de neautorizare a substanțelor nocive degerate în timpul proceselor tehnologice</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dirty="0" err="1">
                          <a:effectLst/>
                          <a:latin typeface="Arial" panose="020B0604020202020204" pitchFamily="34" charset="0"/>
                          <a:cs typeface="Arial" panose="020B0604020202020204" pitchFamily="34" charset="0"/>
                        </a:rPr>
                        <a:t>p.j.</a:t>
                      </a:r>
                      <a:r>
                        <a:rPr lang="en-US" sz="1200" dirty="0">
                          <a:effectLst/>
                          <a:latin typeface="Arial" panose="020B0604020202020204" pitchFamily="34" charset="0"/>
                          <a:cs typeface="Arial" panose="020B0604020202020204" pitchFamily="34" charset="0"/>
                        </a:rPr>
                        <a:t>   -  250/400</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p.f.r</a:t>
                      </a:r>
                      <a:r>
                        <a:rPr lang="en-US" sz="1200" dirty="0">
                          <a:effectLst/>
                          <a:latin typeface="Arial" panose="020B0604020202020204" pitchFamily="34" charset="0"/>
                          <a:cs typeface="Arial" panose="020B0604020202020204" pitchFamily="34" charset="0"/>
                        </a:rPr>
                        <a:t>. - 100/200</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acaiași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incălcări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savîrșite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asupra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minorilor</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p.j.</a:t>
                      </a:r>
                      <a:r>
                        <a:rPr lang="en-US" sz="1200" dirty="0">
                          <a:effectLst/>
                          <a:latin typeface="Arial" panose="020B0604020202020204" pitchFamily="34" charset="0"/>
                          <a:cs typeface="Arial" panose="020B0604020202020204" pitchFamily="34" charset="0"/>
                        </a:rPr>
                        <a:t>   -  400/500</a:t>
                      </a:r>
                      <a:endParaRPr lang="ru-RU" sz="1200" dirty="0">
                        <a:effectLst/>
                        <a:latin typeface="Arial" panose="020B0604020202020204" pitchFamily="34" charset="0"/>
                        <a:cs typeface="Arial" panose="020B0604020202020204" pitchFamily="34" charset="0"/>
                      </a:endParaRPr>
                    </a:p>
                    <a:p>
                      <a:pPr>
                        <a:spcAft>
                          <a:spcPts val="0"/>
                        </a:spcAft>
                      </a:pPr>
                      <a:r>
                        <a:rPr lang="en-US" sz="1200" dirty="0" err="1">
                          <a:effectLst/>
                          <a:latin typeface="Arial" panose="020B0604020202020204" pitchFamily="34" charset="0"/>
                          <a:cs typeface="Arial" panose="020B0604020202020204" pitchFamily="34" charset="0"/>
                        </a:rPr>
                        <a:t>p.f.r</a:t>
                      </a:r>
                      <a:r>
                        <a:rPr lang="en-US" sz="1200" dirty="0">
                          <a:effectLst/>
                          <a:latin typeface="Arial" panose="020B0604020202020204" pitchFamily="34" charset="0"/>
                          <a:cs typeface="Arial" panose="020B0604020202020204" pitchFamily="34" charset="0"/>
                        </a:rPr>
                        <a:t>. - 240/300</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ro-RO" sz="1200" dirty="0">
                          <a:effectLst/>
                          <a:latin typeface="Arial" panose="020B0604020202020204" pitchFamily="34" charset="0"/>
                          <a:cs typeface="Arial" panose="020B0604020202020204" pitchFamily="34" charset="0"/>
                        </a:rPr>
                        <a:t>Legea 186/2008, art. 13  lit. o)</a:t>
                      </a:r>
                      <a:endParaRPr lang="ru-RU" sz="1200" dirty="0">
                        <a:effectLst/>
                        <a:latin typeface="Arial" panose="020B0604020202020204" pitchFamily="34" charset="0"/>
                        <a:cs typeface="Arial" panose="020B0604020202020204" pitchFamily="34" charset="0"/>
                      </a:endParaRPr>
                    </a:p>
                    <a:p>
                      <a:pPr>
                        <a:spcAft>
                          <a:spcPts val="0"/>
                        </a:spcAft>
                      </a:pPr>
                      <a:r>
                        <a:rPr lang="ro-RO" sz="1200" dirty="0">
                          <a:effectLst/>
                          <a:latin typeface="Arial" panose="020B0604020202020204" pitchFamily="34" charset="0"/>
                          <a:cs typeface="Arial" panose="020B0604020202020204" pitchFamily="34" charset="0"/>
                        </a:rPr>
                        <a:t>HG nr. 95/2009, pct. 3 (14) - (15)</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extLst>
                  <a:ext uri="{0D108BD9-81ED-4DB2-BD59-A6C34878D82A}">
                    <a16:rowId xmlns:a16="http://schemas.microsoft.com/office/drawing/2014/main" val="2015462045"/>
                  </a:ext>
                </a:extLst>
              </a:tr>
              <a:tr h="817626">
                <a:tc>
                  <a:txBody>
                    <a:bodyPr/>
                    <a:lstStyle/>
                    <a:p>
                      <a:pPr algn="ctr">
                        <a:spcAft>
                          <a:spcPts val="0"/>
                        </a:spcAft>
                      </a:pPr>
                      <a:r>
                        <a:rPr lang="en-US" sz="1200">
                          <a:effectLst/>
                          <a:latin typeface="Arial" panose="020B0604020202020204" pitchFamily="34" charset="0"/>
                          <a:cs typeface="Arial" panose="020B0604020202020204" pitchFamily="34" charset="0"/>
                        </a:rPr>
                        <a:t>13</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a:effectLst/>
                          <a:latin typeface="Arial" panose="020B0604020202020204" pitchFamily="34" charset="0"/>
                          <a:cs typeface="Arial" panose="020B0604020202020204" pitchFamily="34" charset="0"/>
                        </a:rPr>
                        <a:t>Neasigurarea comunicarii, cercetarii, evidenței și a raportarii în mod stabilit a accidentelor de munca, cu exepția cazurilor în care menținerea acstei stari poate genera alte  accidente de muncă ori poate pune în pericol viața accidentaților sau a altor persoane</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en-US" sz="1200" dirty="0" err="1">
                          <a:effectLst/>
                          <a:latin typeface="Arial" panose="020B0604020202020204" pitchFamily="34" charset="0"/>
                          <a:cs typeface="Arial" panose="020B0604020202020204" pitchFamily="34" charset="0"/>
                        </a:rPr>
                        <a:t>p.f.r</a:t>
                      </a:r>
                      <a:r>
                        <a:rPr lang="en-US" sz="1200" dirty="0">
                          <a:effectLst/>
                          <a:latin typeface="Arial" panose="020B0604020202020204" pitchFamily="34" charset="0"/>
                          <a:cs typeface="Arial" panose="020B0604020202020204" pitchFamily="34" charset="0"/>
                        </a:rPr>
                        <a:t>. - 300/400</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tc>
                  <a:txBody>
                    <a:bodyPr/>
                    <a:lstStyle/>
                    <a:p>
                      <a:pPr>
                        <a:spcAft>
                          <a:spcPts val="0"/>
                        </a:spcAft>
                      </a:pPr>
                      <a:r>
                        <a:rPr lang="ro-RO" sz="1200" dirty="0">
                          <a:effectLst/>
                          <a:latin typeface="Arial" panose="020B0604020202020204" pitchFamily="34" charset="0"/>
                          <a:cs typeface="Arial" panose="020B0604020202020204" pitchFamily="34" charset="0"/>
                        </a:rPr>
                        <a:t>Legea 186/2008, art. 13  lit. p)-u)</a:t>
                      </a:r>
                      <a:endParaRPr lang="ru-RU" sz="1200" dirty="0">
                        <a:effectLst/>
                        <a:latin typeface="Arial" panose="020B0604020202020204" pitchFamily="34" charset="0"/>
                        <a:cs typeface="Arial" panose="020B0604020202020204" pitchFamily="34" charset="0"/>
                      </a:endParaRPr>
                    </a:p>
                    <a:p>
                      <a:pPr>
                        <a:spcAft>
                          <a:spcPts val="0"/>
                        </a:spcAft>
                      </a:pPr>
                      <a:r>
                        <a:rPr lang="ro-RO" sz="1200" dirty="0">
                          <a:effectLst/>
                          <a:latin typeface="Arial" panose="020B0604020202020204" pitchFamily="34" charset="0"/>
                          <a:cs typeface="Arial" panose="020B0604020202020204" pitchFamily="34" charset="0"/>
                        </a:rPr>
                        <a:t>HG nr. 95/2009, pct. 3 (18)</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1274" marR="11274" marT="11274" marB="11274"/>
                </a:tc>
                <a:extLst>
                  <a:ext uri="{0D108BD9-81ED-4DB2-BD59-A6C34878D82A}">
                    <a16:rowId xmlns:a16="http://schemas.microsoft.com/office/drawing/2014/main" val="2816076504"/>
                  </a:ext>
                </a:extLst>
              </a:tr>
            </a:tbl>
          </a:graphicData>
        </a:graphic>
      </p:graphicFrame>
      <p:sp>
        <p:nvSpPr>
          <p:cNvPr id="5" name="Rectangle 1">
            <a:extLst>
              <a:ext uri="{FF2B5EF4-FFF2-40B4-BE49-F238E27FC236}">
                <a16:creationId xmlns:a16="http://schemas.microsoft.com/office/drawing/2014/main" id="{178BBC61-90AC-4640-9C0F-95CC13DCE70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7" name="Рисунок 6">
            <a:extLst>
              <a:ext uri="{FF2B5EF4-FFF2-40B4-BE49-F238E27FC236}">
                <a16:creationId xmlns:a16="http://schemas.microsoft.com/office/drawing/2014/main" id="{9415B8FB-F40D-47A3-82BB-CACCCABAB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4326540"/>
            <a:ext cx="5544616" cy="2531460"/>
          </a:xfrm>
          <a:prstGeom prst="rect">
            <a:avLst/>
          </a:prstGeom>
        </p:spPr>
      </p:pic>
    </p:spTree>
    <p:extLst>
      <p:ext uri="{BB962C8B-B14F-4D97-AF65-F5344CB8AC3E}">
        <p14:creationId xmlns:p14="http://schemas.microsoft.com/office/powerpoint/2010/main" val="3153113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B5677207-C70C-4EA4-BFEE-76ABE01A538E}"/>
              </a:ext>
            </a:extLst>
          </p:cNvPr>
          <p:cNvSpPr>
            <a:spLocks noGrp="1"/>
          </p:cNvSpPr>
          <p:nvPr>
            <p:ph idx="1"/>
          </p:nvPr>
        </p:nvSpPr>
        <p:spPr>
          <a:xfrm>
            <a:off x="611560" y="404664"/>
            <a:ext cx="8075240" cy="5602627"/>
          </a:xfrm>
        </p:spPr>
        <p:txBody>
          <a:bodyPr>
            <a:normAutofit/>
          </a:bodyPr>
          <a:lstStyle/>
          <a:p>
            <a:pPr marL="109728" indent="0" algn="ctr">
              <a:buNone/>
              <a:tabLst>
                <a:tab pos="5940425" algn="l"/>
              </a:tabLst>
            </a:pPr>
            <a:r>
              <a:rPr lang="en-US" sz="1700" b="1" dirty="0" err="1">
                <a:solidFill>
                  <a:srgbClr val="333333"/>
                </a:solidFill>
                <a:latin typeface="Times New Roman" panose="02020603050405020304" pitchFamily="18" charset="0"/>
                <a:ea typeface="Times New Roman" panose="02020603050405020304" pitchFamily="18" charset="0"/>
              </a:rPr>
              <a:t>Primul</a:t>
            </a:r>
            <a:r>
              <a:rPr lang="en-US" sz="1700" b="1" dirty="0">
                <a:solidFill>
                  <a:srgbClr val="333333"/>
                </a:solidFill>
                <a:latin typeface="Times New Roman" panose="02020603050405020304" pitchFamily="18" charset="0"/>
                <a:ea typeface="Times New Roman" panose="02020603050405020304" pitchFamily="18" charset="0"/>
              </a:rPr>
              <a:t> </a:t>
            </a:r>
            <a:r>
              <a:rPr lang="en-US" sz="1700" b="1" dirty="0" err="1">
                <a:solidFill>
                  <a:srgbClr val="333333"/>
                </a:solidFill>
                <a:latin typeface="Times New Roman" panose="02020603050405020304" pitchFamily="18" charset="0"/>
                <a:ea typeface="Times New Roman" panose="02020603050405020304" pitchFamily="18" charset="0"/>
              </a:rPr>
              <a:t>ajutor</a:t>
            </a:r>
            <a:r>
              <a:rPr lang="en-US" sz="1700" b="1" dirty="0">
                <a:solidFill>
                  <a:srgbClr val="333333"/>
                </a:solidFill>
                <a:latin typeface="Times New Roman" panose="02020603050405020304" pitchFamily="18" charset="0"/>
                <a:ea typeface="Times New Roman" panose="02020603050405020304" pitchFamily="18" charset="0"/>
              </a:rPr>
              <a:t>, </a:t>
            </a:r>
            <a:r>
              <a:rPr lang="en-US" sz="1700" b="1" dirty="0" err="1">
                <a:solidFill>
                  <a:srgbClr val="333333"/>
                </a:solidFill>
                <a:latin typeface="Times New Roman" panose="02020603050405020304" pitchFamily="18" charset="0"/>
                <a:ea typeface="Times New Roman" panose="02020603050405020304" pitchFamily="18" charset="0"/>
              </a:rPr>
              <a:t>stingerea</a:t>
            </a:r>
            <a:r>
              <a:rPr lang="en-US" sz="1700" b="1" dirty="0">
                <a:solidFill>
                  <a:srgbClr val="333333"/>
                </a:solidFill>
                <a:latin typeface="Times New Roman" panose="02020603050405020304" pitchFamily="18" charset="0"/>
                <a:ea typeface="Times New Roman" panose="02020603050405020304" pitchFamily="18" charset="0"/>
              </a:rPr>
              <a:t> </a:t>
            </a:r>
            <a:r>
              <a:rPr lang="en-US" sz="1700" b="1" dirty="0" err="1">
                <a:solidFill>
                  <a:srgbClr val="333333"/>
                </a:solidFill>
                <a:latin typeface="Times New Roman" panose="02020603050405020304" pitchFamily="18" charset="0"/>
                <a:ea typeface="Times New Roman" panose="02020603050405020304" pitchFamily="18" charset="0"/>
              </a:rPr>
              <a:t>incendiilor</a:t>
            </a:r>
            <a:r>
              <a:rPr lang="en-US" sz="1700" b="1" dirty="0">
                <a:solidFill>
                  <a:srgbClr val="333333"/>
                </a:solidFill>
                <a:latin typeface="Times New Roman" panose="02020603050405020304" pitchFamily="18" charset="0"/>
                <a:ea typeface="Times New Roman" panose="02020603050405020304" pitchFamily="18" charset="0"/>
              </a:rPr>
              <a:t> </a:t>
            </a:r>
            <a:r>
              <a:rPr lang="en-US" sz="1700" b="1" dirty="0" err="1">
                <a:solidFill>
                  <a:srgbClr val="333333"/>
                </a:solidFill>
                <a:latin typeface="Times New Roman" panose="02020603050405020304" pitchFamily="18" charset="0"/>
                <a:ea typeface="Times New Roman" panose="02020603050405020304" pitchFamily="18" charset="0"/>
              </a:rPr>
              <a:t>şi</a:t>
            </a:r>
            <a:r>
              <a:rPr lang="en-US" sz="1700" b="1" dirty="0">
                <a:solidFill>
                  <a:srgbClr val="333333"/>
                </a:solidFill>
                <a:latin typeface="Times New Roman" panose="02020603050405020304" pitchFamily="18" charset="0"/>
                <a:ea typeface="Times New Roman" panose="02020603050405020304" pitchFamily="18" charset="0"/>
              </a:rPr>
              <a:t> </a:t>
            </a:r>
            <a:r>
              <a:rPr lang="en-US" sz="1700" b="1" dirty="0" err="1">
                <a:solidFill>
                  <a:srgbClr val="333333"/>
                </a:solidFill>
                <a:latin typeface="Times New Roman" panose="02020603050405020304" pitchFamily="18" charset="0"/>
                <a:ea typeface="Times New Roman" panose="02020603050405020304" pitchFamily="18" charset="0"/>
              </a:rPr>
              <a:t>evacuarea</a:t>
            </a:r>
            <a:r>
              <a:rPr lang="en-US" sz="1700" b="1" dirty="0">
                <a:solidFill>
                  <a:srgbClr val="333333"/>
                </a:solidFill>
                <a:latin typeface="Times New Roman" panose="02020603050405020304" pitchFamily="18" charset="0"/>
                <a:ea typeface="Times New Roman" panose="02020603050405020304" pitchFamily="18" charset="0"/>
              </a:rPr>
              <a:t> </a:t>
            </a:r>
            <a:r>
              <a:rPr lang="en-US" sz="1700" b="1" dirty="0" err="1">
                <a:solidFill>
                  <a:srgbClr val="333333"/>
                </a:solidFill>
                <a:latin typeface="Times New Roman" panose="02020603050405020304" pitchFamily="18" charset="0"/>
                <a:ea typeface="Times New Roman" panose="02020603050405020304" pitchFamily="18" charset="0"/>
              </a:rPr>
              <a:t>lucrătorilor</a:t>
            </a:r>
            <a:r>
              <a:rPr lang="en-US" sz="1700" b="1" dirty="0">
                <a:solidFill>
                  <a:srgbClr val="333333"/>
                </a:solidFill>
                <a:latin typeface="Times New Roman" panose="02020603050405020304" pitchFamily="18" charset="0"/>
                <a:ea typeface="Times New Roman" panose="02020603050405020304" pitchFamily="18" charset="0"/>
              </a:rPr>
              <a:t> </a:t>
            </a:r>
            <a:r>
              <a:rPr lang="en-US" sz="1700" b="1" dirty="0" err="1">
                <a:solidFill>
                  <a:srgbClr val="333333"/>
                </a:solidFill>
                <a:latin typeface="Times New Roman" panose="02020603050405020304" pitchFamily="18" charset="0"/>
                <a:ea typeface="Times New Roman" panose="02020603050405020304" pitchFamily="18" charset="0"/>
              </a:rPr>
              <a:t>în</a:t>
            </a:r>
            <a:r>
              <a:rPr lang="en-US" sz="1700" b="1" dirty="0">
                <a:solidFill>
                  <a:srgbClr val="333333"/>
                </a:solidFill>
                <a:latin typeface="Times New Roman" panose="02020603050405020304" pitchFamily="18" charset="0"/>
                <a:ea typeface="Times New Roman" panose="02020603050405020304" pitchFamily="18" charset="0"/>
              </a:rPr>
              <a:t> </a:t>
            </a:r>
            <a:r>
              <a:rPr lang="en-US" sz="1700" b="1" dirty="0" err="1">
                <a:solidFill>
                  <a:srgbClr val="333333"/>
                </a:solidFill>
                <a:latin typeface="Times New Roman" panose="02020603050405020304" pitchFamily="18" charset="0"/>
                <a:ea typeface="Times New Roman" panose="02020603050405020304" pitchFamily="18" charset="0"/>
              </a:rPr>
              <a:t>cazul</a:t>
            </a:r>
            <a:r>
              <a:rPr lang="en-US" sz="1700" b="1" dirty="0">
                <a:solidFill>
                  <a:srgbClr val="333333"/>
                </a:solidFill>
                <a:latin typeface="Times New Roman" panose="02020603050405020304" pitchFamily="18" charset="0"/>
                <a:ea typeface="Times New Roman" panose="02020603050405020304" pitchFamily="18" charset="0"/>
              </a:rPr>
              <a:t> </a:t>
            </a:r>
            <a:r>
              <a:rPr lang="en-US" sz="1700" b="1" dirty="0" err="1">
                <a:solidFill>
                  <a:srgbClr val="333333"/>
                </a:solidFill>
                <a:latin typeface="Times New Roman" panose="02020603050405020304" pitchFamily="18" charset="0"/>
                <a:ea typeface="Times New Roman" panose="02020603050405020304" pitchFamily="18" charset="0"/>
              </a:rPr>
              <a:t>unui</a:t>
            </a:r>
            <a:r>
              <a:rPr lang="en-US" sz="1700" b="1" dirty="0">
                <a:solidFill>
                  <a:srgbClr val="333333"/>
                </a:solidFill>
                <a:latin typeface="Times New Roman" panose="02020603050405020304" pitchFamily="18" charset="0"/>
                <a:ea typeface="Times New Roman" panose="02020603050405020304" pitchFamily="18" charset="0"/>
              </a:rPr>
              <a:t> </a:t>
            </a:r>
            <a:r>
              <a:rPr lang="en-US" sz="1700" b="1" dirty="0" err="1">
                <a:solidFill>
                  <a:srgbClr val="333333"/>
                </a:solidFill>
                <a:latin typeface="Times New Roman" panose="02020603050405020304" pitchFamily="18" charset="0"/>
                <a:ea typeface="Times New Roman" panose="02020603050405020304" pitchFamily="18" charset="0"/>
              </a:rPr>
              <a:t>pericol</a:t>
            </a:r>
            <a:r>
              <a:rPr lang="en-US" sz="1700" b="1" dirty="0">
                <a:solidFill>
                  <a:srgbClr val="333333"/>
                </a:solidFill>
                <a:latin typeface="Times New Roman" panose="02020603050405020304" pitchFamily="18" charset="0"/>
                <a:ea typeface="Times New Roman" panose="02020603050405020304" pitchFamily="18" charset="0"/>
              </a:rPr>
              <a:t> </a:t>
            </a:r>
            <a:r>
              <a:rPr lang="en-US" sz="1700" b="1" dirty="0" err="1">
                <a:solidFill>
                  <a:srgbClr val="333333"/>
                </a:solidFill>
                <a:latin typeface="Times New Roman" panose="02020603050405020304" pitchFamily="18" charset="0"/>
                <a:ea typeface="Times New Roman" panose="02020603050405020304" pitchFamily="18" charset="0"/>
              </a:rPr>
              <a:t>grav</a:t>
            </a:r>
            <a:r>
              <a:rPr lang="en-US" sz="1700" b="1" dirty="0">
                <a:solidFill>
                  <a:srgbClr val="333333"/>
                </a:solidFill>
                <a:latin typeface="Times New Roman" panose="02020603050405020304" pitchFamily="18" charset="0"/>
                <a:ea typeface="Times New Roman" panose="02020603050405020304" pitchFamily="18" charset="0"/>
              </a:rPr>
              <a:t> </a:t>
            </a:r>
            <a:r>
              <a:rPr lang="en-US" sz="1700" b="1" dirty="0" err="1">
                <a:solidFill>
                  <a:srgbClr val="333333"/>
                </a:solidFill>
                <a:latin typeface="Times New Roman" panose="02020603050405020304" pitchFamily="18" charset="0"/>
                <a:ea typeface="Times New Roman" panose="02020603050405020304" pitchFamily="18" charset="0"/>
              </a:rPr>
              <a:t>şi</a:t>
            </a:r>
            <a:r>
              <a:rPr lang="en-US" sz="1700" b="1" dirty="0">
                <a:solidFill>
                  <a:srgbClr val="333333"/>
                </a:solidFill>
                <a:latin typeface="Times New Roman" panose="02020603050405020304" pitchFamily="18" charset="0"/>
                <a:ea typeface="Times New Roman" panose="02020603050405020304" pitchFamily="18" charset="0"/>
              </a:rPr>
              <a:t> </a:t>
            </a:r>
            <a:r>
              <a:rPr lang="en-US" sz="1700" b="1" dirty="0" err="1">
                <a:solidFill>
                  <a:srgbClr val="333333"/>
                </a:solidFill>
                <a:latin typeface="Times New Roman" panose="02020603050405020304" pitchFamily="18" charset="0"/>
                <a:ea typeface="Times New Roman" panose="02020603050405020304" pitchFamily="18" charset="0"/>
              </a:rPr>
              <a:t>imediat</a:t>
            </a:r>
            <a:endParaRPr lang="ru-RU" sz="1700" dirty="0">
              <a:latin typeface="Times New Roman" panose="02020603050405020304" pitchFamily="18" charset="0"/>
              <a:ea typeface="Times New Roman" panose="02020603050405020304" pitchFamily="18" charset="0"/>
            </a:endParaRPr>
          </a:p>
          <a:p>
            <a:pPr marL="109728" indent="0" algn="ctr">
              <a:buNone/>
              <a:tabLst>
                <a:tab pos="5940425" algn="l"/>
              </a:tabLst>
            </a:pPr>
            <a:r>
              <a:rPr lang="en-US" sz="1700" b="1" dirty="0">
                <a:latin typeface="Times New Roman" panose="02020603050405020304" pitchFamily="18" charset="0"/>
                <a:ea typeface="Times New Roman" panose="02020603050405020304" pitchFamily="18" charset="0"/>
              </a:rPr>
              <a:t> </a:t>
            </a:r>
            <a:endParaRPr lang="ru-RU" sz="1700" dirty="0">
              <a:latin typeface="Times New Roman" panose="02020603050405020304" pitchFamily="18" charset="0"/>
              <a:ea typeface="Times New Roman" panose="02020603050405020304" pitchFamily="18" charset="0"/>
            </a:endParaRPr>
          </a:p>
          <a:p>
            <a:pPr marL="109728" indent="0">
              <a:buNone/>
              <a:tabLst>
                <a:tab pos="5940425" algn="l"/>
              </a:tabLst>
            </a:pPr>
            <a:r>
              <a:rPr lang="en-US" sz="1700" dirty="0" err="1">
                <a:solidFill>
                  <a:srgbClr val="333333"/>
                </a:solidFill>
                <a:latin typeface="Times New Roman" panose="02020603050405020304" pitchFamily="18" charset="0"/>
                <a:ea typeface="Times New Roman" panose="02020603050405020304" pitchFamily="18" charset="0"/>
              </a:rPr>
              <a:t>Angajatorul</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desemnează</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lucrătorii</a:t>
            </a:r>
            <a:r>
              <a:rPr lang="en-US" sz="1700" dirty="0">
                <a:solidFill>
                  <a:srgbClr val="333333"/>
                </a:solidFill>
                <a:latin typeface="Times New Roman" panose="02020603050405020304" pitchFamily="18" charset="0"/>
                <a:ea typeface="Times New Roman" panose="02020603050405020304" pitchFamily="18" charset="0"/>
              </a:rPr>
              <a:t> care </a:t>
            </a:r>
            <a:r>
              <a:rPr lang="en-US" sz="1700" dirty="0" err="1">
                <a:solidFill>
                  <a:srgbClr val="333333"/>
                </a:solidFill>
                <a:latin typeface="Times New Roman" panose="02020603050405020304" pitchFamily="18" charset="0"/>
                <a:ea typeface="Times New Roman" panose="02020603050405020304" pitchFamily="18" charset="0"/>
              </a:rPr>
              <a:t>vor</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aplica</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măsurile</a:t>
            </a:r>
            <a:r>
              <a:rPr lang="en-US" sz="1700" dirty="0">
                <a:solidFill>
                  <a:srgbClr val="333333"/>
                </a:solidFill>
                <a:latin typeface="Times New Roman" panose="02020603050405020304" pitchFamily="18" charset="0"/>
                <a:ea typeface="Times New Roman" panose="02020603050405020304" pitchFamily="18" charset="0"/>
              </a:rPr>
              <a:t> de prim </a:t>
            </a:r>
            <a:r>
              <a:rPr lang="en-US" sz="1700" dirty="0" err="1">
                <a:solidFill>
                  <a:srgbClr val="333333"/>
                </a:solidFill>
                <a:latin typeface="Times New Roman" panose="02020603050405020304" pitchFamily="18" charset="0"/>
                <a:ea typeface="Times New Roman" panose="02020603050405020304" pitchFamily="18" charset="0"/>
              </a:rPr>
              <a:t>ajutor</a:t>
            </a:r>
            <a:r>
              <a:rPr lang="en-US" sz="1700" dirty="0">
                <a:solidFill>
                  <a:srgbClr val="333333"/>
                </a:solidFill>
                <a:latin typeface="Times New Roman" panose="02020603050405020304" pitchFamily="18" charset="0"/>
                <a:ea typeface="Times New Roman" panose="02020603050405020304" pitchFamily="18" charset="0"/>
              </a:rPr>
              <a:t>, de </a:t>
            </a:r>
            <a:r>
              <a:rPr lang="en-US" sz="1700" dirty="0" err="1">
                <a:solidFill>
                  <a:srgbClr val="333333"/>
                </a:solidFill>
                <a:latin typeface="Times New Roman" panose="02020603050405020304" pitchFamily="18" charset="0"/>
                <a:ea typeface="Times New Roman" panose="02020603050405020304" pitchFamily="18" charset="0"/>
              </a:rPr>
              <a:t>stingere</a:t>
            </a:r>
            <a:r>
              <a:rPr lang="en-US" sz="1700" dirty="0">
                <a:solidFill>
                  <a:srgbClr val="333333"/>
                </a:solidFill>
                <a:latin typeface="Times New Roman" panose="02020603050405020304" pitchFamily="18" charset="0"/>
                <a:ea typeface="Times New Roman" panose="02020603050405020304" pitchFamily="18" charset="0"/>
              </a:rPr>
              <a:t> a </a:t>
            </a:r>
            <a:r>
              <a:rPr lang="en-US" sz="1700" dirty="0" err="1">
                <a:solidFill>
                  <a:srgbClr val="333333"/>
                </a:solidFill>
                <a:latin typeface="Times New Roman" panose="02020603050405020304" pitchFamily="18" charset="0"/>
                <a:ea typeface="Times New Roman" panose="02020603050405020304" pitchFamily="18" charset="0"/>
              </a:rPr>
              <a:t>incendiilor</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şi</a:t>
            </a:r>
            <a:r>
              <a:rPr lang="en-US" sz="1700" dirty="0">
                <a:solidFill>
                  <a:srgbClr val="333333"/>
                </a:solidFill>
                <a:latin typeface="Times New Roman" panose="02020603050405020304" pitchFamily="18" charset="0"/>
                <a:ea typeface="Times New Roman" panose="02020603050405020304" pitchFamily="18" charset="0"/>
              </a:rPr>
              <a:t> de </a:t>
            </a:r>
            <a:r>
              <a:rPr lang="en-US" sz="1700" dirty="0" err="1">
                <a:solidFill>
                  <a:srgbClr val="333333"/>
                </a:solidFill>
                <a:latin typeface="Times New Roman" panose="02020603050405020304" pitchFamily="18" charset="0"/>
                <a:ea typeface="Times New Roman" panose="02020603050405020304" pitchFamily="18" charset="0"/>
              </a:rPr>
              <a:t>evacuare</a:t>
            </a:r>
            <a:r>
              <a:rPr lang="en-US" sz="1700" dirty="0">
                <a:solidFill>
                  <a:srgbClr val="333333"/>
                </a:solidFill>
                <a:latin typeface="Times New Roman" panose="02020603050405020304" pitchFamily="18" charset="0"/>
                <a:ea typeface="Times New Roman" panose="02020603050405020304" pitchFamily="18" charset="0"/>
              </a:rPr>
              <a:t> a </a:t>
            </a:r>
            <a:r>
              <a:rPr lang="en-US" sz="1700" dirty="0" err="1">
                <a:solidFill>
                  <a:srgbClr val="333333"/>
                </a:solidFill>
                <a:latin typeface="Times New Roman" panose="02020603050405020304" pitchFamily="18" charset="0"/>
                <a:ea typeface="Times New Roman" panose="02020603050405020304" pitchFamily="18" charset="0"/>
              </a:rPr>
              <a:t>lucrătorilor</a:t>
            </a:r>
            <a:r>
              <a:rPr lang="en-US" sz="1700" dirty="0">
                <a:solidFill>
                  <a:srgbClr val="333333"/>
                </a:solidFill>
                <a:latin typeface="Times New Roman" panose="02020603050405020304" pitchFamily="18" charset="0"/>
                <a:ea typeface="Times New Roman" panose="02020603050405020304" pitchFamily="18" charset="0"/>
              </a:rPr>
              <a:t>.</a:t>
            </a:r>
            <a:endParaRPr lang="ru-RU" sz="1700" dirty="0">
              <a:latin typeface="Times New Roman" panose="02020603050405020304" pitchFamily="18" charset="0"/>
              <a:ea typeface="Times New Roman" panose="02020603050405020304" pitchFamily="18" charset="0"/>
            </a:endParaRPr>
          </a:p>
          <a:p>
            <a:pPr marL="109728" indent="0" algn="just">
              <a:buNone/>
            </a:pPr>
            <a:r>
              <a:rPr lang="en-US" sz="1700" dirty="0" err="1">
                <a:solidFill>
                  <a:srgbClr val="333333"/>
                </a:solidFill>
                <a:latin typeface="Times New Roman" panose="02020603050405020304" pitchFamily="18" charset="0"/>
                <a:ea typeface="Times New Roman" panose="02020603050405020304" pitchFamily="18" charset="0"/>
              </a:rPr>
              <a:t>În</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vederea</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realizării</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măsurilor</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prevăzute</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angajatorul</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în</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prealabil</a:t>
            </a:r>
            <a:r>
              <a:rPr lang="en-US" sz="1700" dirty="0">
                <a:solidFill>
                  <a:srgbClr val="333333"/>
                </a:solidFill>
                <a:latin typeface="Times New Roman" panose="02020603050405020304" pitchFamily="18" charset="0"/>
                <a:ea typeface="Times New Roman" panose="02020603050405020304" pitchFamily="18" charset="0"/>
              </a:rPr>
              <a:t>:</a:t>
            </a:r>
            <a:endParaRPr lang="ru-RU" sz="1700" dirty="0">
              <a:latin typeface="Times New Roman" panose="02020603050405020304" pitchFamily="18" charset="0"/>
              <a:ea typeface="Times New Roman" panose="02020603050405020304" pitchFamily="18" charset="0"/>
            </a:endParaRPr>
          </a:p>
          <a:p>
            <a:pPr indent="0" algn="just">
              <a:buNone/>
            </a:pPr>
            <a:r>
              <a:rPr lang="en-US" sz="1700" dirty="0">
                <a:solidFill>
                  <a:srgbClr val="333333"/>
                </a:solidFill>
                <a:latin typeface="Times New Roman" panose="02020603050405020304" pitchFamily="18" charset="0"/>
                <a:ea typeface="Times New Roman" panose="02020603050405020304" pitchFamily="18" charset="0"/>
              </a:rPr>
              <a:t>a) </a:t>
            </a:r>
            <a:r>
              <a:rPr lang="en-US" sz="1700" dirty="0" err="1">
                <a:solidFill>
                  <a:srgbClr val="333333"/>
                </a:solidFill>
                <a:latin typeface="Times New Roman" panose="02020603050405020304" pitchFamily="18" charset="0"/>
                <a:ea typeface="Times New Roman" panose="02020603050405020304" pitchFamily="18" charset="0"/>
              </a:rPr>
              <a:t>va</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întocmi</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planul</a:t>
            </a:r>
            <a:r>
              <a:rPr lang="en-US" sz="1700" dirty="0">
                <a:solidFill>
                  <a:srgbClr val="333333"/>
                </a:solidFill>
                <a:latin typeface="Times New Roman" panose="02020603050405020304" pitchFamily="18" charset="0"/>
                <a:ea typeface="Times New Roman" panose="02020603050405020304" pitchFamily="18" charset="0"/>
              </a:rPr>
              <a:t> de </a:t>
            </a:r>
            <a:r>
              <a:rPr lang="en-US" sz="1700" dirty="0" err="1">
                <a:solidFill>
                  <a:srgbClr val="333333"/>
                </a:solidFill>
                <a:latin typeface="Times New Roman" panose="02020603050405020304" pitchFamily="18" charset="0"/>
                <a:ea typeface="Times New Roman" panose="02020603050405020304" pitchFamily="18" charset="0"/>
              </a:rPr>
              <a:t>evacuare</a:t>
            </a:r>
            <a:r>
              <a:rPr lang="en-US" sz="1700" dirty="0">
                <a:solidFill>
                  <a:srgbClr val="333333"/>
                </a:solidFill>
                <a:latin typeface="Times New Roman" panose="02020603050405020304" pitchFamily="18" charset="0"/>
                <a:ea typeface="Times New Roman" panose="02020603050405020304" pitchFamily="18" charset="0"/>
              </a:rPr>
              <a:t> a </a:t>
            </a:r>
            <a:r>
              <a:rPr lang="en-US" sz="1700" dirty="0" err="1">
                <a:solidFill>
                  <a:srgbClr val="333333"/>
                </a:solidFill>
                <a:latin typeface="Times New Roman" panose="02020603050405020304" pitchFamily="18" charset="0"/>
                <a:ea typeface="Times New Roman" panose="02020603050405020304" pitchFamily="18" charset="0"/>
              </a:rPr>
              <a:t>lucrătorilor</a:t>
            </a:r>
            <a:r>
              <a:rPr lang="en-US" sz="1700" dirty="0">
                <a:solidFill>
                  <a:srgbClr val="333333"/>
                </a:solidFill>
                <a:latin typeface="Times New Roman" panose="02020603050405020304" pitchFamily="18" charset="0"/>
                <a:ea typeface="Times New Roman" panose="02020603050405020304" pitchFamily="18" charset="0"/>
              </a:rPr>
              <a:t>;</a:t>
            </a:r>
            <a:endParaRPr lang="ru-RU" sz="1700" dirty="0">
              <a:latin typeface="Times New Roman" panose="02020603050405020304" pitchFamily="18" charset="0"/>
              <a:ea typeface="Times New Roman" panose="02020603050405020304" pitchFamily="18" charset="0"/>
            </a:endParaRPr>
          </a:p>
          <a:p>
            <a:pPr indent="0" algn="just">
              <a:buNone/>
            </a:pPr>
            <a:r>
              <a:rPr lang="en-US" sz="1700" dirty="0">
                <a:solidFill>
                  <a:srgbClr val="333333"/>
                </a:solidFill>
                <a:latin typeface="Times New Roman" panose="02020603050405020304" pitchFamily="18" charset="0"/>
                <a:ea typeface="Times New Roman" panose="02020603050405020304" pitchFamily="18" charset="0"/>
              </a:rPr>
              <a:t>b) </a:t>
            </a:r>
            <a:r>
              <a:rPr lang="en-US" sz="1700" dirty="0" err="1">
                <a:solidFill>
                  <a:srgbClr val="333333"/>
                </a:solidFill>
                <a:latin typeface="Times New Roman" panose="02020603050405020304" pitchFamily="18" charset="0"/>
                <a:ea typeface="Times New Roman" panose="02020603050405020304" pitchFamily="18" charset="0"/>
              </a:rPr>
              <a:t>va</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afişa</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planul</a:t>
            </a:r>
            <a:r>
              <a:rPr lang="en-US" sz="1700" dirty="0">
                <a:solidFill>
                  <a:srgbClr val="333333"/>
                </a:solidFill>
                <a:latin typeface="Times New Roman" panose="02020603050405020304" pitchFamily="18" charset="0"/>
                <a:ea typeface="Times New Roman" panose="02020603050405020304" pitchFamily="18" charset="0"/>
              </a:rPr>
              <a:t> de </a:t>
            </a:r>
            <a:r>
              <a:rPr lang="en-US" sz="1700" dirty="0" err="1">
                <a:solidFill>
                  <a:srgbClr val="333333"/>
                </a:solidFill>
                <a:latin typeface="Times New Roman" panose="02020603050405020304" pitchFamily="18" charset="0"/>
                <a:ea typeface="Times New Roman" panose="02020603050405020304" pitchFamily="18" charset="0"/>
              </a:rPr>
              <a:t>evacuare</a:t>
            </a:r>
            <a:r>
              <a:rPr lang="en-US" sz="1700" dirty="0">
                <a:solidFill>
                  <a:srgbClr val="333333"/>
                </a:solidFill>
                <a:latin typeface="Times New Roman" panose="02020603050405020304" pitchFamily="18" charset="0"/>
                <a:ea typeface="Times New Roman" panose="02020603050405020304" pitchFamily="18" charset="0"/>
              </a:rPr>
              <a:t> a </a:t>
            </a:r>
            <a:r>
              <a:rPr lang="en-US" sz="1700" dirty="0" err="1">
                <a:solidFill>
                  <a:srgbClr val="333333"/>
                </a:solidFill>
                <a:latin typeface="Times New Roman" panose="02020603050405020304" pitchFamily="18" charset="0"/>
                <a:ea typeface="Times New Roman" panose="02020603050405020304" pitchFamily="18" charset="0"/>
              </a:rPr>
              <a:t>lucrătorilor</a:t>
            </a:r>
            <a:r>
              <a:rPr lang="en-US" sz="1700" dirty="0">
                <a:solidFill>
                  <a:srgbClr val="333333"/>
                </a:solidFill>
                <a:latin typeface="Times New Roman" panose="02020603050405020304" pitchFamily="18" charset="0"/>
                <a:ea typeface="Times New Roman" panose="02020603050405020304" pitchFamily="18" charset="0"/>
              </a:rPr>
              <a:t> la un loc </a:t>
            </a:r>
            <a:r>
              <a:rPr lang="en-US" sz="1700" dirty="0" err="1">
                <a:solidFill>
                  <a:srgbClr val="333333"/>
                </a:solidFill>
                <a:latin typeface="Times New Roman" panose="02020603050405020304" pitchFamily="18" charset="0"/>
                <a:ea typeface="Times New Roman" panose="02020603050405020304" pitchFamily="18" charset="0"/>
              </a:rPr>
              <a:t>vizibil</a:t>
            </a:r>
            <a:r>
              <a:rPr lang="en-US" sz="1700" dirty="0">
                <a:solidFill>
                  <a:srgbClr val="333333"/>
                </a:solidFill>
                <a:latin typeface="Times New Roman" panose="02020603050405020304" pitchFamily="18" charset="0"/>
                <a:ea typeface="Times New Roman" panose="02020603050405020304" pitchFamily="18" charset="0"/>
              </a:rPr>
              <a:t>;</a:t>
            </a:r>
            <a:endParaRPr lang="ru-RU" sz="1700" dirty="0">
              <a:latin typeface="Times New Roman" panose="02020603050405020304" pitchFamily="18" charset="0"/>
              <a:ea typeface="Times New Roman" panose="02020603050405020304" pitchFamily="18" charset="0"/>
            </a:endParaRPr>
          </a:p>
          <a:p>
            <a:pPr indent="0" algn="just">
              <a:buNone/>
            </a:pPr>
            <a:r>
              <a:rPr lang="en-US" sz="1700" dirty="0">
                <a:solidFill>
                  <a:srgbClr val="333333"/>
                </a:solidFill>
                <a:latin typeface="Times New Roman" panose="02020603050405020304" pitchFamily="18" charset="0"/>
                <a:ea typeface="Times New Roman" panose="02020603050405020304" pitchFamily="18" charset="0"/>
              </a:rPr>
              <a:t>c) </a:t>
            </a:r>
            <a:r>
              <a:rPr lang="en-US" sz="1700" dirty="0" err="1">
                <a:solidFill>
                  <a:srgbClr val="333333"/>
                </a:solidFill>
                <a:latin typeface="Times New Roman" panose="02020603050405020304" pitchFamily="18" charset="0"/>
                <a:ea typeface="Times New Roman" panose="02020603050405020304" pitchFamily="18" charset="0"/>
              </a:rPr>
              <a:t>va</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instrui</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lucrătorii</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în</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vederea</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aplicării</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planului</a:t>
            </a:r>
            <a:r>
              <a:rPr lang="en-US" sz="1700" dirty="0">
                <a:solidFill>
                  <a:srgbClr val="333333"/>
                </a:solidFill>
                <a:latin typeface="Times New Roman" panose="02020603050405020304" pitchFamily="18" charset="0"/>
                <a:ea typeface="Times New Roman" panose="02020603050405020304" pitchFamily="18" charset="0"/>
              </a:rPr>
              <a:t> de </a:t>
            </a:r>
            <a:r>
              <a:rPr lang="en-US" sz="1700" dirty="0" err="1">
                <a:solidFill>
                  <a:srgbClr val="333333"/>
                </a:solidFill>
                <a:latin typeface="Times New Roman" panose="02020603050405020304" pitchFamily="18" charset="0"/>
                <a:ea typeface="Times New Roman" panose="02020603050405020304" pitchFamily="18" charset="0"/>
              </a:rPr>
              <a:t>evacuare</a:t>
            </a:r>
            <a:r>
              <a:rPr lang="en-US" sz="1700" dirty="0">
                <a:solidFill>
                  <a:srgbClr val="333333"/>
                </a:solidFill>
                <a:latin typeface="Times New Roman" panose="02020603050405020304" pitchFamily="18" charset="0"/>
                <a:ea typeface="Times New Roman" panose="02020603050405020304" pitchFamily="18" charset="0"/>
              </a:rPr>
              <a:t> a </a:t>
            </a:r>
            <a:r>
              <a:rPr lang="en-US" sz="1700" dirty="0" err="1">
                <a:solidFill>
                  <a:srgbClr val="333333"/>
                </a:solidFill>
                <a:latin typeface="Times New Roman" panose="02020603050405020304" pitchFamily="18" charset="0"/>
                <a:ea typeface="Times New Roman" panose="02020603050405020304" pitchFamily="18" charset="0"/>
              </a:rPr>
              <a:t>lucrătorilor</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şi</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va</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verifica</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modul</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în</a:t>
            </a:r>
            <a:r>
              <a:rPr lang="en-US" sz="1700" dirty="0">
                <a:solidFill>
                  <a:srgbClr val="333333"/>
                </a:solidFill>
                <a:latin typeface="Times New Roman" panose="02020603050405020304" pitchFamily="18" charset="0"/>
                <a:ea typeface="Times New Roman" panose="02020603050405020304" pitchFamily="18" charset="0"/>
              </a:rPr>
              <a:t> care </a:t>
            </a:r>
            <a:r>
              <a:rPr lang="en-US" sz="1700" dirty="0" err="1">
                <a:solidFill>
                  <a:srgbClr val="333333"/>
                </a:solidFill>
                <a:latin typeface="Times New Roman" panose="02020603050405020304" pitchFamily="18" charset="0"/>
                <a:ea typeface="Times New Roman" panose="02020603050405020304" pitchFamily="18" charset="0"/>
              </a:rPr>
              <a:t>şi</a:t>
            </a:r>
            <a:r>
              <a:rPr lang="en-US" sz="1700" dirty="0">
                <a:solidFill>
                  <a:srgbClr val="333333"/>
                </a:solidFill>
                <a:latin typeface="Times New Roman" panose="02020603050405020304" pitchFamily="18" charset="0"/>
                <a:ea typeface="Times New Roman" panose="02020603050405020304" pitchFamily="18" charset="0"/>
              </a:rPr>
              <a:t>-au </a:t>
            </a:r>
            <a:r>
              <a:rPr lang="en-US" sz="1700" dirty="0" err="1">
                <a:solidFill>
                  <a:srgbClr val="333333"/>
                </a:solidFill>
                <a:latin typeface="Times New Roman" panose="02020603050405020304" pitchFamily="18" charset="0"/>
                <a:ea typeface="Times New Roman" panose="02020603050405020304" pitchFamily="18" charset="0"/>
              </a:rPr>
              <a:t>însuşit</a:t>
            </a:r>
            <a:r>
              <a:rPr lang="en-US" sz="1700" dirty="0">
                <a:solidFill>
                  <a:srgbClr val="333333"/>
                </a:solidFill>
                <a:latin typeface="Times New Roman" panose="02020603050405020304" pitchFamily="18" charset="0"/>
                <a:ea typeface="Times New Roman" panose="02020603050405020304" pitchFamily="18" charset="0"/>
              </a:rPr>
              <a:t> </a:t>
            </a:r>
            <a:r>
              <a:rPr lang="en-US" sz="1700" dirty="0" err="1">
                <a:solidFill>
                  <a:srgbClr val="333333"/>
                </a:solidFill>
                <a:latin typeface="Times New Roman" panose="02020603050405020304" pitchFamily="18" charset="0"/>
                <a:ea typeface="Times New Roman" panose="02020603050405020304" pitchFamily="18" charset="0"/>
              </a:rPr>
              <a:t>cunoştinţele</a:t>
            </a:r>
            <a:r>
              <a:rPr lang="en-US" sz="1700" dirty="0">
                <a:solidFill>
                  <a:srgbClr val="333333"/>
                </a:solidFill>
                <a:latin typeface="Times New Roman" panose="02020603050405020304" pitchFamily="18" charset="0"/>
                <a:ea typeface="Times New Roman" panose="02020603050405020304" pitchFamily="18" charset="0"/>
              </a:rPr>
              <a:t>.</a:t>
            </a:r>
            <a:endParaRPr lang="ru-RU" sz="1700" dirty="0">
              <a:latin typeface="Times New Roman" panose="02020603050405020304" pitchFamily="18" charset="0"/>
              <a:ea typeface="Times New Roman" panose="02020603050405020304" pitchFamily="18" charset="0"/>
            </a:endParaRPr>
          </a:p>
          <a:p>
            <a:pPr marL="109728" indent="0">
              <a:buNone/>
            </a:pPr>
            <a:endParaRPr lang="ru-RU" dirty="0"/>
          </a:p>
        </p:txBody>
      </p:sp>
      <p:pic>
        <p:nvPicPr>
          <p:cNvPr id="5" name="Рисунок 4">
            <a:extLst>
              <a:ext uri="{FF2B5EF4-FFF2-40B4-BE49-F238E27FC236}">
                <a16:creationId xmlns:a16="http://schemas.microsoft.com/office/drawing/2014/main" id="{A79BB278-5A42-4331-B6F5-42541A936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501008"/>
            <a:ext cx="6858000" cy="3096344"/>
          </a:xfrm>
          <a:prstGeom prst="rect">
            <a:avLst/>
          </a:prstGeom>
        </p:spPr>
      </p:pic>
    </p:spTree>
    <p:extLst>
      <p:ext uri="{BB962C8B-B14F-4D97-AF65-F5344CB8AC3E}">
        <p14:creationId xmlns:p14="http://schemas.microsoft.com/office/powerpoint/2010/main" val="472425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8F425320-002C-442F-B82D-D515B0B1E599}"/>
              </a:ext>
            </a:extLst>
          </p:cNvPr>
          <p:cNvSpPr>
            <a:spLocks noGrp="1"/>
          </p:cNvSpPr>
          <p:nvPr>
            <p:ph idx="1"/>
          </p:nvPr>
        </p:nvSpPr>
        <p:spPr>
          <a:xfrm>
            <a:off x="395536" y="332656"/>
            <a:ext cx="8496944" cy="5674635"/>
          </a:xfrm>
        </p:spPr>
        <p:txBody>
          <a:bodyPr>
            <a:normAutofit fontScale="47500" lnSpcReduction="20000"/>
          </a:bodyPr>
          <a:lstStyle/>
          <a:p>
            <a:pPr marL="109728" indent="0" algn="ctr">
              <a:buNone/>
              <a:tabLst>
                <a:tab pos="5940425" algn="l"/>
              </a:tabLst>
            </a:pPr>
            <a:r>
              <a:rPr lang="en-US" sz="3400" b="1" dirty="0" err="1">
                <a:latin typeface="Arial Black" panose="020B0A04020102020204" pitchFamily="34" charset="0"/>
                <a:ea typeface="Times New Roman" panose="02020603050405020304" pitchFamily="18" charset="0"/>
                <a:cs typeface="Arial" panose="020B0604020202020204" pitchFamily="34" charset="0"/>
              </a:rPr>
              <a:t>Instruirea</a:t>
            </a:r>
            <a:r>
              <a:rPr lang="en-US" sz="3400" b="1" dirty="0">
                <a:latin typeface="Arial Black" panose="020B0A04020102020204" pitchFamily="34" charset="0"/>
                <a:ea typeface="Times New Roman" panose="02020603050405020304" pitchFamily="18" charset="0"/>
                <a:cs typeface="Arial" panose="020B0604020202020204" pitchFamily="34" charset="0"/>
              </a:rPr>
              <a:t> </a:t>
            </a:r>
            <a:r>
              <a:rPr lang="en-US" sz="3400" b="1" dirty="0" err="1">
                <a:latin typeface="Arial Black" panose="020B0A04020102020204" pitchFamily="34" charset="0"/>
                <a:ea typeface="Times New Roman" panose="02020603050405020304" pitchFamily="18" charset="0"/>
                <a:cs typeface="Arial" panose="020B0604020202020204" pitchFamily="34" charset="0"/>
              </a:rPr>
              <a:t>lucrătorilor</a:t>
            </a:r>
            <a:r>
              <a:rPr lang="en-US" sz="3400" b="1" dirty="0">
                <a:latin typeface="Arial Black" panose="020B0A04020102020204" pitchFamily="34" charset="0"/>
                <a:ea typeface="Times New Roman" panose="02020603050405020304" pitchFamily="18" charset="0"/>
                <a:cs typeface="Arial" panose="020B0604020202020204" pitchFamily="34" charset="0"/>
              </a:rPr>
              <a:t> la </a:t>
            </a:r>
            <a:r>
              <a:rPr lang="en-US" sz="3400" b="1" dirty="0" err="1">
                <a:latin typeface="Arial Black" panose="020B0A04020102020204" pitchFamily="34" charset="0"/>
                <a:ea typeface="Times New Roman" panose="02020603050405020304" pitchFamily="18" charset="0"/>
                <a:cs typeface="Arial" panose="020B0604020202020204" pitchFamily="34" charset="0"/>
              </a:rPr>
              <a:t>apărarea</a:t>
            </a:r>
            <a:r>
              <a:rPr lang="en-US" sz="3400" b="1" dirty="0">
                <a:latin typeface="Arial Black" panose="020B0A04020102020204" pitchFamily="34" charset="0"/>
                <a:ea typeface="Times New Roman" panose="02020603050405020304" pitchFamily="18" charset="0"/>
                <a:cs typeface="Arial" panose="020B0604020202020204" pitchFamily="34" charset="0"/>
              </a:rPr>
              <a:t> </a:t>
            </a:r>
            <a:r>
              <a:rPr lang="en-US" sz="3400" b="1" dirty="0" err="1">
                <a:latin typeface="Arial Black" panose="020B0A04020102020204" pitchFamily="34" charset="0"/>
                <a:ea typeface="Times New Roman" panose="02020603050405020304" pitchFamily="18" charset="0"/>
                <a:cs typeface="Arial" panose="020B0604020202020204" pitchFamily="34" charset="0"/>
              </a:rPr>
              <a:t>împotriva</a:t>
            </a:r>
            <a:r>
              <a:rPr lang="en-US" sz="3400" b="1" dirty="0">
                <a:latin typeface="Arial Black" panose="020B0A04020102020204" pitchFamily="34" charset="0"/>
                <a:ea typeface="Times New Roman" panose="02020603050405020304" pitchFamily="18" charset="0"/>
                <a:cs typeface="Arial" panose="020B0604020202020204" pitchFamily="34" charset="0"/>
              </a:rPr>
              <a:t> </a:t>
            </a:r>
            <a:r>
              <a:rPr lang="en-US" sz="3400" b="1" dirty="0" err="1">
                <a:latin typeface="Arial Black" panose="020B0A04020102020204" pitchFamily="34" charset="0"/>
                <a:ea typeface="Times New Roman" panose="02020603050405020304" pitchFamily="18" charset="0"/>
                <a:cs typeface="Arial" panose="020B0604020202020204" pitchFamily="34" charset="0"/>
              </a:rPr>
              <a:t>incendiilor</a:t>
            </a:r>
            <a:endParaRPr lang="ru-RU" sz="3400" dirty="0">
              <a:latin typeface="Arial Black" panose="020B0A04020102020204" pitchFamily="34" charset="0"/>
              <a:ea typeface="Times New Roman" panose="02020603050405020304" pitchFamily="18" charset="0"/>
              <a:cs typeface="Arial" panose="020B0604020202020204" pitchFamily="34" charset="0"/>
            </a:endParaRPr>
          </a:p>
          <a:p>
            <a:pPr marL="109728" indent="0" algn="just">
              <a:buNone/>
              <a:tabLst>
                <a:tab pos="5940425" algn="l"/>
              </a:tabLst>
            </a:pPr>
            <a:r>
              <a:rPr lang="en-US" sz="2900" dirty="0" err="1">
                <a:latin typeface="Arial" panose="020B0604020202020204" pitchFamily="34" charset="0"/>
                <a:ea typeface="Times New Roman" panose="02020603050405020304" pitchFamily="18" charset="0"/>
                <a:cs typeface="Arial" panose="020B0604020202020204" pitchFamily="34" charset="0"/>
              </a:rPr>
              <a:t>În</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activitatea</a:t>
            </a:r>
            <a:r>
              <a:rPr lang="en-US" sz="2900" dirty="0">
                <a:latin typeface="Arial" panose="020B0604020202020204" pitchFamily="34" charset="0"/>
                <a:ea typeface="Times New Roman" panose="02020603050405020304" pitchFamily="18" charset="0"/>
                <a:cs typeface="Arial" panose="020B0604020202020204" pitchFamily="34" charset="0"/>
              </a:rPr>
              <a:t> de </a:t>
            </a:r>
            <a:r>
              <a:rPr lang="en-US" sz="2900" dirty="0" err="1">
                <a:latin typeface="Arial" panose="020B0604020202020204" pitchFamily="34" charset="0"/>
                <a:ea typeface="Times New Roman" panose="02020603050405020304" pitchFamily="18" charset="0"/>
                <a:cs typeface="Arial" panose="020B0604020202020204" pitchFamily="34" charset="0"/>
              </a:rPr>
              <a:t>protecție</a:t>
            </a:r>
            <a:r>
              <a:rPr lang="en-US" sz="2900" dirty="0">
                <a:latin typeface="Arial" panose="020B0604020202020204" pitchFamily="34" charset="0"/>
                <a:ea typeface="Times New Roman" panose="02020603050405020304" pitchFamily="18" charset="0"/>
                <a:cs typeface="Arial" panose="020B0604020202020204" pitchFamily="34" charset="0"/>
              </a:rPr>
              <a:t> a </a:t>
            </a:r>
            <a:r>
              <a:rPr lang="en-US" sz="2900" dirty="0" err="1">
                <a:latin typeface="Arial" panose="020B0604020202020204" pitchFamily="34" charset="0"/>
                <a:ea typeface="Times New Roman" panose="02020603050405020304" pitchFamily="18" charset="0"/>
                <a:cs typeface="Arial" panose="020B0604020202020204" pitchFamily="34" charset="0"/>
              </a:rPr>
              <a:t>lucratorilor</a:t>
            </a:r>
            <a:r>
              <a:rPr lang="en-US" sz="2900" dirty="0">
                <a:latin typeface="Arial" panose="020B0604020202020204" pitchFamily="34" charset="0"/>
                <a:ea typeface="Times New Roman" panose="02020603050405020304" pitchFamily="18" charset="0"/>
                <a:cs typeface="Arial" panose="020B0604020202020204" pitchFamily="34" charset="0"/>
              </a:rPr>
              <a:t> din </a:t>
            </a:r>
            <a:r>
              <a:rPr lang="en-US" sz="2900" dirty="0" err="1">
                <a:latin typeface="Arial" panose="020B0604020202020204" pitchFamily="34" charset="0"/>
                <a:ea typeface="Times New Roman" panose="02020603050405020304" pitchFamily="18" charset="0"/>
                <a:cs typeface="Arial" panose="020B0604020202020204" pitchFamily="34" charset="0"/>
              </a:rPr>
              <a:t>subordine</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trebuie</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sa</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manifestați</a:t>
            </a:r>
            <a:r>
              <a:rPr lang="en-US" sz="2900" dirty="0">
                <a:latin typeface="Arial" panose="020B0604020202020204" pitchFamily="34" charset="0"/>
                <a:ea typeface="Times New Roman" panose="02020603050405020304" pitchFamily="18" charset="0"/>
                <a:cs typeface="Arial" panose="020B0604020202020204" pitchFamily="34" charset="0"/>
              </a:rPr>
              <a:t> o </a:t>
            </a:r>
            <a:r>
              <a:rPr lang="en-US" sz="2900" dirty="0" err="1">
                <a:latin typeface="Arial" panose="020B0604020202020204" pitchFamily="34" charset="0"/>
                <a:ea typeface="Times New Roman" panose="02020603050405020304" pitchFamily="18" charset="0"/>
                <a:cs typeface="Arial" panose="020B0604020202020204" pitchFamily="34" charset="0"/>
              </a:rPr>
              <a:t>atenție</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sporită</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asupra</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apărarii</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impotriva</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incendiilor</a:t>
            </a:r>
            <a:r>
              <a:rPr lang="en-US" sz="2900" dirty="0">
                <a:latin typeface="Arial" panose="020B0604020202020204" pitchFamily="34" charset="0"/>
                <a:ea typeface="Times New Roman" panose="02020603050405020304" pitchFamily="18" charset="0"/>
                <a:cs typeface="Arial" panose="020B0604020202020204" pitchFamily="34" charset="0"/>
              </a:rPr>
              <a:t> la </a:t>
            </a:r>
            <a:r>
              <a:rPr lang="en-US" sz="2900" dirty="0" err="1">
                <a:latin typeface="Arial" panose="020B0604020202020204" pitchFamily="34" charset="0"/>
                <a:ea typeface="Times New Roman" panose="02020603050405020304" pitchFamily="18" charset="0"/>
                <a:cs typeface="Arial" panose="020B0604020202020204" pitchFamily="34" charset="0"/>
              </a:rPr>
              <a:t>unități</a:t>
            </a:r>
            <a:r>
              <a:rPr lang="en-US" sz="2900" dirty="0">
                <a:latin typeface="Arial" panose="020B0604020202020204" pitchFamily="34" charset="0"/>
                <a:ea typeface="Times New Roman" panose="02020603050405020304" pitchFamily="18" charset="0"/>
                <a:cs typeface="Arial" panose="020B0604020202020204" pitchFamily="34" charset="0"/>
              </a:rPr>
              <a:t>.</a:t>
            </a:r>
            <a:endParaRPr lang="ru-RU" sz="2900" dirty="0">
              <a:latin typeface="Arial" panose="020B0604020202020204" pitchFamily="34" charset="0"/>
              <a:ea typeface="Times New Roman" panose="02020603050405020304" pitchFamily="18" charset="0"/>
              <a:cs typeface="Arial" panose="020B0604020202020204" pitchFamily="34" charset="0"/>
            </a:endParaRPr>
          </a:p>
          <a:p>
            <a:pPr marL="109728" indent="0" algn="just">
              <a:buNone/>
              <a:tabLst>
                <a:tab pos="5940425" algn="l"/>
              </a:tabLst>
            </a:pPr>
            <a:r>
              <a:rPr lang="en-US" sz="2900" dirty="0">
                <a:latin typeface="Arial" panose="020B0604020202020204" pitchFamily="34" charset="0"/>
                <a:ea typeface="Times New Roman" panose="02020603050405020304" pitchFamily="18" charset="0"/>
                <a:cs typeface="Arial" panose="020B0604020202020204" pitchFamily="34" charset="0"/>
              </a:rPr>
              <a:t> </a:t>
            </a:r>
            <a:endParaRPr lang="ru-RU" sz="2900" dirty="0">
              <a:latin typeface="Arial" panose="020B0604020202020204" pitchFamily="34" charset="0"/>
              <a:ea typeface="Times New Roman" panose="02020603050405020304" pitchFamily="18" charset="0"/>
              <a:cs typeface="Arial" panose="020B0604020202020204" pitchFamily="34" charset="0"/>
            </a:endParaRPr>
          </a:p>
          <a:p>
            <a:pPr marL="109728" indent="0" algn="just">
              <a:buNone/>
              <a:tabLst>
                <a:tab pos="5940425" algn="l"/>
              </a:tabLst>
            </a:pPr>
            <a:r>
              <a:rPr lang="en-US" sz="2900" b="1" i="1" dirty="0">
                <a:latin typeface="Arial" panose="020B0604020202020204" pitchFamily="34" charset="0"/>
                <a:ea typeface="Times New Roman" panose="02020603050405020304" pitchFamily="18" charset="0"/>
                <a:cs typeface="Arial" panose="020B0604020202020204" pitchFamily="34" charset="0"/>
              </a:rPr>
              <a:t>Conform pct.4 </a:t>
            </a:r>
            <a:r>
              <a:rPr lang="en-US" sz="2900" b="1" i="1" dirty="0" err="1">
                <a:latin typeface="Arial" panose="020B0604020202020204" pitchFamily="34" charset="0"/>
                <a:ea typeface="Times New Roman" panose="02020603050405020304" pitchFamily="18" charset="0"/>
                <a:cs typeface="Arial" panose="020B0604020202020204" pitchFamily="34" charset="0"/>
              </a:rPr>
              <a:t>și</a:t>
            </a:r>
            <a:r>
              <a:rPr lang="en-US" sz="2900" b="1" i="1" dirty="0">
                <a:latin typeface="Arial" panose="020B0604020202020204" pitchFamily="34" charset="0"/>
                <a:ea typeface="Times New Roman" panose="02020603050405020304" pitchFamily="18" charset="0"/>
                <a:cs typeface="Arial" panose="020B0604020202020204" pitchFamily="34" charset="0"/>
              </a:rPr>
              <a:t> pct.11, </a:t>
            </a:r>
            <a:r>
              <a:rPr lang="en-US" sz="2900" b="1" i="1" dirty="0" err="1">
                <a:latin typeface="Arial" panose="020B0604020202020204" pitchFamily="34" charset="0"/>
                <a:ea typeface="Times New Roman" panose="02020603050405020304" pitchFamily="18" charset="0"/>
                <a:cs typeface="Arial" panose="020B0604020202020204" pitchFamily="34" charset="0"/>
              </a:rPr>
              <a:t>lit.f</a:t>
            </a:r>
            <a:r>
              <a:rPr lang="en-US" sz="2900" b="1" i="1" dirty="0">
                <a:latin typeface="Arial" panose="020B0604020202020204" pitchFamily="34" charset="0"/>
                <a:ea typeface="Times New Roman" panose="02020603050405020304" pitchFamily="18" charset="0"/>
                <a:cs typeface="Arial" panose="020B0604020202020204" pitchFamily="34" charset="0"/>
              </a:rPr>
              <a:t>) din HG 1159 din 24.10.2007, </a:t>
            </a:r>
            <a:r>
              <a:rPr lang="en-US" sz="2900" b="1" i="1" dirty="0" err="1">
                <a:latin typeface="Arial" panose="020B0604020202020204" pitchFamily="34" charset="0"/>
                <a:ea typeface="Times New Roman" panose="02020603050405020304" pitchFamily="18" charset="0"/>
                <a:cs typeface="Arial" panose="020B0604020202020204" pitchFamily="34" charset="0"/>
              </a:rPr>
              <a:t>angajatorul</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este</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obligat</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să</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efectueze</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instruirea</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angajaților</a:t>
            </a:r>
            <a:r>
              <a:rPr lang="en-US" sz="2900" b="1" i="1" dirty="0">
                <a:latin typeface="Arial" panose="020B0604020202020204" pitchFamily="34" charset="0"/>
                <a:ea typeface="Times New Roman" panose="02020603050405020304" pitchFamily="18" charset="0"/>
                <a:cs typeface="Arial" panose="020B0604020202020204" pitchFamily="34" charset="0"/>
              </a:rPr>
              <a:t> la </a:t>
            </a:r>
            <a:r>
              <a:rPr lang="en-US" sz="2900" b="1" i="1" dirty="0" err="1">
                <a:latin typeface="Arial" panose="020B0604020202020204" pitchFamily="34" charset="0"/>
                <a:ea typeface="Times New Roman" panose="02020603050405020304" pitchFamily="18" charset="0"/>
                <a:cs typeface="Arial" panose="020B0604020202020204" pitchFamily="34" charset="0"/>
              </a:rPr>
              <a:t>apărarea</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împotriva</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incendiilor</a:t>
            </a:r>
            <a:r>
              <a:rPr lang="en-US" sz="2900" b="1" i="1" dirty="0">
                <a:latin typeface="Arial" panose="020B0604020202020204" pitchFamily="34" charset="0"/>
                <a:ea typeface="Times New Roman" panose="02020603050405020304" pitchFamily="18" charset="0"/>
                <a:cs typeface="Arial" panose="020B0604020202020204" pitchFamily="34" charset="0"/>
              </a:rPr>
              <a:t>.</a:t>
            </a:r>
            <a:endParaRPr lang="ru-RU" sz="2900" b="1" i="1" dirty="0">
              <a:latin typeface="Arial" panose="020B0604020202020204" pitchFamily="34" charset="0"/>
              <a:ea typeface="Times New Roman" panose="02020603050405020304" pitchFamily="18" charset="0"/>
              <a:cs typeface="Arial" panose="020B0604020202020204" pitchFamily="34" charset="0"/>
            </a:endParaRPr>
          </a:p>
          <a:p>
            <a:pPr marL="109728" indent="0" algn="just">
              <a:buNone/>
              <a:tabLst>
                <a:tab pos="5940425" algn="l"/>
              </a:tabLst>
            </a:pPr>
            <a:r>
              <a:rPr lang="en-US" sz="2900" dirty="0">
                <a:latin typeface="Arial" panose="020B0604020202020204" pitchFamily="34" charset="0"/>
                <a:ea typeface="Times New Roman" panose="02020603050405020304" pitchFamily="18" charset="0"/>
                <a:cs typeface="Arial" panose="020B0604020202020204" pitchFamily="34" charset="0"/>
              </a:rPr>
              <a:t> </a:t>
            </a:r>
            <a:endParaRPr lang="ru-RU" sz="2900" dirty="0">
              <a:latin typeface="Arial" panose="020B0604020202020204" pitchFamily="34" charset="0"/>
              <a:ea typeface="Times New Roman" panose="02020603050405020304" pitchFamily="18" charset="0"/>
              <a:cs typeface="Arial" panose="020B0604020202020204" pitchFamily="34" charset="0"/>
            </a:endParaRPr>
          </a:p>
          <a:p>
            <a:pPr marL="109728" indent="0" algn="just">
              <a:buNone/>
              <a:tabLst>
                <a:tab pos="5940425" algn="l"/>
              </a:tabLst>
            </a:pPr>
            <a:r>
              <a:rPr lang="en-US" sz="2900" dirty="0" err="1">
                <a:latin typeface="Arial" panose="020B0604020202020204" pitchFamily="34" charset="0"/>
                <a:ea typeface="Times New Roman" panose="02020603050405020304" pitchFamily="18" charset="0"/>
                <a:cs typeface="Arial" panose="020B0604020202020204" pitchFamily="34" charset="0"/>
              </a:rPr>
              <a:t>Instruirea</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lucrătorilor</a:t>
            </a:r>
            <a:r>
              <a:rPr lang="en-US" sz="2900" dirty="0">
                <a:latin typeface="Arial" panose="020B0604020202020204" pitchFamily="34" charset="0"/>
                <a:ea typeface="Times New Roman" panose="02020603050405020304" pitchFamily="18" charset="0"/>
                <a:cs typeface="Arial" panose="020B0604020202020204" pitchFamily="34" charset="0"/>
              </a:rPr>
              <a:t> se </a:t>
            </a:r>
            <a:r>
              <a:rPr lang="en-US" sz="2900" dirty="0" err="1">
                <a:latin typeface="Arial" panose="020B0604020202020204" pitchFamily="34" charset="0"/>
                <a:ea typeface="Times New Roman" panose="02020603050405020304" pitchFamily="18" charset="0"/>
                <a:cs typeface="Arial" panose="020B0604020202020204" pitchFamily="34" charset="0"/>
              </a:rPr>
              <a:t>efectuează</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în</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baza</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instrucțiunii</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privind</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apărarea</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împotriva</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incendiilor</a:t>
            </a:r>
            <a:r>
              <a:rPr lang="en-US" sz="2900" dirty="0">
                <a:latin typeface="Arial" panose="020B0604020202020204" pitchFamily="34" charset="0"/>
                <a:ea typeface="Times New Roman" panose="02020603050405020304" pitchFamily="18" charset="0"/>
                <a:cs typeface="Arial" panose="020B0604020202020204" pitchFamily="34" charset="0"/>
              </a:rPr>
              <a:t>.</a:t>
            </a:r>
            <a:endParaRPr lang="ru-RU" sz="2900" dirty="0">
              <a:latin typeface="Arial" panose="020B0604020202020204" pitchFamily="34" charset="0"/>
              <a:ea typeface="Times New Roman" panose="02020603050405020304" pitchFamily="18" charset="0"/>
              <a:cs typeface="Arial" panose="020B0604020202020204" pitchFamily="34" charset="0"/>
            </a:endParaRPr>
          </a:p>
          <a:p>
            <a:pPr marL="109728" indent="0" algn="just">
              <a:buNone/>
              <a:tabLst>
                <a:tab pos="5940425" algn="l"/>
              </a:tabLst>
            </a:pPr>
            <a:r>
              <a:rPr lang="en-US" sz="2900" dirty="0">
                <a:latin typeface="Arial" panose="020B0604020202020204" pitchFamily="34" charset="0"/>
                <a:ea typeface="Times New Roman" panose="02020603050405020304" pitchFamily="18" charset="0"/>
                <a:cs typeface="Arial" panose="020B0604020202020204" pitchFamily="34" charset="0"/>
              </a:rPr>
              <a:t> </a:t>
            </a:r>
            <a:endParaRPr lang="ru-RU" sz="2900" dirty="0">
              <a:latin typeface="Arial" panose="020B0604020202020204" pitchFamily="34" charset="0"/>
              <a:ea typeface="Times New Roman" panose="02020603050405020304" pitchFamily="18" charset="0"/>
              <a:cs typeface="Arial" panose="020B0604020202020204" pitchFamily="34" charset="0"/>
            </a:endParaRPr>
          </a:p>
          <a:p>
            <a:pPr marL="109728" indent="0" algn="just">
              <a:buNone/>
              <a:tabLst>
                <a:tab pos="5940425" algn="l"/>
              </a:tabLst>
            </a:pPr>
            <a:r>
              <a:rPr lang="en-US" sz="2900" dirty="0" err="1">
                <a:latin typeface="Arial" panose="020B0604020202020204" pitchFamily="34" charset="0"/>
                <a:ea typeface="Times New Roman" panose="02020603050405020304" pitchFamily="18" charset="0"/>
                <a:cs typeface="Arial" panose="020B0604020202020204" pitchFamily="34" charset="0"/>
              </a:rPr>
              <a:t>Instruirea</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lucrătorilor</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privind</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apărarea</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împotriva</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incendiilor</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trebuie</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să</a:t>
            </a:r>
            <a:r>
              <a:rPr lang="en-US" sz="2900" dirty="0">
                <a:latin typeface="Arial" panose="020B0604020202020204" pitchFamily="34" charset="0"/>
                <a:ea typeface="Times New Roman" panose="02020603050405020304" pitchFamily="18" charset="0"/>
                <a:cs typeface="Arial" panose="020B0604020202020204" pitchFamily="34" charset="0"/>
              </a:rPr>
              <a:t> fie </a:t>
            </a:r>
            <a:r>
              <a:rPr lang="en-US" sz="2900" dirty="0" err="1">
                <a:latin typeface="Arial" panose="020B0604020202020204" pitchFamily="34" charset="0"/>
                <a:ea typeface="Times New Roman" panose="02020603050405020304" pitchFamily="18" charset="0"/>
                <a:cs typeface="Arial" panose="020B0604020202020204" pitchFamily="34" charset="0"/>
              </a:rPr>
              <a:t>efectuată</a:t>
            </a:r>
            <a:r>
              <a:rPr lang="en-US" sz="2900" dirty="0">
                <a:latin typeface="Arial" panose="020B0604020202020204" pitchFamily="34" charset="0"/>
                <a:ea typeface="Times New Roman" panose="02020603050405020304" pitchFamily="18" charset="0"/>
                <a:cs typeface="Arial" panose="020B0604020202020204" pitchFamily="34" charset="0"/>
              </a:rPr>
              <a:t> de </a:t>
            </a:r>
            <a:r>
              <a:rPr lang="en-US" sz="2900" dirty="0" err="1">
                <a:latin typeface="Arial" panose="020B0604020202020204" pitchFamily="34" charset="0"/>
                <a:ea typeface="Times New Roman" panose="02020603050405020304" pitchFamily="18" charset="0"/>
                <a:cs typeface="Arial" panose="020B0604020202020204" pitchFamily="34" charset="0"/>
              </a:rPr>
              <a:t>către</a:t>
            </a:r>
            <a:r>
              <a:rPr lang="en-US" sz="2900" dirty="0">
                <a:latin typeface="Arial" panose="020B0604020202020204" pitchFamily="34" charset="0"/>
                <a:ea typeface="Times New Roman" panose="02020603050405020304" pitchFamily="18" charset="0"/>
                <a:cs typeface="Arial" panose="020B0604020202020204" pitchFamily="34" charset="0"/>
              </a:rPr>
              <a:t> o </a:t>
            </a:r>
            <a:r>
              <a:rPr lang="en-US" sz="2900" dirty="0" err="1">
                <a:latin typeface="Arial" panose="020B0604020202020204" pitchFamily="34" charset="0"/>
                <a:ea typeface="Times New Roman" panose="02020603050405020304" pitchFamily="18" charset="0"/>
                <a:cs typeface="Arial" panose="020B0604020202020204" pitchFamily="34" charset="0"/>
              </a:rPr>
              <a:t>persoană</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numită</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prin</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ordin</a:t>
            </a:r>
            <a:r>
              <a:rPr lang="en-US" sz="2900" dirty="0">
                <a:latin typeface="Arial" panose="020B0604020202020204" pitchFamily="34" charset="0"/>
                <a:ea typeface="Times New Roman" panose="02020603050405020304" pitchFamily="18" charset="0"/>
                <a:cs typeface="Arial" panose="020B0604020202020204" pitchFamily="34" charset="0"/>
              </a:rPr>
              <a:t> de </a:t>
            </a:r>
            <a:r>
              <a:rPr lang="en-US" sz="2900" dirty="0" err="1">
                <a:latin typeface="Arial" panose="020B0604020202020204" pitchFamily="34" charset="0"/>
                <a:ea typeface="Times New Roman" panose="02020603050405020304" pitchFamily="18" charset="0"/>
                <a:cs typeface="Arial" panose="020B0604020202020204" pitchFamily="34" charset="0"/>
              </a:rPr>
              <a:t>către</a:t>
            </a:r>
            <a:r>
              <a:rPr lang="en-US" sz="2900" dirty="0">
                <a:latin typeface="Arial" panose="020B0604020202020204" pitchFamily="34" charset="0"/>
                <a:ea typeface="Times New Roman" panose="02020603050405020304" pitchFamily="18" charset="0"/>
                <a:cs typeface="Arial" panose="020B0604020202020204" pitchFamily="34" charset="0"/>
              </a:rPr>
              <a:t> director </a:t>
            </a:r>
            <a:r>
              <a:rPr lang="en-US" sz="2900" dirty="0" err="1">
                <a:latin typeface="Arial" panose="020B0604020202020204" pitchFamily="34" charset="0"/>
                <a:ea typeface="Times New Roman" panose="02020603050405020304" pitchFamily="18" charset="0"/>
                <a:cs typeface="Arial" panose="020B0604020202020204" pitchFamily="34" charset="0"/>
              </a:rPr>
              <a:t>și</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atestată</a:t>
            </a:r>
            <a:r>
              <a:rPr lang="en-US" sz="2900" dirty="0">
                <a:latin typeface="Arial" panose="020B0604020202020204" pitchFamily="34" charset="0"/>
                <a:ea typeface="Times New Roman" panose="02020603050405020304" pitchFamily="18" charset="0"/>
                <a:cs typeface="Arial" panose="020B0604020202020204" pitchFamily="34" charset="0"/>
              </a:rPr>
              <a:t> de </a:t>
            </a:r>
            <a:r>
              <a:rPr lang="en-US" sz="2900" dirty="0" err="1">
                <a:latin typeface="Arial" panose="020B0604020202020204" pitchFamily="34" charset="0"/>
                <a:ea typeface="Times New Roman" panose="02020603050405020304" pitchFamily="18" charset="0"/>
                <a:cs typeface="Arial" panose="020B0604020202020204" pitchFamily="34" charset="0"/>
              </a:rPr>
              <a:t>Centrul</a:t>
            </a:r>
            <a:r>
              <a:rPr lang="en-US" sz="2900" dirty="0">
                <a:latin typeface="Arial" panose="020B0604020202020204" pitchFamily="34" charset="0"/>
                <a:ea typeface="Times New Roman" panose="02020603050405020304" pitchFamily="18" charset="0"/>
                <a:cs typeface="Arial" panose="020B0604020202020204" pitchFamily="34" charset="0"/>
              </a:rPr>
              <a:t> Republican de </a:t>
            </a:r>
            <a:r>
              <a:rPr lang="en-US" sz="2900" dirty="0" err="1">
                <a:latin typeface="Arial" panose="020B0604020202020204" pitchFamily="34" charset="0"/>
                <a:ea typeface="Times New Roman" panose="02020603050405020304" pitchFamily="18" charset="0"/>
                <a:cs typeface="Arial" panose="020B0604020202020204" pitchFamily="34" charset="0"/>
              </a:rPr>
              <a:t>Instruire</a:t>
            </a:r>
            <a:r>
              <a:rPr lang="en-US" sz="2900" dirty="0">
                <a:latin typeface="Arial" panose="020B0604020202020204" pitchFamily="34" charset="0"/>
                <a:ea typeface="Times New Roman" panose="02020603050405020304" pitchFamily="18" charset="0"/>
                <a:cs typeface="Arial" panose="020B0604020202020204" pitchFamily="34" charset="0"/>
              </a:rPr>
              <a:t> al </a:t>
            </a:r>
            <a:r>
              <a:rPr lang="en-US" sz="2900" dirty="0" err="1">
                <a:latin typeface="Arial" panose="020B0604020202020204" pitchFamily="34" charset="0"/>
                <a:ea typeface="Times New Roman" panose="02020603050405020304" pitchFamily="18" charset="0"/>
                <a:cs typeface="Arial" panose="020B0604020202020204" pitchFamily="34" charset="0"/>
              </a:rPr>
              <a:t>Inspectoratului</a:t>
            </a:r>
            <a:r>
              <a:rPr lang="en-US" sz="2900" dirty="0">
                <a:latin typeface="Arial" panose="020B0604020202020204" pitchFamily="34" charset="0"/>
                <a:ea typeface="Times New Roman" panose="02020603050405020304" pitchFamily="18" charset="0"/>
                <a:cs typeface="Arial" panose="020B0604020202020204" pitchFamily="34" charset="0"/>
              </a:rPr>
              <a:t> General </a:t>
            </a:r>
            <a:r>
              <a:rPr lang="en-US" sz="2900" dirty="0" err="1">
                <a:latin typeface="Arial" panose="020B0604020202020204" pitchFamily="34" charset="0"/>
                <a:ea typeface="Times New Roman" panose="02020603050405020304" pitchFamily="18" charset="0"/>
                <a:cs typeface="Arial" panose="020B0604020202020204" pitchFamily="34" charset="0"/>
              </a:rPr>
              <a:t>pentru</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Situații</a:t>
            </a:r>
            <a:r>
              <a:rPr lang="en-US" sz="2900" dirty="0">
                <a:latin typeface="Arial" panose="020B0604020202020204" pitchFamily="34" charset="0"/>
                <a:ea typeface="Times New Roman" panose="02020603050405020304" pitchFamily="18" charset="0"/>
                <a:cs typeface="Arial" panose="020B0604020202020204" pitchFamily="34" charset="0"/>
              </a:rPr>
              <a:t> de </a:t>
            </a:r>
            <a:r>
              <a:rPr lang="en-US" sz="2900" dirty="0" err="1">
                <a:latin typeface="Arial" panose="020B0604020202020204" pitchFamily="34" charset="0"/>
                <a:ea typeface="Times New Roman" panose="02020603050405020304" pitchFamily="18" charset="0"/>
                <a:cs typeface="Arial" panose="020B0604020202020204" pitchFamily="34" charset="0"/>
              </a:rPr>
              <a:t>Urgență</a:t>
            </a:r>
            <a:r>
              <a:rPr lang="en-US" sz="2900" dirty="0">
                <a:latin typeface="Arial" panose="020B0604020202020204" pitchFamily="34" charset="0"/>
                <a:ea typeface="Times New Roman" panose="02020603050405020304" pitchFamily="18" charset="0"/>
                <a:cs typeface="Arial" panose="020B0604020202020204" pitchFamily="34" charset="0"/>
              </a:rPr>
              <a:t>.</a:t>
            </a:r>
            <a:endParaRPr lang="ru-RU" sz="2900" dirty="0">
              <a:latin typeface="Arial" panose="020B0604020202020204" pitchFamily="34" charset="0"/>
              <a:ea typeface="Times New Roman" panose="02020603050405020304" pitchFamily="18" charset="0"/>
              <a:cs typeface="Arial" panose="020B0604020202020204" pitchFamily="34" charset="0"/>
            </a:endParaRPr>
          </a:p>
          <a:p>
            <a:pPr marL="109728" indent="0" algn="just">
              <a:buNone/>
              <a:tabLst>
                <a:tab pos="5940425" algn="l"/>
              </a:tabLst>
            </a:pPr>
            <a:r>
              <a:rPr lang="en-US" sz="2900" dirty="0">
                <a:latin typeface="Arial" panose="020B0604020202020204" pitchFamily="34" charset="0"/>
                <a:ea typeface="Times New Roman" panose="02020603050405020304" pitchFamily="18" charset="0"/>
                <a:cs typeface="Arial" panose="020B0604020202020204" pitchFamily="34" charset="0"/>
              </a:rPr>
              <a:t> </a:t>
            </a:r>
            <a:endParaRPr lang="ru-RU" sz="2900" dirty="0">
              <a:latin typeface="Arial" panose="020B0604020202020204" pitchFamily="34" charset="0"/>
              <a:ea typeface="Times New Roman" panose="02020603050405020304" pitchFamily="18" charset="0"/>
              <a:cs typeface="Arial" panose="020B0604020202020204" pitchFamily="34" charset="0"/>
            </a:endParaRPr>
          </a:p>
          <a:p>
            <a:pPr marL="109728" indent="0" algn="just">
              <a:buNone/>
              <a:tabLst>
                <a:tab pos="5940425" algn="l"/>
              </a:tabLst>
            </a:pPr>
            <a:r>
              <a:rPr lang="en-US" sz="2900" dirty="0">
                <a:latin typeface="Arial" panose="020B0604020202020204" pitchFamily="34" charset="0"/>
                <a:ea typeface="Times New Roman" panose="02020603050405020304" pitchFamily="18" charset="0"/>
                <a:cs typeface="Arial" panose="020B0604020202020204" pitchFamily="34" charset="0"/>
              </a:rPr>
              <a:t>Conform </a:t>
            </a:r>
            <a:r>
              <a:rPr lang="en-US" sz="2900" dirty="0" err="1">
                <a:latin typeface="Arial" panose="020B0604020202020204" pitchFamily="34" charset="0"/>
                <a:ea typeface="Times New Roman" panose="02020603050405020304" pitchFamily="18" charset="0"/>
                <a:cs typeface="Arial" panose="020B0604020202020204" pitchFamily="34" charset="0"/>
              </a:rPr>
              <a:t>recomandărilor</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Serviciului</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Protecției</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Civile</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și</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Situații</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Excepționale</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instruirea</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lucrătorilor</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privind</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apărarea</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împotriva</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incendiilor</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trebuie</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să</a:t>
            </a:r>
            <a:r>
              <a:rPr lang="en-US" sz="2900" dirty="0">
                <a:latin typeface="Arial" panose="020B0604020202020204" pitchFamily="34" charset="0"/>
                <a:ea typeface="Times New Roman" panose="02020603050405020304" pitchFamily="18" charset="0"/>
                <a:cs typeface="Arial" panose="020B0604020202020204" pitchFamily="34" charset="0"/>
              </a:rPr>
              <a:t> fie </a:t>
            </a:r>
            <a:r>
              <a:rPr lang="en-US" sz="2900" dirty="0" err="1">
                <a:latin typeface="Arial" panose="020B0604020202020204" pitchFamily="34" charset="0"/>
                <a:ea typeface="Times New Roman" panose="02020603050405020304" pitchFamily="18" charset="0"/>
                <a:cs typeface="Arial" panose="020B0604020202020204" pitchFamily="34" charset="0"/>
              </a:rPr>
              <a:t>efectuată</a:t>
            </a:r>
            <a:r>
              <a:rPr lang="en-US" sz="2900" dirty="0">
                <a:latin typeface="Arial" panose="020B0604020202020204" pitchFamily="34" charset="0"/>
                <a:ea typeface="Times New Roman" panose="02020603050405020304" pitchFamily="18" charset="0"/>
                <a:cs typeface="Arial" panose="020B0604020202020204" pitchFamily="34" charset="0"/>
              </a:rPr>
              <a:t> nu </a:t>
            </a:r>
            <a:r>
              <a:rPr lang="en-US" sz="2900" dirty="0" err="1">
                <a:latin typeface="Arial" panose="020B0604020202020204" pitchFamily="34" charset="0"/>
                <a:ea typeface="Times New Roman" panose="02020603050405020304" pitchFamily="18" charset="0"/>
                <a:cs typeface="Arial" panose="020B0604020202020204" pitchFamily="34" charset="0"/>
              </a:rPr>
              <a:t>mai</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rar</a:t>
            </a:r>
            <a:r>
              <a:rPr lang="en-US" sz="2900" dirty="0">
                <a:latin typeface="Arial" panose="020B0604020202020204" pitchFamily="34" charset="0"/>
                <a:ea typeface="Times New Roman" panose="02020603050405020304" pitchFamily="18" charset="0"/>
                <a:cs typeface="Arial" panose="020B0604020202020204" pitchFamily="34" charset="0"/>
              </a:rPr>
              <a:t> de o data la 6 </a:t>
            </a:r>
            <a:r>
              <a:rPr lang="en-US" sz="2900" dirty="0" err="1">
                <a:latin typeface="Arial" panose="020B0604020202020204" pitchFamily="34" charset="0"/>
                <a:ea typeface="Times New Roman" panose="02020603050405020304" pitchFamily="18" charset="0"/>
                <a:cs typeface="Arial" panose="020B0604020202020204" pitchFamily="34" charset="0"/>
              </a:rPr>
              <a:t>luni</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și</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inregistrată</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într</a:t>
            </a:r>
            <a:r>
              <a:rPr lang="en-US" sz="2900" dirty="0">
                <a:latin typeface="Arial" panose="020B0604020202020204" pitchFamily="34" charset="0"/>
                <a:ea typeface="Times New Roman" panose="02020603050405020304" pitchFamily="18" charset="0"/>
                <a:cs typeface="Arial" panose="020B0604020202020204" pitchFamily="34" charset="0"/>
              </a:rPr>
              <a:t>-un </a:t>
            </a:r>
            <a:r>
              <a:rPr lang="en-US" sz="2900" dirty="0" err="1">
                <a:latin typeface="Arial" panose="020B0604020202020204" pitchFamily="34" charset="0"/>
                <a:ea typeface="Times New Roman" panose="02020603050405020304" pitchFamily="18" charset="0"/>
                <a:cs typeface="Arial" panose="020B0604020202020204" pitchFamily="34" charset="0"/>
              </a:rPr>
              <a:t>registru</a:t>
            </a:r>
            <a:r>
              <a:rPr lang="en-US" sz="2900" dirty="0">
                <a:latin typeface="Arial" panose="020B0604020202020204" pitchFamily="34" charset="0"/>
                <a:ea typeface="Times New Roman" panose="02020603050405020304" pitchFamily="18" charset="0"/>
                <a:cs typeface="Arial" panose="020B0604020202020204" pitchFamily="34" charset="0"/>
              </a:rPr>
              <a:t> de </a:t>
            </a:r>
            <a:r>
              <a:rPr lang="en-US" sz="2900" dirty="0" err="1">
                <a:latin typeface="Arial" panose="020B0604020202020204" pitchFamily="34" charset="0"/>
                <a:ea typeface="Times New Roman" panose="02020603050405020304" pitchFamily="18" charset="0"/>
                <a:cs typeface="Arial" panose="020B0604020202020204" pitchFamily="34" charset="0"/>
              </a:rPr>
              <a:t>formă</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liberă</a:t>
            </a:r>
            <a:r>
              <a:rPr lang="en-US" sz="2900" dirty="0">
                <a:latin typeface="Arial" panose="020B0604020202020204" pitchFamily="34" charset="0"/>
                <a:ea typeface="Times New Roman" panose="02020603050405020304" pitchFamily="18" charset="0"/>
                <a:cs typeface="Arial" panose="020B0604020202020204" pitchFamily="34" charset="0"/>
              </a:rPr>
              <a:t>.</a:t>
            </a:r>
            <a:endParaRPr lang="ru-RU" sz="2900" dirty="0">
              <a:latin typeface="Arial" panose="020B0604020202020204" pitchFamily="34" charset="0"/>
              <a:ea typeface="Times New Roman" panose="02020603050405020304" pitchFamily="18" charset="0"/>
              <a:cs typeface="Arial" panose="020B0604020202020204" pitchFamily="34" charset="0"/>
            </a:endParaRPr>
          </a:p>
          <a:p>
            <a:pPr marL="109728" indent="0" algn="just">
              <a:buNone/>
              <a:tabLst>
                <a:tab pos="5940425" algn="l"/>
              </a:tabLst>
            </a:pPr>
            <a:r>
              <a:rPr lang="en-US" sz="2900" dirty="0">
                <a:latin typeface="Arial" panose="020B0604020202020204" pitchFamily="34" charset="0"/>
                <a:ea typeface="Times New Roman" panose="02020603050405020304" pitchFamily="18" charset="0"/>
                <a:cs typeface="Arial" panose="020B0604020202020204" pitchFamily="34" charset="0"/>
              </a:rPr>
              <a:t> </a:t>
            </a:r>
            <a:endParaRPr lang="ru-RU" sz="2900" dirty="0">
              <a:latin typeface="Arial" panose="020B0604020202020204" pitchFamily="34" charset="0"/>
              <a:ea typeface="Times New Roman" panose="02020603050405020304" pitchFamily="18" charset="0"/>
              <a:cs typeface="Arial" panose="020B0604020202020204" pitchFamily="34" charset="0"/>
            </a:endParaRPr>
          </a:p>
          <a:p>
            <a:pPr marL="109728" indent="0" algn="just">
              <a:buNone/>
              <a:tabLst>
                <a:tab pos="5940425" algn="l"/>
              </a:tabLst>
            </a:pPr>
            <a:r>
              <a:rPr lang="en-US" sz="2900" dirty="0" err="1">
                <a:latin typeface="Arial" panose="020B0604020202020204" pitchFamily="34" charset="0"/>
                <a:ea typeface="Times New Roman" panose="02020603050405020304" pitchFamily="18" charset="0"/>
                <a:cs typeface="Arial" panose="020B0604020202020204" pitchFamily="34" charset="0"/>
              </a:rPr>
              <a:t>Instrucțiunea</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privind</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apărarea</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împotriva</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incendiilor</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trebuie</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coordonată</a:t>
            </a:r>
            <a:r>
              <a:rPr lang="en-US" sz="2900" dirty="0">
                <a:latin typeface="Arial" panose="020B0604020202020204" pitchFamily="34" charset="0"/>
                <a:ea typeface="Times New Roman" panose="02020603050405020304" pitchFamily="18" charset="0"/>
                <a:cs typeface="Arial" panose="020B0604020202020204" pitchFamily="34" charset="0"/>
              </a:rPr>
              <a:t> cu </a:t>
            </a:r>
            <a:r>
              <a:rPr lang="en-US" sz="2900" dirty="0" err="1">
                <a:latin typeface="Arial" panose="020B0604020202020204" pitchFamily="34" charset="0"/>
                <a:ea typeface="Times New Roman" panose="02020603050405020304" pitchFamily="18" charset="0"/>
                <a:cs typeface="Arial" panose="020B0604020202020204" pitchFamily="34" charset="0"/>
              </a:rPr>
              <a:t>organelor</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supravegherii</a:t>
            </a:r>
            <a:r>
              <a:rPr lang="en-US" sz="2900" dirty="0">
                <a:latin typeface="Arial" panose="020B0604020202020204" pitchFamily="34" charset="0"/>
                <a:ea typeface="Times New Roman" panose="02020603050405020304" pitchFamily="18" charset="0"/>
                <a:cs typeface="Arial" panose="020B0604020202020204" pitchFamily="34" charset="0"/>
              </a:rPr>
              <a:t> de stat a </a:t>
            </a:r>
            <a:r>
              <a:rPr lang="en-US" sz="2900" dirty="0" err="1">
                <a:latin typeface="Arial" panose="020B0604020202020204" pitchFamily="34" charset="0"/>
                <a:ea typeface="Times New Roman" panose="02020603050405020304" pitchFamily="18" charset="0"/>
                <a:cs typeface="Arial" panose="020B0604020202020204" pitchFamily="34" charset="0"/>
              </a:rPr>
              <a:t>măsurilor</a:t>
            </a:r>
            <a:r>
              <a:rPr lang="en-US" sz="2900" dirty="0">
                <a:latin typeface="Arial" panose="020B0604020202020204" pitchFamily="34" charset="0"/>
                <a:ea typeface="Times New Roman" panose="02020603050405020304" pitchFamily="18" charset="0"/>
                <a:cs typeface="Arial" panose="020B0604020202020204" pitchFamily="34" charset="0"/>
              </a:rPr>
              <a:t> contra </a:t>
            </a:r>
            <a:r>
              <a:rPr lang="en-US" sz="2900" dirty="0" err="1">
                <a:latin typeface="Arial" panose="020B0604020202020204" pitchFamily="34" charset="0"/>
                <a:ea typeface="Times New Roman" panose="02020603050405020304" pitchFamily="18" charset="0"/>
                <a:cs typeface="Arial" panose="020B0604020202020204" pitchFamily="34" charset="0"/>
              </a:rPr>
              <a:t>incendiilor</a:t>
            </a:r>
            <a:r>
              <a:rPr lang="en-US" sz="2900" dirty="0">
                <a:latin typeface="Arial" panose="020B0604020202020204" pitchFamily="34" charset="0"/>
                <a:ea typeface="Times New Roman" panose="02020603050405020304" pitchFamily="18" charset="0"/>
                <a:cs typeface="Arial" panose="020B0604020202020204" pitchFamily="34" charset="0"/>
              </a:rPr>
              <a:t> (SSMCI).</a:t>
            </a:r>
            <a:endParaRPr lang="ru-RU" sz="2900" dirty="0">
              <a:latin typeface="Arial" panose="020B0604020202020204" pitchFamily="34" charset="0"/>
              <a:ea typeface="Times New Roman" panose="02020603050405020304" pitchFamily="18" charset="0"/>
              <a:cs typeface="Arial" panose="020B0604020202020204" pitchFamily="34" charset="0"/>
            </a:endParaRPr>
          </a:p>
          <a:p>
            <a:pPr marL="109728" indent="0" algn="just">
              <a:buNone/>
              <a:tabLst>
                <a:tab pos="5940425" algn="l"/>
              </a:tabLst>
            </a:pPr>
            <a:r>
              <a:rPr lang="en-US" sz="2900" dirty="0">
                <a:latin typeface="Arial" panose="020B0604020202020204" pitchFamily="34" charset="0"/>
                <a:ea typeface="Times New Roman" panose="02020603050405020304" pitchFamily="18" charset="0"/>
                <a:cs typeface="Arial" panose="020B0604020202020204" pitchFamily="34" charset="0"/>
              </a:rPr>
              <a:t> </a:t>
            </a:r>
            <a:endParaRPr lang="ru-RU" sz="2900" dirty="0">
              <a:latin typeface="Arial" panose="020B0604020202020204" pitchFamily="34" charset="0"/>
              <a:ea typeface="Times New Roman" panose="02020603050405020304" pitchFamily="18" charset="0"/>
              <a:cs typeface="Arial" panose="020B0604020202020204" pitchFamily="34" charset="0"/>
            </a:endParaRPr>
          </a:p>
          <a:p>
            <a:pPr marL="109728" indent="0" algn="just">
              <a:buNone/>
              <a:tabLst>
                <a:tab pos="5940425" algn="l"/>
              </a:tabLst>
            </a:pPr>
            <a:r>
              <a:rPr lang="en-US" sz="2900" b="1" i="1" dirty="0">
                <a:latin typeface="Arial" panose="020B0604020202020204" pitchFamily="34" charset="0"/>
                <a:ea typeface="Times New Roman" panose="02020603050405020304" pitchFamily="18" charset="0"/>
                <a:cs typeface="Arial" panose="020B0604020202020204" pitchFamily="34" charset="0"/>
              </a:rPr>
              <a:t>Conform art.11 lit.(a) din </a:t>
            </a:r>
            <a:r>
              <a:rPr lang="en-US" sz="2900" b="1" i="1" dirty="0" err="1">
                <a:latin typeface="Arial" panose="020B0604020202020204" pitchFamily="34" charset="0"/>
                <a:ea typeface="Times New Roman" panose="02020603050405020304" pitchFamily="18" charset="0"/>
                <a:cs typeface="Arial" panose="020B0604020202020204" pitchFamily="34" charset="0"/>
              </a:rPr>
              <a:t>Legea</a:t>
            </a:r>
            <a:r>
              <a:rPr lang="en-US" sz="2900" b="1" i="1" dirty="0">
                <a:latin typeface="Arial" panose="020B0604020202020204" pitchFamily="34" charset="0"/>
                <a:ea typeface="Times New Roman" panose="02020603050405020304" pitchFamily="18" charset="0"/>
                <a:cs typeface="Arial" panose="020B0604020202020204" pitchFamily="34" charset="0"/>
              </a:rPr>
              <a:t> nr.267 din 09.11.1994 </a:t>
            </a:r>
            <a:r>
              <a:rPr lang="en-US" sz="2900" b="1" i="1" dirty="0" err="1">
                <a:latin typeface="Arial" panose="020B0604020202020204" pitchFamily="34" charset="0"/>
                <a:ea typeface="Times New Roman" panose="02020603050405020304" pitchFamily="18" charset="0"/>
                <a:cs typeface="Arial" panose="020B0604020202020204" pitchFamily="34" charset="0"/>
              </a:rPr>
              <a:t>privind</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apărarea</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împotriva</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incendiilor</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directorul</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este</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obligat</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să</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urmeze</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cursul</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privind</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apărarea</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împotriva</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incendiilor</a:t>
            </a:r>
            <a:r>
              <a:rPr lang="en-US" sz="2900" b="1" i="1" dirty="0">
                <a:latin typeface="Arial" panose="020B0604020202020204" pitchFamily="34" charset="0"/>
                <a:ea typeface="Times New Roman" panose="02020603050405020304" pitchFamily="18" charset="0"/>
                <a:cs typeface="Arial" panose="020B0604020202020204" pitchFamily="34" charset="0"/>
              </a:rPr>
              <a:t> la </a:t>
            </a:r>
            <a:r>
              <a:rPr lang="en-US" sz="2900" b="1" i="1" dirty="0" err="1">
                <a:latin typeface="Arial" panose="020B0604020202020204" pitchFamily="34" charset="0"/>
                <a:ea typeface="Times New Roman" panose="02020603050405020304" pitchFamily="18" charset="0"/>
                <a:cs typeface="Arial" panose="020B0604020202020204" pitchFamily="34" charset="0"/>
              </a:rPr>
              <a:t>Centrul</a:t>
            </a:r>
            <a:r>
              <a:rPr lang="en-US" sz="2900" b="1" i="1" dirty="0">
                <a:latin typeface="Arial" panose="020B0604020202020204" pitchFamily="34" charset="0"/>
                <a:ea typeface="Times New Roman" panose="02020603050405020304" pitchFamily="18" charset="0"/>
                <a:cs typeface="Arial" panose="020B0604020202020204" pitchFamily="34" charset="0"/>
              </a:rPr>
              <a:t> Republican de </a:t>
            </a:r>
            <a:r>
              <a:rPr lang="en-US" sz="2900" b="1" i="1" dirty="0" err="1">
                <a:latin typeface="Arial" panose="020B0604020202020204" pitchFamily="34" charset="0"/>
                <a:ea typeface="Times New Roman" panose="02020603050405020304" pitchFamily="18" charset="0"/>
                <a:cs typeface="Arial" panose="020B0604020202020204" pitchFamily="34" charset="0"/>
              </a:rPr>
              <a:t>Instruire</a:t>
            </a:r>
            <a:r>
              <a:rPr lang="en-US" sz="2900" b="1" i="1" dirty="0">
                <a:latin typeface="Arial" panose="020B0604020202020204" pitchFamily="34" charset="0"/>
                <a:ea typeface="Times New Roman" panose="02020603050405020304" pitchFamily="18" charset="0"/>
                <a:cs typeface="Arial" panose="020B0604020202020204" pitchFamily="34" charset="0"/>
              </a:rPr>
              <a:t> al </a:t>
            </a:r>
            <a:r>
              <a:rPr lang="en-US" sz="2900" b="1" i="1" dirty="0" err="1">
                <a:latin typeface="Arial" panose="020B0604020202020204" pitchFamily="34" charset="0"/>
                <a:ea typeface="Times New Roman" panose="02020603050405020304" pitchFamily="18" charset="0"/>
                <a:cs typeface="Arial" panose="020B0604020202020204" pitchFamily="34" charset="0"/>
              </a:rPr>
              <a:t>Inspectoratului</a:t>
            </a:r>
            <a:r>
              <a:rPr lang="en-US" sz="2900" b="1" i="1" dirty="0">
                <a:latin typeface="Arial" panose="020B0604020202020204" pitchFamily="34" charset="0"/>
                <a:ea typeface="Times New Roman" panose="02020603050405020304" pitchFamily="18" charset="0"/>
                <a:cs typeface="Arial" panose="020B0604020202020204" pitchFamily="34" charset="0"/>
              </a:rPr>
              <a:t> General </a:t>
            </a:r>
            <a:r>
              <a:rPr lang="en-US" sz="2900" b="1" i="1" dirty="0" err="1">
                <a:latin typeface="Arial" panose="020B0604020202020204" pitchFamily="34" charset="0"/>
                <a:ea typeface="Times New Roman" panose="02020603050405020304" pitchFamily="18" charset="0"/>
                <a:cs typeface="Arial" panose="020B0604020202020204" pitchFamily="34" charset="0"/>
              </a:rPr>
              <a:t>pentru</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Situații</a:t>
            </a:r>
            <a:r>
              <a:rPr lang="en-US" sz="2900" b="1" i="1" dirty="0">
                <a:latin typeface="Arial" panose="020B0604020202020204" pitchFamily="34" charset="0"/>
                <a:ea typeface="Times New Roman" panose="02020603050405020304" pitchFamily="18" charset="0"/>
                <a:cs typeface="Arial" panose="020B0604020202020204" pitchFamily="34" charset="0"/>
              </a:rPr>
              <a:t> de </a:t>
            </a:r>
            <a:r>
              <a:rPr lang="en-US" sz="2900" b="1" i="1" dirty="0" err="1">
                <a:latin typeface="Arial" panose="020B0604020202020204" pitchFamily="34" charset="0"/>
                <a:ea typeface="Times New Roman" panose="02020603050405020304" pitchFamily="18" charset="0"/>
                <a:cs typeface="Arial" panose="020B0604020202020204" pitchFamily="34" charset="0"/>
              </a:rPr>
              <a:t>Urgență</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și</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să</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obțină</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certificatul</a:t>
            </a:r>
            <a:r>
              <a:rPr lang="en-US" sz="2900" b="1" i="1" dirty="0">
                <a:latin typeface="Arial" panose="020B0604020202020204" pitchFamily="34" charset="0"/>
                <a:ea typeface="Times New Roman" panose="02020603050405020304" pitchFamily="18" charset="0"/>
                <a:cs typeface="Arial" panose="020B0604020202020204" pitchFamily="34" charset="0"/>
              </a:rPr>
              <a:t> </a:t>
            </a:r>
            <a:r>
              <a:rPr lang="en-US" sz="2900" b="1" i="1" dirty="0" err="1">
                <a:latin typeface="Arial" panose="020B0604020202020204" pitchFamily="34" charset="0"/>
                <a:ea typeface="Times New Roman" panose="02020603050405020304" pitchFamily="18" charset="0"/>
                <a:cs typeface="Arial" panose="020B0604020202020204" pitchFamily="34" charset="0"/>
              </a:rPr>
              <a:t>corespunzător</a:t>
            </a:r>
            <a:r>
              <a:rPr lang="en-US" sz="2900" b="1" i="1" dirty="0">
                <a:latin typeface="Arial" panose="020B0604020202020204" pitchFamily="34" charset="0"/>
                <a:ea typeface="Times New Roman" panose="02020603050405020304" pitchFamily="18" charset="0"/>
                <a:cs typeface="Arial" panose="020B0604020202020204" pitchFamily="34" charset="0"/>
              </a:rPr>
              <a:t>. </a:t>
            </a:r>
            <a:endParaRPr lang="ru-RU" sz="2900" b="1" i="1" dirty="0">
              <a:latin typeface="Arial" panose="020B0604020202020204" pitchFamily="34" charset="0"/>
              <a:ea typeface="Times New Roman" panose="02020603050405020304" pitchFamily="18" charset="0"/>
              <a:cs typeface="Arial" panose="020B0604020202020204" pitchFamily="34" charset="0"/>
            </a:endParaRPr>
          </a:p>
          <a:p>
            <a:pPr marL="109728" indent="0" algn="just">
              <a:buNone/>
              <a:tabLst>
                <a:tab pos="5940425" algn="l"/>
              </a:tabLst>
            </a:pPr>
            <a:r>
              <a:rPr lang="en-US" sz="2900" dirty="0">
                <a:latin typeface="Arial" panose="020B0604020202020204" pitchFamily="34" charset="0"/>
                <a:ea typeface="Times New Roman" panose="02020603050405020304" pitchFamily="18" charset="0"/>
                <a:cs typeface="Arial" panose="020B0604020202020204" pitchFamily="34" charset="0"/>
              </a:rPr>
              <a:t> </a:t>
            </a:r>
            <a:endParaRPr lang="ru-RU" sz="2900" dirty="0">
              <a:latin typeface="Arial" panose="020B0604020202020204" pitchFamily="34" charset="0"/>
              <a:ea typeface="Times New Roman" panose="02020603050405020304" pitchFamily="18" charset="0"/>
              <a:cs typeface="Arial" panose="020B0604020202020204" pitchFamily="34" charset="0"/>
            </a:endParaRPr>
          </a:p>
          <a:p>
            <a:pPr marL="109728" indent="0" algn="just">
              <a:buNone/>
              <a:tabLst>
                <a:tab pos="5940425" algn="l"/>
              </a:tabLst>
            </a:pPr>
            <a:r>
              <a:rPr lang="en-US" sz="2900" dirty="0" err="1">
                <a:latin typeface="Arial" panose="020B0604020202020204" pitchFamily="34" charset="0"/>
                <a:ea typeface="Times New Roman" panose="02020603050405020304" pitchFamily="18" charset="0"/>
                <a:cs typeface="Arial" panose="020B0604020202020204" pitchFamily="34" charset="0"/>
              </a:rPr>
              <a:t>Măsurile</a:t>
            </a:r>
            <a:r>
              <a:rPr lang="en-US" sz="2900" dirty="0">
                <a:latin typeface="Arial" panose="020B0604020202020204" pitchFamily="34" charset="0"/>
                <a:ea typeface="Times New Roman" panose="02020603050405020304" pitchFamily="18" charset="0"/>
                <a:cs typeface="Arial" panose="020B0604020202020204" pitchFamily="34" charset="0"/>
              </a:rPr>
              <a:t> de </a:t>
            </a:r>
            <a:r>
              <a:rPr lang="en-US" sz="2900" dirty="0" err="1">
                <a:latin typeface="Arial" panose="020B0604020202020204" pitchFamily="34" charset="0"/>
                <a:ea typeface="Times New Roman" panose="02020603050405020304" pitchFamily="18" charset="0"/>
                <a:cs typeface="Arial" panose="020B0604020202020204" pitchFamily="34" charset="0"/>
              </a:rPr>
              <a:t>apărare</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împotriva</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incendiilor</a:t>
            </a:r>
            <a:r>
              <a:rPr lang="en-US" sz="2900" dirty="0">
                <a:latin typeface="Arial" panose="020B0604020202020204" pitchFamily="34" charset="0"/>
                <a:ea typeface="Times New Roman" panose="02020603050405020304" pitchFamily="18" charset="0"/>
                <a:cs typeface="Arial" panose="020B0604020202020204" pitchFamily="34" charset="0"/>
              </a:rPr>
              <a:t> se </a:t>
            </a:r>
            <a:r>
              <a:rPr lang="en-US" sz="2900" dirty="0" err="1">
                <a:latin typeface="Arial" panose="020B0604020202020204" pitchFamily="34" charset="0"/>
                <a:ea typeface="Times New Roman" panose="02020603050405020304" pitchFamily="18" charset="0"/>
                <a:cs typeface="Arial" panose="020B0604020202020204" pitchFamily="34" charset="0"/>
              </a:rPr>
              <a:t>regăsesc</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în</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Reglementarea</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Tehnică</a:t>
            </a:r>
            <a:r>
              <a:rPr lang="en-US" sz="2900" dirty="0">
                <a:latin typeface="Arial" panose="020B0604020202020204" pitchFamily="34" charset="0"/>
                <a:ea typeface="Times New Roman" panose="02020603050405020304" pitchFamily="18" charset="0"/>
                <a:cs typeface="Arial" panose="020B0604020202020204" pitchFamily="34" charset="0"/>
              </a:rPr>
              <a:t> “Reguli </a:t>
            </a:r>
            <a:r>
              <a:rPr lang="en-US" sz="2900" dirty="0" err="1">
                <a:latin typeface="Arial" panose="020B0604020202020204" pitchFamily="34" charset="0"/>
                <a:ea typeface="Times New Roman" panose="02020603050405020304" pitchFamily="18" charset="0"/>
                <a:cs typeface="Arial" panose="020B0604020202020204" pitchFamily="34" charset="0"/>
              </a:rPr>
              <a:t>generale</a:t>
            </a:r>
            <a:r>
              <a:rPr lang="en-US" sz="2900" dirty="0">
                <a:latin typeface="Arial" panose="020B0604020202020204" pitchFamily="34" charset="0"/>
                <a:ea typeface="Times New Roman" panose="02020603050405020304" pitchFamily="18" charset="0"/>
                <a:cs typeface="Arial" panose="020B0604020202020204" pitchFamily="34" charset="0"/>
              </a:rPr>
              <a:t> de </a:t>
            </a:r>
            <a:r>
              <a:rPr lang="en-US" sz="2900" dirty="0" err="1">
                <a:latin typeface="Arial" panose="020B0604020202020204" pitchFamily="34" charset="0"/>
                <a:ea typeface="Times New Roman" panose="02020603050405020304" pitchFamily="18" charset="0"/>
                <a:cs typeface="Arial" panose="020B0604020202020204" pitchFamily="34" charset="0"/>
              </a:rPr>
              <a:t>apărare</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împotriva</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incendiilor</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în</a:t>
            </a:r>
            <a:r>
              <a:rPr lang="en-US" sz="2900" dirty="0">
                <a:latin typeface="Arial" panose="020B0604020202020204" pitchFamily="34" charset="0"/>
                <a:ea typeface="Times New Roman" panose="02020603050405020304" pitchFamily="18" charset="0"/>
                <a:cs typeface="Arial" panose="020B0604020202020204" pitchFamily="34" charset="0"/>
              </a:rPr>
              <a:t> </a:t>
            </a:r>
            <a:r>
              <a:rPr lang="en-US" sz="2900" dirty="0" err="1">
                <a:latin typeface="Arial" panose="020B0604020202020204" pitchFamily="34" charset="0"/>
                <a:ea typeface="Times New Roman" panose="02020603050405020304" pitchFamily="18" charset="0"/>
                <a:cs typeface="Arial" panose="020B0604020202020204" pitchFamily="34" charset="0"/>
              </a:rPr>
              <a:t>Republica</a:t>
            </a:r>
            <a:r>
              <a:rPr lang="en-US" sz="2900" dirty="0">
                <a:latin typeface="Arial" panose="020B0604020202020204" pitchFamily="34" charset="0"/>
                <a:ea typeface="Times New Roman" panose="02020603050405020304" pitchFamily="18" charset="0"/>
                <a:cs typeface="Arial" panose="020B0604020202020204" pitchFamily="34" charset="0"/>
              </a:rPr>
              <a:t> Moldova” RT DSE 1.01-2005 (HG 1159 din 24.10.2007).</a:t>
            </a:r>
            <a:endParaRPr lang="ru-RU" sz="2900" dirty="0">
              <a:latin typeface="Arial" panose="020B0604020202020204" pitchFamily="34" charset="0"/>
              <a:ea typeface="Times New Roman" panose="02020603050405020304" pitchFamily="18" charset="0"/>
              <a:cs typeface="Arial" panose="020B0604020202020204" pitchFamily="34" charset="0"/>
            </a:endParaRPr>
          </a:p>
          <a:p>
            <a:pPr marL="109728" indent="0">
              <a:buNone/>
            </a:pPr>
            <a:endParaRPr lang="ru-RU" dirty="0"/>
          </a:p>
        </p:txBody>
      </p:sp>
      <p:pic>
        <p:nvPicPr>
          <p:cNvPr id="9" name="Рисунок 8">
            <a:extLst>
              <a:ext uri="{FF2B5EF4-FFF2-40B4-BE49-F238E27FC236}">
                <a16:creationId xmlns:a16="http://schemas.microsoft.com/office/drawing/2014/main" id="{AB5748BD-17F4-4AD8-A916-84F9F9DFE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3059" y="5805264"/>
            <a:ext cx="1052736" cy="1052736"/>
          </a:xfrm>
          <a:prstGeom prst="rect">
            <a:avLst/>
          </a:prstGeom>
        </p:spPr>
      </p:pic>
    </p:spTree>
    <p:extLst>
      <p:ext uri="{BB962C8B-B14F-4D97-AF65-F5344CB8AC3E}">
        <p14:creationId xmlns:p14="http://schemas.microsoft.com/office/powerpoint/2010/main" val="1182249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36916DE5-A95B-4DA9-AD35-9115AB610F10}"/>
              </a:ext>
            </a:extLst>
          </p:cNvPr>
          <p:cNvSpPr>
            <a:spLocks noGrp="1"/>
          </p:cNvSpPr>
          <p:nvPr>
            <p:ph idx="1"/>
          </p:nvPr>
        </p:nvSpPr>
        <p:spPr>
          <a:xfrm>
            <a:off x="251520" y="116632"/>
            <a:ext cx="8435280" cy="5890659"/>
          </a:xfrm>
        </p:spPr>
        <p:txBody>
          <a:bodyPr>
            <a:normAutofit/>
          </a:bodyPr>
          <a:lstStyle/>
          <a:p>
            <a:pPr marL="109728" indent="0" algn="ctr">
              <a:buNone/>
              <a:tabLst>
                <a:tab pos="5940425" algn="l"/>
              </a:tabLst>
            </a:pPr>
            <a:r>
              <a:rPr lang="en-US" sz="1600" b="1" dirty="0" err="1">
                <a:latin typeface="Arial" panose="020B0604020202020204" pitchFamily="34" charset="0"/>
                <a:ea typeface="Times New Roman" panose="02020603050405020304" pitchFamily="18" charset="0"/>
                <a:cs typeface="Arial" panose="020B0604020202020204" pitchFamily="34" charset="0"/>
              </a:rPr>
              <a:t>Responsabilități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privind</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acordarea</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primului</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ajutor</a:t>
            </a:r>
            <a:r>
              <a:rPr lang="en-US" sz="1600" b="1" dirty="0">
                <a:latin typeface="Arial" panose="020B0604020202020204" pitchFamily="34" charset="0"/>
                <a:ea typeface="Times New Roman" panose="02020603050405020304" pitchFamily="18" charset="0"/>
                <a:cs typeface="Arial" panose="020B0604020202020204" pitchFamily="34" charset="0"/>
              </a:rPr>
              <a:t> premedical </a:t>
            </a:r>
            <a:r>
              <a:rPr lang="en-US" sz="1600" b="1" dirty="0" err="1">
                <a:latin typeface="Arial" panose="020B0604020202020204" pitchFamily="34" charset="0"/>
                <a:ea typeface="Times New Roman" panose="02020603050405020304" pitchFamily="18" charset="0"/>
                <a:cs typeface="Arial" panose="020B0604020202020204" pitchFamily="34" charset="0"/>
              </a:rPr>
              <a:t>accidentaților</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în</a:t>
            </a:r>
            <a:r>
              <a:rPr lang="en-US" sz="1600" b="1" dirty="0">
                <a:latin typeface="Arial" panose="020B0604020202020204" pitchFamily="34" charset="0"/>
                <a:ea typeface="Times New Roman" panose="02020603050405020304" pitchFamily="18" charset="0"/>
                <a:cs typeface="Arial" panose="020B0604020202020204" pitchFamily="34" charset="0"/>
              </a:rPr>
              <a:t> </a:t>
            </a:r>
            <a:r>
              <a:rPr lang="en-US" sz="1600" b="1" dirty="0" err="1">
                <a:latin typeface="Arial" panose="020B0604020202020204" pitchFamily="34" charset="0"/>
                <a:ea typeface="Times New Roman" panose="02020603050405020304" pitchFamily="18" charset="0"/>
                <a:cs typeface="Arial" panose="020B0604020202020204" pitchFamily="34" charset="0"/>
              </a:rPr>
              <a:t>situație</a:t>
            </a:r>
            <a:r>
              <a:rPr lang="en-US" sz="1600" b="1" dirty="0">
                <a:latin typeface="Arial" panose="020B0604020202020204" pitchFamily="34" charset="0"/>
                <a:ea typeface="Times New Roman" panose="02020603050405020304" pitchFamily="18" charset="0"/>
                <a:cs typeface="Arial" panose="020B0604020202020204" pitchFamily="34" charset="0"/>
              </a:rPr>
              <a:t> de </a:t>
            </a:r>
            <a:r>
              <a:rPr lang="en-US" sz="1600" b="1" dirty="0" err="1">
                <a:latin typeface="Arial" panose="020B0604020202020204" pitchFamily="34" charset="0"/>
                <a:ea typeface="Times New Roman" panose="02020603050405020304" pitchFamily="18" charset="0"/>
                <a:cs typeface="Arial" panose="020B0604020202020204" pitchFamily="34" charset="0"/>
              </a:rPr>
              <a:t>accidente</a:t>
            </a:r>
            <a:r>
              <a:rPr lang="en-US" sz="1600" b="1" dirty="0">
                <a:latin typeface="Arial" panose="020B0604020202020204" pitchFamily="34" charset="0"/>
                <a:ea typeface="Times New Roman" panose="02020603050405020304" pitchFamily="18" charset="0"/>
                <a:cs typeface="Arial" panose="020B0604020202020204" pitchFamily="34" charset="0"/>
              </a:rPr>
              <a:t> la </a:t>
            </a:r>
            <a:r>
              <a:rPr lang="en-US" sz="1600" b="1" dirty="0" err="1">
                <a:latin typeface="Arial" panose="020B0604020202020204" pitchFamily="34" charset="0"/>
                <a:ea typeface="Times New Roman" panose="02020603050405020304" pitchFamily="18" charset="0"/>
                <a:cs typeface="Arial" panose="020B0604020202020204" pitchFamily="34" charset="0"/>
              </a:rPr>
              <a:t>locul</a:t>
            </a:r>
            <a:r>
              <a:rPr lang="en-US" sz="1600" b="1" dirty="0">
                <a:latin typeface="Arial" panose="020B0604020202020204" pitchFamily="34" charset="0"/>
                <a:ea typeface="Times New Roman" panose="02020603050405020304" pitchFamily="18" charset="0"/>
                <a:cs typeface="Arial" panose="020B0604020202020204" pitchFamily="34" charset="0"/>
              </a:rPr>
              <a:t> de </a:t>
            </a:r>
            <a:r>
              <a:rPr lang="en-US" sz="1600" b="1" dirty="0" err="1">
                <a:latin typeface="Arial" panose="020B0604020202020204" pitchFamily="34" charset="0"/>
                <a:ea typeface="Times New Roman" panose="02020603050405020304" pitchFamily="18" charset="0"/>
                <a:cs typeface="Arial" panose="020B0604020202020204" pitchFamily="34" charset="0"/>
              </a:rPr>
              <a:t>muncă</a:t>
            </a:r>
            <a:r>
              <a:rPr lang="en-US" sz="1600" b="1" dirty="0">
                <a:latin typeface="Arial" panose="020B0604020202020204" pitchFamily="34" charset="0"/>
                <a:ea typeface="Times New Roman" panose="02020603050405020304" pitchFamily="18" charset="0"/>
                <a:cs typeface="Arial" panose="020B0604020202020204" pitchFamily="34" charset="0"/>
              </a:rPr>
              <a:t>.</a:t>
            </a:r>
            <a:endParaRPr lang="ru-RU" sz="1600" dirty="0">
              <a:latin typeface="Arial" panose="020B0604020202020204" pitchFamily="34" charset="0"/>
              <a:ea typeface="Times New Roman" panose="02020603050405020304" pitchFamily="18" charset="0"/>
              <a:cs typeface="Arial" panose="020B0604020202020204" pitchFamily="34" charset="0"/>
            </a:endParaRPr>
          </a:p>
          <a:p>
            <a:pPr marL="109728" indent="0" algn="just">
              <a:buNone/>
              <a:tabLst>
                <a:tab pos="5940425" algn="l"/>
              </a:tabLst>
            </a:pPr>
            <a:r>
              <a:rPr lang="en-US" sz="1600" dirty="0">
                <a:latin typeface="Arial" panose="020B0604020202020204" pitchFamily="34" charset="0"/>
                <a:ea typeface="Times New Roman" panose="02020603050405020304" pitchFamily="18" charset="0"/>
                <a:cs typeface="Arial" panose="020B0604020202020204" pitchFamily="34" charset="0"/>
              </a:rPr>
              <a:t> </a:t>
            </a:r>
            <a:endParaRPr lang="ru-RU" sz="1600" dirty="0">
              <a:latin typeface="Arial" panose="020B0604020202020204" pitchFamily="34" charset="0"/>
              <a:ea typeface="Times New Roman" panose="02020603050405020304" pitchFamily="18" charset="0"/>
              <a:cs typeface="Arial" panose="020B0604020202020204" pitchFamily="34" charset="0"/>
            </a:endParaRPr>
          </a:p>
          <a:p>
            <a:pPr marL="109728" indent="0" algn="just">
              <a:buNone/>
              <a:tabLst>
                <a:tab pos="5940425" algn="l"/>
              </a:tabLst>
            </a:pPr>
            <a:r>
              <a:rPr lang="en-US" sz="1600" dirty="0">
                <a:latin typeface="Arial" panose="020B0604020202020204" pitchFamily="34" charset="0"/>
                <a:ea typeface="Times New Roman" panose="02020603050405020304" pitchFamily="18" charset="0"/>
                <a:cs typeface="Arial" panose="020B0604020202020204" pitchFamily="34" charset="0"/>
              </a:rPr>
              <a:t>Conform art. 12 din </a:t>
            </a:r>
            <a:r>
              <a:rPr lang="en-US" sz="1600" dirty="0" err="1">
                <a:latin typeface="Arial" panose="020B0604020202020204" pitchFamily="34" charset="0"/>
                <a:ea typeface="Times New Roman" panose="02020603050405020304" pitchFamily="18" charset="0"/>
                <a:cs typeface="Arial" panose="020B0604020202020204" pitchFamily="34" charset="0"/>
              </a:rPr>
              <a:t>Legea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Securității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și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sănătății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în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Muncă</a:t>
            </a:r>
            <a:r>
              <a:rPr lang="en-US" sz="1600" dirty="0">
                <a:latin typeface="Arial" panose="020B0604020202020204" pitchFamily="34" charset="0"/>
                <a:ea typeface="Times New Roman" panose="02020603050405020304" pitchFamily="18" charset="0"/>
                <a:cs typeface="Arial" panose="020B0604020202020204" pitchFamily="34" charset="0"/>
              </a:rPr>
              <a:t> Nr.186 din 10.07.2008, </a:t>
            </a:r>
            <a:r>
              <a:rPr lang="en-US" sz="1600" dirty="0" err="1">
                <a:latin typeface="Arial" panose="020B0604020202020204" pitchFamily="34" charset="0"/>
                <a:ea typeface="Times New Roman" panose="02020603050405020304" pitchFamily="18" charset="0"/>
                <a:cs typeface="Arial" panose="020B0604020202020204" pitchFamily="34" charset="0"/>
              </a:rPr>
              <a:t>angajatorul</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este</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obligat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numească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persoane</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responsabile</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privind</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acordarea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primului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ajutor</a:t>
            </a:r>
            <a:r>
              <a:rPr lang="en-US" sz="1600" dirty="0">
                <a:latin typeface="Arial" panose="020B0604020202020204" pitchFamily="34" charset="0"/>
                <a:ea typeface="Times New Roman" panose="02020603050405020304" pitchFamily="18" charset="0"/>
                <a:cs typeface="Arial" panose="020B0604020202020204" pitchFamily="34" charset="0"/>
              </a:rPr>
              <a:t> premedical </a:t>
            </a:r>
            <a:r>
              <a:rPr lang="en-US" sz="1600" dirty="0" err="1">
                <a:latin typeface="Arial" panose="020B0604020202020204" pitchFamily="34" charset="0"/>
                <a:ea typeface="Times New Roman" panose="02020603050405020304" pitchFamily="18" charset="0"/>
                <a:cs typeface="Arial" panose="020B0604020202020204" pitchFamily="34" charset="0"/>
              </a:rPr>
              <a:t>accidentaților</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în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situație</a:t>
            </a:r>
            <a:r>
              <a:rPr lang="en-US" sz="1600" dirty="0">
                <a:latin typeface="Arial" panose="020B0604020202020204" pitchFamily="34" charset="0"/>
                <a:ea typeface="Times New Roman" panose="02020603050405020304" pitchFamily="18" charset="0"/>
                <a:cs typeface="Arial" panose="020B0604020202020204" pitchFamily="34" charset="0"/>
              </a:rPr>
              <a:t> de </a:t>
            </a:r>
            <a:r>
              <a:rPr lang="en-US" sz="1600" dirty="0" err="1">
                <a:latin typeface="Arial" panose="020B0604020202020204" pitchFamily="34" charset="0"/>
                <a:ea typeface="Times New Roman" panose="02020603050405020304" pitchFamily="18" charset="0"/>
                <a:cs typeface="Arial" panose="020B0604020202020204" pitchFamily="34" charset="0"/>
              </a:rPr>
              <a:t>accidente</a:t>
            </a:r>
            <a:r>
              <a:rPr lang="en-US" sz="1600" dirty="0">
                <a:latin typeface="Arial" panose="020B0604020202020204" pitchFamily="34" charset="0"/>
                <a:ea typeface="Times New Roman" panose="02020603050405020304" pitchFamily="18" charset="0"/>
                <a:cs typeface="Arial" panose="020B0604020202020204" pitchFamily="34" charset="0"/>
              </a:rPr>
              <a:t> la </a:t>
            </a:r>
            <a:r>
              <a:rPr lang="en-US" sz="1600" dirty="0" err="1">
                <a:latin typeface="Arial" panose="020B0604020202020204" pitchFamily="34" charset="0"/>
                <a:ea typeface="Times New Roman" panose="02020603050405020304" pitchFamily="18" charset="0"/>
                <a:cs typeface="Arial" panose="020B0604020202020204" pitchFamily="34" charset="0"/>
              </a:rPr>
              <a:t>locul</a:t>
            </a:r>
            <a:r>
              <a:rPr lang="en-US" sz="1600" dirty="0">
                <a:latin typeface="Arial" panose="020B0604020202020204" pitchFamily="34" charset="0"/>
                <a:ea typeface="Times New Roman" panose="02020603050405020304" pitchFamily="18" charset="0"/>
                <a:cs typeface="Arial" panose="020B0604020202020204" pitchFamily="34" charset="0"/>
              </a:rPr>
              <a:t> de </a:t>
            </a:r>
            <a:r>
              <a:rPr lang="en-US" sz="1600" dirty="0" err="1">
                <a:latin typeface="Arial" panose="020B0604020202020204" pitchFamily="34" charset="0"/>
                <a:ea typeface="Times New Roman" panose="02020603050405020304" pitchFamily="18" charset="0"/>
                <a:cs typeface="Arial" panose="020B0604020202020204" pitchFamily="34" charset="0"/>
              </a:rPr>
              <a:t>muncă</a:t>
            </a:r>
            <a:r>
              <a:rPr lang="en-US" sz="1600" dirty="0">
                <a:latin typeface="Arial" panose="020B0604020202020204" pitchFamily="34" charset="0"/>
                <a:ea typeface="Times New Roman" panose="02020603050405020304" pitchFamily="18" charset="0"/>
                <a:cs typeface="Arial" panose="020B0604020202020204" pitchFamily="34" charset="0"/>
              </a:rPr>
              <a:t>.</a:t>
            </a:r>
            <a:endParaRPr lang="ru-RU" sz="1600" dirty="0">
              <a:latin typeface="Arial" panose="020B0604020202020204" pitchFamily="34" charset="0"/>
              <a:ea typeface="Times New Roman" panose="02020603050405020304" pitchFamily="18" charset="0"/>
              <a:cs typeface="Arial" panose="020B0604020202020204" pitchFamily="34" charset="0"/>
            </a:endParaRPr>
          </a:p>
          <a:p>
            <a:pPr marL="109728" indent="0" algn="just">
              <a:buNone/>
              <a:tabLst>
                <a:tab pos="5940425" algn="l"/>
              </a:tabLst>
            </a:pPr>
            <a:r>
              <a:rPr lang="en-US" sz="1600" dirty="0">
                <a:latin typeface="Arial" panose="020B0604020202020204" pitchFamily="34" charset="0"/>
                <a:ea typeface="Times New Roman" panose="02020603050405020304" pitchFamily="18" charset="0"/>
                <a:cs typeface="Arial" panose="020B0604020202020204" pitchFamily="34" charset="0"/>
              </a:rPr>
              <a:t> </a:t>
            </a:r>
            <a:endParaRPr lang="ru-RU" sz="1600" dirty="0">
              <a:latin typeface="Arial" panose="020B0604020202020204" pitchFamily="34" charset="0"/>
              <a:ea typeface="Times New Roman" panose="02020603050405020304" pitchFamily="18" charset="0"/>
              <a:cs typeface="Arial" panose="020B0604020202020204" pitchFamily="34" charset="0"/>
            </a:endParaRPr>
          </a:p>
          <a:p>
            <a:pPr marL="109728" indent="0" algn="just">
              <a:buNone/>
              <a:tabLst>
                <a:tab pos="5940425" algn="l"/>
              </a:tabLst>
            </a:pPr>
            <a:r>
              <a:rPr lang="en-US" sz="1600" dirty="0" err="1">
                <a:latin typeface="Arial" panose="020B0604020202020204" pitchFamily="34" charset="0"/>
                <a:ea typeface="Times New Roman" panose="02020603050405020304" pitchFamily="18" charset="0"/>
                <a:cs typeface="Arial" panose="020B0604020202020204" pitchFamily="34" charset="0"/>
              </a:rPr>
              <a:t>Angajatorul</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asigură</a:t>
            </a:r>
            <a:r>
              <a:rPr lang="en-US" sz="1600" dirty="0">
                <a:latin typeface="Arial" panose="020B0604020202020204" pitchFamily="34" charset="0"/>
                <a:ea typeface="Times New Roman" panose="02020603050405020304" pitchFamily="18" charset="0"/>
                <a:cs typeface="Arial" panose="020B0604020202020204" pitchFamily="34" charset="0"/>
              </a:rPr>
              <a:t> o </a:t>
            </a:r>
            <a:r>
              <a:rPr lang="en-US" sz="1600" dirty="0" err="1">
                <a:latin typeface="Arial" panose="020B0604020202020204" pitchFamily="34" charset="0"/>
                <a:ea typeface="Times New Roman" panose="02020603050405020304" pitchFamily="18" charset="0"/>
                <a:cs typeface="Arial" panose="020B0604020202020204" pitchFamily="34" charset="0"/>
              </a:rPr>
              <a:t>instruire</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corespunzătoare</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persoanelor</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desemnate</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pentru</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acordarea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primului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ajutor</a:t>
            </a:r>
            <a:r>
              <a:rPr lang="en-US" sz="1600" dirty="0">
                <a:latin typeface="Arial" panose="020B0604020202020204" pitchFamily="34" charset="0"/>
                <a:ea typeface="Times New Roman" panose="02020603050405020304" pitchFamily="18" charset="0"/>
                <a:cs typeface="Arial" panose="020B0604020202020204" pitchFamily="34" charset="0"/>
              </a:rPr>
              <a:t> premedical </a:t>
            </a:r>
            <a:r>
              <a:rPr lang="en-US" sz="1600" dirty="0" err="1">
                <a:latin typeface="Arial" panose="020B0604020202020204" pitchFamily="34" charset="0"/>
                <a:ea typeface="Times New Roman" panose="02020603050405020304" pitchFamily="18" charset="0"/>
                <a:cs typeface="Arial" panose="020B0604020202020204" pitchFamily="34" charset="0"/>
              </a:rPr>
              <a:t>în</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situațiile</a:t>
            </a:r>
            <a:r>
              <a:rPr lang="en-US" sz="1600" dirty="0">
                <a:latin typeface="Arial" panose="020B0604020202020204" pitchFamily="34" charset="0"/>
                <a:ea typeface="Times New Roman" panose="02020603050405020304" pitchFamily="18" charset="0"/>
                <a:cs typeface="Arial" panose="020B0604020202020204" pitchFamily="34" charset="0"/>
              </a:rPr>
              <a:t> de </a:t>
            </a:r>
            <a:r>
              <a:rPr lang="en-US" sz="1600" dirty="0" err="1">
                <a:latin typeface="Arial" panose="020B0604020202020204" pitchFamily="34" charset="0"/>
                <a:ea typeface="Times New Roman" panose="02020603050405020304" pitchFamily="18" charset="0"/>
                <a:cs typeface="Arial" panose="020B0604020202020204" pitchFamily="34" charset="0"/>
              </a:rPr>
              <a:t>accidente</a:t>
            </a:r>
            <a:r>
              <a:rPr lang="en-US" sz="1600" dirty="0">
                <a:latin typeface="Arial" panose="020B0604020202020204" pitchFamily="34" charset="0"/>
                <a:ea typeface="Times New Roman" panose="02020603050405020304" pitchFamily="18" charset="0"/>
                <a:cs typeface="Arial" panose="020B0604020202020204" pitchFamily="34" charset="0"/>
              </a:rPr>
              <a:t> la </a:t>
            </a:r>
            <a:r>
              <a:rPr lang="en-US" sz="1600" dirty="0" err="1">
                <a:latin typeface="Arial" panose="020B0604020202020204" pitchFamily="34" charset="0"/>
                <a:ea typeface="Times New Roman" panose="02020603050405020304" pitchFamily="18" charset="0"/>
                <a:cs typeface="Arial" panose="020B0604020202020204" pitchFamily="34" charset="0"/>
              </a:rPr>
              <a:t>locul</a:t>
            </a:r>
            <a:r>
              <a:rPr lang="en-US" sz="1600" dirty="0">
                <a:latin typeface="Arial" panose="020B0604020202020204" pitchFamily="34" charset="0"/>
                <a:ea typeface="Times New Roman" panose="02020603050405020304" pitchFamily="18" charset="0"/>
                <a:cs typeface="Arial" panose="020B0604020202020204" pitchFamily="34" charset="0"/>
              </a:rPr>
              <a:t> de </a:t>
            </a:r>
            <a:r>
              <a:rPr lang="en-US" sz="1600" dirty="0" err="1">
                <a:latin typeface="Arial" panose="020B0604020202020204" pitchFamily="34" charset="0"/>
                <a:ea typeface="Times New Roman" panose="02020603050405020304" pitchFamily="18" charset="0"/>
                <a:cs typeface="Arial" panose="020B0604020202020204" pitchFamily="34" charset="0"/>
              </a:rPr>
              <a:t>muncă</a:t>
            </a:r>
            <a:r>
              <a:rPr lang="en-US" sz="1600" dirty="0">
                <a:latin typeface="Arial" panose="020B0604020202020204" pitchFamily="34" charset="0"/>
                <a:ea typeface="Times New Roman" panose="02020603050405020304" pitchFamily="18" charset="0"/>
                <a:cs typeface="Arial" panose="020B0604020202020204" pitchFamily="34" charset="0"/>
              </a:rPr>
              <a:t>.</a:t>
            </a:r>
            <a:endParaRPr lang="ru-RU" sz="1600" dirty="0">
              <a:latin typeface="Arial" panose="020B0604020202020204" pitchFamily="34" charset="0"/>
              <a:ea typeface="Times New Roman" panose="02020603050405020304" pitchFamily="18" charset="0"/>
              <a:cs typeface="Arial" panose="020B0604020202020204" pitchFamily="34" charset="0"/>
            </a:endParaRPr>
          </a:p>
          <a:p>
            <a:pPr marL="109728" indent="0">
              <a:buNone/>
            </a:pPr>
            <a:endParaRPr lang="ro-MD" dirty="0"/>
          </a:p>
          <a:p>
            <a:pPr marL="109728" indent="0">
              <a:buNone/>
            </a:pPr>
            <a:endParaRPr lang="ru-RU" dirty="0"/>
          </a:p>
        </p:txBody>
      </p:sp>
      <p:pic>
        <p:nvPicPr>
          <p:cNvPr id="5" name="Рисунок 4">
            <a:extLst>
              <a:ext uri="{FF2B5EF4-FFF2-40B4-BE49-F238E27FC236}">
                <a16:creationId xmlns:a16="http://schemas.microsoft.com/office/drawing/2014/main" id="{BB55EB27-88F2-4144-9D0B-7E7F8C563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212976"/>
            <a:ext cx="4572000" cy="3048000"/>
          </a:xfrm>
          <a:prstGeom prst="rect">
            <a:avLst/>
          </a:prstGeom>
        </p:spPr>
      </p:pic>
    </p:spTree>
    <p:extLst>
      <p:ext uri="{BB962C8B-B14F-4D97-AF65-F5344CB8AC3E}">
        <p14:creationId xmlns:p14="http://schemas.microsoft.com/office/powerpoint/2010/main" val="2251252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C8C85BE7-FFFC-4B7C-99B4-FEBBDD5195D3}"/>
              </a:ext>
            </a:extLst>
          </p:cNvPr>
          <p:cNvSpPr>
            <a:spLocks noGrp="1"/>
          </p:cNvSpPr>
          <p:nvPr>
            <p:ph idx="1"/>
          </p:nvPr>
        </p:nvSpPr>
        <p:spPr>
          <a:xfrm>
            <a:off x="179512" y="188640"/>
            <a:ext cx="8784976" cy="5818651"/>
          </a:xfrm>
        </p:spPr>
        <p:txBody>
          <a:bodyPr>
            <a:normAutofit/>
          </a:bodyPr>
          <a:lstStyle/>
          <a:p>
            <a:pPr marL="109728" indent="0" algn="ctr">
              <a:buNone/>
              <a:tabLst>
                <a:tab pos="5940425" algn="l"/>
              </a:tabLst>
            </a:pPr>
            <a:r>
              <a:rPr lang="en-US" sz="2000" b="1" dirty="0" err="1">
                <a:latin typeface="Arial Black" panose="020B0A04020102020204" pitchFamily="34" charset="0"/>
                <a:ea typeface="Times New Roman" panose="02020603050405020304" pitchFamily="18" charset="0"/>
                <a:cs typeface="Arial" panose="020B0604020202020204" pitchFamily="34" charset="0"/>
              </a:rPr>
              <a:t>Conținutul</a:t>
            </a:r>
            <a:r>
              <a:rPr lang="en-US" sz="2000" b="1" dirty="0">
                <a:latin typeface="Arial Black" panose="020B0A04020102020204" pitchFamily="34" charset="0"/>
                <a:ea typeface="Times New Roman" panose="02020603050405020304" pitchFamily="18" charset="0"/>
                <a:cs typeface="Arial" panose="020B0604020202020204" pitchFamily="34" charset="0"/>
              </a:rPr>
              <a:t> </a:t>
            </a:r>
            <a:r>
              <a:rPr lang="en-US" sz="2000" b="1" dirty="0" err="1">
                <a:latin typeface="Arial Black" panose="020B0A04020102020204" pitchFamily="34" charset="0"/>
                <a:ea typeface="Times New Roman" panose="02020603050405020304" pitchFamily="18" charset="0"/>
                <a:cs typeface="Arial" panose="020B0604020202020204" pitchFamily="34" charset="0"/>
              </a:rPr>
              <a:t>trusei</a:t>
            </a:r>
            <a:r>
              <a:rPr lang="en-US" sz="2000" b="1" dirty="0">
                <a:latin typeface="Arial Black" panose="020B0A04020102020204" pitchFamily="34" charset="0"/>
                <a:ea typeface="Times New Roman" panose="02020603050405020304" pitchFamily="18" charset="0"/>
                <a:cs typeface="Arial" panose="020B0604020202020204" pitchFamily="34" charset="0"/>
              </a:rPr>
              <a:t> </a:t>
            </a:r>
            <a:r>
              <a:rPr lang="en-US" sz="2000" b="1" dirty="0" err="1">
                <a:latin typeface="Arial Black" panose="020B0A04020102020204" pitchFamily="34" charset="0"/>
                <a:ea typeface="Times New Roman" panose="02020603050405020304" pitchFamily="18" charset="0"/>
                <a:cs typeface="Arial" panose="020B0604020202020204" pitchFamily="34" charset="0"/>
              </a:rPr>
              <a:t>medicale</a:t>
            </a:r>
            <a:r>
              <a:rPr lang="en-US" sz="2000" b="1" dirty="0">
                <a:latin typeface="Arial Black" panose="020B0A04020102020204" pitchFamily="34" charset="0"/>
                <a:ea typeface="Times New Roman" panose="02020603050405020304" pitchFamily="18" charset="0"/>
                <a:cs typeface="Arial" panose="020B0604020202020204" pitchFamily="34" charset="0"/>
              </a:rPr>
              <a:t> la </a:t>
            </a:r>
            <a:r>
              <a:rPr lang="ro-MD" sz="2000" b="1" dirty="0">
                <a:latin typeface="Arial Black" panose="020B0A04020102020204" pitchFamily="34" charset="0"/>
                <a:ea typeface="Times New Roman" panose="02020603050405020304" pitchFamily="18" charset="0"/>
                <a:cs typeface="Arial" panose="020B0604020202020204" pitchFamily="34" charset="0"/>
              </a:rPr>
              <a:t>unitate</a:t>
            </a:r>
            <a:endParaRPr lang="ru-RU" sz="2000" dirty="0">
              <a:latin typeface="Arial Black" panose="020B0A04020102020204" pitchFamily="34" charset="0"/>
              <a:ea typeface="Times New Roman" panose="02020603050405020304" pitchFamily="18" charset="0"/>
              <a:cs typeface="Arial" panose="020B0604020202020204" pitchFamily="34" charset="0"/>
            </a:endParaRPr>
          </a:p>
          <a:p>
            <a:pPr marL="109728" indent="0">
              <a:buNone/>
              <a:tabLst>
                <a:tab pos="5940425" algn="l"/>
              </a:tabLst>
            </a:pPr>
            <a:r>
              <a:rPr lang="ro-MD"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Legislația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Republicii</a:t>
            </a:r>
            <a:r>
              <a:rPr lang="en-US" sz="1600" dirty="0">
                <a:latin typeface="Arial" panose="020B0604020202020204" pitchFamily="34" charset="0"/>
                <a:ea typeface="Times New Roman" panose="02020603050405020304" pitchFamily="18" charset="0"/>
                <a:cs typeface="Arial" panose="020B0604020202020204" pitchFamily="34" charset="0"/>
              </a:rPr>
              <a:t> Moldova nu </a:t>
            </a:r>
            <a:r>
              <a:rPr lang="en-US" sz="1600" dirty="0" err="1">
                <a:latin typeface="Arial" panose="020B0604020202020204" pitchFamily="34" charset="0"/>
                <a:ea typeface="Times New Roman" panose="02020603050405020304" pitchFamily="18" charset="0"/>
                <a:cs typeface="Arial" panose="020B0604020202020204" pitchFamily="34" charset="0"/>
              </a:rPr>
              <a:t>stabilește</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clar</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ce</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ar</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trebui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conțină</a:t>
            </a:r>
            <a:r>
              <a:rPr lang="en-US" sz="1600" dirty="0">
                <a:latin typeface="Arial" panose="020B0604020202020204" pitchFamily="34" charset="0"/>
                <a:ea typeface="Times New Roman" panose="02020603050405020304" pitchFamily="18" charset="0"/>
                <a:cs typeface="Arial" panose="020B0604020202020204" pitchFamily="34" charset="0"/>
              </a:rPr>
              <a:t> o </a:t>
            </a:r>
            <a:r>
              <a:rPr lang="en-US" sz="1600" dirty="0" err="1">
                <a:latin typeface="Arial" panose="020B0604020202020204" pitchFamily="34" charset="0"/>
                <a:ea typeface="Times New Roman" panose="02020603050405020304" pitchFamily="18" charset="0"/>
                <a:cs typeface="Arial" panose="020B0604020202020204" pitchFamily="34" charset="0"/>
              </a:rPr>
              <a:t>trusă</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medicală</a:t>
            </a:r>
            <a:r>
              <a:rPr lang="en-US" sz="1600" dirty="0">
                <a:latin typeface="Arial" panose="020B0604020202020204" pitchFamily="34" charset="0"/>
                <a:ea typeface="Times New Roman" panose="02020603050405020304" pitchFamily="18" charset="0"/>
                <a:cs typeface="Arial" panose="020B0604020202020204" pitchFamily="34" charset="0"/>
              </a:rPr>
              <a:t> la </a:t>
            </a:r>
            <a:r>
              <a:rPr lang="ro-MD" sz="1600" dirty="0">
                <a:latin typeface="Arial" panose="020B0604020202020204" pitchFamily="34" charset="0"/>
                <a:ea typeface="Times New Roman" panose="02020603050405020304" pitchFamily="18" charset="0"/>
                <a:cs typeface="Arial" panose="020B0604020202020204" pitchFamily="34" charset="0"/>
              </a:rPr>
              <a:t>unitate</a:t>
            </a:r>
            <a:r>
              <a:rPr lang="en-US" sz="1600" dirty="0">
                <a:latin typeface="Arial" panose="020B0604020202020204" pitchFamily="34" charset="0"/>
                <a:ea typeface="Times New Roman" panose="02020603050405020304" pitchFamily="18" charset="0"/>
                <a:cs typeface="Arial" panose="020B0604020202020204" pitchFamily="34" charset="0"/>
              </a:rPr>
              <a:t>.</a:t>
            </a:r>
            <a:endParaRPr lang="ru-RU" sz="1600" dirty="0">
              <a:latin typeface="Arial" panose="020B0604020202020204" pitchFamily="34" charset="0"/>
              <a:ea typeface="Times New Roman" panose="02020603050405020304" pitchFamily="18" charset="0"/>
              <a:cs typeface="Arial" panose="020B0604020202020204" pitchFamily="34" charset="0"/>
            </a:endParaRPr>
          </a:p>
          <a:p>
            <a:pPr marL="109728" indent="0">
              <a:buNone/>
              <a:tabLst>
                <a:tab pos="5940425" algn="l"/>
              </a:tabLst>
            </a:pPr>
            <a:r>
              <a:rPr lang="ro-MD"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Continutul</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trusei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medicale</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prezentat</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mai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jos</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este</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preluat</a:t>
            </a:r>
            <a:r>
              <a:rPr lang="en-US" sz="1600" dirty="0">
                <a:latin typeface="Arial" panose="020B0604020202020204" pitchFamily="34" charset="0"/>
                <a:ea typeface="Times New Roman" panose="02020603050405020304" pitchFamily="18" charset="0"/>
                <a:cs typeface="Arial" panose="020B0604020202020204" pitchFamily="34" charset="0"/>
              </a:rPr>
              <a:t> din </a:t>
            </a:r>
            <a:r>
              <a:rPr lang="en-US" sz="1600" dirty="0" err="1">
                <a:latin typeface="Arial" panose="020B0604020202020204" pitchFamily="34" charset="0"/>
                <a:ea typeface="Times New Roman" panose="02020603050405020304" pitchFamily="18" charset="0"/>
                <a:cs typeface="Arial" panose="020B0604020202020204" pitchFamily="34" charset="0"/>
              </a:rPr>
              <a:t>legislația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romaneasca</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si</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err="1">
                <a:latin typeface="Arial" panose="020B0604020202020204" pitchFamily="34" charset="0"/>
                <a:ea typeface="Times New Roman" panose="02020603050405020304" pitchFamily="18" charset="0"/>
                <a:cs typeface="Arial" panose="020B0604020202020204" pitchFamily="34" charset="0"/>
              </a:rPr>
              <a:t>anume</a:t>
            </a:r>
            <a:r>
              <a:rPr lang="en-US" sz="1600" dirty="0">
                <a:latin typeface="Arial" panose="020B0604020202020204" pitchFamily="34" charset="0"/>
                <a:ea typeface="Times New Roman" panose="02020603050405020304" pitchFamily="18" charset="0"/>
                <a:cs typeface="Arial" panose="020B0604020202020204" pitchFamily="34" charset="0"/>
              </a:rPr>
              <a:t> ORDINUL MINISTERULUI SĂNĂTĂŢII ŞI FAMILIEI al ROMANIEI nr. 427 din 14 </a:t>
            </a:r>
            <a:r>
              <a:rPr lang="en-US" sz="1600" dirty="0" err="1">
                <a:latin typeface="Arial" panose="020B0604020202020204" pitchFamily="34" charset="0"/>
                <a:ea typeface="Times New Roman" panose="02020603050405020304" pitchFamily="18" charset="0"/>
                <a:cs typeface="Arial" panose="020B0604020202020204" pitchFamily="34" charset="0"/>
              </a:rPr>
              <a:t>iunie</a:t>
            </a:r>
            <a:r>
              <a:rPr lang="en-US" sz="1600" dirty="0">
                <a:latin typeface="Arial" panose="020B0604020202020204" pitchFamily="34" charset="0"/>
                <a:ea typeface="Times New Roman" panose="02020603050405020304" pitchFamily="18" charset="0"/>
                <a:cs typeface="Arial" panose="020B0604020202020204" pitchFamily="34" charset="0"/>
              </a:rPr>
              <a:t> 2002</a:t>
            </a:r>
            <a:endParaRPr lang="ro-MD" sz="1600" dirty="0">
              <a:latin typeface="Arial" panose="020B0604020202020204" pitchFamily="34" charset="0"/>
              <a:ea typeface="Times New Roman" panose="02020603050405020304" pitchFamily="18" charset="0"/>
              <a:cs typeface="Arial" panose="020B0604020202020204" pitchFamily="34" charset="0"/>
            </a:endParaRPr>
          </a:p>
          <a:p>
            <a:pPr marL="109728" indent="0">
              <a:buNone/>
              <a:tabLst>
                <a:tab pos="5940425" algn="l"/>
              </a:tabLst>
            </a:pPr>
            <a:endParaRPr lang="ru-RU" sz="160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4" name="Таблица 3">
            <a:extLst>
              <a:ext uri="{FF2B5EF4-FFF2-40B4-BE49-F238E27FC236}">
                <a16:creationId xmlns:a16="http://schemas.microsoft.com/office/drawing/2014/main" id="{397B8E13-1220-4E59-AD4F-86FDAC0C9557}"/>
              </a:ext>
            </a:extLst>
          </p:cNvPr>
          <p:cNvGraphicFramePr>
            <a:graphicFrameLocks noGrp="1"/>
          </p:cNvGraphicFramePr>
          <p:nvPr>
            <p:extLst>
              <p:ext uri="{D42A27DB-BD31-4B8C-83A1-F6EECF244321}">
                <p14:modId xmlns:p14="http://schemas.microsoft.com/office/powerpoint/2010/main" val="3886536407"/>
              </p:ext>
            </p:extLst>
          </p:nvPr>
        </p:nvGraphicFramePr>
        <p:xfrm>
          <a:off x="4283967" y="1628800"/>
          <a:ext cx="4701237" cy="6872457"/>
        </p:xfrm>
        <a:graphic>
          <a:graphicData uri="http://schemas.openxmlformats.org/drawingml/2006/table">
            <a:tbl>
              <a:tblPr firstRow="1" firstCol="1" bandRow="1">
                <a:tableStyleId>{5C22544A-7EE6-4342-B048-85BDC9FD1C3A}</a:tableStyleId>
              </a:tblPr>
              <a:tblGrid>
                <a:gridCol w="3677727">
                  <a:extLst>
                    <a:ext uri="{9D8B030D-6E8A-4147-A177-3AD203B41FA5}">
                      <a16:colId xmlns:a16="http://schemas.microsoft.com/office/drawing/2014/main" val="3758106982"/>
                    </a:ext>
                  </a:extLst>
                </a:gridCol>
                <a:gridCol w="1023510">
                  <a:extLst>
                    <a:ext uri="{9D8B030D-6E8A-4147-A177-3AD203B41FA5}">
                      <a16:colId xmlns:a16="http://schemas.microsoft.com/office/drawing/2014/main" val="1043047025"/>
                    </a:ext>
                  </a:extLst>
                </a:gridCol>
              </a:tblGrid>
              <a:tr h="226735">
                <a:tc>
                  <a:txBody>
                    <a:bodyPr/>
                    <a:lstStyle/>
                    <a:p>
                      <a:pPr>
                        <a:spcAft>
                          <a:spcPts val="0"/>
                        </a:spcAft>
                        <a:tabLst>
                          <a:tab pos="5940425" algn="l"/>
                        </a:tabLst>
                      </a:pPr>
                      <a:r>
                        <a:rPr lang="ru-RU" sz="1000">
                          <a:solidFill>
                            <a:srgbClr val="C00000"/>
                          </a:solidFill>
                          <a:effectLst/>
                          <a:latin typeface="Arial" panose="020B0604020202020204" pitchFamily="34" charset="0"/>
                          <a:cs typeface="Arial" panose="020B0604020202020204" pitchFamily="34" charset="0"/>
                        </a:rPr>
                        <a:t>Denumire material</a:t>
                      </a:r>
                      <a:endParaRPr lang="ru-RU" sz="100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dirty="0" err="1">
                          <a:solidFill>
                            <a:srgbClr val="C00000"/>
                          </a:solidFill>
                          <a:effectLst/>
                          <a:latin typeface="Arial" panose="020B0604020202020204" pitchFamily="34" charset="0"/>
                          <a:cs typeface="Arial" panose="020B0604020202020204" pitchFamily="34" charset="0"/>
                        </a:rPr>
                        <a:t>Numar</a:t>
                      </a:r>
                      <a:r>
                        <a:rPr lang="ru-RU" sz="1000" dirty="0">
                          <a:solidFill>
                            <a:srgbClr val="C00000"/>
                          </a:solidFill>
                          <a:effectLst/>
                          <a:latin typeface="Arial" panose="020B0604020202020204" pitchFamily="34" charset="0"/>
                          <a:cs typeface="Arial" panose="020B0604020202020204" pitchFamily="34" charset="0"/>
                        </a:rPr>
                        <a:t> </a:t>
                      </a:r>
                      <a:r>
                        <a:rPr lang="ru-RU" sz="1000" dirty="0" err="1">
                          <a:solidFill>
                            <a:srgbClr val="C00000"/>
                          </a:solidFill>
                          <a:effectLst/>
                          <a:latin typeface="Arial" panose="020B0604020202020204" pitchFamily="34" charset="0"/>
                          <a:cs typeface="Arial" panose="020B0604020202020204" pitchFamily="34" charset="0"/>
                        </a:rPr>
                        <a:t>de</a:t>
                      </a:r>
                      <a:r>
                        <a:rPr lang="ru-RU" sz="1000" dirty="0">
                          <a:solidFill>
                            <a:srgbClr val="C00000"/>
                          </a:solidFill>
                          <a:effectLst/>
                          <a:latin typeface="Arial" panose="020B0604020202020204" pitchFamily="34" charset="0"/>
                          <a:cs typeface="Arial" panose="020B0604020202020204" pitchFamily="34" charset="0"/>
                        </a:rPr>
                        <a:t> </a:t>
                      </a:r>
                      <a:r>
                        <a:rPr lang="ru-RU" sz="1000" dirty="0" err="1">
                          <a:solidFill>
                            <a:srgbClr val="C00000"/>
                          </a:solidFill>
                          <a:effectLst/>
                          <a:latin typeface="Arial" panose="020B0604020202020204" pitchFamily="34" charset="0"/>
                          <a:cs typeface="Arial" panose="020B0604020202020204" pitchFamily="34" charset="0"/>
                        </a:rPr>
                        <a:t>bucăți</a:t>
                      </a:r>
                      <a:endParaRPr lang="ru-RU" sz="1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1598717784"/>
                  </a:ext>
                </a:extLst>
              </a:tr>
              <a:tr h="226735">
                <a:tc>
                  <a:txBody>
                    <a:bodyPr/>
                    <a:lstStyle/>
                    <a:p>
                      <a:pPr>
                        <a:spcAft>
                          <a:spcPts val="0"/>
                        </a:spcAft>
                        <a:tabLst>
                          <a:tab pos="5940425" algn="l"/>
                        </a:tabLst>
                      </a:pPr>
                      <a:r>
                        <a:rPr lang="en-US" sz="1000">
                          <a:solidFill>
                            <a:schemeClr val="tx1"/>
                          </a:solidFill>
                          <a:effectLst/>
                          <a:latin typeface="Arial" panose="020B0604020202020204" pitchFamily="34" charset="0"/>
                          <a:cs typeface="Arial" panose="020B0604020202020204" pitchFamily="34" charset="0"/>
                        </a:rPr>
                        <a:t>Cutie din material plastic, etanşă, cu colţuri rotunjite</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1</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663241678"/>
                  </a:ext>
                </a:extLst>
              </a:tr>
              <a:tr h="226735">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Foarfece cu vârfuri boante</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1</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1829084086"/>
                  </a:ext>
                </a:extLst>
              </a:tr>
              <a:tr h="226735">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Garou 50 cm</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1</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1679979916"/>
                  </a:ext>
                </a:extLst>
              </a:tr>
              <a:tr h="226735">
                <a:tc>
                  <a:txBody>
                    <a:bodyPr/>
                    <a:lstStyle/>
                    <a:p>
                      <a:pPr>
                        <a:spcAft>
                          <a:spcPts val="0"/>
                        </a:spcAft>
                        <a:tabLst>
                          <a:tab pos="5940425" algn="l"/>
                        </a:tabLst>
                      </a:pPr>
                      <a:r>
                        <a:rPr lang="en-US" sz="1000">
                          <a:solidFill>
                            <a:schemeClr val="tx1"/>
                          </a:solidFill>
                          <a:effectLst/>
                          <a:latin typeface="Arial" panose="020B0604020202020204" pitchFamily="34" charset="0"/>
                          <a:cs typeface="Arial" panose="020B0604020202020204" pitchFamily="34" charset="0"/>
                        </a:rPr>
                        <a:t>Deschizător de gură din material plastic</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1</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3246292337"/>
                  </a:ext>
                </a:extLst>
              </a:tr>
              <a:tr h="226735">
                <a:tc>
                  <a:txBody>
                    <a:bodyPr/>
                    <a:lstStyle/>
                    <a:p>
                      <a:pPr>
                        <a:spcAft>
                          <a:spcPts val="0"/>
                        </a:spcAft>
                        <a:tabLst>
                          <a:tab pos="5940425" algn="l"/>
                        </a:tabLst>
                      </a:pPr>
                      <a:r>
                        <a:rPr lang="en-US" sz="1000" dirty="0" err="1">
                          <a:solidFill>
                            <a:schemeClr val="tx1"/>
                          </a:solidFill>
                          <a:effectLst/>
                          <a:latin typeface="Arial" panose="020B0604020202020204" pitchFamily="34" charset="0"/>
                          <a:cs typeface="Arial" panose="020B0604020202020204" pitchFamily="34" charset="0"/>
                        </a:rPr>
                        <a:t>Dispozitiv</a:t>
                      </a:r>
                      <a:r>
                        <a:rPr lang="en-US" sz="1000" dirty="0">
                          <a:solidFill>
                            <a:schemeClr val="tx1"/>
                          </a:solidFill>
                          <a:effectLst/>
                          <a:latin typeface="Arial" panose="020B0604020202020204" pitchFamily="34" charset="0"/>
                          <a:cs typeface="Arial" panose="020B0604020202020204" pitchFamily="34" charset="0"/>
                        </a:rPr>
                        <a:t> de </a:t>
                      </a:r>
                      <a:r>
                        <a:rPr lang="en-US" sz="1000" dirty="0" err="1">
                          <a:solidFill>
                            <a:schemeClr val="tx1"/>
                          </a:solidFill>
                          <a:effectLst/>
                          <a:latin typeface="Arial" panose="020B0604020202020204" pitchFamily="34" charset="0"/>
                          <a:cs typeface="Arial" panose="020B0604020202020204" pitchFamily="34" charset="0"/>
                        </a:rPr>
                        <a:t>respiraţie</a:t>
                      </a:r>
                      <a:r>
                        <a:rPr lang="en-US" sz="1000" dirty="0">
                          <a:solidFill>
                            <a:schemeClr val="tx1"/>
                          </a:solidFill>
                          <a:effectLst/>
                          <a:latin typeface="Arial" panose="020B0604020202020204" pitchFamily="34" charset="0"/>
                          <a:cs typeface="Arial" panose="020B0604020202020204" pitchFamily="34" charset="0"/>
                        </a:rPr>
                        <a:t> </a:t>
                      </a:r>
                      <a:r>
                        <a:rPr lang="en-US" sz="1000" dirty="0" err="1">
                          <a:solidFill>
                            <a:schemeClr val="tx1"/>
                          </a:solidFill>
                          <a:effectLst/>
                          <a:latin typeface="Arial" panose="020B0604020202020204" pitchFamily="34" charset="0"/>
                          <a:cs typeface="Arial" panose="020B0604020202020204" pitchFamily="34" charset="0"/>
                        </a:rPr>
                        <a:t>gură</a:t>
                      </a:r>
                      <a:r>
                        <a:rPr lang="en-US" sz="1000" dirty="0">
                          <a:solidFill>
                            <a:schemeClr val="tx1"/>
                          </a:solidFill>
                          <a:effectLst/>
                          <a:latin typeface="Arial" panose="020B0604020202020204" pitchFamily="34" charset="0"/>
                          <a:cs typeface="Arial" panose="020B0604020202020204" pitchFamily="34" charset="0"/>
                        </a:rPr>
                        <a:t> la </a:t>
                      </a:r>
                      <a:r>
                        <a:rPr lang="en-US" sz="1000" dirty="0" err="1">
                          <a:solidFill>
                            <a:schemeClr val="tx1"/>
                          </a:solidFill>
                          <a:effectLst/>
                          <a:latin typeface="Arial" panose="020B0604020202020204" pitchFamily="34" charset="0"/>
                          <a:cs typeface="Arial" panose="020B0604020202020204" pitchFamily="34" charset="0"/>
                        </a:rPr>
                        <a:t>gură</a:t>
                      </a:r>
                      <a:endParaRPr lang="ru-RU"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1</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224682529"/>
                  </a:ext>
                </a:extLst>
              </a:tr>
              <a:tr h="226735">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Pipă Guedel mărimea 4</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1</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3801089748"/>
                  </a:ext>
                </a:extLst>
              </a:tr>
              <a:tr h="226735">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Pipă Guedel mărimea 10</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1</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2017533280"/>
                  </a:ext>
                </a:extLst>
              </a:tr>
              <a:tr h="226735">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Mănuşi de examinare, pereche</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4</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2948231374"/>
                  </a:ext>
                </a:extLst>
              </a:tr>
              <a:tr h="226735">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Pahare de unică folosinţă</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5</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1657040490"/>
                  </a:ext>
                </a:extLst>
              </a:tr>
              <a:tr h="226735">
                <a:tc>
                  <a:txBody>
                    <a:bodyPr/>
                    <a:lstStyle/>
                    <a:p>
                      <a:pPr>
                        <a:spcAft>
                          <a:spcPts val="0"/>
                        </a:spcAft>
                        <a:tabLst>
                          <a:tab pos="5940425" algn="l"/>
                        </a:tabLst>
                      </a:pPr>
                      <a:r>
                        <a:rPr lang="en-US" sz="1000">
                          <a:solidFill>
                            <a:schemeClr val="tx1"/>
                          </a:solidFill>
                          <a:effectLst/>
                          <a:latin typeface="Arial" panose="020B0604020202020204" pitchFamily="34" charset="0"/>
                          <a:cs typeface="Arial" panose="020B0604020202020204" pitchFamily="34" charset="0"/>
                        </a:rPr>
                        <a:t>Batiste de hârtie cu soluţie dezinfectantă</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dirty="0">
                          <a:solidFill>
                            <a:schemeClr val="tx1"/>
                          </a:solidFill>
                          <a:effectLst/>
                          <a:latin typeface="Arial" panose="020B0604020202020204" pitchFamily="34" charset="0"/>
                          <a:cs typeface="Arial" panose="020B0604020202020204" pitchFamily="34" charset="0"/>
                        </a:rPr>
                        <a:t>10</a:t>
                      </a:r>
                      <a:endParaRPr lang="ru-RU"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3654718631"/>
                  </a:ext>
                </a:extLst>
              </a:tr>
              <a:tr h="226735">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Atele din material plastic</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2</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460468729"/>
                  </a:ext>
                </a:extLst>
              </a:tr>
              <a:tr h="226735">
                <a:tc>
                  <a:txBody>
                    <a:bodyPr/>
                    <a:lstStyle/>
                    <a:p>
                      <a:pPr>
                        <a:spcAft>
                          <a:spcPts val="0"/>
                        </a:spcAft>
                        <a:tabLst>
                          <a:tab pos="5940425" algn="l"/>
                        </a:tabLst>
                      </a:pPr>
                      <a:r>
                        <a:rPr lang="en-US" sz="1000">
                          <a:solidFill>
                            <a:schemeClr val="tx1"/>
                          </a:solidFill>
                          <a:effectLst/>
                          <a:latin typeface="Arial" panose="020B0604020202020204" pitchFamily="34" charset="0"/>
                          <a:cs typeface="Arial" panose="020B0604020202020204" pitchFamily="34" charset="0"/>
                        </a:rPr>
                        <a:t>Feşi din tifon mici 5 cm/4 m</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5</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3783980600"/>
                  </a:ext>
                </a:extLst>
              </a:tr>
              <a:tr h="226735">
                <a:tc>
                  <a:txBody>
                    <a:bodyPr/>
                    <a:lstStyle/>
                    <a:p>
                      <a:pPr>
                        <a:spcAft>
                          <a:spcPts val="0"/>
                        </a:spcAft>
                        <a:tabLst>
                          <a:tab pos="5940425" algn="l"/>
                        </a:tabLst>
                      </a:pPr>
                      <a:r>
                        <a:rPr lang="en-US" sz="1000" dirty="0" err="1">
                          <a:solidFill>
                            <a:schemeClr val="tx1"/>
                          </a:solidFill>
                          <a:effectLst/>
                          <a:latin typeface="Arial" panose="020B0604020202020204" pitchFamily="34" charset="0"/>
                          <a:cs typeface="Arial" panose="020B0604020202020204" pitchFamily="34" charset="0"/>
                        </a:rPr>
                        <a:t>Feşi</a:t>
                      </a:r>
                      <a:r>
                        <a:rPr lang="en-US" sz="1000" dirty="0">
                          <a:solidFill>
                            <a:schemeClr val="tx1"/>
                          </a:solidFill>
                          <a:effectLst/>
                          <a:latin typeface="Arial" panose="020B0604020202020204" pitchFamily="34" charset="0"/>
                          <a:cs typeface="Arial" panose="020B0604020202020204" pitchFamily="34" charset="0"/>
                        </a:rPr>
                        <a:t> din </a:t>
                      </a:r>
                      <a:r>
                        <a:rPr lang="en-US" sz="1000" dirty="0" err="1">
                          <a:solidFill>
                            <a:schemeClr val="tx1"/>
                          </a:solidFill>
                          <a:effectLst/>
                          <a:latin typeface="Arial" panose="020B0604020202020204" pitchFamily="34" charset="0"/>
                          <a:cs typeface="Arial" panose="020B0604020202020204" pitchFamily="34" charset="0"/>
                        </a:rPr>
                        <a:t>tifon</a:t>
                      </a:r>
                      <a:r>
                        <a:rPr lang="en-US" sz="1000" dirty="0">
                          <a:solidFill>
                            <a:schemeClr val="tx1"/>
                          </a:solidFill>
                          <a:effectLst/>
                          <a:latin typeface="Arial" panose="020B0604020202020204" pitchFamily="34" charset="0"/>
                          <a:cs typeface="Arial" panose="020B0604020202020204" pitchFamily="34" charset="0"/>
                        </a:rPr>
                        <a:t> </a:t>
                      </a:r>
                      <a:r>
                        <a:rPr lang="en-US" sz="1000" dirty="0" err="1">
                          <a:solidFill>
                            <a:schemeClr val="tx1"/>
                          </a:solidFill>
                          <a:effectLst/>
                          <a:latin typeface="Arial" panose="020B0604020202020204" pitchFamily="34" charset="0"/>
                          <a:cs typeface="Arial" panose="020B0604020202020204" pitchFamily="34" charset="0"/>
                        </a:rPr>
                        <a:t>mari</a:t>
                      </a:r>
                      <a:r>
                        <a:rPr lang="en-US" sz="1000" dirty="0">
                          <a:solidFill>
                            <a:schemeClr val="tx1"/>
                          </a:solidFill>
                          <a:effectLst/>
                          <a:latin typeface="Arial" panose="020B0604020202020204" pitchFamily="34" charset="0"/>
                          <a:cs typeface="Arial" panose="020B0604020202020204" pitchFamily="34" charset="0"/>
                        </a:rPr>
                        <a:t> 10 cm/5 m</a:t>
                      </a:r>
                      <a:endParaRPr lang="ru-RU"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3</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4067187735"/>
                  </a:ext>
                </a:extLst>
              </a:tr>
              <a:tr h="226735">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Bandaj triunghiular I = 80 mm</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2</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3325287632"/>
                  </a:ext>
                </a:extLst>
              </a:tr>
              <a:tr h="226735">
                <a:tc>
                  <a:txBody>
                    <a:bodyPr/>
                    <a:lstStyle/>
                    <a:p>
                      <a:pPr>
                        <a:spcAft>
                          <a:spcPts val="0"/>
                        </a:spcAft>
                        <a:tabLst>
                          <a:tab pos="5940425" algn="l"/>
                        </a:tabLst>
                      </a:pPr>
                      <a:r>
                        <a:rPr lang="en-US" sz="1000">
                          <a:solidFill>
                            <a:schemeClr val="tx1"/>
                          </a:solidFill>
                          <a:effectLst/>
                          <a:latin typeface="Arial" panose="020B0604020202020204" pitchFamily="34" charset="0"/>
                          <a:cs typeface="Arial" panose="020B0604020202020204" pitchFamily="34" charset="0"/>
                        </a:rPr>
                        <a:t>Vată hidrofilă sterilă, pachet A 50 g</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2</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371791917"/>
                  </a:ext>
                </a:extLst>
              </a:tr>
              <a:tr h="226735">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Ace de siguranţă</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12</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3336305166"/>
                  </a:ext>
                </a:extLst>
              </a:tr>
              <a:tr h="226735">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Leucoplast 5 cm/3 m</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1</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1766457207"/>
                  </a:ext>
                </a:extLst>
              </a:tr>
              <a:tr h="226735">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Leucoplast 2,5 cm/2,5 m</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1</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1237840179"/>
                  </a:ext>
                </a:extLst>
              </a:tr>
              <a:tr h="226735">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Alcool sanitar 200 ml</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1</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2953262287"/>
                  </a:ext>
                </a:extLst>
              </a:tr>
              <a:tr h="226735">
                <a:tc>
                  <a:txBody>
                    <a:bodyPr/>
                    <a:lstStyle/>
                    <a:p>
                      <a:pPr>
                        <a:spcAft>
                          <a:spcPts val="0"/>
                        </a:spcAft>
                        <a:tabLst>
                          <a:tab pos="5940425" algn="l"/>
                        </a:tabLst>
                      </a:pPr>
                      <a:r>
                        <a:rPr lang="en-US" sz="1000">
                          <a:solidFill>
                            <a:schemeClr val="tx1"/>
                          </a:solidFill>
                          <a:effectLst/>
                          <a:latin typeface="Arial" panose="020B0604020202020204" pitchFamily="34" charset="0"/>
                          <a:cs typeface="Arial" panose="020B0604020202020204" pitchFamily="34" charset="0"/>
                        </a:rPr>
                        <a:t>Comprese sterile 10 cm/8 cm x 10 buc.</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10</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3107426537"/>
                  </a:ext>
                </a:extLst>
              </a:tr>
              <a:tr h="226735">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Pansament individual 2 cm/6 cm</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10</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4161578877"/>
                  </a:ext>
                </a:extLst>
              </a:tr>
              <a:tr h="226735">
                <a:tc>
                  <a:txBody>
                    <a:bodyPr/>
                    <a:lstStyle/>
                    <a:p>
                      <a:pPr>
                        <a:spcAft>
                          <a:spcPts val="0"/>
                        </a:spcAft>
                        <a:tabLst>
                          <a:tab pos="5940425" algn="l"/>
                        </a:tabLst>
                      </a:pPr>
                      <a:r>
                        <a:rPr lang="en-US" sz="1000">
                          <a:solidFill>
                            <a:schemeClr val="tx1"/>
                          </a:solidFill>
                          <a:effectLst/>
                          <a:latin typeface="Arial" panose="020B0604020202020204" pitchFamily="34" charset="0"/>
                          <a:cs typeface="Arial" panose="020B0604020202020204" pitchFamily="34" charset="0"/>
                        </a:rPr>
                        <a:t>Pansament cu rivanol 6 cm /10 cm</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5</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877127627"/>
                  </a:ext>
                </a:extLst>
              </a:tr>
              <a:tr h="226735">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Plasture 6 cm/50 cm</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1</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1701200356"/>
                  </a:ext>
                </a:extLst>
              </a:tr>
              <a:tr h="226735">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Creion</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1</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2141575964"/>
                  </a:ext>
                </a:extLst>
              </a:tr>
              <a:tr h="226735">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Caiet a 50 de pagini</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1</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170072457"/>
                  </a:ext>
                </a:extLst>
              </a:tr>
              <a:tr h="226735">
                <a:tc>
                  <a:txBody>
                    <a:bodyPr/>
                    <a:lstStyle/>
                    <a:p>
                      <a:pPr>
                        <a:spcAft>
                          <a:spcPts val="0"/>
                        </a:spcAft>
                        <a:tabLst>
                          <a:tab pos="5940425" algn="l"/>
                        </a:tabLst>
                      </a:pPr>
                      <a:r>
                        <a:rPr lang="en-US" sz="1000">
                          <a:solidFill>
                            <a:schemeClr val="tx1"/>
                          </a:solidFill>
                          <a:effectLst/>
                          <a:latin typeface="Arial" panose="020B0604020202020204" pitchFamily="34" charset="0"/>
                          <a:cs typeface="Arial" panose="020B0604020202020204" pitchFamily="34" charset="0"/>
                        </a:rPr>
                        <a:t>Broşură cu instrucţiuni de prim ajutor</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1</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3466185848"/>
                  </a:ext>
                </a:extLst>
              </a:tr>
              <a:tr h="226735">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Rivanol soluţie 10/00, 200 ml</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1</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468333007"/>
                  </a:ext>
                </a:extLst>
              </a:tr>
              <a:tr h="226735">
                <a:tc>
                  <a:txBody>
                    <a:bodyPr/>
                    <a:lstStyle/>
                    <a:p>
                      <a:pPr>
                        <a:spcAft>
                          <a:spcPts val="0"/>
                        </a:spcAft>
                        <a:tabLst>
                          <a:tab pos="5940425" algn="l"/>
                        </a:tabLst>
                      </a:pPr>
                      <a:r>
                        <a:rPr lang="ru-RU" sz="1000">
                          <a:solidFill>
                            <a:schemeClr val="tx1"/>
                          </a:solidFill>
                          <a:effectLst/>
                          <a:latin typeface="Arial" panose="020B0604020202020204" pitchFamily="34" charset="0"/>
                          <a:cs typeface="Arial" panose="020B0604020202020204" pitchFamily="34" charset="0"/>
                        </a:rPr>
                        <a:t>Apă oxigenată sau perogen</a:t>
                      </a:r>
                      <a:endParaRPr lang="ru-RU" sz="1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tc>
                  <a:txBody>
                    <a:bodyPr/>
                    <a:lstStyle/>
                    <a:p>
                      <a:pPr>
                        <a:spcAft>
                          <a:spcPts val="0"/>
                        </a:spcAft>
                        <a:tabLst>
                          <a:tab pos="5940425" algn="l"/>
                        </a:tabLst>
                      </a:pPr>
                      <a:r>
                        <a:rPr lang="ru-RU" sz="1000" dirty="0">
                          <a:solidFill>
                            <a:schemeClr val="tx1"/>
                          </a:solidFill>
                          <a:effectLst/>
                          <a:latin typeface="Arial" panose="020B0604020202020204" pitchFamily="34" charset="0"/>
                          <a:cs typeface="Arial" panose="020B0604020202020204" pitchFamily="34" charset="0"/>
                        </a:rPr>
                        <a:t>1</a:t>
                      </a:r>
                      <a:endParaRPr lang="ru-RU" sz="1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9013" marR="29013" marT="29013" marB="29013" anchor="ctr"/>
                </a:tc>
                <a:extLst>
                  <a:ext uri="{0D108BD9-81ED-4DB2-BD59-A6C34878D82A}">
                    <a16:rowId xmlns:a16="http://schemas.microsoft.com/office/drawing/2014/main" val="1020164041"/>
                  </a:ext>
                </a:extLst>
              </a:tr>
              <a:tr h="161051">
                <a:tc>
                  <a:txBody>
                    <a:bodyPr/>
                    <a:lstStyle/>
                    <a:p>
                      <a:pPr>
                        <a:spcAft>
                          <a:spcPts val="0"/>
                        </a:spcAft>
                        <a:tabLst>
                          <a:tab pos="5940425" algn="l"/>
                        </a:tabLst>
                      </a:pPr>
                      <a:r>
                        <a:rPr lang="ru-RU" sz="600">
                          <a:effectLst/>
                        </a:rPr>
                        <a:t>Alcool iodat 200 ml</a:t>
                      </a:r>
                      <a:endParaRPr lang="ru-RU" sz="600">
                        <a:effectLst/>
                        <a:latin typeface="Times New Roman" panose="02020603050405020304" pitchFamily="18" charset="0"/>
                        <a:ea typeface="Times New Roman" panose="02020603050405020304" pitchFamily="18" charset="0"/>
                      </a:endParaRPr>
                    </a:p>
                  </a:txBody>
                  <a:tcPr marL="29013" marR="29013" marT="29013" marB="29013" anchor="ctr"/>
                </a:tc>
                <a:tc>
                  <a:txBody>
                    <a:bodyPr/>
                    <a:lstStyle/>
                    <a:p>
                      <a:pPr>
                        <a:spcAft>
                          <a:spcPts val="0"/>
                        </a:spcAft>
                        <a:tabLst>
                          <a:tab pos="5940425" algn="l"/>
                        </a:tabLst>
                      </a:pPr>
                      <a:r>
                        <a:rPr lang="ru-RU" sz="600" dirty="0">
                          <a:effectLst/>
                        </a:rPr>
                        <a:t>1</a:t>
                      </a:r>
                      <a:endParaRPr lang="ru-RU" sz="600" dirty="0">
                        <a:effectLst/>
                        <a:latin typeface="Times New Roman" panose="02020603050405020304" pitchFamily="18" charset="0"/>
                        <a:ea typeface="Times New Roman" panose="02020603050405020304" pitchFamily="18" charset="0"/>
                      </a:endParaRPr>
                    </a:p>
                  </a:txBody>
                  <a:tcPr marL="29013" marR="29013" marT="29013" marB="29013" anchor="ctr"/>
                </a:tc>
                <a:extLst>
                  <a:ext uri="{0D108BD9-81ED-4DB2-BD59-A6C34878D82A}">
                    <a16:rowId xmlns:a16="http://schemas.microsoft.com/office/drawing/2014/main" val="122303781"/>
                  </a:ext>
                </a:extLst>
              </a:tr>
            </a:tbl>
          </a:graphicData>
        </a:graphic>
      </p:graphicFrame>
      <p:sp>
        <p:nvSpPr>
          <p:cNvPr id="5" name="Rectangle 1">
            <a:extLst>
              <a:ext uri="{FF2B5EF4-FFF2-40B4-BE49-F238E27FC236}">
                <a16:creationId xmlns:a16="http://schemas.microsoft.com/office/drawing/2014/main" id="{5E801FA8-0E74-4970-9C59-7CA55ED7767E}"/>
              </a:ext>
            </a:extLst>
          </p:cNvPr>
          <p:cNvSpPr>
            <a:spLocks noChangeArrowheads="1"/>
          </p:cNvSpPr>
          <p:nvPr/>
        </p:nvSpPr>
        <p:spPr bwMode="auto">
          <a:xfrm>
            <a:off x="2482850" y="14811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6" name="Рисунок 5">
            <a:extLst>
              <a:ext uri="{FF2B5EF4-FFF2-40B4-BE49-F238E27FC236}">
                <a16:creationId xmlns:a16="http://schemas.microsoft.com/office/drawing/2014/main" id="{BA7C5B31-6C0A-4431-BC23-BBFD3C6ED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96" y="2091633"/>
            <a:ext cx="4067944" cy="3276600"/>
          </a:xfrm>
          <a:prstGeom prst="rect">
            <a:avLst/>
          </a:prstGeom>
        </p:spPr>
      </p:pic>
    </p:spTree>
    <p:extLst>
      <p:ext uri="{BB962C8B-B14F-4D97-AF65-F5344CB8AC3E}">
        <p14:creationId xmlns:p14="http://schemas.microsoft.com/office/powerpoint/2010/main" val="154726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A8F261B1-EBC1-4161-80D3-7DF8E2EF37AA}"/>
              </a:ext>
            </a:extLst>
          </p:cNvPr>
          <p:cNvSpPr>
            <a:spLocks noGrp="1"/>
          </p:cNvSpPr>
          <p:nvPr>
            <p:ph idx="1"/>
          </p:nvPr>
        </p:nvSpPr>
        <p:spPr>
          <a:xfrm>
            <a:off x="323528" y="188640"/>
            <a:ext cx="8363272" cy="6552728"/>
          </a:xfrm>
        </p:spPr>
        <p:txBody>
          <a:bodyPr>
            <a:normAutofit fontScale="40000" lnSpcReduction="20000"/>
          </a:bodyPr>
          <a:lstStyle/>
          <a:p>
            <a:pPr marL="109728" indent="0" algn="ctr">
              <a:buNone/>
            </a:pPr>
            <a:r>
              <a:rPr lang="ru-RU" sz="4900" b="1" dirty="0" err="1">
                <a:latin typeface="Arial" panose="020B0604020202020204" pitchFamily="34" charset="0"/>
                <a:cs typeface="Arial" panose="020B0604020202020204" pitchFamily="34" charset="0"/>
              </a:rPr>
              <a:t>Cadrul</a:t>
            </a:r>
            <a:r>
              <a:rPr lang="ru-RU" sz="4900" b="1" dirty="0">
                <a:latin typeface="Arial" panose="020B0604020202020204" pitchFamily="34" charset="0"/>
                <a:cs typeface="Arial" panose="020B0604020202020204" pitchFamily="34" charset="0"/>
              </a:rPr>
              <a:t> </a:t>
            </a:r>
            <a:r>
              <a:rPr lang="ru-RU" sz="4900" b="1" dirty="0" err="1">
                <a:latin typeface="Arial" panose="020B0604020202020204" pitchFamily="34" charset="0"/>
                <a:cs typeface="Arial" panose="020B0604020202020204" pitchFamily="34" charset="0"/>
              </a:rPr>
              <a:t>legal</a:t>
            </a:r>
            <a:r>
              <a:rPr lang="ru-RU" sz="4900" b="1" dirty="0">
                <a:latin typeface="Arial" panose="020B0604020202020204" pitchFamily="34" charset="0"/>
                <a:cs typeface="Arial" panose="020B0604020202020204" pitchFamily="34" charset="0"/>
              </a:rPr>
              <a:t> </a:t>
            </a:r>
            <a:r>
              <a:rPr lang="ru-RU" sz="4900" b="1" dirty="0" err="1">
                <a:latin typeface="Arial" panose="020B0604020202020204" pitchFamily="34" charset="0"/>
                <a:cs typeface="Arial" panose="020B0604020202020204" pitchFamily="34" charset="0"/>
              </a:rPr>
              <a:t>de</a:t>
            </a:r>
            <a:r>
              <a:rPr lang="ru-RU" sz="4900" b="1" dirty="0">
                <a:latin typeface="Arial" panose="020B0604020202020204" pitchFamily="34" charset="0"/>
                <a:cs typeface="Arial" panose="020B0604020202020204" pitchFamily="34" charset="0"/>
              </a:rPr>
              <a:t> </a:t>
            </a:r>
            <a:r>
              <a:rPr lang="ru-RU" sz="4900" b="1" dirty="0" err="1">
                <a:latin typeface="Arial" panose="020B0604020202020204" pitchFamily="34" charset="0"/>
                <a:cs typeface="Arial" panose="020B0604020202020204" pitchFamily="34" charset="0"/>
              </a:rPr>
              <a:t>securitate</a:t>
            </a:r>
            <a:r>
              <a:rPr lang="ru-RU" sz="4900" b="1" dirty="0">
                <a:latin typeface="Arial" panose="020B0604020202020204" pitchFamily="34" charset="0"/>
                <a:cs typeface="Arial" panose="020B0604020202020204" pitchFamily="34" charset="0"/>
              </a:rPr>
              <a:t> </a:t>
            </a:r>
            <a:r>
              <a:rPr lang="ru-RU" sz="4900" b="1" dirty="0" err="1">
                <a:latin typeface="Arial" panose="020B0604020202020204" pitchFamily="34" charset="0"/>
                <a:cs typeface="Arial" panose="020B0604020202020204" pitchFamily="34" charset="0"/>
              </a:rPr>
              <a:t>și</a:t>
            </a:r>
            <a:r>
              <a:rPr lang="ru-RU" sz="4900" b="1" dirty="0">
                <a:latin typeface="Arial" panose="020B0604020202020204" pitchFamily="34" charset="0"/>
                <a:cs typeface="Arial" panose="020B0604020202020204" pitchFamily="34" charset="0"/>
              </a:rPr>
              <a:t> </a:t>
            </a:r>
            <a:r>
              <a:rPr lang="ru-RU" sz="4900" b="1" dirty="0" err="1">
                <a:latin typeface="Arial" panose="020B0604020202020204" pitchFamily="34" charset="0"/>
                <a:cs typeface="Arial" panose="020B0604020202020204" pitchFamily="34" charset="0"/>
              </a:rPr>
              <a:t>sănătate</a:t>
            </a:r>
            <a:r>
              <a:rPr lang="ru-RU" sz="4900" b="1" dirty="0">
                <a:latin typeface="Arial" panose="020B0604020202020204" pitchFamily="34" charset="0"/>
                <a:cs typeface="Arial" panose="020B0604020202020204" pitchFamily="34" charset="0"/>
              </a:rPr>
              <a:t> </a:t>
            </a:r>
            <a:r>
              <a:rPr lang="ru-RU" sz="4900" b="1" dirty="0" err="1">
                <a:latin typeface="Arial" panose="020B0604020202020204" pitchFamily="34" charset="0"/>
                <a:cs typeface="Arial" panose="020B0604020202020204" pitchFamily="34" charset="0"/>
              </a:rPr>
              <a:t>în</a:t>
            </a:r>
            <a:r>
              <a:rPr lang="ru-RU" sz="4900" b="1" dirty="0">
                <a:latin typeface="Arial" panose="020B0604020202020204" pitchFamily="34" charset="0"/>
                <a:cs typeface="Arial" panose="020B0604020202020204" pitchFamily="34" charset="0"/>
              </a:rPr>
              <a:t> </a:t>
            </a:r>
            <a:r>
              <a:rPr lang="ru-RU" sz="4900" b="1" dirty="0" err="1">
                <a:latin typeface="Arial" panose="020B0604020202020204" pitchFamily="34" charset="0"/>
                <a:cs typeface="Arial" panose="020B0604020202020204" pitchFamily="34" charset="0"/>
              </a:rPr>
              <a:t>muncă</a:t>
            </a:r>
            <a:r>
              <a:rPr lang="ru-RU" sz="4900" b="1" dirty="0">
                <a:latin typeface="Arial" panose="020B0604020202020204" pitchFamily="34" charset="0"/>
                <a:cs typeface="Arial" panose="020B0604020202020204" pitchFamily="34" charset="0"/>
              </a:rPr>
              <a:t> </a:t>
            </a:r>
            <a:r>
              <a:rPr lang="ru-RU" sz="4900" b="1" dirty="0" err="1">
                <a:latin typeface="Arial" panose="020B0604020202020204" pitchFamily="34" charset="0"/>
                <a:cs typeface="Arial" panose="020B0604020202020204" pitchFamily="34" charset="0"/>
              </a:rPr>
              <a:t>în</a:t>
            </a:r>
            <a:r>
              <a:rPr lang="ru-RU" sz="4900" b="1" dirty="0">
                <a:latin typeface="Arial" panose="020B0604020202020204" pitchFamily="34" charset="0"/>
                <a:cs typeface="Arial" panose="020B0604020202020204" pitchFamily="34" charset="0"/>
              </a:rPr>
              <a:t> </a:t>
            </a:r>
            <a:r>
              <a:rPr lang="ru-RU" sz="4900" b="1" dirty="0" err="1">
                <a:latin typeface="Arial" panose="020B0604020202020204" pitchFamily="34" charset="0"/>
                <a:cs typeface="Arial" panose="020B0604020202020204" pitchFamily="34" charset="0"/>
              </a:rPr>
              <a:t>Moldova</a:t>
            </a:r>
            <a:endParaRPr lang="ru-RU" sz="4900" dirty="0">
              <a:latin typeface="Arial" panose="020B0604020202020204" pitchFamily="34" charset="0"/>
              <a:cs typeface="Arial" panose="020B0604020202020204" pitchFamily="34" charset="0"/>
            </a:endParaRPr>
          </a:p>
          <a:p>
            <a:pPr marL="109728" indent="0">
              <a:buNone/>
            </a:pPr>
            <a:r>
              <a:rPr lang="ru-RU" sz="3400" b="1" dirty="0">
                <a:latin typeface="Arial" panose="020B0604020202020204" pitchFamily="34" charset="0"/>
                <a:cs typeface="Arial" panose="020B0604020202020204" pitchFamily="34" charset="0"/>
              </a:rPr>
              <a:t> </a:t>
            </a:r>
            <a:endParaRPr lang="ru-RU" sz="3400" dirty="0">
              <a:latin typeface="Arial" panose="020B0604020202020204" pitchFamily="34" charset="0"/>
              <a:cs typeface="Arial" panose="020B0604020202020204" pitchFamily="34" charset="0"/>
            </a:endParaRPr>
          </a:p>
          <a:p>
            <a:pPr marL="109728" indent="0" algn="just">
              <a:buNone/>
            </a:pPr>
            <a:r>
              <a:rPr lang="ro-MD" sz="3400" dirty="0">
                <a:latin typeface="Arial" panose="020B0604020202020204" pitchFamily="34" charset="0"/>
                <a:cs typeface="Arial" panose="020B0604020202020204" pitchFamily="34" charset="0"/>
              </a:rPr>
              <a:t>1. </a:t>
            </a:r>
            <a:r>
              <a:rPr lang="en-US" sz="3400" dirty="0" err="1">
                <a:latin typeface="Arial" panose="020B0604020202020204" pitchFamily="34" charset="0"/>
                <a:cs typeface="Arial" panose="020B0604020202020204" pitchFamily="34" charset="0"/>
                <a:hlinkClick r:id="rId2" tooltip="http://lex.justice.md/index.php?action=view&amp;view=doc&amp;lang=1&amp;id=311496">
                  <a:extLst>
                    <a:ext uri="{A12FA001-AC4F-418D-AE19-62706E023703}">
                      <ahyp:hlinkClr xmlns:ahyp="http://schemas.microsoft.com/office/drawing/2018/hyperlinkcolor" val="tx"/>
                    </a:ext>
                  </a:extLst>
                </a:hlinkClick>
              </a:rPr>
              <a:t>Constituţia</a:t>
            </a:r>
            <a:r>
              <a:rPr lang="en-US" sz="3400" dirty="0">
                <a:latin typeface="Arial" panose="020B0604020202020204" pitchFamily="34" charset="0"/>
                <a:cs typeface="Arial" panose="020B0604020202020204" pitchFamily="34" charset="0"/>
                <a:hlinkClick r:id="rId2" tooltip="http://lex.justice.md/index.php?action=view&amp;view=doc&amp;lang=1&amp;id=311496">
                  <a:extLst>
                    <a:ext uri="{A12FA001-AC4F-418D-AE19-62706E023703}">
                      <ahyp:hlinkClr xmlns:ahyp="http://schemas.microsoft.com/office/drawing/2018/hyperlinkcolor" val="tx"/>
                    </a:ext>
                  </a:extLst>
                </a:hlinkClick>
              </a:rPr>
              <a:t> </a:t>
            </a:r>
            <a:r>
              <a:rPr lang="en-US" sz="3400" dirty="0" err="1">
                <a:latin typeface="Arial" panose="020B0604020202020204" pitchFamily="34" charset="0"/>
                <a:cs typeface="Arial" panose="020B0604020202020204" pitchFamily="34" charset="0"/>
                <a:hlinkClick r:id="rId2" tooltip="http://lex.justice.md/index.php?action=view&amp;view=doc&amp;lang=1&amp;id=311496">
                  <a:extLst>
                    <a:ext uri="{A12FA001-AC4F-418D-AE19-62706E023703}">
                      <ahyp:hlinkClr xmlns:ahyp="http://schemas.microsoft.com/office/drawing/2018/hyperlinkcolor" val="tx"/>
                    </a:ext>
                  </a:extLst>
                </a:hlinkClick>
              </a:rPr>
              <a:t>republicii</a:t>
            </a:r>
            <a:r>
              <a:rPr lang="en-US" sz="3400" dirty="0">
                <a:latin typeface="Arial" panose="020B0604020202020204" pitchFamily="34" charset="0"/>
                <a:cs typeface="Arial" panose="020B0604020202020204" pitchFamily="34" charset="0"/>
                <a:hlinkClick r:id="rId2" tooltip="http://lex.justice.md/index.php?action=view&amp;view=doc&amp;lang=1&amp;id=311496">
                  <a:extLst>
                    <a:ext uri="{A12FA001-AC4F-418D-AE19-62706E023703}">
                      <ahyp:hlinkClr xmlns:ahyp="http://schemas.microsoft.com/office/drawing/2018/hyperlinkcolor" val="tx"/>
                    </a:ext>
                  </a:extLst>
                </a:hlinkClick>
              </a:rPr>
              <a:t> Moldova</a:t>
            </a:r>
            <a:r>
              <a:rPr lang="ro-MD" sz="3400" dirty="0">
                <a:latin typeface="Arial" panose="020B0604020202020204" pitchFamily="34" charset="0"/>
                <a:cs typeface="Arial" panose="020B0604020202020204" pitchFamily="34" charset="0"/>
                <a:hlinkClick r:id="rId2" tooltip="http://lex.justice.md/index.php?action=view&amp;view=doc&amp;lang=1&amp;id=311496">
                  <a:extLst>
                    <a:ext uri="{A12FA001-AC4F-418D-AE19-62706E023703}">
                      <ahyp:hlinkClr xmlns:ahyp="http://schemas.microsoft.com/office/drawing/2018/hyperlinkcolor" val="tx"/>
                    </a:ext>
                  </a:extLst>
                </a:hlinkClick>
              </a:rPr>
              <a:t> (</a:t>
            </a:r>
            <a:r>
              <a:rPr lang="en-US" sz="3400" dirty="0" err="1">
                <a:latin typeface="Arial" panose="020B0604020202020204" pitchFamily="34" charset="0"/>
                <a:cs typeface="Arial" panose="020B0604020202020204" pitchFamily="34" charset="0"/>
                <a:hlinkClick r:id="rId2" tooltip="http://lex.justice.md/index.php?action=view&amp;view=doc&amp;lang=1&amp;id=311496">
                  <a:extLst>
                    <a:ext uri="{A12FA001-AC4F-418D-AE19-62706E023703}">
                      <ahyp:hlinkClr xmlns:ahyp="http://schemas.microsoft.com/office/drawing/2018/hyperlinkcolor" val="tx"/>
                    </a:ext>
                  </a:extLst>
                </a:hlinkClick>
              </a:rPr>
              <a:t>articolul</a:t>
            </a:r>
            <a:r>
              <a:rPr lang="en-US" sz="3400" dirty="0">
                <a:latin typeface="Arial" panose="020B0604020202020204" pitchFamily="34" charset="0"/>
                <a:cs typeface="Arial" panose="020B0604020202020204" pitchFamily="34" charset="0"/>
                <a:hlinkClick r:id="rId2" tooltip="http://lex.justice.md/index.php?action=view&amp;view=doc&amp;lang=1&amp;id=311496">
                  <a:extLst>
                    <a:ext uri="{A12FA001-AC4F-418D-AE19-62706E023703}">
                      <ahyp:hlinkClr xmlns:ahyp="http://schemas.microsoft.com/office/drawing/2018/hyperlinkcolor" val="tx"/>
                    </a:ext>
                  </a:extLst>
                </a:hlinkClick>
              </a:rPr>
              <a:t> 43. </a:t>
            </a:r>
            <a:r>
              <a:rPr lang="en-US" sz="3400" dirty="0" err="1">
                <a:latin typeface="Arial" panose="020B0604020202020204" pitchFamily="34" charset="0"/>
                <a:cs typeface="Arial" panose="020B0604020202020204" pitchFamily="34" charset="0"/>
                <a:hlinkClick r:id="rId2" tooltip="http://lex.justice.md/index.php?action=view&amp;view=doc&amp;lang=1&amp;id=311496">
                  <a:extLst>
                    <a:ext uri="{A12FA001-AC4F-418D-AE19-62706E023703}">
                      <ahyp:hlinkClr xmlns:ahyp="http://schemas.microsoft.com/office/drawing/2018/hyperlinkcolor" val="tx"/>
                    </a:ext>
                  </a:extLst>
                </a:hlinkClick>
              </a:rPr>
              <a:t>Dreptul</a:t>
            </a:r>
            <a:r>
              <a:rPr lang="en-US" sz="3400" dirty="0">
                <a:latin typeface="Arial" panose="020B0604020202020204" pitchFamily="34" charset="0"/>
                <a:cs typeface="Arial" panose="020B0604020202020204" pitchFamily="34" charset="0"/>
                <a:hlinkClick r:id="rId2" tooltip="http://lex.justice.md/index.php?action=view&amp;view=doc&amp;lang=1&amp;id=311496">
                  <a:extLst>
                    <a:ext uri="{A12FA001-AC4F-418D-AE19-62706E023703}">
                      <ahyp:hlinkClr xmlns:ahyp="http://schemas.microsoft.com/office/drawing/2018/hyperlinkcolor" val="tx"/>
                    </a:ext>
                  </a:extLst>
                </a:hlinkClick>
              </a:rPr>
              <a:t> la </a:t>
            </a:r>
            <a:r>
              <a:rPr lang="en-US" sz="3400" dirty="0" err="1">
                <a:latin typeface="Arial" panose="020B0604020202020204" pitchFamily="34" charset="0"/>
                <a:cs typeface="Arial" panose="020B0604020202020204" pitchFamily="34" charset="0"/>
                <a:hlinkClick r:id="rId2" tooltip="http://lex.justice.md/index.php?action=view&amp;view=doc&amp;lang=1&amp;id=311496">
                  <a:extLst>
                    <a:ext uri="{A12FA001-AC4F-418D-AE19-62706E023703}">
                      <ahyp:hlinkClr xmlns:ahyp="http://schemas.microsoft.com/office/drawing/2018/hyperlinkcolor" val="tx"/>
                    </a:ext>
                  </a:extLst>
                </a:hlinkClick>
              </a:rPr>
              <a:t>munca</a:t>
            </a:r>
            <a:r>
              <a:rPr lang="en-US" sz="3400" dirty="0">
                <a:latin typeface="Arial" panose="020B0604020202020204" pitchFamily="34" charset="0"/>
                <a:cs typeface="Arial" panose="020B0604020202020204" pitchFamily="34" charset="0"/>
                <a:hlinkClick r:id="rId2" tooltip="http://lex.justice.md/index.php?action=view&amp;view=doc&amp;lang=1&amp;id=311496">
                  <a:extLst>
                    <a:ext uri="{A12FA001-AC4F-418D-AE19-62706E023703}">
                      <ahyp:hlinkClr xmlns:ahyp="http://schemas.microsoft.com/office/drawing/2018/hyperlinkcolor" val="tx"/>
                    </a:ext>
                  </a:extLst>
                </a:hlinkClick>
              </a:rPr>
              <a:t> </a:t>
            </a:r>
            <a:r>
              <a:rPr lang="en-US" sz="3400" dirty="0" err="1">
                <a:latin typeface="Arial" panose="020B0604020202020204" pitchFamily="34" charset="0"/>
                <a:cs typeface="Arial" panose="020B0604020202020204" pitchFamily="34" charset="0"/>
                <a:hlinkClick r:id="rId2" tooltip="http://lex.justice.md/index.php?action=view&amp;view=doc&amp;lang=1&amp;id=311496">
                  <a:extLst>
                    <a:ext uri="{A12FA001-AC4F-418D-AE19-62706E023703}">
                      <ahyp:hlinkClr xmlns:ahyp="http://schemas.microsoft.com/office/drawing/2018/hyperlinkcolor" val="tx"/>
                    </a:ext>
                  </a:extLst>
                </a:hlinkClick>
              </a:rPr>
              <a:t>şi</a:t>
            </a:r>
            <a:r>
              <a:rPr lang="en-US" sz="3400" dirty="0">
                <a:latin typeface="Arial" panose="020B0604020202020204" pitchFamily="34" charset="0"/>
                <a:cs typeface="Arial" panose="020B0604020202020204" pitchFamily="34" charset="0"/>
                <a:hlinkClick r:id="rId2" tooltip="http://lex.justice.md/index.php?action=view&amp;view=doc&amp;lang=1&amp;id=311496">
                  <a:extLst>
                    <a:ext uri="{A12FA001-AC4F-418D-AE19-62706E023703}">
                      <ahyp:hlinkClr xmlns:ahyp="http://schemas.microsoft.com/office/drawing/2018/hyperlinkcolor" val="tx"/>
                    </a:ext>
                  </a:extLst>
                </a:hlinkClick>
              </a:rPr>
              <a:t> la </a:t>
            </a:r>
            <a:r>
              <a:rPr lang="en-US" sz="3400" dirty="0" err="1">
                <a:latin typeface="Arial" panose="020B0604020202020204" pitchFamily="34" charset="0"/>
                <a:cs typeface="Arial" panose="020B0604020202020204" pitchFamily="34" charset="0"/>
                <a:hlinkClick r:id="rId2" tooltip="http://lex.justice.md/index.php?action=view&amp;view=doc&amp;lang=1&amp;id=311496">
                  <a:extLst>
                    <a:ext uri="{A12FA001-AC4F-418D-AE19-62706E023703}">
                      <ahyp:hlinkClr xmlns:ahyp="http://schemas.microsoft.com/office/drawing/2018/hyperlinkcolor" val="tx"/>
                    </a:ext>
                  </a:extLst>
                </a:hlinkClick>
              </a:rPr>
              <a:t>protecţia</a:t>
            </a:r>
            <a:r>
              <a:rPr lang="en-US" sz="3400" dirty="0">
                <a:latin typeface="Arial" panose="020B0604020202020204" pitchFamily="34" charset="0"/>
                <a:cs typeface="Arial" panose="020B0604020202020204" pitchFamily="34" charset="0"/>
                <a:hlinkClick r:id="rId2" tooltip="http://lex.justice.md/index.php?action=view&amp;view=doc&amp;lang=1&amp;id=311496">
                  <a:extLst>
                    <a:ext uri="{A12FA001-AC4F-418D-AE19-62706E023703}">
                      <ahyp:hlinkClr xmlns:ahyp="http://schemas.microsoft.com/office/drawing/2018/hyperlinkcolor" val="tx"/>
                    </a:ext>
                  </a:extLst>
                </a:hlinkClick>
              </a:rPr>
              <a:t> </a:t>
            </a:r>
            <a:r>
              <a:rPr lang="en-US" sz="3400" dirty="0" err="1">
                <a:latin typeface="Arial" panose="020B0604020202020204" pitchFamily="34" charset="0"/>
                <a:cs typeface="Arial" panose="020B0604020202020204" pitchFamily="34" charset="0"/>
                <a:hlinkClick r:id="rId2" tooltip="http://lex.justice.md/index.php?action=view&amp;view=doc&amp;lang=1&amp;id=311496">
                  <a:extLst>
                    <a:ext uri="{A12FA001-AC4F-418D-AE19-62706E023703}">
                      <ahyp:hlinkClr xmlns:ahyp="http://schemas.microsoft.com/office/drawing/2018/hyperlinkcolor" val="tx"/>
                    </a:ext>
                  </a:extLst>
                </a:hlinkClick>
              </a:rPr>
              <a:t>muncii</a:t>
            </a:r>
            <a:r>
              <a:rPr lang="ro-MD" sz="3400" dirty="0">
                <a:latin typeface="Arial" panose="020B0604020202020204" pitchFamily="34" charset="0"/>
                <a:cs typeface="Arial" panose="020B0604020202020204" pitchFamily="34" charset="0"/>
              </a:rPr>
              <a:t>)</a:t>
            </a:r>
            <a:endParaRPr lang="ru-RU" sz="3400" dirty="0">
              <a:latin typeface="Arial" panose="020B0604020202020204" pitchFamily="34" charset="0"/>
              <a:cs typeface="Arial" panose="020B0604020202020204" pitchFamily="34" charset="0"/>
            </a:endParaRPr>
          </a:p>
          <a:p>
            <a:pPr marL="109728" indent="0" algn="just">
              <a:buNone/>
            </a:pPr>
            <a:r>
              <a:rPr lang="ro-MD" sz="3400" dirty="0">
                <a:latin typeface="Arial" panose="020B0604020202020204" pitchFamily="34" charset="0"/>
                <a:cs typeface="Arial" panose="020B0604020202020204" pitchFamily="34" charset="0"/>
              </a:rPr>
              <a:t>2. </a:t>
            </a:r>
            <a:r>
              <a:rPr lang="en-US" sz="3400" b="1" dirty="0" err="1">
                <a:latin typeface="Arial" panose="020B0604020202020204" pitchFamily="34" charset="0"/>
                <a:cs typeface="Arial" panose="020B0604020202020204" pitchFamily="34" charset="0"/>
                <a:hlinkClick r:id="rId3" tooltip="http://lex.justice.md/index.php?action=view&amp;view=doc&amp;lang=1&amp;id=328774">
                  <a:extLst>
                    <a:ext uri="{A12FA001-AC4F-418D-AE19-62706E023703}">
                      <ahyp:hlinkClr xmlns:ahyp="http://schemas.microsoft.com/office/drawing/2018/hyperlinkcolor" val="tx"/>
                    </a:ext>
                  </a:extLst>
                </a:hlinkClick>
              </a:rPr>
              <a:t>Legea</a:t>
            </a:r>
            <a:r>
              <a:rPr lang="en-US" sz="3400" b="1" dirty="0">
                <a:latin typeface="Arial" panose="020B0604020202020204" pitchFamily="34" charset="0"/>
                <a:cs typeface="Arial" panose="020B0604020202020204" pitchFamily="34" charset="0"/>
                <a:hlinkClick r:id="rId3" tooltip="http://lex.justice.md/index.php?action=view&amp;view=doc&amp;lang=1&amp;id=328774">
                  <a:extLst>
                    <a:ext uri="{A12FA001-AC4F-418D-AE19-62706E023703}">
                      <ahyp:hlinkClr xmlns:ahyp="http://schemas.microsoft.com/office/drawing/2018/hyperlinkcolor" val="tx"/>
                    </a:ext>
                  </a:extLst>
                </a:hlinkClick>
              </a:rPr>
              <a:t> </a:t>
            </a:r>
            <a:r>
              <a:rPr lang="en-US" sz="3400" b="1" dirty="0" err="1">
                <a:latin typeface="Arial" panose="020B0604020202020204" pitchFamily="34" charset="0"/>
                <a:cs typeface="Arial" panose="020B0604020202020204" pitchFamily="34" charset="0"/>
                <a:hlinkClick r:id="rId3" tooltip="http://lex.justice.md/index.php?action=view&amp;view=doc&amp;lang=1&amp;id=328774">
                  <a:extLst>
                    <a:ext uri="{A12FA001-AC4F-418D-AE19-62706E023703}">
                      <ahyp:hlinkClr xmlns:ahyp="http://schemas.microsoft.com/office/drawing/2018/hyperlinkcolor" val="tx"/>
                    </a:ext>
                  </a:extLst>
                </a:hlinkClick>
              </a:rPr>
              <a:t>securităţii</a:t>
            </a:r>
            <a:r>
              <a:rPr lang="en-US" sz="3400" b="1" dirty="0">
                <a:latin typeface="Arial" panose="020B0604020202020204" pitchFamily="34" charset="0"/>
                <a:cs typeface="Arial" panose="020B0604020202020204" pitchFamily="34" charset="0"/>
                <a:hlinkClick r:id="rId3" tooltip="http://lex.justice.md/index.php?action=view&amp;view=doc&amp;lang=1&amp;id=328774">
                  <a:extLst>
                    <a:ext uri="{A12FA001-AC4F-418D-AE19-62706E023703}">
                      <ahyp:hlinkClr xmlns:ahyp="http://schemas.microsoft.com/office/drawing/2018/hyperlinkcolor" val="tx"/>
                    </a:ext>
                  </a:extLst>
                </a:hlinkClick>
              </a:rPr>
              <a:t> </a:t>
            </a:r>
            <a:r>
              <a:rPr lang="en-US" sz="3400" b="1" dirty="0" err="1">
                <a:latin typeface="Arial" panose="020B0604020202020204" pitchFamily="34" charset="0"/>
                <a:cs typeface="Arial" panose="020B0604020202020204" pitchFamily="34" charset="0"/>
                <a:hlinkClick r:id="rId3" tooltip="http://lex.justice.md/index.php?action=view&amp;view=doc&amp;lang=1&amp;id=328774">
                  <a:extLst>
                    <a:ext uri="{A12FA001-AC4F-418D-AE19-62706E023703}">
                      <ahyp:hlinkClr xmlns:ahyp="http://schemas.microsoft.com/office/drawing/2018/hyperlinkcolor" val="tx"/>
                    </a:ext>
                  </a:extLst>
                </a:hlinkClick>
              </a:rPr>
              <a:t>şi</a:t>
            </a:r>
            <a:r>
              <a:rPr lang="en-US" sz="3400" b="1" dirty="0">
                <a:latin typeface="Arial" panose="020B0604020202020204" pitchFamily="34" charset="0"/>
                <a:cs typeface="Arial" panose="020B0604020202020204" pitchFamily="34" charset="0"/>
                <a:hlinkClick r:id="rId3" tooltip="http://lex.justice.md/index.php?action=view&amp;view=doc&amp;lang=1&amp;id=328774">
                  <a:extLst>
                    <a:ext uri="{A12FA001-AC4F-418D-AE19-62706E023703}">
                      <ahyp:hlinkClr xmlns:ahyp="http://schemas.microsoft.com/office/drawing/2018/hyperlinkcolor" val="tx"/>
                    </a:ext>
                  </a:extLst>
                </a:hlinkClick>
              </a:rPr>
              <a:t> </a:t>
            </a:r>
            <a:r>
              <a:rPr lang="en-US" sz="3400" b="1" dirty="0" err="1">
                <a:latin typeface="Arial" panose="020B0604020202020204" pitchFamily="34" charset="0"/>
                <a:cs typeface="Arial" panose="020B0604020202020204" pitchFamily="34" charset="0"/>
                <a:hlinkClick r:id="rId3" tooltip="http://lex.justice.md/index.php?action=view&amp;view=doc&amp;lang=1&amp;id=328774">
                  <a:extLst>
                    <a:ext uri="{A12FA001-AC4F-418D-AE19-62706E023703}">
                      <ahyp:hlinkClr xmlns:ahyp="http://schemas.microsoft.com/office/drawing/2018/hyperlinkcolor" val="tx"/>
                    </a:ext>
                  </a:extLst>
                </a:hlinkClick>
              </a:rPr>
              <a:t>sănătăţii</a:t>
            </a:r>
            <a:r>
              <a:rPr lang="en-US" sz="3400" b="1" dirty="0">
                <a:latin typeface="Arial" panose="020B0604020202020204" pitchFamily="34" charset="0"/>
                <a:cs typeface="Arial" panose="020B0604020202020204" pitchFamily="34" charset="0"/>
                <a:hlinkClick r:id="rId3" tooltip="http://lex.justice.md/index.php?action=view&amp;view=doc&amp;lang=1&amp;id=328774">
                  <a:extLst>
                    <a:ext uri="{A12FA001-AC4F-418D-AE19-62706E023703}">
                      <ahyp:hlinkClr xmlns:ahyp="http://schemas.microsoft.com/office/drawing/2018/hyperlinkcolor" val="tx"/>
                    </a:ext>
                  </a:extLst>
                </a:hlinkClick>
              </a:rPr>
              <a:t> </a:t>
            </a:r>
            <a:r>
              <a:rPr lang="en-US" sz="3400" b="1" dirty="0" err="1">
                <a:latin typeface="Arial" panose="020B0604020202020204" pitchFamily="34" charset="0"/>
                <a:cs typeface="Arial" panose="020B0604020202020204" pitchFamily="34" charset="0"/>
                <a:hlinkClick r:id="rId3" tooltip="http://lex.justice.md/index.php?action=view&amp;view=doc&amp;lang=1&amp;id=328774">
                  <a:extLst>
                    <a:ext uri="{A12FA001-AC4F-418D-AE19-62706E023703}">
                      <ahyp:hlinkClr xmlns:ahyp="http://schemas.microsoft.com/office/drawing/2018/hyperlinkcolor" val="tx"/>
                    </a:ext>
                  </a:extLst>
                </a:hlinkClick>
              </a:rPr>
              <a:t>în</a:t>
            </a:r>
            <a:r>
              <a:rPr lang="en-US" sz="3400" b="1" dirty="0">
                <a:latin typeface="Arial" panose="020B0604020202020204" pitchFamily="34" charset="0"/>
                <a:cs typeface="Arial" panose="020B0604020202020204" pitchFamily="34" charset="0"/>
                <a:hlinkClick r:id="rId3" tooltip="http://lex.justice.md/index.php?action=view&amp;view=doc&amp;lang=1&amp;id=328774">
                  <a:extLst>
                    <a:ext uri="{A12FA001-AC4F-418D-AE19-62706E023703}">
                      <ahyp:hlinkClr xmlns:ahyp="http://schemas.microsoft.com/office/drawing/2018/hyperlinkcolor" val="tx"/>
                    </a:ext>
                  </a:extLst>
                </a:hlinkClick>
              </a:rPr>
              <a:t> </a:t>
            </a:r>
            <a:r>
              <a:rPr lang="en-US" sz="3400" b="1" dirty="0" err="1">
                <a:latin typeface="Arial" panose="020B0604020202020204" pitchFamily="34" charset="0"/>
                <a:cs typeface="Arial" panose="020B0604020202020204" pitchFamily="34" charset="0"/>
                <a:hlinkClick r:id="rId3" tooltip="http://lex.justice.md/index.php?action=view&amp;view=doc&amp;lang=1&amp;id=328774">
                  <a:extLst>
                    <a:ext uri="{A12FA001-AC4F-418D-AE19-62706E023703}">
                      <ahyp:hlinkClr xmlns:ahyp="http://schemas.microsoft.com/office/drawing/2018/hyperlinkcolor" val="tx"/>
                    </a:ext>
                  </a:extLst>
                </a:hlinkClick>
              </a:rPr>
              <a:t>muncă</a:t>
            </a:r>
            <a:r>
              <a:rPr lang="en-US" sz="3400" b="1" dirty="0">
                <a:latin typeface="Arial" panose="020B0604020202020204" pitchFamily="34" charset="0"/>
                <a:cs typeface="Arial" panose="020B0604020202020204" pitchFamily="34" charset="0"/>
                <a:hlinkClick r:id="rId3" tooltip="http://lex.justice.md/index.php?action=view&amp;view=doc&amp;lang=1&amp;id=328774">
                  <a:extLst>
                    <a:ext uri="{A12FA001-AC4F-418D-AE19-62706E023703}">
                      <ahyp:hlinkClr xmlns:ahyp="http://schemas.microsoft.com/office/drawing/2018/hyperlinkcolor" val="tx"/>
                    </a:ext>
                  </a:extLst>
                </a:hlinkClick>
              </a:rPr>
              <a:t> Nr. 186-XVI din 10 </a:t>
            </a:r>
            <a:r>
              <a:rPr lang="en-US" sz="3400" b="1" dirty="0" err="1">
                <a:latin typeface="Arial" panose="020B0604020202020204" pitchFamily="34" charset="0"/>
                <a:cs typeface="Arial" panose="020B0604020202020204" pitchFamily="34" charset="0"/>
                <a:hlinkClick r:id="rId3" tooltip="http://lex.justice.md/index.php?action=view&amp;view=doc&amp;lang=1&amp;id=328774">
                  <a:extLst>
                    <a:ext uri="{A12FA001-AC4F-418D-AE19-62706E023703}">
                      <ahyp:hlinkClr xmlns:ahyp="http://schemas.microsoft.com/office/drawing/2018/hyperlinkcolor" val="tx"/>
                    </a:ext>
                  </a:extLst>
                </a:hlinkClick>
              </a:rPr>
              <a:t>iulie</a:t>
            </a:r>
            <a:r>
              <a:rPr lang="en-US" sz="3400" b="1" dirty="0">
                <a:latin typeface="Arial" panose="020B0604020202020204" pitchFamily="34" charset="0"/>
                <a:cs typeface="Arial" panose="020B0604020202020204" pitchFamily="34" charset="0"/>
                <a:hlinkClick r:id="rId3" tooltip="http://lex.justice.md/index.php?action=view&amp;view=doc&amp;lang=1&amp;id=328774">
                  <a:extLst>
                    <a:ext uri="{A12FA001-AC4F-418D-AE19-62706E023703}">
                      <ahyp:hlinkClr xmlns:ahyp="http://schemas.microsoft.com/office/drawing/2018/hyperlinkcolor" val="tx"/>
                    </a:ext>
                  </a:extLst>
                </a:hlinkClick>
              </a:rPr>
              <a:t> 2008.</a:t>
            </a:r>
            <a:endParaRPr lang="ru-RU" sz="3400" b="1" dirty="0">
              <a:latin typeface="Arial" panose="020B0604020202020204" pitchFamily="34" charset="0"/>
              <a:cs typeface="Arial" panose="020B0604020202020204" pitchFamily="34" charset="0"/>
            </a:endParaRPr>
          </a:p>
          <a:p>
            <a:pPr marL="109728" indent="0" algn="just">
              <a:buNone/>
            </a:pPr>
            <a:r>
              <a:rPr lang="ro-MD" sz="3400" dirty="0">
                <a:latin typeface="Arial" panose="020B0604020202020204" pitchFamily="34" charset="0"/>
                <a:cs typeface="Arial" panose="020B0604020202020204" pitchFamily="34" charset="0"/>
              </a:rPr>
              <a:t>3. </a:t>
            </a:r>
            <a:r>
              <a:rPr lang="en-US" sz="3400" dirty="0" err="1">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Legea</a:t>
            </a:r>
            <a:r>
              <a:rPr lang="en-US" sz="3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nr. 140-XV din 10.05.2001 cu </a:t>
            </a:r>
            <a:r>
              <a:rPr lang="en-US" sz="3400" dirty="0" err="1">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privire</a:t>
            </a:r>
            <a:r>
              <a:rPr lang="en-US" sz="3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la </a:t>
            </a:r>
            <a:r>
              <a:rPr lang="en-US" sz="3400" dirty="0" err="1">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Inspecţia</a:t>
            </a:r>
            <a:r>
              <a:rPr lang="en-US" sz="3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sz="3400" dirty="0" err="1">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Muncii</a:t>
            </a:r>
            <a:r>
              <a:rPr lang="en-US" sz="3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t>
            </a:r>
            <a:endParaRPr lang="ru-RU" sz="3400" dirty="0">
              <a:latin typeface="Arial" panose="020B0604020202020204" pitchFamily="34" charset="0"/>
              <a:cs typeface="Arial" panose="020B0604020202020204" pitchFamily="34" charset="0"/>
            </a:endParaRPr>
          </a:p>
          <a:p>
            <a:pPr marL="109728" indent="0" algn="just">
              <a:buNone/>
            </a:pPr>
            <a:r>
              <a:rPr lang="ro-MD" sz="3400" dirty="0">
                <a:latin typeface="Arial" panose="020B0604020202020204" pitchFamily="34" charset="0"/>
                <a:cs typeface="Arial" panose="020B0604020202020204" pitchFamily="34" charset="0"/>
              </a:rPr>
              <a:t>4. </a:t>
            </a:r>
            <a:r>
              <a:rPr lang="en-US" sz="34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Legea</a:t>
            </a:r>
            <a:r>
              <a:rPr lang="en-US" sz="3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nr. 278-XIV din 11.02.1999 </a:t>
            </a:r>
            <a:r>
              <a:rPr lang="en-US" sz="34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privind</a:t>
            </a:r>
            <a:r>
              <a:rPr lang="en-US" sz="3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US" sz="34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modul</a:t>
            </a:r>
            <a:r>
              <a:rPr lang="en-US" sz="3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de </a:t>
            </a:r>
            <a:r>
              <a:rPr lang="en-US" sz="34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recalculare</a:t>
            </a:r>
            <a:r>
              <a:rPr lang="en-US" sz="3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 </a:t>
            </a:r>
            <a:r>
              <a:rPr lang="en-US" sz="34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sumei</a:t>
            </a:r>
            <a:r>
              <a:rPr lang="en-US" sz="3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de </a:t>
            </a:r>
            <a:r>
              <a:rPr lang="en-US" sz="34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compensare</a:t>
            </a:r>
            <a:r>
              <a:rPr lang="en-US" sz="3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 </a:t>
            </a:r>
            <a:r>
              <a:rPr lang="en-US" sz="34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pagubei</a:t>
            </a:r>
            <a:r>
              <a:rPr lang="en-US" sz="3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US" sz="34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cauzate</a:t>
            </a:r>
            <a:r>
              <a:rPr lang="en-US" sz="3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US" sz="34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angajaţilor</a:t>
            </a:r>
            <a:r>
              <a:rPr lang="en-US" sz="3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US" sz="34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în</a:t>
            </a:r>
            <a:r>
              <a:rPr lang="en-US" sz="3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US" sz="34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urma</a:t>
            </a:r>
            <a:r>
              <a:rPr lang="en-US" sz="3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US" sz="34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mutilarii</a:t>
            </a:r>
            <a:r>
              <a:rPr lang="en-US" sz="3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US" sz="34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sau</a:t>
            </a:r>
            <a:r>
              <a:rPr lang="en-US" sz="3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US" sz="34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altor</a:t>
            </a:r>
            <a:r>
              <a:rPr lang="en-US" sz="3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US" sz="34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vătămări</a:t>
            </a:r>
            <a:r>
              <a:rPr lang="en-US" sz="3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ale </a:t>
            </a:r>
            <a:r>
              <a:rPr lang="en-US" sz="34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sănătăţii</a:t>
            </a:r>
            <a:r>
              <a:rPr lang="en-US" sz="3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US" sz="34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în</a:t>
            </a:r>
            <a:r>
              <a:rPr lang="en-US" sz="3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US" sz="34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timpul</a:t>
            </a:r>
            <a:r>
              <a:rPr lang="en-US" sz="3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US" sz="34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exercitarii</a:t>
            </a:r>
            <a:r>
              <a:rPr lang="en-US" sz="3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US" sz="34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obligatiunilor</a:t>
            </a:r>
            <a:r>
              <a:rPr lang="en-US" sz="3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de </a:t>
            </a:r>
            <a:r>
              <a:rPr lang="en-US" sz="3400" dirty="0" err="1">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serviciu</a:t>
            </a:r>
            <a:r>
              <a:rPr lang="ro-MD" sz="3400" dirty="0">
                <a:latin typeface="Arial" panose="020B0604020202020204" pitchFamily="34" charset="0"/>
                <a:cs typeface="Arial" panose="020B0604020202020204" pitchFamily="34" charset="0"/>
              </a:rPr>
              <a:t>.</a:t>
            </a:r>
            <a:endParaRPr lang="ru-RU" sz="3400" dirty="0">
              <a:latin typeface="Arial" panose="020B0604020202020204" pitchFamily="34" charset="0"/>
              <a:cs typeface="Arial" panose="020B0604020202020204" pitchFamily="34" charset="0"/>
            </a:endParaRPr>
          </a:p>
          <a:p>
            <a:pPr marL="109728" indent="0" algn="just">
              <a:buNone/>
            </a:pPr>
            <a:r>
              <a:rPr lang="en-US" sz="3400" dirty="0">
                <a:latin typeface="Arial" panose="020B0604020202020204" pitchFamily="34" charset="0"/>
                <a:cs typeface="Arial" panose="020B0604020202020204" pitchFamily="34" charset="0"/>
              </a:rPr>
              <a:t>5. </a:t>
            </a:r>
            <a:r>
              <a:rPr lang="en-US" sz="3400" u="sng" dirty="0" err="1">
                <a:latin typeface="Arial" panose="020B0604020202020204" pitchFamily="34" charset="0"/>
                <a:cs typeface="Arial" panose="020B0604020202020204" pitchFamily="34" charset="0"/>
              </a:rPr>
              <a:t>Legea</a:t>
            </a:r>
            <a:r>
              <a:rPr lang="en-US" sz="3400" u="sng" dirty="0">
                <a:latin typeface="Arial" panose="020B0604020202020204" pitchFamily="34" charset="0"/>
                <a:cs typeface="Arial" panose="020B0604020202020204" pitchFamily="34" charset="0"/>
              </a:rPr>
              <a:t> nr. 756-XIV din 24.12.1999 </a:t>
            </a:r>
            <a:r>
              <a:rPr lang="en-US" sz="3400" u="sng" dirty="0" err="1">
                <a:latin typeface="Arial" panose="020B0604020202020204" pitchFamily="34" charset="0"/>
                <a:cs typeface="Arial" panose="020B0604020202020204" pitchFamily="34" charset="0"/>
              </a:rPr>
              <a:t>asigurării</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pentru</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accidente</a:t>
            </a:r>
            <a:r>
              <a:rPr lang="en-US" sz="3400" u="sng" dirty="0">
                <a:latin typeface="Arial" panose="020B0604020202020204" pitchFamily="34" charset="0"/>
                <a:cs typeface="Arial" panose="020B0604020202020204" pitchFamily="34" charset="0"/>
              </a:rPr>
              <a:t> de </a:t>
            </a:r>
            <a:r>
              <a:rPr lang="en-US" sz="3400" u="sng" dirty="0" err="1">
                <a:latin typeface="Arial" panose="020B0604020202020204" pitchFamily="34" charset="0"/>
                <a:cs typeface="Arial" panose="020B0604020202020204" pitchFamily="34" charset="0"/>
              </a:rPr>
              <a:t>munca</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si</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boli</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profesionale</a:t>
            </a:r>
            <a:r>
              <a:rPr lang="en-US" sz="3400" u="sng" dirty="0">
                <a:latin typeface="Arial" panose="020B0604020202020204" pitchFamily="34" charset="0"/>
                <a:cs typeface="Arial" panose="020B0604020202020204" pitchFamily="34" charset="0"/>
              </a:rPr>
              <a:t>.</a:t>
            </a:r>
            <a:endParaRPr lang="ru-RU" sz="3400" u="sng" dirty="0">
              <a:latin typeface="Arial" panose="020B0604020202020204" pitchFamily="34" charset="0"/>
              <a:cs typeface="Arial" panose="020B0604020202020204" pitchFamily="34" charset="0"/>
            </a:endParaRPr>
          </a:p>
          <a:p>
            <a:pPr marL="109728" indent="0" algn="just">
              <a:buNone/>
            </a:pPr>
            <a:r>
              <a:rPr lang="en-US" sz="3400" dirty="0">
                <a:latin typeface="Arial" panose="020B0604020202020204" pitchFamily="34" charset="0"/>
                <a:cs typeface="Arial" panose="020B0604020202020204" pitchFamily="34" charset="0"/>
              </a:rPr>
              <a:t>6. </a:t>
            </a:r>
            <a:r>
              <a:rPr lang="en-US" sz="3400" u="sng" dirty="0" err="1">
                <a:latin typeface="Arial" panose="020B0604020202020204" pitchFamily="34" charset="0"/>
                <a:cs typeface="Arial" panose="020B0604020202020204" pitchFamily="34" charset="0"/>
              </a:rPr>
              <a:t>Legea</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privind</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apărarea</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împotriva</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incendiilor</a:t>
            </a:r>
            <a:r>
              <a:rPr lang="en-US" sz="3400" u="sng" dirty="0">
                <a:latin typeface="Arial" panose="020B0604020202020204" pitchFamily="34" charset="0"/>
                <a:cs typeface="Arial" panose="020B0604020202020204" pitchFamily="34" charset="0"/>
              </a:rPr>
              <a:t> Nr. 267-XIII din 9 </a:t>
            </a:r>
            <a:r>
              <a:rPr lang="en-US" sz="3400" u="sng" dirty="0" err="1">
                <a:latin typeface="Arial" panose="020B0604020202020204" pitchFamily="34" charset="0"/>
                <a:cs typeface="Arial" panose="020B0604020202020204" pitchFamily="34" charset="0"/>
              </a:rPr>
              <a:t>noiembrie</a:t>
            </a:r>
            <a:r>
              <a:rPr lang="en-US" sz="3400" u="sng" dirty="0">
                <a:latin typeface="Arial" panose="020B0604020202020204" pitchFamily="34" charset="0"/>
                <a:cs typeface="Arial" panose="020B0604020202020204" pitchFamily="34" charset="0"/>
              </a:rPr>
              <a:t> 1994.</a:t>
            </a:r>
            <a:endParaRPr lang="ru-RU" sz="3400" u="sng" dirty="0">
              <a:latin typeface="Arial" panose="020B0604020202020204" pitchFamily="34" charset="0"/>
              <a:cs typeface="Arial" panose="020B0604020202020204" pitchFamily="34" charset="0"/>
            </a:endParaRPr>
          </a:p>
          <a:p>
            <a:pPr marL="109728" indent="0" algn="just">
              <a:buNone/>
            </a:pPr>
            <a:r>
              <a:rPr lang="en-US" sz="3400" dirty="0">
                <a:latin typeface="Arial" panose="020B0604020202020204" pitchFamily="34" charset="0"/>
                <a:cs typeface="Arial" panose="020B0604020202020204" pitchFamily="34" charset="0"/>
              </a:rPr>
              <a:t>7. </a:t>
            </a:r>
            <a:r>
              <a:rPr lang="en-US" sz="3400" b="1" u="sng" dirty="0" err="1">
                <a:latin typeface="Arial" panose="020B0604020202020204" pitchFamily="34" charset="0"/>
                <a:cs typeface="Arial" panose="020B0604020202020204" pitchFamily="34" charset="0"/>
              </a:rPr>
              <a:t>Hotîrârea</a:t>
            </a:r>
            <a:r>
              <a:rPr lang="en-US" sz="3400" b="1" u="sng" dirty="0">
                <a:latin typeface="Arial" panose="020B0604020202020204" pitchFamily="34" charset="0"/>
                <a:cs typeface="Arial" panose="020B0604020202020204" pitchFamily="34" charset="0"/>
              </a:rPr>
              <a:t> </a:t>
            </a:r>
            <a:r>
              <a:rPr lang="en-US" sz="3400" b="1" u="sng" dirty="0" err="1">
                <a:latin typeface="Arial" panose="020B0604020202020204" pitchFamily="34" charset="0"/>
                <a:cs typeface="Arial" panose="020B0604020202020204" pitchFamily="34" charset="0"/>
              </a:rPr>
              <a:t>Guvernului</a:t>
            </a:r>
            <a:r>
              <a:rPr lang="en-US" sz="3400" b="1" u="sng" dirty="0">
                <a:latin typeface="Arial" panose="020B0604020202020204" pitchFamily="34" charset="0"/>
                <a:cs typeface="Arial" panose="020B0604020202020204" pitchFamily="34" charset="0"/>
              </a:rPr>
              <a:t> nr.95 din 05.02.2009 </a:t>
            </a:r>
            <a:r>
              <a:rPr lang="en-US" sz="3400" b="1" u="sng" dirty="0" err="1">
                <a:latin typeface="Arial" panose="020B0604020202020204" pitchFamily="34" charset="0"/>
                <a:cs typeface="Arial" panose="020B0604020202020204" pitchFamily="34" charset="0"/>
              </a:rPr>
              <a:t>pentru</a:t>
            </a:r>
            <a:r>
              <a:rPr lang="en-US" sz="3400" b="1" u="sng" dirty="0">
                <a:latin typeface="Arial" panose="020B0604020202020204" pitchFamily="34" charset="0"/>
                <a:cs typeface="Arial" panose="020B0604020202020204" pitchFamily="34" charset="0"/>
              </a:rPr>
              <a:t> </a:t>
            </a:r>
            <a:r>
              <a:rPr lang="en-US" sz="3400" b="1" u="sng" dirty="0" err="1">
                <a:latin typeface="Arial" panose="020B0604020202020204" pitchFamily="34" charset="0"/>
                <a:cs typeface="Arial" panose="020B0604020202020204" pitchFamily="34" charset="0"/>
              </a:rPr>
              <a:t>aprobarea</a:t>
            </a:r>
            <a:r>
              <a:rPr lang="en-US" sz="3400" b="1" u="sng" dirty="0">
                <a:latin typeface="Arial" panose="020B0604020202020204" pitchFamily="34" charset="0"/>
                <a:cs typeface="Arial" panose="020B0604020202020204" pitchFamily="34" charset="0"/>
              </a:rPr>
              <a:t> </a:t>
            </a:r>
            <a:r>
              <a:rPr lang="en-US" sz="3400" b="1" u="sng" dirty="0" err="1">
                <a:latin typeface="Arial" panose="020B0604020202020204" pitchFamily="34" charset="0"/>
                <a:cs typeface="Arial" panose="020B0604020202020204" pitchFamily="34" charset="0"/>
              </a:rPr>
              <a:t>unor</a:t>
            </a:r>
            <a:r>
              <a:rPr lang="en-US" sz="3400" b="1" u="sng" dirty="0">
                <a:latin typeface="Arial" panose="020B0604020202020204" pitchFamily="34" charset="0"/>
                <a:cs typeface="Arial" panose="020B0604020202020204" pitchFamily="34" charset="0"/>
              </a:rPr>
              <a:t> </a:t>
            </a:r>
            <a:r>
              <a:rPr lang="en-US" sz="3400" b="1" u="sng" dirty="0" err="1">
                <a:latin typeface="Arial" panose="020B0604020202020204" pitchFamily="34" charset="0"/>
                <a:cs typeface="Arial" panose="020B0604020202020204" pitchFamily="34" charset="0"/>
              </a:rPr>
              <a:t>acte</a:t>
            </a:r>
            <a:r>
              <a:rPr lang="en-US" sz="3400" b="1" u="sng" dirty="0">
                <a:latin typeface="Arial" panose="020B0604020202020204" pitchFamily="34" charset="0"/>
                <a:cs typeface="Arial" panose="020B0604020202020204" pitchFamily="34" charset="0"/>
              </a:rPr>
              <a:t> normative </a:t>
            </a:r>
            <a:r>
              <a:rPr lang="en-US" sz="3400" b="1" u="sng" dirty="0" err="1">
                <a:latin typeface="Arial" panose="020B0604020202020204" pitchFamily="34" charset="0"/>
                <a:cs typeface="Arial" panose="020B0604020202020204" pitchFamily="34" charset="0"/>
              </a:rPr>
              <a:t>privind</a:t>
            </a:r>
            <a:r>
              <a:rPr lang="en-US" sz="3400" b="1" u="sng" dirty="0">
                <a:latin typeface="Arial" panose="020B0604020202020204" pitchFamily="34" charset="0"/>
                <a:cs typeface="Arial" panose="020B0604020202020204" pitchFamily="34" charset="0"/>
              </a:rPr>
              <a:t> </a:t>
            </a:r>
            <a:r>
              <a:rPr lang="en-US" sz="3400" b="1" u="sng" dirty="0" err="1">
                <a:latin typeface="Arial" panose="020B0604020202020204" pitchFamily="34" charset="0"/>
                <a:cs typeface="Arial" panose="020B0604020202020204" pitchFamily="34" charset="0"/>
              </a:rPr>
              <a:t>implementarea</a:t>
            </a:r>
            <a:r>
              <a:rPr lang="en-US" sz="3400" b="1" u="sng" dirty="0">
                <a:latin typeface="Arial" panose="020B0604020202020204" pitchFamily="34" charset="0"/>
                <a:cs typeface="Arial" panose="020B0604020202020204" pitchFamily="34" charset="0"/>
              </a:rPr>
              <a:t> </a:t>
            </a:r>
            <a:r>
              <a:rPr lang="en-US" sz="3400" b="1" u="sng" dirty="0" err="1">
                <a:latin typeface="Arial" panose="020B0604020202020204" pitchFamily="34" charset="0"/>
                <a:cs typeface="Arial" panose="020B0604020202020204" pitchFamily="34" charset="0"/>
              </a:rPr>
              <a:t>Legii</a:t>
            </a:r>
            <a:r>
              <a:rPr lang="en-US" sz="3400" b="1" u="sng" dirty="0">
                <a:latin typeface="Arial" panose="020B0604020202020204" pitchFamily="34" charset="0"/>
                <a:cs typeface="Arial" panose="020B0604020202020204" pitchFamily="34" charset="0"/>
              </a:rPr>
              <a:t> </a:t>
            </a:r>
            <a:r>
              <a:rPr lang="en-US" sz="3400" b="1" u="sng" dirty="0" err="1">
                <a:latin typeface="Arial" panose="020B0604020202020204" pitchFamily="34" charset="0"/>
                <a:cs typeface="Arial" panose="020B0604020202020204" pitchFamily="34" charset="0"/>
              </a:rPr>
              <a:t>securtăţii</a:t>
            </a:r>
            <a:r>
              <a:rPr lang="en-US" sz="3400" b="1" u="sng" dirty="0">
                <a:latin typeface="Arial" panose="020B0604020202020204" pitchFamily="34" charset="0"/>
                <a:cs typeface="Arial" panose="020B0604020202020204" pitchFamily="34" charset="0"/>
              </a:rPr>
              <a:t> </a:t>
            </a:r>
            <a:r>
              <a:rPr lang="en-US" sz="3400" b="1" u="sng" dirty="0" err="1">
                <a:latin typeface="Arial" panose="020B0604020202020204" pitchFamily="34" charset="0"/>
                <a:cs typeface="Arial" panose="020B0604020202020204" pitchFamily="34" charset="0"/>
              </a:rPr>
              <a:t>şi</a:t>
            </a:r>
            <a:r>
              <a:rPr lang="en-US" sz="3400" b="1" u="sng" dirty="0">
                <a:latin typeface="Arial" panose="020B0604020202020204" pitchFamily="34" charset="0"/>
                <a:cs typeface="Arial" panose="020B0604020202020204" pitchFamily="34" charset="0"/>
              </a:rPr>
              <a:t> </a:t>
            </a:r>
            <a:r>
              <a:rPr lang="en-US" sz="3400" b="1" u="sng" dirty="0" err="1">
                <a:latin typeface="Arial" panose="020B0604020202020204" pitchFamily="34" charset="0"/>
                <a:cs typeface="Arial" panose="020B0604020202020204" pitchFamily="34" charset="0"/>
              </a:rPr>
              <a:t>sănătăţii</a:t>
            </a:r>
            <a:r>
              <a:rPr lang="en-US" sz="3400" b="1" u="sng" dirty="0">
                <a:latin typeface="Arial" panose="020B0604020202020204" pitchFamily="34" charset="0"/>
                <a:cs typeface="Arial" panose="020B0604020202020204" pitchFamily="34" charset="0"/>
              </a:rPr>
              <a:t> </a:t>
            </a:r>
            <a:r>
              <a:rPr lang="en-US" sz="3400" b="1" u="sng" dirty="0" err="1">
                <a:latin typeface="Arial" panose="020B0604020202020204" pitchFamily="34" charset="0"/>
                <a:cs typeface="Arial" panose="020B0604020202020204" pitchFamily="34" charset="0"/>
              </a:rPr>
              <a:t>în</a:t>
            </a:r>
            <a:r>
              <a:rPr lang="en-US" sz="3400" b="1" u="sng" dirty="0">
                <a:latin typeface="Arial" panose="020B0604020202020204" pitchFamily="34" charset="0"/>
                <a:cs typeface="Arial" panose="020B0604020202020204" pitchFamily="34" charset="0"/>
              </a:rPr>
              <a:t> </a:t>
            </a:r>
            <a:r>
              <a:rPr lang="en-US" sz="3400" b="1" u="sng" dirty="0" err="1">
                <a:latin typeface="Arial" panose="020B0604020202020204" pitchFamily="34" charset="0"/>
                <a:cs typeface="Arial" panose="020B0604020202020204" pitchFamily="34" charset="0"/>
              </a:rPr>
              <a:t>muncă</a:t>
            </a:r>
            <a:r>
              <a:rPr lang="en-US" sz="3400" b="1" u="sng" dirty="0">
                <a:latin typeface="Arial" panose="020B0604020202020204" pitchFamily="34" charset="0"/>
                <a:cs typeface="Arial" panose="020B0604020202020204" pitchFamily="34" charset="0"/>
              </a:rPr>
              <a:t> nr.186 din 10 </a:t>
            </a:r>
            <a:r>
              <a:rPr lang="en-US" sz="3400" b="1" u="sng" dirty="0" err="1">
                <a:latin typeface="Arial" panose="020B0604020202020204" pitchFamily="34" charset="0"/>
                <a:cs typeface="Arial" panose="020B0604020202020204" pitchFamily="34" charset="0"/>
              </a:rPr>
              <a:t>iulie</a:t>
            </a:r>
            <a:r>
              <a:rPr lang="en-US" sz="3400" b="1" u="sng" dirty="0">
                <a:latin typeface="Arial" panose="020B0604020202020204" pitchFamily="34" charset="0"/>
                <a:cs typeface="Arial" panose="020B0604020202020204" pitchFamily="34" charset="0"/>
              </a:rPr>
              <a:t> 2008.</a:t>
            </a:r>
            <a:endParaRPr lang="ru-RU" sz="3400" b="1" u="sng" dirty="0">
              <a:latin typeface="Arial" panose="020B0604020202020204" pitchFamily="34" charset="0"/>
              <a:cs typeface="Arial" panose="020B0604020202020204" pitchFamily="34" charset="0"/>
            </a:endParaRPr>
          </a:p>
          <a:p>
            <a:pPr marL="109728" indent="0" algn="just">
              <a:buNone/>
            </a:pPr>
            <a:r>
              <a:rPr lang="en-US" sz="3400" dirty="0">
                <a:latin typeface="Arial" panose="020B0604020202020204" pitchFamily="34" charset="0"/>
                <a:cs typeface="Arial" panose="020B0604020202020204" pitchFamily="34" charset="0"/>
              </a:rPr>
              <a:t>8. </a:t>
            </a:r>
            <a:r>
              <a:rPr lang="en-US" sz="3400" u="sng" dirty="0" err="1">
                <a:latin typeface="Arial" panose="020B0604020202020204" pitchFamily="34" charset="0"/>
                <a:cs typeface="Arial" panose="020B0604020202020204" pitchFamily="34" charset="0"/>
              </a:rPr>
              <a:t>Hotărârea</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Guvernului</a:t>
            </a:r>
            <a:r>
              <a:rPr lang="en-US" sz="3400" u="sng" dirty="0">
                <a:latin typeface="Arial" panose="020B0604020202020204" pitchFamily="34" charset="0"/>
                <a:cs typeface="Arial" panose="020B0604020202020204" pitchFamily="34" charset="0"/>
              </a:rPr>
              <a:t> nr. 1361 din 22.12.2005 </a:t>
            </a:r>
            <a:r>
              <a:rPr lang="en-US" sz="3400" u="sng" dirty="0" err="1">
                <a:latin typeface="Arial" panose="020B0604020202020204" pitchFamily="34" charset="0"/>
                <a:cs typeface="Arial" panose="020B0604020202020204" pitchFamily="34" charset="0"/>
              </a:rPr>
              <a:t>despre</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aprobarea</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Regulamentului</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privind</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modul</a:t>
            </a:r>
            <a:r>
              <a:rPr lang="en-US" sz="3400" u="sng" dirty="0">
                <a:latin typeface="Arial" panose="020B0604020202020204" pitchFamily="34" charset="0"/>
                <a:cs typeface="Arial" panose="020B0604020202020204" pitchFamily="34" charset="0"/>
              </a:rPr>
              <a:t> de </a:t>
            </a:r>
            <a:r>
              <a:rPr lang="en-US" sz="3400" u="sng" dirty="0" err="1">
                <a:latin typeface="Arial" panose="020B0604020202020204" pitchFamily="34" charset="0"/>
                <a:cs typeface="Arial" panose="020B0604020202020204" pitchFamily="34" charset="0"/>
              </a:rPr>
              <a:t>cercetare</a:t>
            </a:r>
            <a:r>
              <a:rPr lang="en-US" sz="3400" u="sng" dirty="0">
                <a:latin typeface="Arial" panose="020B0604020202020204" pitchFamily="34" charset="0"/>
                <a:cs typeface="Arial" panose="020B0604020202020204" pitchFamily="34" charset="0"/>
              </a:rPr>
              <a:t> a </a:t>
            </a:r>
            <a:r>
              <a:rPr lang="en-US" sz="3400" u="sng" dirty="0" err="1">
                <a:latin typeface="Arial" panose="020B0604020202020204" pitchFamily="34" charset="0"/>
                <a:cs typeface="Arial" panose="020B0604020202020204" pitchFamily="34" charset="0"/>
              </a:rPr>
              <a:t>accidentelor</a:t>
            </a:r>
            <a:r>
              <a:rPr lang="en-US" sz="3400" u="sng" dirty="0">
                <a:latin typeface="Arial" panose="020B0604020202020204" pitchFamily="34" charset="0"/>
                <a:cs typeface="Arial" panose="020B0604020202020204" pitchFamily="34" charset="0"/>
              </a:rPr>
              <a:t> de </a:t>
            </a:r>
            <a:r>
              <a:rPr lang="en-US" sz="3400" u="sng" dirty="0" err="1">
                <a:latin typeface="Arial" panose="020B0604020202020204" pitchFamily="34" charset="0"/>
                <a:cs typeface="Arial" panose="020B0604020202020204" pitchFamily="34" charset="0"/>
              </a:rPr>
              <a:t>munca</a:t>
            </a:r>
            <a:r>
              <a:rPr lang="en-US" sz="3400" u="sng" dirty="0">
                <a:latin typeface="Arial" panose="020B0604020202020204" pitchFamily="34" charset="0"/>
                <a:cs typeface="Arial" panose="020B0604020202020204" pitchFamily="34" charset="0"/>
              </a:rPr>
              <a:t>.</a:t>
            </a:r>
            <a:endParaRPr lang="ru-RU" sz="3400" u="sng" dirty="0">
              <a:latin typeface="Arial" panose="020B0604020202020204" pitchFamily="34" charset="0"/>
              <a:cs typeface="Arial" panose="020B0604020202020204" pitchFamily="34" charset="0"/>
            </a:endParaRPr>
          </a:p>
          <a:p>
            <a:pPr marL="109728" indent="0" algn="just">
              <a:buNone/>
            </a:pPr>
            <a:r>
              <a:rPr lang="en-US" sz="3400" dirty="0">
                <a:latin typeface="Arial" panose="020B0604020202020204" pitchFamily="34" charset="0"/>
                <a:cs typeface="Arial" panose="020B0604020202020204" pitchFamily="34" charset="0"/>
              </a:rPr>
              <a:t>9.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Hotărârea</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Guvernului</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nr. 1335 din 10.10.02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despre</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aprobarea</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Regulamentului</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cu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privire</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la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evaluarea</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condiţiilor</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de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munca</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la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locurile</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de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munca</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si</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modul</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de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aplicare</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a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listelor</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ramurale</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de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lucrări</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pentru</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care pot fi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stabilite</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sporuri</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de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compensare</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pentru</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munca</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prestata</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in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condiţii</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 </a:t>
            </a:r>
            <a:r>
              <a:rPr lang="en-US" sz="3400" b="1" dirty="0" err="1">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nefavorabile</a:t>
            </a:r>
            <a:r>
              <a:rPr lang="en-US" sz="3400" b="1" dirty="0">
                <a:latin typeface="Arial" panose="020B0604020202020204" pitchFamily="34" charset="0"/>
                <a:cs typeface="Arial" panose="020B0604020202020204" pitchFamily="34" charset="0"/>
                <a:hlinkClick r:id="rId6" tooltip="http://lex.justice.md/viewdoc.php?id=298859&amp;lang=1">
                  <a:extLst>
                    <a:ext uri="{A12FA001-AC4F-418D-AE19-62706E023703}">
                      <ahyp:hlinkClr xmlns:ahyp="http://schemas.microsoft.com/office/drawing/2018/hyperlinkcolor" val="tx"/>
                    </a:ext>
                  </a:extLst>
                </a:hlinkClick>
              </a:rPr>
              <a:t>.</a:t>
            </a:r>
            <a:endParaRPr lang="ru-RU" sz="3400" b="1" dirty="0">
              <a:latin typeface="Arial" panose="020B0604020202020204" pitchFamily="34" charset="0"/>
              <a:cs typeface="Arial" panose="020B0604020202020204" pitchFamily="34" charset="0"/>
            </a:endParaRPr>
          </a:p>
          <a:p>
            <a:pPr marL="109728" indent="0" algn="just">
              <a:buNone/>
            </a:pPr>
            <a:r>
              <a:rPr lang="en-US" sz="3400" dirty="0">
                <a:latin typeface="Arial" panose="020B0604020202020204" pitchFamily="34" charset="0"/>
                <a:cs typeface="Arial" panose="020B0604020202020204" pitchFamily="34" charset="0"/>
              </a:rPr>
              <a:t>10. </a:t>
            </a:r>
            <a:r>
              <a:rPr lang="en-US" sz="3400" u="sng" dirty="0" err="1">
                <a:latin typeface="Arial" panose="020B0604020202020204" pitchFamily="34" charset="0"/>
                <a:cs typeface="Arial" panose="020B0604020202020204" pitchFamily="34" charset="0"/>
              </a:rPr>
              <a:t>Hotarirea</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Guvernului</a:t>
            </a:r>
            <a:r>
              <a:rPr lang="en-US" sz="3400" u="sng" dirty="0">
                <a:latin typeface="Arial" panose="020B0604020202020204" pitchFamily="34" charset="0"/>
                <a:cs typeface="Arial" panose="020B0604020202020204" pitchFamily="34" charset="0"/>
              </a:rPr>
              <a:t> nr. 108 din 03.02.2005 </a:t>
            </a:r>
            <a:r>
              <a:rPr lang="en-US" sz="3400" u="sng" dirty="0" err="1">
                <a:latin typeface="Arial" panose="020B0604020202020204" pitchFamily="34" charset="0"/>
                <a:cs typeface="Arial" panose="020B0604020202020204" pitchFamily="34" charset="0"/>
              </a:rPr>
              <a:t>privind</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aprobarea</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Regulamentului</a:t>
            </a:r>
            <a:r>
              <a:rPr lang="en-US" sz="3400" u="sng" dirty="0">
                <a:latin typeface="Arial" panose="020B0604020202020204" pitchFamily="34" charset="0"/>
                <a:cs typeface="Arial" panose="020B0604020202020204" pitchFamily="34" charset="0"/>
              </a:rPr>
              <a:t> cu </a:t>
            </a:r>
            <a:r>
              <a:rPr lang="en-US" sz="3400" u="sng" dirty="0" err="1">
                <a:latin typeface="Arial" panose="020B0604020202020204" pitchFamily="34" charset="0"/>
                <a:cs typeface="Arial" panose="020B0604020202020204" pitchFamily="34" charset="0"/>
              </a:rPr>
              <a:t>privire</a:t>
            </a:r>
            <a:r>
              <a:rPr lang="en-US" sz="3400" u="sng" dirty="0">
                <a:latin typeface="Arial" panose="020B0604020202020204" pitchFamily="34" charset="0"/>
                <a:cs typeface="Arial" panose="020B0604020202020204" pitchFamily="34" charset="0"/>
              </a:rPr>
              <a:t> la </a:t>
            </a:r>
            <a:r>
              <a:rPr lang="en-US" sz="3400" u="sng" dirty="0" err="1">
                <a:latin typeface="Arial" panose="020B0604020202020204" pitchFamily="34" charset="0"/>
                <a:cs typeface="Arial" panose="020B0604020202020204" pitchFamily="34" charset="0"/>
              </a:rPr>
              <a:t>condiţiile</a:t>
            </a:r>
            <a:r>
              <a:rPr lang="en-US" sz="3400" u="sng" dirty="0">
                <a:latin typeface="Arial" panose="020B0604020202020204" pitchFamily="34" charset="0"/>
                <a:cs typeface="Arial" panose="020B0604020202020204" pitchFamily="34" charset="0"/>
              </a:rPr>
              <a:t> de </a:t>
            </a:r>
            <a:r>
              <a:rPr lang="en-US" sz="3400" u="sng" dirty="0" err="1">
                <a:latin typeface="Arial" panose="020B0604020202020204" pitchFamily="34" charset="0"/>
                <a:cs typeface="Arial" panose="020B0604020202020204" pitchFamily="34" charset="0"/>
              </a:rPr>
              <a:t>stabilire</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modul</a:t>
            </a:r>
            <a:r>
              <a:rPr lang="en-US" sz="3400" u="sng" dirty="0">
                <a:latin typeface="Arial" panose="020B0604020202020204" pitchFamily="34" charset="0"/>
                <a:cs typeface="Arial" panose="020B0604020202020204" pitchFamily="34" charset="0"/>
              </a:rPr>
              <a:t> de </a:t>
            </a:r>
            <a:r>
              <a:rPr lang="en-US" sz="3400" u="sng" dirty="0" err="1">
                <a:latin typeface="Arial" panose="020B0604020202020204" pitchFamily="34" charset="0"/>
                <a:cs typeface="Arial" panose="020B0604020202020204" pitchFamily="34" charset="0"/>
              </a:rPr>
              <a:t>calcul</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şi</a:t>
            </a:r>
            <a:r>
              <a:rPr lang="en-US" sz="3400" u="sng" dirty="0">
                <a:latin typeface="Arial" panose="020B0604020202020204" pitchFamily="34" charset="0"/>
                <a:cs typeface="Arial" panose="020B0604020202020204" pitchFamily="34" charset="0"/>
              </a:rPr>
              <a:t> de </a:t>
            </a:r>
            <a:r>
              <a:rPr lang="en-US" sz="3400" u="sng" dirty="0" err="1">
                <a:latin typeface="Arial" panose="020B0604020202020204" pitchFamily="34" charset="0"/>
                <a:cs typeface="Arial" panose="020B0604020202020204" pitchFamily="34" charset="0"/>
              </a:rPr>
              <a:t>plată</a:t>
            </a:r>
            <a:r>
              <a:rPr lang="en-US" sz="3400" u="sng" dirty="0">
                <a:latin typeface="Arial" panose="020B0604020202020204" pitchFamily="34" charset="0"/>
                <a:cs typeface="Arial" panose="020B0604020202020204" pitchFamily="34" charset="0"/>
              </a:rPr>
              <a:t> a </a:t>
            </a:r>
            <a:r>
              <a:rPr lang="en-US" sz="3400" u="sng" dirty="0" err="1">
                <a:latin typeface="Arial" panose="020B0604020202020204" pitchFamily="34" charset="0"/>
                <a:cs typeface="Arial" panose="020B0604020202020204" pitchFamily="34" charset="0"/>
              </a:rPr>
              <a:t>indemnizatiilor</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pentru</a:t>
            </a:r>
            <a:r>
              <a:rPr lang="en-US" sz="3400" u="sng" dirty="0">
                <a:latin typeface="Arial" panose="020B0604020202020204" pitchFamily="34" charset="0"/>
                <a:cs typeface="Arial" panose="020B0604020202020204" pitchFamily="34" charset="0"/>
              </a:rPr>
              <a:t> incapacitate </a:t>
            </a:r>
            <a:r>
              <a:rPr lang="en-US" sz="3400" u="sng" dirty="0" err="1">
                <a:latin typeface="Arial" panose="020B0604020202020204" pitchFamily="34" charset="0"/>
                <a:cs typeface="Arial" panose="020B0604020202020204" pitchFamily="34" charset="0"/>
              </a:rPr>
              <a:t>temporară</a:t>
            </a:r>
            <a:r>
              <a:rPr lang="en-US" sz="3400" u="sng" dirty="0">
                <a:latin typeface="Arial" panose="020B0604020202020204" pitchFamily="34" charset="0"/>
                <a:cs typeface="Arial" panose="020B0604020202020204" pitchFamily="34" charset="0"/>
              </a:rPr>
              <a:t> de </a:t>
            </a:r>
            <a:r>
              <a:rPr lang="en-US" sz="3400" u="sng" dirty="0" err="1">
                <a:latin typeface="Arial" panose="020B0604020202020204" pitchFamily="34" charset="0"/>
                <a:cs typeface="Arial" panose="020B0604020202020204" pitchFamily="34" charset="0"/>
              </a:rPr>
              <a:t>muncă</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şi</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altor</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prestaţii</a:t>
            </a:r>
            <a:r>
              <a:rPr lang="en-US" sz="3400" u="sng" dirty="0">
                <a:latin typeface="Arial" panose="020B0604020202020204" pitchFamily="34" charset="0"/>
                <a:cs typeface="Arial" panose="020B0604020202020204" pitchFamily="34" charset="0"/>
              </a:rPr>
              <a:t> de </a:t>
            </a:r>
            <a:r>
              <a:rPr lang="en-US" sz="3400" u="sng" dirty="0" err="1">
                <a:latin typeface="Arial" panose="020B0604020202020204" pitchFamily="34" charset="0"/>
                <a:cs typeface="Arial" panose="020B0604020202020204" pitchFamily="34" charset="0"/>
              </a:rPr>
              <a:t>asigurări</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sociale</a:t>
            </a:r>
            <a:r>
              <a:rPr lang="en-US" sz="3400" u="sng" dirty="0">
                <a:latin typeface="Arial" panose="020B0604020202020204" pitchFamily="34" charset="0"/>
                <a:cs typeface="Arial" panose="020B0604020202020204" pitchFamily="34" charset="0"/>
              </a:rPr>
              <a:t>.</a:t>
            </a:r>
            <a:endParaRPr lang="ru-RU" sz="3400" u="sng" dirty="0">
              <a:latin typeface="Arial" panose="020B0604020202020204" pitchFamily="34" charset="0"/>
              <a:cs typeface="Arial" panose="020B0604020202020204" pitchFamily="34" charset="0"/>
            </a:endParaRPr>
          </a:p>
          <a:p>
            <a:pPr marL="109728" indent="0" algn="just">
              <a:buNone/>
            </a:pPr>
            <a:r>
              <a:rPr lang="en-US" sz="3400" dirty="0">
                <a:latin typeface="Arial" panose="020B0604020202020204" pitchFamily="34" charset="0"/>
                <a:cs typeface="Arial" panose="020B0604020202020204" pitchFamily="34" charset="0"/>
              </a:rPr>
              <a:t>11. </a:t>
            </a:r>
            <a:r>
              <a:rPr lang="en-US" sz="3400" u="sng" dirty="0" err="1">
                <a:latin typeface="Arial" panose="020B0604020202020204" pitchFamily="34" charset="0"/>
                <a:cs typeface="Arial" panose="020B0604020202020204" pitchFamily="34" charset="0"/>
              </a:rPr>
              <a:t>Hotarirea</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Guvernului</a:t>
            </a:r>
            <a:r>
              <a:rPr lang="en-US" sz="3400" u="sng" dirty="0">
                <a:latin typeface="Arial" panose="020B0604020202020204" pitchFamily="34" charset="0"/>
                <a:cs typeface="Arial" panose="020B0604020202020204" pitchFamily="34" charset="0"/>
              </a:rPr>
              <a:t> nr. 353 din 05.05.2010 cu </a:t>
            </a:r>
            <a:r>
              <a:rPr lang="en-US" sz="3400" u="sng" dirty="0" err="1">
                <a:latin typeface="Arial" panose="020B0604020202020204" pitchFamily="34" charset="0"/>
                <a:cs typeface="Arial" panose="020B0604020202020204" pitchFamily="34" charset="0"/>
              </a:rPr>
              <a:t>privire</a:t>
            </a:r>
            <a:r>
              <a:rPr lang="en-US" sz="3400" u="sng" dirty="0">
                <a:latin typeface="Arial" panose="020B0604020202020204" pitchFamily="34" charset="0"/>
                <a:cs typeface="Arial" panose="020B0604020202020204" pitchFamily="34" charset="0"/>
              </a:rPr>
              <a:t> la </a:t>
            </a:r>
            <a:r>
              <a:rPr lang="en-US" sz="3400" u="sng" dirty="0" err="1">
                <a:latin typeface="Arial" panose="020B0604020202020204" pitchFamily="34" charset="0"/>
                <a:cs typeface="Arial" panose="020B0604020202020204" pitchFamily="34" charset="0"/>
              </a:rPr>
              <a:t>aprobarea</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cerinţelor</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minime</a:t>
            </a:r>
            <a:r>
              <a:rPr lang="en-US" sz="3400" u="sng" dirty="0">
                <a:latin typeface="Arial" panose="020B0604020202020204" pitchFamily="34" charset="0"/>
                <a:cs typeface="Arial" panose="020B0604020202020204" pitchFamily="34" charset="0"/>
              </a:rPr>
              <a:t> de </a:t>
            </a:r>
            <a:r>
              <a:rPr lang="en-US" sz="3400" u="sng" dirty="0" err="1">
                <a:latin typeface="Arial" panose="020B0604020202020204" pitchFamily="34" charset="0"/>
                <a:cs typeface="Arial" panose="020B0604020202020204" pitchFamily="34" charset="0"/>
              </a:rPr>
              <a:t>securitate</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şi</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sănătate</a:t>
            </a:r>
            <a:r>
              <a:rPr lang="en-US" sz="3400" u="sng" dirty="0">
                <a:latin typeface="Arial" panose="020B0604020202020204" pitchFamily="34" charset="0"/>
                <a:cs typeface="Arial" panose="020B0604020202020204" pitchFamily="34" charset="0"/>
              </a:rPr>
              <a:t> la </a:t>
            </a:r>
            <a:r>
              <a:rPr lang="en-US" sz="3400" u="sng" dirty="0" err="1">
                <a:latin typeface="Arial" panose="020B0604020202020204" pitchFamily="34" charset="0"/>
                <a:cs typeface="Arial" panose="020B0604020202020204" pitchFamily="34" charset="0"/>
              </a:rPr>
              <a:t>locul</a:t>
            </a:r>
            <a:r>
              <a:rPr lang="en-US" sz="3400" u="sng" dirty="0">
                <a:latin typeface="Arial" panose="020B0604020202020204" pitchFamily="34" charset="0"/>
                <a:cs typeface="Arial" panose="020B0604020202020204" pitchFamily="34" charset="0"/>
              </a:rPr>
              <a:t> de </a:t>
            </a:r>
            <a:r>
              <a:rPr lang="en-US" sz="3400" u="sng" dirty="0" err="1">
                <a:latin typeface="Arial" panose="020B0604020202020204" pitchFamily="34" charset="0"/>
                <a:cs typeface="Arial" panose="020B0604020202020204" pitchFamily="34" charset="0"/>
              </a:rPr>
              <a:t>muncă</a:t>
            </a:r>
            <a:r>
              <a:rPr lang="en-US" sz="3400" u="sng" dirty="0">
                <a:latin typeface="Arial" panose="020B0604020202020204" pitchFamily="34" charset="0"/>
                <a:cs typeface="Arial" panose="020B0604020202020204" pitchFamily="34" charset="0"/>
              </a:rPr>
              <a:t>.</a:t>
            </a:r>
            <a:endParaRPr lang="ru-RU" sz="3400" u="sng" dirty="0">
              <a:latin typeface="Arial" panose="020B0604020202020204" pitchFamily="34" charset="0"/>
              <a:cs typeface="Arial" panose="020B0604020202020204" pitchFamily="34" charset="0"/>
            </a:endParaRPr>
          </a:p>
          <a:p>
            <a:pPr marL="109728" indent="0" algn="just">
              <a:buNone/>
            </a:pPr>
            <a:r>
              <a:rPr lang="en-US" sz="3400" dirty="0">
                <a:latin typeface="Arial" panose="020B0604020202020204" pitchFamily="34" charset="0"/>
                <a:cs typeface="Arial" panose="020B0604020202020204" pitchFamily="34" charset="0"/>
              </a:rPr>
              <a:t>12. </a:t>
            </a:r>
            <a:r>
              <a:rPr lang="en-US" sz="3400" u="sng" dirty="0" err="1">
                <a:latin typeface="Arial" panose="020B0604020202020204" pitchFamily="34" charset="0"/>
                <a:cs typeface="Arial" panose="020B0604020202020204" pitchFamily="34" charset="0"/>
              </a:rPr>
              <a:t>Hotărîrea</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Guvernului</a:t>
            </a:r>
            <a:r>
              <a:rPr lang="en-US" sz="3400" u="sng" dirty="0">
                <a:latin typeface="Arial" panose="020B0604020202020204" pitchFamily="34" charset="0"/>
                <a:cs typeface="Arial" panose="020B0604020202020204" pitchFamily="34" charset="0"/>
              </a:rPr>
              <a:t> nr. 819 din 01 </a:t>
            </a:r>
            <a:r>
              <a:rPr lang="en-US" sz="3400" u="sng" dirty="0" err="1">
                <a:latin typeface="Arial" panose="020B0604020202020204" pitchFamily="34" charset="0"/>
                <a:cs typeface="Arial" panose="020B0604020202020204" pitchFamily="34" charset="0"/>
              </a:rPr>
              <a:t>iulie</a:t>
            </a:r>
            <a:r>
              <a:rPr lang="en-US" sz="3400" u="sng" dirty="0">
                <a:latin typeface="Arial" panose="020B0604020202020204" pitchFamily="34" charset="0"/>
                <a:cs typeface="Arial" panose="020B0604020202020204" pitchFamily="34" charset="0"/>
              </a:rPr>
              <a:t> 2016 </a:t>
            </a:r>
            <a:r>
              <a:rPr lang="en-US" sz="3400" u="sng" dirty="0" err="1">
                <a:latin typeface="Arial" panose="020B0604020202020204" pitchFamily="34" charset="0"/>
                <a:cs typeface="Arial" panose="020B0604020202020204" pitchFamily="34" charset="0"/>
              </a:rPr>
              <a:t>privind</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Cerinţele</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minime</a:t>
            </a:r>
            <a:r>
              <a:rPr lang="en-US" sz="3400" u="sng" dirty="0">
                <a:latin typeface="Arial" panose="020B0604020202020204" pitchFamily="34" charset="0"/>
                <a:cs typeface="Arial" panose="020B0604020202020204" pitchFamily="34" charset="0"/>
              </a:rPr>
              <a:t> de </a:t>
            </a:r>
            <a:r>
              <a:rPr lang="en-US" sz="3400" u="sng" dirty="0" err="1">
                <a:latin typeface="Arial" panose="020B0604020202020204" pitchFamily="34" charset="0"/>
                <a:cs typeface="Arial" panose="020B0604020202020204" pitchFamily="34" charset="0"/>
              </a:rPr>
              <a:t>securitate</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și</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sănătate</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în</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muncă</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pentru</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lucrul</a:t>
            </a:r>
            <a:r>
              <a:rPr lang="en-US" sz="3400" u="sng" dirty="0">
                <a:latin typeface="Arial" panose="020B0604020202020204" pitchFamily="34" charset="0"/>
                <a:cs typeface="Arial" panose="020B0604020202020204" pitchFamily="34" charset="0"/>
              </a:rPr>
              <a:t> la monitor.</a:t>
            </a:r>
            <a:endParaRPr lang="ru-RU" sz="3400" u="sng" dirty="0">
              <a:latin typeface="Arial" panose="020B0604020202020204" pitchFamily="34" charset="0"/>
              <a:cs typeface="Arial" panose="020B0604020202020204" pitchFamily="34" charset="0"/>
            </a:endParaRPr>
          </a:p>
          <a:p>
            <a:pPr marL="109728" indent="0" algn="just">
              <a:buNone/>
            </a:pPr>
            <a:r>
              <a:rPr lang="en-US" sz="3400" dirty="0">
                <a:latin typeface="Arial" panose="020B0604020202020204" pitchFamily="34" charset="0"/>
                <a:cs typeface="Arial" panose="020B0604020202020204" pitchFamily="34" charset="0"/>
              </a:rPr>
              <a:t>13. </a:t>
            </a:r>
            <a:r>
              <a:rPr lang="en-US" sz="3400" u="sng" dirty="0" err="1">
                <a:latin typeface="Arial" panose="020B0604020202020204" pitchFamily="34" charset="0"/>
                <a:cs typeface="Arial" panose="020B0604020202020204" pitchFamily="34" charset="0"/>
              </a:rPr>
              <a:t>Hotarirea</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Guvernului</a:t>
            </a:r>
            <a:r>
              <a:rPr lang="en-US" sz="3400" u="sng" dirty="0">
                <a:latin typeface="Arial" panose="020B0604020202020204" pitchFamily="34" charset="0"/>
                <a:cs typeface="Arial" panose="020B0604020202020204" pitchFamily="34" charset="0"/>
              </a:rPr>
              <a:t> nr. 541 din 07.07.2014  cu </a:t>
            </a:r>
            <a:r>
              <a:rPr lang="en-US" sz="3400" u="sng" dirty="0" err="1">
                <a:latin typeface="Arial" panose="020B0604020202020204" pitchFamily="34" charset="0"/>
                <a:cs typeface="Arial" panose="020B0604020202020204" pitchFamily="34" charset="0"/>
              </a:rPr>
              <a:t>privire</a:t>
            </a:r>
            <a:r>
              <a:rPr lang="en-US" sz="3400" u="sng" dirty="0">
                <a:latin typeface="Arial" panose="020B0604020202020204" pitchFamily="34" charset="0"/>
                <a:cs typeface="Arial" panose="020B0604020202020204" pitchFamily="34" charset="0"/>
              </a:rPr>
              <a:t> la </a:t>
            </a:r>
            <a:r>
              <a:rPr lang="en-US" sz="3400" u="sng" dirty="0" err="1">
                <a:latin typeface="Arial" panose="020B0604020202020204" pitchFamily="34" charset="0"/>
                <a:cs typeface="Arial" panose="020B0604020202020204" pitchFamily="34" charset="0"/>
              </a:rPr>
              <a:t>aprobarea</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Nomenclatorului</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lucrărilor</a:t>
            </a:r>
            <a:r>
              <a:rPr lang="en-US" sz="3400" u="sng" dirty="0">
                <a:latin typeface="Arial" panose="020B0604020202020204" pitchFamily="34" charset="0"/>
                <a:cs typeface="Arial" panose="020B0604020202020204" pitchFamily="34" charset="0"/>
              </a:rPr>
              <a:t> cu </a:t>
            </a:r>
            <a:r>
              <a:rPr lang="en-US" sz="3400" u="sng" dirty="0" err="1">
                <a:latin typeface="Arial" panose="020B0604020202020204" pitchFamily="34" charset="0"/>
                <a:cs typeface="Arial" panose="020B0604020202020204" pitchFamily="34" charset="0"/>
              </a:rPr>
              <a:t>condiţii</a:t>
            </a:r>
            <a:r>
              <a:rPr lang="en-US" sz="3400" u="sng" dirty="0">
                <a:latin typeface="Arial" panose="020B0604020202020204" pitchFamily="34" charset="0"/>
                <a:cs typeface="Arial" panose="020B0604020202020204" pitchFamily="34" charset="0"/>
              </a:rPr>
              <a:t> de </a:t>
            </a:r>
            <a:r>
              <a:rPr lang="en-US" sz="3400" u="sng" dirty="0" err="1">
                <a:latin typeface="Arial" panose="020B0604020202020204" pitchFamily="34" charset="0"/>
                <a:cs typeface="Arial" panose="020B0604020202020204" pitchFamily="34" charset="0"/>
              </a:rPr>
              <a:t>muncă</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grele</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vătămătoare</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şi</a:t>
            </a:r>
            <a:r>
              <a:rPr lang="en-US" sz="3400" u="sng" dirty="0">
                <a:latin typeface="Arial" panose="020B0604020202020204" pitchFamily="34" charset="0"/>
                <a:cs typeface="Arial" panose="020B0604020202020204" pitchFamily="34" charset="0"/>
              </a:rPr>
              <a:t>/</a:t>
            </a:r>
            <a:r>
              <a:rPr lang="en-US" sz="3400" u="sng" dirty="0" err="1">
                <a:latin typeface="Arial" panose="020B0604020202020204" pitchFamily="34" charset="0"/>
                <a:cs typeface="Arial" panose="020B0604020202020204" pitchFamily="34" charset="0"/>
              </a:rPr>
              <a:t>sau</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periculoase</a:t>
            </a:r>
            <a:r>
              <a:rPr lang="en-US" sz="3400" u="sng" dirty="0">
                <a:latin typeface="Arial" panose="020B0604020202020204" pitchFamily="34" charset="0"/>
                <a:cs typeface="Arial" panose="020B0604020202020204" pitchFamily="34" charset="0"/>
              </a:rPr>
              <a:t> la care </a:t>
            </a:r>
            <a:r>
              <a:rPr lang="en-US" sz="3400" u="sng" dirty="0" err="1">
                <a:latin typeface="Arial" panose="020B0604020202020204" pitchFamily="34" charset="0"/>
                <a:cs typeface="Arial" panose="020B0604020202020204" pitchFamily="34" charset="0"/>
              </a:rPr>
              <a:t>este</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interzisă</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aplicarea</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muncii</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persoanelor</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în</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vîrstă</a:t>
            </a:r>
            <a:r>
              <a:rPr lang="en-US" sz="3400" u="sng" dirty="0">
                <a:latin typeface="Arial" panose="020B0604020202020204" pitchFamily="34" charset="0"/>
                <a:cs typeface="Arial" panose="020B0604020202020204" pitchFamily="34" charset="0"/>
              </a:rPr>
              <a:t> de </a:t>
            </a:r>
            <a:r>
              <a:rPr lang="en-US" sz="3400" u="sng" dirty="0" err="1">
                <a:latin typeface="Arial" panose="020B0604020202020204" pitchFamily="34" charset="0"/>
                <a:cs typeface="Arial" panose="020B0604020202020204" pitchFamily="34" charset="0"/>
              </a:rPr>
              <a:t>pînă</a:t>
            </a:r>
            <a:r>
              <a:rPr lang="en-US" sz="3400" u="sng" dirty="0">
                <a:latin typeface="Arial" panose="020B0604020202020204" pitchFamily="34" charset="0"/>
                <a:cs typeface="Arial" panose="020B0604020202020204" pitchFamily="34" charset="0"/>
              </a:rPr>
              <a:t> la 18 ani </a:t>
            </a:r>
            <a:r>
              <a:rPr lang="en-US" sz="3400" u="sng" dirty="0" err="1">
                <a:latin typeface="Arial" panose="020B0604020202020204" pitchFamily="34" charset="0"/>
                <a:cs typeface="Arial" panose="020B0604020202020204" pitchFamily="34" charset="0"/>
              </a:rPr>
              <a:t>şi</a:t>
            </a:r>
            <a:r>
              <a:rPr lang="en-US" sz="3400" u="sng" dirty="0">
                <a:latin typeface="Arial" panose="020B0604020202020204" pitchFamily="34" charset="0"/>
                <a:cs typeface="Arial" panose="020B0604020202020204" pitchFamily="34" charset="0"/>
              </a:rPr>
              <a:t> a </a:t>
            </a:r>
            <a:r>
              <a:rPr lang="en-US" sz="3400" u="sng" dirty="0" err="1">
                <a:latin typeface="Arial" panose="020B0604020202020204" pitchFamily="34" charset="0"/>
                <a:cs typeface="Arial" panose="020B0604020202020204" pitchFamily="34" charset="0"/>
              </a:rPr>
              <a:t>Normelor</a:t>
            </a:r>
            <a:r>
              <a:rPr lang="en-US" sz="3400" u="sng" dirty="0">
                <a:latin typeface="Arial" panose="020B0604020202020204" pitchFamily="34" charset="0"/>
                <a:cs typeface="Arial" panose="020B0604020202020204" pitchFamily="34" charset="0"/>
              </a:rPr>
              <a:t> de </a:t>
            </a:r>
            <a:r>
              <a:rPr lang="en-US" sz="3400" u="sng" dirty="0" err="1">
                <a:latin typeface="Arial" panose="020B0604020202020204" pitchFamily="34" charset="0"/>
                <a:cs typeface="Arial" panose="020B0604020202020204" pitchFamily="34" charset="0"/>
              </a:rPr>
              <a:t>solicitare</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maximă</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admise</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pentru</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persoanele</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în</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vîrstă</a:t>
            </a:r>
            <a:r>
              <a:rPr lang="en-US" sz="3400" u="sng" dirty="0">
                <a:latin typeface="Arial" panose="020B0604020202020204" pitchFamily="34" charset="0"/>
                <a:cs typeface="Arial" panose="020B0604020202020204" pitchFamily="34" charset="0"/>
              </a:rPr>
              <a:t> de </a:t>
            </a:r>
            <a:r>
              <a:rPr lang="en-US" sz="3400" u="sng" dirty="0" err="1">
                <a:latin typeface="Arial" panose="020B0604020202020204" pitchFamily="34" charset="0"/>
                <a:cs typeface="Arial" panose="020B0604020202020204" pitchFamily="34" charset="0"/>
              </a:rPr>
              <a:t>pînă</a:t>
            </a:r>
            <a:r>
              <a:rPr lang="en-US" sz="3400" u="sng" dirty="0">
                <a:latin typeface="Arial" panose="020B0604020202020204" pitchFamily="34" charset="0"/>
                <a:cs typeface="Arial" panose="020B0604020202020204" pitchFamily="34" charset="0"/>
              </a:rPr>
              <a:t> la 18 ani la </a:t>
            </a:r>
            <a:r>
              <a:rPr lang="en-US" sz="3400" u="sng" dirty="0" err="1">
                <a:latin typeface="Arial" panose="020B0604020202020204" pitchFamily="34" charset="0"/>
                <a:cs typeface="Arial" panose="020B0604020202020204" pitchFamily="34" charset="0"/>
              </a:rPr>
              <a:t>ridicarea</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şi</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transportarea</a:t>
            </a:r>
            <a:r>
              <a:rPr lang="en-US" sz="3400" u="sng" dirty="0">
                <a:latin typeface="Arial" panose="020B0604020202020204" pitchFamily="34" charset="0"/>
                <a:cs typeface="Arial" panose="020B0604020202020204" pitchFamily="34" charset="0"/>
              </a:rPr>
              <a:t> </a:t>
            </a:r>
            <a:r>
              <a:rPr lang="en-US" sz="3400" u="sng" dirty="0" err="1">
                <a:latin typeface="Arial" panose="020B0604020202020204" pitchFamily="34" charset="0"/>
                <a:cs typeface="Arial" panose="020B0604020202020204" pitchFamily="34" charset="0"/>
              </a:rPr>
              <a:t>manuală</a:t>
            </a:r>
            <a:r>
              <a:rPr lang="en-US" sz="3400" u="sng" dirty="0">
                <a:latin typeface="Arial" panose="020B0604020202020204" pitchFamily="34" charset="0"/>
                <a:cs typeface="Arial" panose="020B0604020202020204" pitchFamily="34" charset="0"/>
              </a:rPr>
              <a:t> a </a:t>
            </a:r>
            <a:r>
              <a:rPr lang="en-US" sz="3400" u="sng" dirty="0" err="1">
                <a:latin typeface="Arial" panose="020B0604020202020204" pitchFamily="34" charset="0"/>
                <a:cs typeface="Arial" panose="020B0604020202020204" pitchFamily="34" charset="0"/>
              </a:rPr>
              <a:t>greutăţilor</a:t>
            </a:r>
            <a:r>
              <a:rPr lang="en-US" sz="3400" u="sng" dirty="0">
                <a:latin typeface="Arial" panose="020B0604020202020204" pitchFamily="34" charset="0"/>
                <a:cs typeface="Arial" panose="020B0604020202020204" pitchFamily="34" charset="0"/>
              </a:rPr>
              <a:t>.</a:t>
            </a:r>
            <a:endParaRPr lang="ru-RU" sz="3400" u="sng" dirty="0">
              <a:latin typeface="Arial" panose="020B0604020202020204" pitchFamily="34" charset="0"/>
              <a:cs typeface="Arial" panose="020B0604020202020204" pitchFamily="34" charset="0"/>
            </a:endParaRPr>
          </a:p>
          <a:p>
            <a:pPr marL="109728" indent="0" algn="just">
              <a:buNone/>
            </a:pPr>
            <a:r>
              <a:rPr lang="en-US" sz="3400" dirty="0">
                <a:latin typeface="Arial" panose="020B0604020202020204" pitchFamily="34" charset="0"/>
                <a:cs typeface="Arial" panose="020B0604020202020204" pitchFamily="34" charset="0"/>
              </a:rPr>
              <a:t>14. </a:t>
            </a:r>
            <a:r>
              <a:rPr lang="en-US" sz="3400" b="1" u="sng" dirty="0" err="1">
                <a:latin typeface="Arial" panose="020B0604020202020204" pitchFamily="34" charset="0"/>
                <a:cs typeface="Arial" panose="020B0604020202020204" pitchFamily="34" charset="0"/>
              </a:rPr>
              <a:t>Hotărîrea</a:t>
            </a:r>
            <a:r>
              <a:rPr lang="en-US" sz="3400" b="1" u="sng" dirty="0">
                <a:latin typeface="Arial" panose="020B0604020202020204" pitchFamily="34" charset="0"/>
                <a:cs typeface="Arial" panose="020B0604020202020204" pitchFamily="34" charset="0"/>
              </a:rPr>
              <a:t> </a:t>
            </a:r>
            <a:r>
              <a:rPr lang="en-US" sz="3400" b="1" u="sng" dirty="0" err="1">
                <a:latin typeface="Arial" panose="020B0604020202020204" pitchFamily="34" charset="0"/>
                <a:cs typeface="Arial" panose="020B0604020202020204" pitchFamily="34" charset="0"/>
              </a:rPr>
              <a:t>Guvernului</a:t>
            </a:r>
            <a:r>
              <a:rPr lang="en-US" sz="3400" b="1" u="sng" dirty="0">
                <a:latin typeface="Arial" panose="020B0604020202020204" pitchFamily="34" charset="0"/>
                <a:cs typeface="Arial" panose="020B0604020202020204" pitchFamily="34" charset="0"/>
              </a:rPr>
              <a:t> nr. 1025 din 07.09.2016 </a:t>
            </a:r>
            <a:r>
              <a:rPr lang="en-US" sz="3400" b="1" u="sng" dirty="0" err="1">
                <a:latin typeface="Arial" panose="020B0604020202020204" pitchFamily="34" charset="0"/>
                <a:cs typeface="Arial" panose="020B0604020202020204" pitchFamily="34" charset="0"/>
              </a:rPr>
              <a:t>pentru</a:t>
            </a:r>
            <a:r>
              <a:rPr lang="en-US" sz="3400" b="1" u="sng" dirty="0">
                <a:latin typeface="Arial" panose="020B0604020202020204" pitchFamily="34" charset="0"/>
                <a:cs typeface="Arial" panose="020B0604020202020204" pitchFamily="34" charset="0"/>
              </a:rPr>
              <a:t> </a:t>
            </a:r>
            <a:r>
              <a:rPr lang="en-US" sz="3400" b="1" u="sng" dirty="0" err="1">
                <a:latin typeface="Arial" panose="020B0604020202020204" pitchFamily="34" charset="0"/>
                <a:cs typeface="Arial" panose="020B0604020202020204" pitchFamily="34" charset="0"/>
              </a:rPr>
              <a:t>aprobarea</a:t>
            </a:r>
            <a:r>
              <a:rPr lang="en-US" sz="3400" b="1" u="sng" dirty="0">
                <a:latin typeface="Arial" panose="020B0604020202020204" pitchFamily="34" charset="0"/>
                <a:cs typeface="Arial" panose="020B0604020202020204" pitchFamily="34" charset="0"/>
              </a:rPr>
              <a:t> </a:t>
            </a:r>
            <a:r>
              <a:rPr lang="en-US" sz="3400" b="1" u="sng" dirty="0" err="1">
                <a:latin typeface="Arial" panose="020B0604020202020204" pitchFamily="34" charset="0"/>
                <a:cs typeface="Arial" panose="020B0604020202020204" pitchFamily="34" charset="0"/>
              </a:rPr>
              <a:t>Regulamentului</a:t>
            </a:r>
            <a:r>
              <a:rPr lang="en-US" sz="3400" b="1" u="sng" dirty="0">
                <a:latin typeface="Arial" panose="020B0604020202020204" pitchFamily="34" charset="0"/>
                <a:cs typeface="Arial" panose="020B0604020202020204" pitchFamily="34" charset="0"/>
              </a:rPr>
              <a:t> </a:t>
            </a:r>
            <a:r>
              <a:rPr lang="en-US" sz="3400" b="1" u="sng" dirty="0" err="1">
                <a:latin typeface="Arial" panose="020B0604020202020204" pitchFamily="34" charset="0"/>
                <a:cs typeface="Arial" panose="020B0604020202020204" pitchFamily="34" charset="0"/>
              </a:rPr>
              <a:t>sanitar</a:t>
            </a:r>
            <a:r>
              <a:rPr lang="en-US" sz="3400" b="1" u="sng" dirty="0">
                <a:latin typeface="Arial" panose="020B0604020202020204" pitchFamily="34" charset="0"/>
                <a:cs typeface="Arial" panose="020B0604020202020204" pitchFamily="34" charset="0"/>
              </a:rPr>
              <a:t> </a:t>
            </a:r>
            <a:r>
              <a:rPr lang="en-US" sz="3400" b="1" u="sng" dirty="0" err="1">
                <a:latin typeface="Arial" panose="020B0604020202020204" pitchFamily="34" charset="0"/>
                <a:cs typeface="Arial" panose="020B0604020202020204" pitchFamily="34" charset="0"/>
              </a:rPr>
              <a:t>privind</a:t>
            </a:r>
            <a:r>
              <a:rPr lang="en-US" sz="3400" b="1" u="sng" dirty="0">
                <a:latin typeface="Arial" panose="020B0604020202020204" pitchFamily="34" charset="0"/>
                <a:cs typeface="Arial" panose="020B0604020202020204" pitchFamily="34" charset="0"/>
              </a:rPr>
              <a:t> </a:t>
            </a:r>
            <a:r>
              <a:rPr lang="en-US" sz="3400" b="1" u="sng" dirty="0" err="1">
                <a:latin typeface="Arial" panose="020B0604020202020204" pitchFamily="34" charset="0"/>
                <a:cs typeface="Arial" panose="020B0604020202020204" pitchFamily="34" charset="0"/>
              </a:rPr>
              <a:t>supravegherea</a:t>
            </a:r>
            <a:r>
              <a:rPr lang="en-US" sz="3400" b="1" u="sng" dirty="0">
                <a:latin typeface="Arial" panose="020B0604020202020204" pitchFamily="34" charset="0"/>
                <a:cs typeface="Arial" panose="020B0604020202020204" pitchFamily="34" charset="0"/>
              </a:rPr>
              <a:t> </a:t>
            </a:r>
            <a:r>
              <a:rPr lang="en-US" sz="3400" b="1" u="sng" dirty="0" err="1">
                <a:latin typeface="Arial" panose="020B0604020202020204" pitchFamily="34" charset="0"/>
                <a:cs typeface="Arial" panose="020B0604020202020204" pitchFamily="34" charset="0"/>
              </a:rPr>
              <a:t>sănătăţii</a:t>
            </a:r>
            <a:r>
              <a:rPr lang="en-US" sz="3400" b="1" u="sng" dirty="0">
                <a:latin typeface="Arial" panose="020B0604020202020204" pitchFamily="34" charset="0"/>
                <a:cs typeface="Arial" panose="020B0604020202020204" pitchFamily="34" charset="0"/>
              </a:rPr>
              <a:t> </a:t>
            </a:r>
            <a:r>
              <a:rPr lang="en-US" sz="3400" b="1" u="sng" dirty="0" err="1">
                <a:latin typeface="Arial" panose="020B0604020202020204" pitchFamily="34" charset="0"/>
                <a:cs typeface="Arial" panose="020B0604020202020204" pitchFamily="34" charset="0"/>
              </a:rPr>
              <a:t>persoanelor</a:t>
            </a:r>
            <a:r>
              <a:rPr lang="en-US" sz="3400" b="1" u="sng" dirty="0">
                <a:latin typeface="Arial" panose="020B0604020202020204" pitchFamily="34" charset="0"/>
                <a:cs typeface="Arial" panose="020B0604020202020204" pitchFamily="34" charset="0"/>
              </a:rPr>
              <a:t> </a:t>
            </a:r>
            <a:r>
              <a:rPr lang="en-US" sz="3400" b="1" u="sng" dirty="0" err="1">
                <a:latin typeface="Arial" panose="020B0604020202020204" pitchFamily="34" charset="0"/>
                <a:cs typeface="Arial" panose="020B0604020202020204" pitchFamily="34" charset="0"/>
              </a:rPr>
              <a:t>expuse</a:t>
            </a:r>
            <a:r>
              <a:rPr lang="en-US" sz="3400" b="1" u="sng" dirty="0">
                <a:latin typeface="Arial" panose="020B0604020202020204" pitchFamily="34" charset="0"/>
                <a:cs typeface="Arial" panose="020B0604020202020204" pitchFamily="34" charset="0"/>
              </a:rPr>
              <a:t> </a:t>
            </a:r>
            <a:r>
              <a:rPr lang="en-US" sz="3400" b="1" u="sng" dirty="0" err="1">
                <a:latin typeface="Arial" panose="020B0604020202020204" pitchFamily="34" charset="0"/>
                <a:cs typeface="Arial" panose="020B0604020202020204" pitchFamily="34" charset="0"/>
              </a:rPr>
              <a:t>acţiunii</a:t>
            </a:r>
            <a:r>
              <a:rPr lang="en-US" sz="3400" b="1" u="sng" dirty="0">
                <a:latin typeface="Arial" panose="020B0604020202020204" pitchFamily="34" charset="0"/>
                <a:cs typeface="Arial" panose="020B0604020202020204" pitchFamily="34" charset="0"/>
              </a:rPr>
              <a:t> </a:t>
            </a:r>
            <a:r>
              <a:rPr lang="en-US" sz="3400" b="1" u="sng" dirty="0" err="1">
                <a:latin typeface="Arial" panose="020B0604020202020204" pitchFamily="34" charset="0"/>
                <a:cs typeface="Arial" panose="020B0604020202020204" pitchFamily="34" charset="0"/>
              </a:rPr>
              <a:t>factorilor</a:t>
            </a:r>
            <a:r>
              <a:rPr lang="en-US" sz="3400" b="1" u="sng" dirty="0">
                <a:latin typeface="Arial" panose="020B0604020202020204" pitchFamily="34" charset="0"/>
                <a:cs typeface="Arial" panose="020B0604020202020204" pitchFamily="34" charset="0"/>
              </a:rPr>
              <a:t> </a:t>
            </a:r>
            <a:r>
              <a:rPr lang="en-US" sz="3400" b="1" u="sng" dirty="0" err="1">
                <a:latin typeface="Arial" panose="020B0604020202020204" pitchFamily="34" charset="0"/>
                <a:cs typeface="Arial" panose="020B0604020202020204" pitchFamily="34" charset="0"/>
              </a:rPr>
              <a:t>profesionali</a:t>
            </a:r>
            <a:r>
              <a:rPr lang="en-US" sz="3400" b="1" u="sng" dirty="0">
                <a:latin typeface="Arial" panose="020B0604020202020204" pitchFamily="34" charset="0"/>
                <a:cs typeface="Arial" panose="020B0604020202020204" pitchFamily="34" charset="0"/>
              </a:rPr>
              <a:t> de </a:t>
            </a:r>
            <a:r>
              <a:rPr lang="en-US" sz="3400" b="1" u="sng" dirty="0" err="1">
                <a:latin typeface="Arial" panose="020B0604020202020204" pitchFamily="34" charset="0"/>
                <a:cs typeface="Arial" panose="020B0604020202020204" pitchFamily="34" charset="0"/>
              </a:rPr>
              <a:t>risc</a:t>
            </a:r>
            <a:r>
              <a:rPr lang="en-US" sz="3400" b="1" u="sng" dirty="0">
                <a:latin typeface="Arial" panose="020B0604020202020204" pitchFamily="34" charset="0"/>
                <a:cs typeface="Arial" panose="020B0604020202020204" pitchFamily="34" charset="0"/>
              </a:rPr>
              <a:t>.</a:t>
            </a:r>
            <a:endParaRPr lang="ru-RU" sz="3400" b="1" u="sng" dirty="0">
              <a:latin typeface="Arial" panose="020B0604020202020204" pitchFamily="34" charset="0"/>
              <a:cs typeface="Arial" panose="020B0604020202020204" pitchFamily="34" charset="0"/>
            </a:endParaRPr>
          </a:p>
          <a:p>
            <a:pPr marL="109728" indent="0">
              <a:buNone/>
            </a:pPr>
            <a:endParaRPr lang="ru-RU" dirty="0"/>
          </a:p>
        </p:txBody>
      </p:sp>
    </p:spTree>
    <p:extLst>
      <p:ext uri="{BB962C8B-B14F-4D97-AF65-F5344CB8AC3E}">
        <p14:creationId xmlns:p14="http://schemas.microsoft.com/office/powerpoint/2010/main" val="3069897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0DF01859-30D6-4B4E-8A92-037F9FA09311}"/>
              </a:ext>
            </a:extLst>
          </p:cNvPr>
          <p:cNvSpPr>
            <a:spLocks noGrp="1"/>
          </p:cNvSpPr>
          <p:nvPr>
            <p:ph idx="1"/>
          </p:nvPr>
        </p:nvSpPr>
        <p:spPr>
          <a:xfrm>
            <a:off x="467544" y="476672"/>
            <a:ext cx="8219256" cy="5530619"/>
          </a:xfrm>
        </p:spPr>
        <p:txBody>
          <a:bodyPr/>
          <a:lstStyle/>
          <a:p>
            <a:pPr marL="109728" indent="0" algn="just">
              <a:buNone/>
              <a:tabLst>
                <a:tab pos="5940425" algn="l"/>
              </a:tabLst>
            </a:pPr>
            <a:r>
              <a:rPr lang="ro-RO"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Respectarea normelor de securitate și sănătate în muncă va fi benefică pentru unitatea, care, pe termen lung, va avea de cîstigat, dacă  reușește să prevină accidentele de muncă și îmbolnăvirile profesionale, spre exemplu, în loc să se confrunte cu consecințele apariției sau indesirii acestora. Nu în ultimul rînd, știindu-se în siguranță, lucrătorii vor fi mai eficienți, iar fluctuația de personal înregistrată la nivelul unității va scadea. </a:t>
            </a:r>
            <a:endParaRPr lang="ru-RU" sz="1600" dirty="0">
              <a:latin typeface="Arial" panose="020B0604020202020204" pitchFamily="34" charset="0"/>
              <a:ea typeface="Times New Roman" panose="02020603050405020304" pitchFamily="18" charset="0"/>
              <a:cs typeface="Arial" panose="020B0604020202020204" pitchFamily="34" charset="0"/>
            </a:endParaRPr>
          </a:p>
          <a:p>
            <a:endParaRPr lang="ru-RU" dirty="0"/>
          </a:p>
        </p:txBody>
      </p:sp>
      <p:pic>
        <p:nvPicPr>
          <p:cNvPr id="5" name="Рисунок 4">
            <a:extLst>
              <a:ext uri="{FF2B5EF4-FFF2-40B4-BE49-F238E27FC236}">
                <a16:creationId xmlns:a16="http://schemas.microsoft.com/office/drawing/2014/main" id="{FDA94B8A-E933-4A24-A239-F87246051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725" y="2780928"/>
            <a:ext cx="5924550" cy="2809875"/>
          </a:xfrm>
          <a:prstGeom prst="rect">
            <a:avLst/>
          </a:prstGeom>
        </p:spPr>
      </p:pic>
    </p:spTree>
    <p:extLst>
      <p:ext uri="{BB962C8B-B14F-4D97-AF65-F5344CB8AC3E}">
        <p14:creationId xmlns:p14="http://schemas.microsoft.com/office/powerpoint/2010/main" val="1382498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B7C05D82-9B69-489D-BF9B-0CBC53961067}"/>
              </a:ext>
            </a:extLst>
          </p:cNvPr>
          <p:cNvSpPr>
            <a:spLocks noGrp="1"/>
          </p:cNvSpPr>
          <p:nvPr>
            <p:ph idx="1"/>
          </p:nvPr>
        </p:nvSpPr>
        <p:spPr>
          <a:xfrm>
            <a:off x="251520" y="188641"/>
            <a:ext cx="8712968" cy="4824535"/>
          </a:xfrm>
        </p:spPr>
        <p:txBody>
          <a:bodyPr>
            <a:normAutofit fontScale="55000" lnSpcReduction="20000"/>
          </a:bodyPr>
          <a:lstStyle/>
          <a:p>
            <a:pPr marL="630936" lvl="2" indent="0" algn="ctr">
              <a:buNone/>
            </a:pPr>
            <a:r>
              <a:rPr lang="fr-FR" sz="3300" b="1" dirty="0" err="1">
                <a:latin typeface="Arial Black" panose="020B0A04020102020204" pitchFamily="34" charset="0"/>
                <a:cs typeface="Arial" panose="020B0604020202020204" pitchFamily="34" charset="0"/>
              </a:rPr>
              <a:t>Organizarea</a:t>
            </a:r>
            <a:r>
              <a:rPr lang="fr-FR" sz="3300" b="1" dirty="0">
                <a:latin typeface="Arial Black" panose="020B0A04020102020204" pitchFamily="34" charset="0"/>
                <a:cs typeface="Arial" panose="020B0604020202020204" pitchFamily="34" charset="0"/>
              </a:rPr>
              <a:t> </a:t>
            </a:r>
            <a:r>
              <a:rPr lang="fr-FR" sz="3300" b="1" dirty="0" err="1">
                <a:latin typeface="Arial Black" panose="020B0A04020102020204" pitchFamily="34" charset="0"/>
                <a:cs typeface="Arial" panose="020B0604020202020204" pitchFamily="34" charset="0"/>
              </a:rPr>
              <a:t>serviciului</a:t>
            </a:r>
            <a:r>
              <a:rPr lang="fr-FR" sz="3300" b="1" dirty="0">
                <a:latin typeface="Arial Black" panose="020B0A04020102020204" pitchFamily="34" charset="0"/>
                <a:cs typeface="Arial" panose="020B0604020202020204" pitchFamily="34" charset="0"/>
              </a:rPr>
              <a:t> </a:t>
            </a:r>
            <a:r>
              <a:rPr lang="fr-FR" sz="3300" b="1" dirty="0" err="1">
                <a:latin typeface="Arial Black" panose="020B0A04020102020204" pitchFamily="34" charset="0"/>
                <a:cs typeface="Arial" panose="020B0604020202020204" pitchFamily="34" charset="0"/>
              </a:rPr>
              <a:t>securității</a:t>
            </a:r>
            <a:r>
              <a:rPr lang="fr-FR" sz="3300" b="1" dirty="0">
                <a:latin typeface="Arial Black" panose="020B0A04020102020204" pitchFamily="34" charset="0"/>
                <a:cs typeface="Arial" panose="020B0604020202020204" pitchFamily="34" charset="0"/>
              </a:rPr>
              <a:t> </a:t>
            </a:r>
            <a:r>
              <a:rPr lang="fr-FR" sz="3300" b="1" dirty="0" err="1">
                <a:latin typeface="Arial Black" panose="020B0A04020102020204" pitchFamily="34" charset="0"/>
                <a:cs typeface="Arial" panose="020B0604020202020204" pitchFamily="34" charset="0"/>
              </a:rPr>
              <a:t>și</a:t>
            </a:r>
            <a:r>
              <a:rPr lang="fr-FR" sz="3300" b="1" dirty="0">
                <a:latin typeface="Arial Black" panose="020B0A04020102020204" pitchFamily="34" charset="0"/>
                <a:cs typeface="Arial" panose="020B0604020202020204" pitchFamily="34" charset="0"/>
              </a:rPr>
              <a:t> </a:t>
            </a:r>
            <a:r>
              <a:rPr lang="fr-FR" sz="3300" b="1" dirty="0" err="1">
                <a:latin typeface="Arial Black" panose="020B0A04020102020204" pitchFamily="34" charset="0"/>
                <a:cs typeface="Arial" panose="020B0604020202020204" pitchFamily="34" charset="0"/>
              </a:rPr>
              <a:t>sănătății</a:t>
            </a:r>
            <a:r>
              <a:rPr lang="fr-FR" sz="3300" b="1" dirty="0">
                <a:latin typeface="Arial Black" panose="020B0A04020102020204" pitchFamily="34" charset="0"/>
                <a:cs typeface="Arial" panose="020B0604020202020204" pitchFamily="34" charset="0"/>
              </a:rPr>
              <a:t> </a:t>
            </a:r>
            <a:r>
              <a:rPr lang="fr-FR" sz="3300" b="1" dirty="0" err="1">
                <a:latin typeface="Arial Black" panose="020B0A04020102020204" pitchFamily="34" charset="0"/>
                <a:cs typeface="Arial" panose="020B0604020202020204" pitchFamily="34" charset="0"/>
              </a:rPr>
              <a:t>muncii</a:t>
            </a:r>
            <a:r>
              <a:rPr lang="fr-FR" sz="3300" b="1" dirty="0">
                <a:latin typeface="Arial Black" panose="020B0A04020102020204" pitchFamily="34" charset="0"/>
                <a:cs typeface="Arial" panose="020B0604020202020204" pitchFamily="34" charset="0"/>
              </a:rPr>
              <a:t> </a:t>
            </a:r>
            <a:r>
              <a:rPr lang="ro-MD" sz="3300" b="1" dirty="0">
                <a:latin typeface="Arial Black" panose="020B0A04020102020204" pitchFamily="34" charset="0"/>
                <a:cs typeface="Arial" panose="020B0604020202020204" pitchFamily="34" charset="0"/>
              </a:rPr>
              <a:t>                           </a:t>
            </a:r>
            <a:r>
              <a:rPr lang="fr-FR" sz="3300" b="1" dirty="0">
                <a:latin typeface="Arial Black" panose="020B0A04020102020204" pitchFamily="34" charset="0"/>
                <a:cs typeface="Arial" panose="020B0604020202020204" pitchFamily="34" charset="0"/>
              </a:rPr>
              <a:t>la </a:t>
            </a:r>
            <a:r>
              <a:rPr lang="fr-FR" sz="3300" b="1" dirty="0" err="1">
                <a:latin typeface="Arial Black" panose="020B0A04020102020204" pitchFamily="34" charset="0"/>
                <a:cs typeface="Arial" panose="020B0604020202020204" pitchFamily="34" charset="0"/>
              </a:rPr>
              <a:t>unitate</a:t>
            </a:r>
            <a:endParaRPr lang="ro-MD" sz="3300" b="1" dirty="0">
              <a:latin typeface="Arial Black" panose="020B0A04020102020204" pitchFamily="34" charset="0"/>
              <a:cs typeface="Arial" panose="020B0604020202020204" pitchFamily="34" charset="0"/>
            </a:endParaRPr>
          </a:p>
          <a:p>
            <a:pPr marL="630936" lvl="2" indent="0" algn="just">
              <a:buNone/>
            </a:pPr>
            <a:endParaRPr lang="ru-RU" sz="2600" b="1" dirty="0">
              <a:latin typeface="Arial" panose="020B0604020202020204" pitchFamily="34" charset="0"/>
              <a:cs typeface="Arial" panose="020B0604020202020204" pitchFamily="34" charset="0"/>
            </a:endParaRPr>
          </a:p>
          <a:p>
            <a:pPr marL="109728" indent="0" algn="just">
              <a:buNone/>
            </a:pP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funcție</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atribuțiile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serviciului</a:t>
            </a:r>
            <a:r>
              <a:rPr lang="en-US" sz="2600" dirty="0">
                <a:latin typeface="Arial" panose="020B0604020202020204" pitchFamily="34" charset="0"/>
                <a:cs typeface="Arial" panose="020B0604020202020204" pitchFamily="34" charset="0"/>
              </a:rPr>
              <a:t> Securitate </a:t>
            </a:r>
            <a:r>
              <a:rPr lang="en-US" sz="2600" dirty="0" err="1">
                <a:latin typeface="Arial" panose="020B0604020202020204" pitchFamily="34" charset="0"/>
                <a:cs typeface="Arial" panose="020B0604020202020204" pitchFamily="34" charset="0"/>
              </a:rPr>
              <a:t>și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sănătate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muncă</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numărul</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angajați</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volumul</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muncă</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genul</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activitate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acesta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poate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consta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dintr</a:t>
            </a:r>
            <a:r>
              <a:rPr lang="en-US" sz="2600" dirty="0">
                <a:latin typeface="Arial" panose="020B0604020202020204" pitchFamily="34" charset="0"/>
                <a:cs typeface="Arial" panose="020B0604020202020204" pitchFamily="34" charset="0"/>
              </a:rPr>
              <a:t>-un </a:t>
            </a:r>
            <a:r>
              <a:rPr lang="ro-MD" sz="2600" dirty="0">
                <a:latin typeface="Arial" panose="020B0604020202020204" pitchFamily="34" charset="0"/>
                <a:cs typeface="Arial" panose="020B0604020202020204" pitchFamily="34" charset="0"/>
              </a:rPr>
              <a:t>specialist ssm (lucrător desemnat)</a:t>
            </a:r>
            <a:r>
              <a:rPr lang="en-US" sz="2600" dirty="0">
                <a:latin typeface="Arial" panose="020B0604020202020204" pitchFamily="34" charset="0"/>
                <a:cs typeface="Arial" panose="020B0604020202020204" pitchFamily="34" charset="0"/>
              </a:rPr>
              <a:t>, un </a:t>
            </a:r>
            <a:r>
              <a:rPr lang="en-US" sz="2600" dirty="0" err="1">
                <a:latin typeface="Arial" panose="020B0604020202020204" pitchFamily="34" charset="0"/>
                <a:cs typeface="Arial" panose="020B0604020202020204" pitchFamily="34" charset="0"/>
              </a:rPr>
              <a:t>departament</a:t>
            </a:r>
            <a:r>
              <a:rPr lang="en-US" sz="2600" dirty="0">
                <a:latin typeface="Arial" panose="020B0604020202020204" pitchFamily="34" charset="0"/>
                <a:cs typeface="Arial" panose="020B0604020202020204" pitchFamily="34" charset="0"/>
              </a:rPr>
              <a:t>, un </a:t>
            </a:r>
            <a:r>
              <a:rPr lang="en-US" sz="2600" dirty="0" err="1">
                <a:latin typeface="Arial" panose="020B0604020202020204" pitchFamily="34" charset="0"/>
                <a:cs typeface="Arial" panose="020B0604020202020204" pitchFamily="34" charset="0"/>
              </a:rPr>
              <a:t>serviciu</a:t>
            </a:r>
            <a:r>
              <a:rPr lang="en-US" sz="2600" dirty="0">
                <a:latin typeface="Arial" panose="020B0604020202020204" pitchFamily="34" charset="0"/>
                <a:cs typeface="Arial" panose="020B0604020202020204" pitchFamily="34" charset="0"/>
              </a:rPr>
              <a:t>, un </a:t>
            </a:r>
            <a:r>
              <a:rPr lang="en-US" sz="2600" dirty="0" err="1">
                <a:latin typeface="Arial" panose="020B0604020202020204" pitchFamily="34" charset="0"/>
                <a:cs typeface="Arial" panose="020B0604020202020204" pitchFamily="34" charset="0"/>
              </a:rPr>
              <a:t>grup</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specialiști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sau</a:t>
            </a:r>
            <a:r>
              <a:rPr lang="en-US" sz="2600" dirty="0">
                <a:latin typeface="Arial" panose="020B0604020202020204" pitchFamily="34" charset="0"/>
                <a:cs typeface="Arial" panose="020B0604020202020204" pitchFamily="34" charset="0"/>
              </a:rPr>
              <a:t> un </a:t>
            </a:r>
            <a:r>
              <a:rPr lang="en-US" sz="2600" dirty="0" err="1">
                <a:latin typeface="Arial" panose="020B0604020202020204" pitchFamily="34" charset="0"/>
                <a:cs typeface="Arial" panose="020B0604020202020204" pitchFamily="34" charset="0"/>
              </a:rPr>
              <a:t>angajat</a:t>
            </a:r>
            <a:r>
              <a:rPr lang="en-US" sz="2600"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a:p>
            <a:pPr marL="109728" indent="0" algn="just">
              <a:buNone/>
            </a:pPr>
            <a:r>
              <a:rPr lang="en-US" sz="2600" dirty="0">
                <a:latin typeface="Arial" panose="020B0604020202020204" pitchFamily="34" charset="0"/>
                <a:cs typeface="Arial" panose="020B0604020202020204" pitchFamily="34" charset="0"/>
              </a:rPr>
              <a:t>   </a:t>
            </a:r>
            <a:endParaRPr lang="ru-RU" sz="2600" dirty="0">
              <a:latin typeface="Arial" panose="020B0604020202020204" pitchFamily="34" charset="0"/>
              <a:cs typeface="Arial" panose="020B0604020202020204" pitchFamily="34" charset="0"/>
            </a:endParaRPr>
          </a:p>
          <a:p>
            <a:pPr marL="109728" indent="0" algn="just">
              <a:buNone/>
            </a:pPr>
            <a:r>
              <a:rPr lang="en-US" sz="2600" dirty="0">
                <a:latin typeface="Arial" panose="020B0604020202020204" pitchFamily="34" charset="0"/>
                <a:cs typeface="Arial" panose="020B0604020202020204" pitchFamily="34" charset="0"/>
              </a:rPr>
              <a:t>  Conform </a:t>
            </a:r>
            <a:r>
              <a:rPr lang="en-US" sz="2600" dirty="0" err="1">
                <a:latin typeface="Arial" panose="020B0604020202020204" pitchFamily="34" charset="0"/>
                <a:cs typeface="Arial" panose="020B0604020202020204" pitchFamily="34" charset="0"/>
              </a:rPr>
              <a:t>prevederilor</a:t>
            </a:r>
            <a:r>
              <a:rPr lang="en-US" sz="2600" dirty="0">
                <a:latin typeface="Arial" panose="020B0604020202020204" pitchFamily="34" charset="0"/>
                <a:cs typeface="Arial" panose="020B0604020202020204" pitchFamily="34" charset="0"/>
              </a:rPr>
              <a:t> p. 16 al  HG 95/2009 </a:t>
            </a:r>
            <a:r>
              <a:rPr lang="en-US" sz="2600" dirty="0" err="1">
                <a:latin typeface="Arial" panose="020B0604020202020204" pitchFamily="34" charset="0"/>
                <a:cs typeface="Arial" panose="020B0604020202020204" pitchFamily="34" charset="0"/>
              </a:rPr>
              <a:t>angajatorul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stabili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structura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serviciului</a:t>
            </a:r>
            <a:r>
              <a:rPr lang="en-US" sz="2600" dirty="0">
                <a:latin typeface="Arial" panose="020B0604020202020204" pitchFamily="34" charset="0"/>
                <a:cs typeface="Arial" panose="020B0604020202020204" pitchFamily="34" charset="0"/>
              </a:rPr>
              <a:t> intern de </a:t>
            </a:r>
            <a:r>
              <a:rPr lang="en-US" sz="2600" dirty="0" err="1">
                <a:latin typeface="Arial" panose="020B0604020202020204" pitchFamily="34" charset="0"/>
                <a:cs typeface="Arial" panose="020B0604020202020204" pitchFamily="34" charset="0"/>
              </a:rPr>
              <a:t>protecţie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şi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prevenire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funcţie</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mărimea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unităţii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şi</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sau</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riscurile</a:t>
            </a:r>
            <a:r>
              <a:rPr lang="en-US" sz="2600" dirty="0">
                <a:latin typeface="Arial" panose="020B0604020202020204" pitchFamily="34" charset="0"/>
                <a:cs typeface="Arial" panose="020B0604020202020204" pitchFamily="34" charset="0"/>
              </a:rPr>
              <a:t> la care </a:t>
            </a:r>
            <a:r>
              <a:rPr lang="en-US" sz="2600" dirty="0" err="1">
                <a:latin typeface="Arial" panose="020B0604020202020204" pitchFamily="34" charset="0"/>
                <a:cs typeface="Arial" panose="020B0604020202020204" pitchFamily="34" charset="0"/>
              </a:rPr>
              <a:t>sînt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expuşi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lucrătorii</a:t>
            </a:r>
            <a:r>
              <a:rPr lang="en-US" sz="2600" dirty="0">
                <a:latin typeface="Arial" panose="020B0604020202020204" pitchFamily="34" charset="0"/>
                <a:cs typeface="Arial" panose="020B0604020202020204" pitchFamily="34" charset="0"/>
              </a:rPr>
              <a:t>, precum </a:t>
            </a:r>
            <a:r>
              <a:rPr lang="en-US" sz="2600" dirty="0" err="1">
                <a:latin typeface="Arial" panose="020B0604020202020204" pitchFamily="34" charset="0"/>
                <a:cs typeface="Arial" panose="020B0604020202020204" pitchFamily="34" charset="0"/>
              </a:rPr>
              <a:t>şi</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distribuţia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acestora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cadrul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unităţii</a:t>
            </a:r>
            <a:r>
              <a:rPr lang="en-US" sz="2600" dirty="0">
                <a:latin typeface="Arial" panose="020B0604020202020204" pitchFamily="34" charset="0"/>
                <a:cs typeface="Arial" panose="020B0604020202020204" pitchFamily="34" charset="0"/>
              </a:rPr>
              <a:t>.</a:t>
            </a:r>
            <a:endParaRPr lang="ro-MD" sz="2600" dirty="0">
              <a:latin typeface="Arial" panose="020B0604020202020204" pitchFamily="34" charset="0"/>
              <a:cs typeface="Arial" panose="020B0604020202020204" pitchFamily="34" charset="0"/>
            </a:endParaRPr>
          </a:p>
          <a:p>
            <a:pPr marL="109728" indent="0" algn="just">
              <a:buNone/>
            </a:pPr>
            <a:endParaRPr lang="ru-RU" sz="2600" dirty="0">
              <a:latin typeface="Arial" panose="020B0604020202020204" pitchFamily="34" charset="0"/>
              <a:cs typeface="Arial" panose="020B0604020202020204" pitchFamily="34" charset="0"/>
            </a:endParaRPr>
          </a:p>
          <a:p>
            <a:pPr marL="109728" indent="0" algn="just">
              <a:buNone/>
            </a:pPr>
            <a:r>
              <a:rPr lang="en-US" sz="2600" dirty="0">
                <a:latin typeface="Arial" panose="020B0604020202020204" pitchFamily="34" charset="0"/>
                <a:cs typeface="Arial" panose="020B0604020202020204" pitchFamily="34" charset="0"/>
              </a:rPr>
              <a:t>   Conform </a:t>
            </a:r>
            <a:r>
              <a:rPr lang="en-US" sz="2600" dirty="0" err="1">
                <a:latin typeface="Arial" panose="020B0604020202020204" pitchFamily="34" charset="0"/>
                <a:cs typeface="Arial" panose="020B0604020202020204" pitchFamily="34" charset="0"/>
              </a:rPr>
              <a:t>prevederilor</a:t>
            </a:r>
            <a:r>
              <a:rPr lang="en-US" sz="2600" dirty="0">
                <a:latin typeface="Arial" panose="020B0604020202020204" pitchFamily="34" charset="0"/>
                <a:cs typeface="Arial" panose="020B0604020202020204" pitchFamily="34" charset="0"/>
              </a:rPr>
              <a:t> art. 11 </a:t>
            </a:r>
            <a:r>
              <a:rPr lang="en-US" sz="2600" dirty="0" err="1">
                <a:latin typeface="Arial" panose="020B0604020202020204" pitchFamily="34" charset="0"/>
                <a:cs typeface="Arial" panose="020B0604020202020204" pitchFamily="34" charset="0"/>
              </a:rPr>
              <a:t>alin</a:t>
            </a:r>
            <a:r>
              <a:rPr lang="en-US" sz="2600" dirty="0">
                <a:latin typeface="Arial" panose="020B0604020202020204" pitchFamily="34" charset="0"/>
                <a:cs typeface="Arial" panose="020B0604020202020204" pitchFamily="34" charset="0"/>
              </a:rPr>
              <a:t>. (10) al </a:t>
            </a:r>
            <a:r>
              <a:rPr lang="en-US" sz="2600" dirty="0" err="1">
                <a:latin typeface="Arial" panose="020B0604020202020204" pitchFamily="34" charset="0"/>
                <a:cs typeface="Arial" panose="020B0604020202020204" pitchFamily="34" charset="0"/>
              </a:rPr>
              <a:t>Legii</a:t>
            </a:r>
            <a:r>
              <a:rPr lang="en-US" sz="2600" dirty="0">
                <a:latin typeface="Arial" panose="020B0604020202020204" pitchFamily="34" charset="0"/>
                <a:cs typeface="Arial" panose="020B0604020202020204" pitchFamily="34" charset="0"/>
              </a:rPr>
              <a:t> 186/2008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cazul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unităţilor</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care se </a:t>
            </a:r>
            <a:r>
              <a:rPr lang="en-US" sz="2600" dirty="0" err="1">
                <a:latin typeface="Arial" panose="020B0604020202020204" pitchFamily="34" charset="0"/>
                <a:cs typeface="Arial" panose="020B0604020202020204" pitchFamily="34" charset="0"/>
              </a:rPr>
              <a:t>desfăşoară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activităţi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fără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pericole</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accidentare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sau</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îmbolnăvire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profesională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conducătorul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unităţii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poate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să-şi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asume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atribuţiile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lucrătorului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desemnat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dacă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acesta</a:t>
            </a:r>
            <a:r>
              <a:rPr lang="en-US" sz="2600" dirty="0">
                <a:latin typeface="Arial" panose="020B0604020202020204" pitchFamily="34" charset="0"/>
                <a:cs typeface="Arial" panose="020B0604020202020204" pitchFamily="34" charset="0"/>
              </a:rPr>
              <a:t> a </a:t>
            </a:r>
            <a:r>
              <a:rPr lang="en-US" sz="2600" dirty="0" err="1">
                <a:latin typeface="Arial" panose="020B0604020202020204" pitchFamily="34" charset="0"/>
                <a:cs typeface="Arial" panose="020B0604020202020204" pitchFamily="34" charset="0"/>
              </a:rPr>
              <a:t>absolvit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cursurile</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instruire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domeniul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securităţii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şi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sănătăţii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muncă</a:t>
            </a:r>
            <a:r>
              <a:rPr lang="en-US" sz="2600"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a:p>
            <a:pPr marL="109728" indent="0" algn="just">
              <a:buNone/>
            </a:pPr>
            <a:r>
              <a:rPr lang="en-US" sz="2600" dirty="0">
                <a:latin typeface="Arial" panose="020B0604020202020204" pitchFamily="34" charset="0"/>
                <a:cs typeface="Arial" panose="020B0604020202020204" pitchFamily="34" charset="0"/>
              </a:rPr>
              <a:t> </a:t>
            </a:r>
            <a:endParaRPr lang="ru-RU" sz="2600" dirty="0">
              <a:latin typeface="Arial" panose="020B0604020202020204" pitchFamily="34" charset="0"/>
              <a:cs typeface="Arial" panose="020B0604020202020204" pitchFamily="34" charset="0"/>
            </a:endParaRPr>
          </a:p>
          <a:p>
            <a:pPr marL="109728" indent="0" algn="just">
              <a:buNone/>
            </a:pP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cazul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care </a:t>
            </a:r>
            <a:r>
              <a:rPr lang="en-US" sz="2600" dirty="0" err="1">
                <a:latin typeface="Arial" panose="020B0604020202020204" pitchFamily="34" charset="0"/>
                <a:cs typeface="Arial" panose="020B0604020202020204" pitchFamily="34" charset="0"/>
              </a:rPr>
              <a:t>lucrătorii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desemnaţi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şi</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sau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serviciul</a:t>
            </a:r>
            <a:r>
              <a:rPr lang="en-US" sz="2600" dirty="0">
                <a:latin typeface="Arial" panose="020B0604020202020204" pitchFamily="34" charset="0"/>
                <a:cs typeface="Arial" panose="020B0604020202020204" pitchFamily="34" charset="0"/>
              </a:rPr>
              <a:t> intern de </a:t>
            </a:r>
            <a:r>
              <a:rPr lang="en-US" sz="2600" dirty="0" err="1">
                <a:latin typeface="Arial" panose="020B0604020202020204" pitchFamily="34" charset="0"/>
                <a:cs typeface="Arial" panose="020B0604020202020204" pitchFamily="34" charset="0"/>
              </a:rPr>
              <a:t>protecţie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şi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prevenire</a:t>
            </a:r>
            <a:r>
              <a:rPr lang="en-US" sz="2600" dirty="0">
                <a:latin typeface="Arial" panose="020B0604020202020204" pitchFamily="34" charset="0"/>
                <a:cs typeface="Arial" panose="020B0604020202020204" pitchFamily="34" charset="0"/>
              </a:rPr>
              <a:t> nu </a:t>
            </a:r>
            <a:r>
              <a:rPr lang="en-US" sz="2600" dirty="0" err="1">
                <a:latin typeface="Arial" panose="020B0604020202020204" pitchFamily="34" charset="0"/>
                <a:cs typeface="Arial" panose="020B0604020202020204" pitchFamily="34" charset="0"/>
              </a:rPr>
              <a:t>dispun</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capacităţile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şi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aptitudinile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necesare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pentru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efectuarea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tuturor</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activităţilor</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protecţie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şi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prevenire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angajatorul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este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obligat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apeleze</a:t>
            </a:r>
            <a:r>
              <a:rPr lang="en-US" sz="2600" dirty="0">
                <a:latin typeface="Arial" panose="020B0604020202020204" pitchFamily="34" charset="0"/>
                <a:cs typeface="Arial" panose="020B0604020202020204" pitchFamily="34" charset="0"/>
              </a:rPr>
              <a:t> la </a:t>
            </a:r>
            <a:r>
              <a:rPr lang="en-US" sz="2600" dirty="0" err="1">
                <a:latin typeface="Arial" panose="020B0604020202020204" pitchFamily="34" charset="0"/>
                <a:cs typeface="Arial" panose="020B0604020202020204" pitchFamily="34" charset="0"/>
              </a:rPr>
              <a:t>unul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sau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mai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multe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servicii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externe</a:t>
            </a:r>
            <a:endParaRPr lang="ru-RU" sz="2600" dirty="0">
              <a:latin typeface="Arial" panose="020B0604020202020204" pitchFamily="34" charset="0"/>
              <a:cs typeface="Arial" panose="020B0604020202020204" pitchFamily="34" charset="0"/>
            </a:endParaRPr>
          </a:p>
          <a:p>
            <a:pPr marL="109728" indent="0" algn="just">
              <a:buNone/>
            </a:pP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Contractul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încheiat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între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angajator</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şi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serviciul</a:t>
            </a:r>
            <a:r>
              <a:rPr lang="en-US" sz="2600" dirty="0">
                <a:latin typeface="Arial" panose="020B0604020202020204" pitchFamily="34" charset="0"/>
                <a:cs typeface="Arial" panose="020B0604020202020204" pitchFamily="34" charset="0"/>
              </a:rPr>
              <a:t> extern de </a:t>
            </a:r>
            <a:r>
              <a:rPr lang="en-US" sz="2600" dirty="0" err="1">
                <a:latin typeface="Arial" panose="020B0604020202020204" pitchFamily="34" charset="0"/>
                <a:cs typeface="Arial" panose="020B0604020202020204" pitchFamily="34" charset="0"/>
              </a:rPr>
              <a:t>protecţie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şi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prevenire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trebuie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cuprindă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activităţile</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protecţie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şi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prevenire</a:t>
            </a:r>
            <a:r>
              <a:rPr lang="en-US" sz="2600" dirty="0">
                <a:latin typeface="Arial" panose="020B0604020202020204" pitchFamily="34" charset="0"/>
                <a:cs typeface="Arial" panose="020B0604020202020204" pitchFamily="34" charset="0"/>
              </a:rPr>
              <a:t> care </a:t>
            </a:r>
            <a:r>
              <a:rPr lang="en-US" sz="2600" dirty="0" err="1">
                <a:latin typeface="Arial" panose="020B0604020202020204" pitchFamily="34" charset="0"/>
                <a:cs typeface="Arial" panose="020B0604020202020204" pitchFamily="34" charset="0"/>
              </a:rPr>
              <a:t>vor</a:t>
            </a:r>
            <a:r>
              <a:rPr lang="en-US" sz="2600" dirty="0">
                <a:latin typeface="Arial" panose="020B0604020202020204" pitchFamily="34" charset="0"/>
                <a:cs typeface="Arial" panose="020B0604020202020204" pitchFamily="34" charset="0"/>
              </a:rPr>
              <a:t> fi </a:t>
            </a:r>
            <a:r>
              <a:rPr lang="en-US" sz="2600" dirty="0" err="1">
                <a:latin typeface="Arial" panose="020B0604020202020204" pitchFamily="34" charset="0"/>
                <a:cs typeface="Arial" panose="020B0604020202020204" pitchFamily="34" charset="0"/>
              </a:rPr>
              <a:t>desfăşurate</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către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serviciul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cauză</a:t>
            </a:r>
            <a:r>
              <a:rPr lang="en-US" sz="2600"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D6C8A4BB-B060-4F0B-9C8D-AB0EED9E6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4509120"/>
            <a:ext cx="4572000" cy="2218556"/>
          </a:xfrm>
          <a:prstGeom prst="rect">
            <a:avLst/>
          </a:prstGeom>
        </p:spPr>
      </p:pic>
    </p:spTree>
    <p:extLst>
      <p:ext uri="{BB962C8B-B14F-4D97-AF65-F5344CB8AC3E}">
        <p14:creationId xmlns:p14="http://schemas.microsoft.com/office/powerpoint/2010/main" val="400333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C84540DA-39DC-42AA-9C9A-0AC9848B401B}"/>
              </a:ext>
            </a:extLst>
          </p:cNvPr>
          <p:cNvSpPr>
            <a:spLocks noGrp="1"/>
          </p:cNvSpPr>
          <p:nvPr>
            <p:ph idx="1"/>
          </p:nvPr>
        </p:nvSpPr>
        <p:spPr>
          <a:xfrm>
            <a:off x="395536" y="116632"/>
            <a:ext cx="8496944" cy="5890659"/>
          </a:xfrm>
        </p:spPr>
        <p:txBody>
          <a:bodyPr>
            <a:normAutofit/>
          </a:bodyPr>
          <a:lstStyle/>
          <a:p>
            <a:pPr marL="109728" indent="0" algn="ctr">
              <a:buNone/>
            </a:pPr>
            <a:r>
              <a:rPr lang="ro-MD" sz="1400" b="1" dirty="0">
                <a:solidFill>
                  <a:srgbClr val="333333"/>
                </a:solidFill>
                <a:latin typeface="Arial Black" panose="020B0A04020102020204" pitchFamily="34" charset="0"/>
                <a:ea typeface="Times New Roman" panose="02020603050405020304" pitchFamily="18" charset="0"/>
                <a:cs typeface="Arial" panose="020B0604020202020204" pitchFamily="34" charset="0"/>
              </a:rPr>
              <a:t>Documente referitoare securității și sănătății munii  perfectate în cadrul unității</a:t>
            </a:r>
            <a:endParaRPr lang="ru-RU" sz="1400" dirty="0">
              <a:latin typeface="Arial Black" panose="020B0A04020102020204" pitchFamily="34" charset="0"/>
              <a:ea typeface="Times New Roman" panose="02020603050405020304" pitchFamily="18" charset="0"/>
              <a:cs typeface="Arial" panose="020B0604020202020204" pitchFamily="34" charset="0"/>
            </a:endParaRPr>
          </a:p>
          <a:p>
            <a:pPr marL="109728" indent="0" algn="ctr">
              <a:buNone/>
            </a:pPr>
            <a:r>
              <a:rPr lang="en-US" sz="1200" i="1" dirty="0">
                <a:latin typeface="Arial" panose="020B0604020202020204" pitchFamily="34" charset="0"/>
                <a:ea typeface="Times New Roman" panose="02020603050405020304" pitchFamily="18" charset="0"/>
                <a:cs typeface="Arial" panose="020B0604020202020204" pitchFamily="34" charset="0"/>
              </a:rPr>
              <a:t> </a:t>
            </a:r>
            <a:endParaRPr lang="ru-RU" sz="1200" dirty="0">
              <a:latin typeface="Arial" panose="020B0604020202020204" pitchFamily="34" charset="0"/>
              <a:ea typeface="Times New Roman" panose="02020603050405020304" pitchFamily="18" charset="0"/>
              <a:cs typeface="Arial" panose="020B0604020202020204" pitchFamily="34" charset="0"/>
            </a:endParaRPr>
          </a:p>
          <a:p>
            <a:pPr marL="109728" indent="0">
              <a:buNone/>
            </a:pPr>
            <a:r>
              <a:rPr lang="ro-MD" sz="1200" dirty="0">
                <a:solidFill>
                  <a:srgbClr val="333333"/>
                </a:solidFill>
                <a:latin typeface="Arial" panose="020B0604020202020204" pitchFamily="34" charset="0"/>
                <a:ea typeface="Times New Roman" panose="02020603050405020304" pitchFamily="18" charset="0"/>
                <a:cs typeface="Arial" panose="020B0604020202020204" pitchFamily="34" charset="0"/>
              </a:rPr>
              <a:t>Legislația securității și sănătății muncii impune  perfectarea unui numar impunător ce țin de respectarea prevederilor securității și sănătății muncii, a căror listă se va diferenția în dependentă de genul de activitate a unității, de profilul acesteia și de alți factori economici și sociali.</a:t>
            </a:r>
            <a:endParaRPr lang="ru-RU" sz="1200" dirty="0">
              <a:latin typeface="Arial" panose="020B0604020202020204" pitchFamily="34" charset="0"/>
              <a:ea typeface="Times New Roman" panose="02020603050405020304" pitchFamily="18" charset="0"/>
              <a:cs typeface="Arial" panose="020B0604020202020204" pitchFamily="34" charset="0"/>
            </a:endParaRPr>
          </a:p>
          <a:p>
            <a:pPr marL="109728" indent="0">
              <a:buNone/>
            </a:pPr>
            <a:r>
              <a:rPr lang="en-US" sz="1200" dirty="0">
                <a:latin typeface="Arial" panose="020B0604020202020204" pitchFamily="34" charset="0"/>
                <a:ea typeface="Times New Roman" panose="02020603050405020304" pitchFamily="18" charset="0"/>
                <a:cs typeface="Arial" panose="020B0604020202020204" pitchFamily="34" charset="0"/>
              </a:rPr>
              <a:t> </a:t>
            </a:r>
            <a:endParaRPr lang="ru-RU" sz="1200" dirty="0">
              <a:latin typeface="Arial" panose="020B0604020202020204" pitchFamily="34" charset="0"/>
              <a:ea typeface="Times New Roman" panose="02020603050405020304" pitchFamily="18" charset="0"/>
              <a:cs typeface="Arial" panose="020B0604020202020204" pitchFamily="34" charset="0"/>
            </a:endParaRPr>
          </a:p>
          <a:p>
            <a:pPr marL="109728" indent="0">
              <a:buNone/>
            </a:pPr>
            <a:r>
              <a:rPr lang="ro-MD" sz="1200" dirty="0">
                <a:solidFill>
                  <a:srgbClr val="333333"/>
                </a:solidFill>
                <a:latin typeface="Arial" panose="020B0604020202020204" pitchFamily="34" charset="0"/>
                <a:ea typeface="Times New Roman" panose="02020603050405020304" pitchFamily="18" charset="0"/>
                <a:cs typeface="Arial" panose="020B0604020202020204" pitchFamily="34" charset="0"/>
              </a:rPr>
              <a:t>Lista generală a documentelor ce vizează securitatea și sănătatea muncii obligatorii pentru perfectare în cadrul unităților din Republica Moldova</a:t>
            </a:r>
            <a:endParaRPr lang="ru-RU" sz="1200" dirty="0">
              <a:latin typeface="Arial" panose="020B0604020202020204" pitchFamily="34" charset="0"/>
              <a:ea typeface="Times New Roman" panose="02020603050405020304" pitchFamily="18" charset="0"/>
              <a:cs typeface="Arial" panose="020B0604020202020204" pitchFamily="34" charset="0"/>
            </a:endParaRPr>
          </a:p>
          <a:p>
            <a:pPr marL="109728" indent="0">
              <a:buNone/>
            </a:pPr>
            <a:endParaRPr lang="ru-RU" dirty="0"/>
          </a:p>
        </p:txBody>
      </p:sp>
      <p:graphicFrame>
        <p:nvGraphicFramePr>
          <p:cNvPr id="4" name="Таблица 3">
            <a:extLst>
              <a:ext uri="{FF2B5EF4-FFF2-40B4-BE49-F238E27FC236}">
                <a16:creationId xmlns:a16="http://schemas.microsoft.com/office/drawing/2014/main" id="{E766DF64-4A24-41FB-841E-66BC1F33E1D5}"/>
              </a:ext>
            </a:extLst>
          </p:cNvPr>
          <p:cNvGraphicFramePr>
            <a:graphicFrameLocks noGrp="1"/>
          </p:cNvGraphicFramePr>
          <p:nvPr>
            <p:extLst>
              <p:ext uri="{D42A27DB-BD31-4B8C-83A1-F6EECF244321}">
                <p14:modId xmlns:p14="http://schemas.microsoft.com/office/powerpoint/2010/main" val="3126896677"/>
              </p:ext>
            </p:extLst>
          </p:nvPr>
        </p:nvGraphicFramePr>
        <p:xfrm>
          <a:off x="457200" y="2132855"/>
          <a:ext cx="8435280" cy="4495957"/>
        </p:xfrm>
        <a:graphic>
          <a:graphicData uri="http://schemas.openxmlformats.org/drawingml/2006/table">
            <a:tbl>
              <a:tblPr firstRow="1" firstCol="1" bandRow="1">
                <a:tableStyleId>{5C22544A-7EE6-4342-B048-85BDC9FD1C3A}</a:tableStyleId>
              </a:tblPr>
              <a:tblGrid>
                <a:gridCol w="463011">
                  <a:extLst>
                    <a:ext uri="{9D8B030D-6E8A-4147-A177-3AD203B41FA5}">
                      <a16:colId xmlns:a16="http://schemas.microsoft.com/office/drawing/2014/main" val="1183971928"/>
                    </a:ext>
                  </a:extLst>
                </a:gridCol>
                <a:gridCol w="4044011">
                  <a:extLst>
                    <a:ext uri="{9D8B030D-6E8A-4147-A177-3AD203B41FA5}">
                      <a16:colId xmlns:a16="http://schemas.microsoft.com/office/drawing/2014/main" val="2238814408"/>
                    </a:ext>
                  </a:extLst>
                </a:gridCol>
                <a:gridCol w="3928258">
                  <a:extLst>
                    <a:ext uri="{9D8B030D-6E8A-4147-A177-3AD203B41FA5}">
                      <a16:colId xmlns:a16="http://schemas.microsoft.com/office/drawing/2014/main" val="105189196"/>
                    </a:ext>
                  </a:extLst>
                </a:gridCol>
              </a:tblGrid>
              <a:tr h="375692">
                <a:tc>
                  <a:txBody>
                    <a:bodyPr/>
                    <a:lstStyle/>
                    <a:p>
                      <a:pPr algn="ctr">
                        <a:spcAft>
                          <a:spcPts val="0"/>
                        </a:spcAft>
                      </a:pPr>
                      <a:r>
                        <a:rPr lang="ru-RU" sz="1200">
                          <a:effectLst/>
                        </a:rPr>
                        <a:t>Nr. crt.</a:t>
                      </a:r>
                      <a:endParaRPr lang="ru-RU" sz="1200">
                        <a:effectLst/>
                        <a:latin typeface="Times New Roman" panose="02020603050405020304" pitchFamily="18" charset="0"/>
                        <a:ea typeface="Times New Roman" panose="02020603050405020304" pitchFamily="18" charset="0"/>
                      </a:endParaRPr>
                    </a:p>
                  </a:txBody>
                  <a:tcPr marL="29549" marR="33859" marT="33859" marB="33859"/>
                </a:tc>
                <a:tc>
                  <a:txBody>
                    <a:bodyPr/>
                    <a:lstStyle/>
                    <a:p>
                      <a:pPr algn="ctr">
                        <a:spcAft>
                          <a:spcPts val="0"/>
                        </a:spcAft>
                      </a:pPr>
                      <a:r>
                        <a:rPr lang="ru-RU" sz="1200">
                          <a:effectLst/>
                        </a:rPr>
                        <a:t>Tipul documentului</a:t>
                      </a:r>
                      <a:endParaRPr lang="ru-RU" sz="1200">
                        <a:effectLst/>
                        <a:latin typeface="Times New Roman" panose="02020603050405020304" pitchFamily="18" charset="0"/>
                        <a:ea typeface="Times New Roman" panose="02020603050405020304" pitchFamily="18" charset="0"/>
                      </a:endParaRPr>
                    </a:p>
                  </a:txBody>
                  <a:tcPr marL="29549" marR="33859" marT="33859" marB="33859"/>
                </a:tc>
                <a:tc>
                  <a:txBody>
                    <a:bodyPr/>
                    <a:lstStyle/>
                    <a:p>
                      <a:pPr algn="ctr">
                        <a:spcAft>
                          <a:spcPts val="0"/>
                        </a:spcAft>
                      </a:pPr>
                      <a:r>
                        <a:rPr lang="en-US" sz="1200">
                          <a:effectLst/>
                        </a:rPr>
                        <a:t>Actul normativ care reglamentează elaborarea/ perfectarea documentului </a:t>
                      </a:r>
                      <a:endParaRPr lang="ru-RU" sz="1200">
                        <a:effectLst/>
                        <a:latin typeface="Times New Roman" panose="02020603050405020304" pitchFamily="18" charset="0"/>
                        <a:ea typeface="Times New Roman" panose="02020603050405020304" pitchFamily="18" charset="0"/>
                      </a:endParaRPr>
                    </a:p>
                  </a:txBody>
                  <a:tcPr marL="29549" marR="33859" marT="33859" marB="33859"/>
                </a:tc>
                <a:extLst>
                  <a:ext uri="{0D108BD9-81ED-4DB2-BD59-A6C34878D82A}">
                    <a16:rowId xmlns:a16="http://schemas.microsoft.com/office/drawing/2014/main" val="947069369"/>
                  </a:ext>
                </a:extLst>
              </a:tr>
              <a:tr h="1366723">
                <a:tc>
                  <a:txBody>
                    <a:bodyPr/>
                    <a:lstStyle/>
                    <a:p>
                      <a:pPr algn="ctr">
                        <a:spcAft>
                          <a:spcPts val="0"/>
                        </a:spcAft>
                      </a:pPr>
                      <a:r>
                        <a:rPr lang="ru-RU" sz="1400">
                          <a:effectLst/>
                        </a:rPr>
                        <a:t>1</a:t>
                      </a:r>
                      <a:endParaRPr lang="ru-RU" sz="1200">
                        <a:effectLst/>
                        <a:latin typeface="Times New Roman" panose="02020603050405020304" pitchFamily="18" charset="0"/>
                        <a:ea typeface="Times New Roman" panose="02020603050405020304" pitchFamily="18" charset="0"/>
                      </a:endParaRPr>
                    </a:p>
                  </a:txBody>
                  <a:tcPr marL="29549" marR="33859" marT="33859" marB="33859"/>
                </a:tc>
                <a:tc>
                  <a:txBody>
                    <a:bodyPr/>
                    <a:lstStyle/>
                    <a:p>
                      <a:pPr>
                        <a:spcAft>
                          <a:spcPts val="0"/>
                        </a:spcAft>
                      </a:pPr>
                      <a:r>
                        <a:rPr lang="en-US" sz="1200" dirty="0" err="1">
                          <a:effectLst/>
                        </a:rPr>
                        <a:t>Ordinul</a:t>
                      </a:r>
                      <a:r>
                        <a:rPr lang="en-US" sz="1200" dirty="0">
                          <a:effectLst/>
                        </a:rPr>
                        <a:t> </a:t>
                      </a:r>
                      <a:r>
                        <a:rPr lang="en-US" sz="1200" dirty="0" err="1">
                          <a:effectLst/>
                        </a:rPr>
                        <a:t>privind</a:t>
                      </a:r>
                      <a:r>
                        <a:rPr lang="en-US" sz="1200" dirty="0">
                          <a:effectLst/>
                        </a:rPr>
                        <a:t> </a:t>
                      </a:r>
                      <a:r>
                        <a:rPr lang="en-US" sz="1200" dirty="0" err="1">
                          <a:effectLst/>
                        </a:rPr>
                        <a:t>desemnarea</a:t>
                      </a:r>
                      <a:r>
                        <a:rPr lang="en-US" sz="1200" dirty="0">
                          <a:effectLst/>
                        </a:rPr>
                        <a:t> </a:t>
                      </a:r>
                      <a:r>
                        <a:rPr lang="en-US" sz="1200" dirty="0" err="1">
                          <a:effectLst/>
                        </a:rPr>
                        <a:t>lucrătorului</a:t>
                      </a:r>
                      <a:r>
                        <a:rPr lang="en-US" sz="1200" dirty="0">
                          <a:effectLst/>
                        </a:rPr>
                        <a:t> (</a:t>
                      </a:r>
                      <a:r>
                        <a:rPr lang="en-US" sz="1200" dirty="0" err="1">
                          <a:effectLst/>
                        </a:rPr>
                        <a:t>lucrătorilor</a:t>
                      </a:r>
                      <a:r>
                        <a:rPr lang="en-US" sz="1200" dirty="0">
                          <a:effectLst/>
                        </a:rPr>
                        <a:t>) </a:t>
                      </a:r>
                      <a:r>
                        <a:rPr lang="en-US" sz="1200" dirty="0" err="1">
                          <a:effectLst/>
                        </a:rPr>
                        <a:t>responsabil</a:t>
                      </a:r>
                      <a:r>
                        <a:rPr lang="en-US" sz="1200" dirty="0">
                          <a:effectLst/>
                        </a:rPr>
                        <a:t> de </a:t>
                      </a:r>
                      <a:r>
                        <a:rPr lang="en-US" sz="1200" dirty="0" err="1">
                          <a:effectLst/>
                        </a:rPr>
                        <a:t>activităţile</a:t>
                      </a:r>
                      <a:r>
                        <a:rPr lang="en-US" sz="1200" dirty="0">
                          <a:effectLst/>
                        </a:rPr>
                        <a:t> de </a:t>
                      </a:r>
                      <a:r>
                        <a:rPr lang="en-US" sz="1200" dirty="0" err="1">
                          <a:effectLst/>
                        </a:rPr>
                        <a:t>protecţie</a:t>
                      </a:r>
                      <a:r>
                        <a:rPr lang="en-US" sz="1200" dirty="0">
                          <a:effectLst/>
                        </a:rPr>
                        <a:t> </a:t>
                      </a:r>
                      <a:r>
                        <a:rPr lang="en-US" sz="1200" dirty="0" err="1">
                          <a:effectLst/>
                        </a:rPr>
                        <a:t>şi</a:t>
                      </a:r>
                      <a:r>
                        <a:rPr lang="en-US" sz="1200" dirty="0">
                          <a:effectLst/>
                        </a:rPr>
                        <a:t> </a:t>
                      </a:r>
                      <a:r>
                        <a:rPr lang="en-US" sz="1200" dirty="0" err="1">
                          <a:effectLst/>
                        </a:rPr>
                        <a:t>prevenire</a:t>
                      </a:r>
                      <a:r>
                        <a:rPr lang="en-US" sz="1200" dirty="0">
                          <a:effectLst/>
                        </a:rPr>
                        <a:t> a </a:t>
                      </a:r>
                      <a:r>
                        <a:rPr lang="en-US" sz="1200" dirty="0" err="1">
                          <a:effectLst/>
                        </a:rPr>
                        <a:t>riscurilor</a:t>
                      </a:r>
                      <a:r>
                        <a:rPr lang="en-US" sz="1200" dirty="0">
                          <a:effectLst/>
                        </a:rPr>
                        <a:t> </a:t>
                      </a:r>
                      <a:r>
                        <a:rPr lang="en-US" sz="1200" dirty="0" err="1">
                          <a:effectLst/>
                        </a:rPr>
                        <a:t>profesionale</a:t>
                      </a:r>
                      <a:r>
                        <a:rPr lang="en-US" sz="1200" dirty="0">
                          <a:effectLst/>
                        </a:rPr>
                        <a:t> </a:t>
                      </a:r>
                      <a:r>
                        <a:rPr lang="en-US" sz="1200" dirty="0" err="1">
                          <a:effectLst/>
                        </a:rPr>
                        <a:t>în</a:t>
                      </a:r>
                      <a:r>
                        <a:rPr lang="en-US" sz="1200" dirty="0">
                          <a:effectLst/>
                        </a:rPr>
                        <a:t> </a:t>
                      </a:r>
                      <a:r>
                        <a:rPr lang="en-US" sz="1200" dirty="0" err="1">
                          <a:effectLst/>
                        </a:rPr>
                        <a:t>unitate</a:t>
                      </a:r>
                      <a:r>
                        <a:rPr lang="en-US" sz="1200" dirty="0">
                          <a:effectLst/>
                        </a:rPr>
                        <a:t>/</a:t>
                      </a:r>
                      <a:r>
                        <a:rPr lang="en-US" sz="1200" dirty="0" err="1">
                          <a:effectLst/>
                        </a:rPr>
                        <a:t>ori</a:t>
                      </a:r>
                      <a:r>
                        <a:rPr lang="en-US" sz="1200" dirty="0">
                          <a:effectLst/>
                        </a:rPr>
                        <a:t> </a:t>
                      </a:r>
                      <a:r>
                        <a:rPr lang="en-US" sz="1200" dirty="0" err="1">
                          <a:effectLst/>
                        </a:rPr>
                        <a:t>ordinul</a:t>
                      </a:r>
                      <a:r>
                        <a:rPr lang="en-US" sz="1200" dirty="0">
                          <a:effectLst/>
                        </a:rPr>
                        <a:t> de </a:t>
                      </a:r>
                      <a:r>
                        <a:rPr lang="en-US" sz="1200" dirty="0" err="1">
                          <a:effectLst/>
                        </a:rPr>
                        <a:t>înfiinţare</a:t>
                      </a:r>
                      <a:r>
                        <a:rPr lang="en-US" sz="1200" dirty="0">
                          <a:effectLst/>
                        </a:rPr>
                        <a:t> a </a:t>
                      </a:r>
                      <a:r>
                        <a:rPr lang="en-US" sz="1200" dirty="0" err="1">
                          <a:effectLst/>
                        </a:rPr>
                        <a:t>serviciului</a:t>
                      </a:r>
                      <a:r>
                        <a:rPr lang="en-US" sz="1200" dirty="0">
                          <a:effectLst/>
                        </a:rPr>
                        <a:t> de </a:t>
                      </a:r>
                      <a:r>
                        <a:rPr lang="en-US" sz="1200" dirty="0" err="1">
                          <a:effectLst/>
                        </a:rPr>
                        <a:t>protecţie</a:t>
                      </a:r>
                      <a:r>
                        <a:rPr lang="en-US" sz="1200" dirty="0">
                          <a:effectLst/>
                        </a:rPr>
                        <a:t> </a:t>
                      </a:r>
                      <a:r>
                        <a:rPr lang="en-US" sz="1200" dirty="0" err="1">
                          <a:effectLst/>
                        </a:rPr>
                        <a:t>şi</a:t>
                      </a:r>
                      <a:r>
                        <a:rPr lang="en-US" sz="1200" dirty="0">
                          <a:effectLst/>
                        </a:rPr>
                        <a:t> </a:t>
                      </a:r>
                      <a:r>
                        <a:rPr lang="en-US" sz="1200" dirty="0" err="1">
                          <a:effectLst/>
                        </a:rPr>
                        <a:t>prevenire</a:t>
                      </a:r>
                      <a:r>
                        <a:rPr lang="en-US" sz="1200" dirty="0">
                          <a:effectLst/>
                        </a:rPr>
                        <a:t>/</a:t>
                      </a:r>
                      <a:r>
                        <a:rPr lang="en-US" sz="1200" dirty="0" err="1">
                          <a:effectLst/>
                        </a:rPr>
                        <a:t>ori</a:t>
                      </a:r>
                      <a:r>
                        <a:rPr lang="en-US" sz="1200" dirty="0">
                          <a:effectLst/>
                        </a:rPr>
                        <a:t>  </a:t>
                      </a:r>
                      <a:r>
                        <a:rPr lang="en-US" sz="1200" dirty="0" err="1">
                          <a:effectLst/>
                        </a:rPr>
                        <a:t>decizia</a:t>
                      </a:r>
                      <a:r>
                        <a:rPr lang="en-US" sz="1200" dirty="0">
                          <a:effectLst/>
                        </a:rPr>
                        <a:t> de a </a:t>
                      </a:r>
                      <a:r>
                        <a:rPr lang="en-US" sz="1200" dirty="0" err="1">
                          <a:effectLst/>
                        </a:rPr>
                        <a:t>recurge</a:t>
                      </a:r>
                      <a:r>
                        <a:rPr lang="en-US" sz="1200" dirty="0">
                          <a:effectLst/>
                        </a:rPr>
                        <a:t> la </a:t>
                      </a:r>
                      <a:r>
                        <a:rPr lang="en-US" sz="1200" dirty="0" err="1">
                          <a:effectLst/>
                        </a:rPr>
                        <a:t>servicii</a:t>
                      </a:r>
                      <a:r>
                        <a:rPr lang="en-US" sz="1200" dirty="0">
                          <a:effectLst/>
                        </a:rPr>
                        <a:t> </a:t>
                      </a:r>
                      <a:r>
                        <a:rPr lang="en-US" sz="1200" dirty="0" err="1">
                          <a:effectLst/>
                        </a:rPr>
                        <a:t>externe</a:t>
                      </a:r>
                      <a:r>
                        <a:rPr lang="en-US" sz="1200" dirty="0">
                          <a:effectLst/>
                        </a:rPr>
                        <a:t> de </a:t>
                      </a:r>
                      <a:r>
                        <a:rPr lang="en-US" sz="1200" dirty="0" err="1">
                          <a:effectLst/>
                        </a:rPr>
                        <a:t>protecţie</a:t>
                      </a:r>
                      <a:r>
                        <a:rPr lang="en-US" sz="1200" dirty="0">
                          <a:effectLst/>
                        </a:rPr>
                        <a:t> </a:t>
                      </a:r>
                      <a:r>
                        <a:rPr lang="en-US" sz="1200" dirty="0" err="1">
                          <a:effectLst/>
                        </a:rPr>
                        <a:t>şi</a:t>
                      </a:r>
                      <a:r>
                        <a:rPr lang="en-US" sz="1200" dirty="0">
                          <a:effectLst/>
                        </a:rPr>
                        <a:t> </a:t>
                      </a:r>
                      <a:r>
                        <a:rPr lang="en-US" sz="1200" dirty="0" err="1">
                          <a:effectLst/>
                        </a:rPr>
                        <a:t>prevenire</a:t>
                      </a:r>
                      <a:r>
                        <a:rPr lang="en-US" sz="1200" dirty="0">
                          <a:effectLst/>
                        </a:rPr>
                        <a:t>/</a:t>
                      </a:r>
                      <a:r>
                        <a:rPr lang="en-US" sz="1200" dirty="0" err="1">
                          <a:effectLst/>
                        </a:rPr>
                        <a:t>ori</a:t>
                      </a:r>
                      <a:r>
                        <a:rPr lang="en-US" sz="1200" dirty="0">
                          <a:effectLst/>
                        </a:rPr>
                        <a:t> </a:t>
                      </a:r>
                      <a:r>
                        <a:rPr lang="en-US" sz="1200" dirty="0" err="1">
                          <a:effectLst/>
                        </a:rPr>
                        <a:t>conducătorul</a:t>
                      </a:r>
                      <a:r>
                        <a:rPr lang="en-US" sz="1200" dirty="0">
                          <a:effectLst/>
                        </a:rPr>
                        <a:t> </a:t>
                      </a:r>
                      <a:r>
                        <a:rPr lang="en-US" sz="1200" dirty="0" err="1">
                          <a:effectLst/>
                        </a:rPr>
                        <a:t>unităţii</a:t>
                      </a:r>
                      <a:r>
                        <a:rPr lang="en-US" sz="1200" dirty="0">
                          <a:effectLst/>
                        </a:rPr>
                        <a:t> </a:t>
                      </a:r>
                      <a:r>
                        <a:rPr lang="en-US" sz="1200" dirty="0" err="1">
                          <a:effectLst/>
                        </a:rPr>
                        <a:t>îşi</a:t>
                      </a:r>
                      <a:r>
                        <a:rPr lang="en-US" sz="1200" dirty="0">
                          <a:effectLst/>
                        </a:rPr>
                        <a:t> </a:t>
                      </a:r>
                      <a:r>
                        <a:rPr lang="en-US" sz="1200" dirty="0" err="1">
                          <a:effectLst/>
                        </a:rPr>
                        <a:t>asumă</a:t>
                      </a:r>
                      <a:r>
                        <a:rPr lang="en-US" sz="1200" dirty="0">
                          <a:effectLst/>
                        </a:rPr>
                        <a:t> </a:t>
                      </a:r>
                      <a:r>
                        <a:rPr lang="en-US" sz="1200" dirty="0" err="1">
                          <a:effectLst/>
                        </a:rPr>
                        <a:t>atribuţiile</a:t>
                      </a:r>
                      <a:r>
                        <a:rPr lang="en-US" sz="1200" dirty="0">
                          <a:effectLst/>
                        </a:rPr>
                        <a:t> de </a:t>
                      </a:r>
                      <a:r>
                        <a:rPr lang="en-US" sz="1200" dirty="0" err="1">
                          <a:effectLst/>
                        </a:rPr>
                        <a:t>protecţie</a:t>
                      </a:r>
                      <a:r>
                        <a:rPr lang="en-US" sz="1200" dirty="0">
                          <a:effectLst/>
                        </a:rPr>
                        <a:t> </a:t>
                      </a:r>
                      <a:r>
                        <a:rPr lang="en-US" sz="1200" dirty="0" err="1">
                          <a:effectLst/>
                        </a:rPr>
                        <a:t>şi</a:t>
                      </a:r>
                      <a:r>
                        <a:rPr lang="en-US" sz="1200" dirty="0">
                          <a:effectLst/>
                        </a:rPr>
                        <a:t> </a:t>
                      </a:r>
                      <a:r>
                        <a:rPr lang="en-US" sz="1200" dirty="0" err="1">
                          <a:effectLst/>
                        </a:rPr>
                        <a:t>prevenire</a:t>
                      </a:r>
                      <a:endParaRPr lang="ru-RU" sz="1200" dirty="0">
                        <a:effectLst/>
                        <a:latin typeface="Times New Roman" panose="02020603050405020304" pitchFamily="18" charset="0"/>
                        <a:ea typeface="Times New Roman" panose="02020603050405020304" pitchFamily="18" charset="0"/>
                      </a:endParaRPr>
                    </a:p>
                  </a:txBody>
                  <a:tcPr marL="29549" marR="33859" marT="33859" marB="33859"/>
                </a:tc>
                <a:tc>
                  <a:txBody>
                    <a:bodyPr/>
                    <a:lstStyle/>
                    <a:p>
                      <a:pPr>
                        <a:spcAft>
                          <a:spcPts val="0"/>
                        </a:spcAft>
                      </a:pPr>
                      <a:r>
                        <a:rPr lang="ro-RO" sz="1200">
                          <a:effectLst/>
                        </a:rPr>
                        <a:t>Regulamentul privind modul de organizare a activităţilor de protecţie a lucrătorilor la locul de muncă şi prevenire a riscurilor profesionale, aprobat prin Hotărârea Guvernului nr.95 din 5 februarie 2009 (pct.10)</a:t>
                      </a:r>
                      <a:endParaRPr lang="ru-RU" sz="1200">
                        <a:effectLst/>
                      </a:endParaRPr>
                    </a:p>
                    <a:p>
                      <a:pPr>
                        <a:spcAft>
                          <a:spcPts val="0"/>
                        </a:spcAft>
                      </a:pPr>
                      <a:r>
                        <a:rPr lang="ro-RO" sz="1200">
                          <a:effectLst/>
                        </a:rPr>
                        <a:t> </a:t>
                      </a:r>
                      <a:endParaRPr lang="ru-RU" sz="1200">
                        <a:effectLst/>
                        <a:latin typeface="Times New Roman" panose="02020603050405020304" pitchFamily="18" charset="0"/>
                        <a:ea typeface="Times New Roman" panose="02020603050405020304" pitchFamily="18" charset="0"/>
                      </a:endParaRPr>
                    </a:p>
                  </a:txBody>
                  <a:tcPr marL="29549" marR="33859" marT="33859" marB="33859"/>
                </a:tc>
                <a:extLst>
                  <a:ext uri="{0D108BD9-81ED-4DB2-BD59-A6C34878D82A}">
                    <a16:rowId xmlns:a16="http://schemas.microsoft.com/office/drawing/2014/main" val="3931187632"/>
                  </a:ext>
                </a:extLst>
              </a:tr>
              <a:tr h="1326695">
                <a:tc>
                  <a:txBody>
                    <a:bodyPr/>
                    <a:lstStyle/>
                    <a:p>
                      <a:pPr algn="ctr">
                        <a:spcAft>
                          <a:spcPts val="0"/>
                        </a:spcAft>
                      </a:pPr>
                      <a:r>
                        <a:rPr lang="ru-RU" sz="1400">
                          <a:effectLst/>
                        </a:rPr>
                        <a:t>2</a:t>
                      </a:r>
                      <a:endParaRPr lang="ru-RU" sz="1200">
                        <a:effectLst/>
                        <a:latin typeface="Times New Roman" panose="02020603050405020304" pitchFamily="18" charset="0"/>
                        <a:ea typeface="Times New Roman" panose="02020603050405020304" pitchFamily="18" charset="0"/>
                      </a:endParaRPr>
                    </a:p>
                  </a:txBody>
                  <a:tcPr marL="29549" marR="33859" marT="33859" marB="33859"/>
                </a:tc>
                <a:tc>
                  <a:txBody>
                    <a:bodyPr/>
                    <a:lstStyle/>
                    <a:p>
                      <a:pPr>
                        <a:spcAft>
                          <a:spcPts val="0"/>
                        </a:spcAft>
                      </a:pPr>
                      <a:r>
                        <a:rPr lang="en-US" sz="1200" dirty="0" err="1">
                          <a:effectLst/>
                        </a:rPr>
                        <a:t>Documentul</a:t>
                      </a:r>
                      <a:r>
                        <a:rPr lang="en-US" sz="1200" dirty="0">
                          <a:effectLst/>
                        </a:rPr>
                        <a:t> </a:t>
                      </a:r>
                      <a:r>
                        <a:rPr lang="en-US" sz="1200" dirty="0" err="1">
                          <a:effectLst/>
                        </a:rPr>
                        <a:t>ce</a:t>
                      </a:r>
                      <a:r>
                        <a:rPr lang="en-US" sz="1200" dirty="0">
                          <a:effectLst/>
                        </a:rPr>
                        <a:t> </a:t>
                      </a:r>
                      <a:r>
                        <a:rPr lang="en-US" sz="1200" dirty="0" err="1">
                          <a:effectLst/>
                        </a:rPr>
                        <a:t>confirmă</a:t>
                      </a:r>
                      <a:r>
                        <a:rPr lang="en-US" sz="1200" dirty="0">
                          <a:effectLst/>
                        </a:rPr>
                        <a:t> </a:t>
                      </a:r>
                      <a:r>
                        <a:rPr lang="en-US" sz="1200" dirty="0" err="1">
                          <a:effectLst/>
                        </a:rPr>
                        <a:t>pregătirea</a:t>
                      </a:r>
                      <a:r>
                        <a:rPr lang="en-US" sz="1200" dirty="0">
                          <a:effectLst/>
                        </a:rPr>
                        <a:t> </a:t>
                      </a:r>
                      <a:r>
                        <a:rPr lang="en-US" sz="1200" dirty="0" err="1">
                          <a:effectLst/>
                        </a:rPr>
                        <a:t>în</a:t>
                      </a:r>
                      <a:r>
                        <a:rPr lang="en-US" sz="1200" dirty="0">
                          <a:effectLst/>
                        </a:rPr>
                        <a:t> </a:t>
                      </a:r>
                      <a:r>
                        <a:rPr lang="en-US" sz="1200" dirty="0" err="1">
                          <a:effectLst/>
                        </a:rPr>
                        <a:t>domeniul</a:t>
                      </a:r>
                      <a:r>
                        <a:rPr lang="en-US" sz="1200" dirty="0">
                          <a:effectLst/>
                        </a:rPr>
                        <a:t> </a:t>
                      </a:r>
                      <a:r>
                        <a:rPr lang="en-US" sz="1200" dirty="0" err="1">
                          <a:effectLst/>
                        </a:rPr>
                        <a:t>securităţii</a:t>
                      </a:r>
                      <a:r>
                        <a:rPr lang="en-US" sz="1200" dirty="0">
                          <a:effectLst/>
                        </a:rPr>
                        <a:t> </a:t>
                      </a:r>
                      <a:r>
                        <a:rPr lang="en-US" sz="1200" dirty="0" err="1">
                          <a:effectLst/>
                        </a:rPr>
                        <a:t>şi</a:t>
                      </a:r>
                      <a:r>
                        <a:rPr lang="en-US" sz="1200" dirty="0">
                          <a:effectLst/>
                        </a:rPr>
                        <a:t> </a:t>
                      </a:r>
                      <a:r>
                        <a:rPr lang="en-US" sz="1200" dirty="0" err="1">
                          <a:effectLst/>
                        </a:rPr>
                        <a:t>sănătăţii</a:t>
                      </a:r>
                      <a:r>
                        <a:rPr lang="en-US" sz="1200" dirty="0">
                          <a:effectLst/>
                        </a:rPr>
                        <a:t> </a:t>
                      </a:r>
                      <a:r>
                        <a:rPr lang="en-US" sz="1200" dirty="0" err="1">
                          <a:effectLst/>
                        </a:rPr>
                        <a:t>în</a:t>
                      </a:r>
                      <a:r>
                        <a:rPr lang="en-US" sz="1200" dirty="0">
                          <a:effectLst/>
                        </a:rPr>
                        <a:t> </a:t>
                      </a:r>
                      <a:r>
                        <a:rPr lang="en-US" sz="1200" dirty="0" err="1">
                          <a:effectLst/>
                        </a:rPr>
                        <a:t>muncă</a:t>
                      </a:r>
                      <a:r>
                        <a:rPr lang="en-US" sz="1200" dirty="0">
                          <a:effectLst/>
                        </a:rPr>
                        <a:t> a </a:t>
                      </a:r>
                      <a:r>
                        <a:rPr lang="en-US" sz="1200" dirty="0" err="1">
                          <a:effectLst/>
                        </a:rPr>
                        <a:t>lucrătorului</a:t>
                      </a:r>
                      <a:r>
                        <a:rPr lang="en-US" sz="1200" dirty="0">
                          <a:effectLst/>
                        </a:rPr>
                        <a:t> (</a:t>
                      </a:r>
                      <a:r>
                        <a:rPr lang="en-US" sz="1200" dirty="0" err="1">
                          <a:effectLst/>
                        </a:rPr>
                        <a:t>lucrătorilor</a:t>
                      </a:r>
                      <a:r>
                        <a:rPr lang="en-US" sz="1200" dirty="0">
                          <a:effectLst/>
                        </a:rPr>
                        <a:t>) </a:t>
                      </a:r>
                      <a:r>
                        <a:rPr lang="en-US" sz="1200" dirty="0" err="1">
                          <a:effectLst/>
                        </a:rPr>
                        <a:t>responsabil</a:t>
                      </a:r>
                      <a:r>
                        <a:rPr lang="en-US" sz="1200" dirty="0">
                          <a:effectLst/>
                        </a:rPr>
                        <a:t> de </a:t>
                      </a:r>
                      <a:r>
                        <a:rPr lang="en-US" sz="1200" dirty="0" err="1">
                          <a:effectLst/>
                        </a:rPr>
                        <a:t>activităţile</a:t>
                      </a:r>
                      <a:r>
                        <a:rPr lang="en-US" sz="1200" dirty="0">
                          <a:effectLst/>
                        </a:rPr>
                        <a:t> de </a:t>
                      </a:r>
                      <a:r>
                        <a:rPr lang="en-US" sz="1200" dirty="0" err="1">
                          <a:effectLst/>
                        </a:rPr>
                        <a:t>protecţie</a:t>
                      </a:r>
                      <a:r>
                        <a:rPr lang="en-US" sz="1200" dirty="0">
                          <a:effectLst/>
                        </a:rPr>
                        <a:t> </a:t>
                      </a:r>
                      <a:r>
                        <a:rPr lang="en-US" sz="1200" dirty="0" err="1">
                          <a:effectLst/>
                        </a:rPr>
                        <a:t>şi</a:t>
                      </a:r>
                      <a:r>
                        <a:rPr lang="en-US" sz="1200" dirty="0">
                          <a:effectLst/>
                        </a:rPr>
                        <a:t> </a:t>
                      </a:r>
                      <a:r>
                        <a:rPr lang="en-US" sz="1200" dirty="0" err="1">
                          <a:effectLst/>
                        </a:rPr>
                        <a:t>prevenire</a:t>
                      </a:r>
                      <a:r>
                        <a:rPr lang="en-US" sz="1200" dirty="0">
                          <a:effectLst/>
                        </a:rPr>
                        <a:t> a </a:t>
                      </a:r>
                      <a:r>
                        <a:rPr lang="en-US" sz="1200" dirty="0" err="1">
                          <a:effectLst/>
                        </a:rPr>
                        <a:t>riscurilor</a:t>
                      </a:r>
                      <a:r>
                        <a:rPr lang="en-US" sz="1200" dirty="0">
                          <a:effectLst/>
                        </a:rPr>
                        <a:t> </a:t>
                      </a:r>
                      <a:r>
                        <a:rPr lang="en-US" sz="1200" dirty="0" err="1">
                          <a:effectLst/>
                        </a:rPr>
                        <a:t>profesionale</a:t>
                      </a:r>
                      <a:r>
                        <a:rPr lang="en-US" sz="1200" dirty="0">
                          <a:effectLst/>
                        </a:rPr>
                        <a:t> </a:t>
                      </a:r>
                      <a:r>
                        <a:rPr lang="en-US" sz="1200" dirty="0" err="1">
                          <a:effectLst/>
                        </a:rPr>
                        <a:t>în</a:t>
                      </a:r>
                      <a:r>
                        <a:rPr lang="en-US" sz="1200" dirty="0">
                          <a:effectLst/>
                        </a:rPr>
                        <a:t> </a:t>
                      </a:r>
                      <a:r>
                        <a:rPr lang="en-US" sz="1200" dirty="0" err="1">
                          <a:effectLst/>
                        </a:rPr>
                        <a:t>unitate</a:t>
                      </a:r>
                      <a:r>
                        <a:rPr lang="en-US" sz="1200" dirty="0">
                          <a:effectLst/>
                        </a:rPr>
                        <a:t> (</a:t>
                      </a:r>
                      <a:r>
                        <a:rPr lang="en-US" sz="1200" dirty="0" err="1">
                          <a:effectLst/>
                        </a:rPr>
                        <a:t>certificat</a:t>
                      </a:r>
                      <a:r>
                        <a:rPr lang="en-US" sz="1200" dirty="0">
                          <a:effectLst/>
                        </a:rPr>
                        <a:t> de </a:t>
                      </a:r>
                      <a:r>
                        <a:rPr lang="en-US" sz="1200" dirty="0" err="1">
                          <a:effectLst/>
                        </a:rPr>
                        <a:t>instruire</a:t>
                      </a:r>
                      <a:r>
                        <a:rPr lang="en-US" sz="1200" dirty="0">
                          <a:effectLst/>
                        </a:rPr>
                        <a:t> </a:t>
                      </a:r>
                      <a:r>
                        <a:rPr lang="en-US" sz="1200" dirty="0" err="1">
                          <a:effectLst/>
                        </a:rPr>
                        <a:t>sau</a:t>
                      </a:r>
                      <a:r>
                        <a:rPr lang="en-US" sz="1200" dirty="0">
                          <a:effectLst/>
                        </a:rPr>
                        <a:t> </a:t>
                      </a:r>
                      <a:r>
                        <a:rPr lang="en-US" sz="1200" dirty="0" err="1">
                          <a:effectLst/>
                        </a:rPr>
                        <a:t>proces</a:t>
                      </a:r>
                      <a:r>
                        <a:rPr lang="en-US" sz="1200" dirty="0">
                          <a:effectLst/>
                        </a:rPr>
                        <a:t>-verbal)</a:t>
                      </a:r>
                      <a:endParaRPr lang="ru-RU" sz="1200" dirty="0">
                        <a:effectLst/>
                      </a:endParaRPr>
                    </a:p>
                    <a:p>
                      <a:pPr>
                        <a:spcAft>
                          <a:spcPts val="0"/>
                        </a:spcAft>
                      </a:pPr>
                      <a:r>
                        <a:rPr lang="en-US" sz="1200" dirty="0">
                          <a:effectLst/>
                        </a:rPr>
                        <a:t> </a:t>
                      </a:r>
                      <a:endParaRPr lang="ru-RU" sz="1200" dirty="0">
                        <a:effectLst/>
                        <a:latin typeface="Times New Roman" panose="02020603050405020304" pitchFamily="18" charset="0"/>
                        <a:ea typeface="Times New Roman" panose="02020603050405020304" pitchFamily="18" charset="0"/>
                      </a:endParaRPr>
                    </a:p>
                  </a:txBody>
                  <a:tcPr marL="29549" marR="33859" marT="33859" marB="33859"/>
                </a:tc>
                <a:tc>
                  <a:txBody>
                    <a:bodyPr/>
                    <a:lstStyle/>
                    <a:p>
                      <a:pPr>
                        <a:spcAft>
                          <a:spcPts val="0"/>
                        </a:spcAft>
                      </a:pPr>
                      <a:r>
                        <a:rPr lang="ro-RO" sz="1200" dirty="0">
                          <a:effectLst/>
                        </a:rPr>
                        <a:t>Legea securităţii şi sănătăţii în muncă nr.186 din 10 iulie 2008 (art. 17 (7))</a:t>
                      </a:r>
                      <a:endParaRPr lang="ru-RU" sz="1200" dirty="0">
                        <a:effectLst/>
                      </a:endParaRPr>
                    </a:p>
                    <a:p>
                      <a:pPr>
                        <a:spcAft>
                          <a:spcPts val="0"/>
                        </a:spcAft>
                      </a:pPr>
                      <a:r>
                        <a:rPr lang="ro-RO" sz="1200" dirty="0">
                          <a:effectLst/>
                        </a:rPr>
                        <a:t>Regulamentul privind modul de organizare a activităţilor de protecţie a lucrătorilor la locul de muncă şi prevenire a riscurilor profesionale, aprobat prin Hotărârea Guvernului nr.95 din 5 februarie 2009 (pct.39)</a:t>
                      </a:r>
                      <a:endParaRPr lang="ru-RU" sz="1200" dirty="0">
                        <a:effectLst/>
                        <a:latin typeface="Times New Roman" panose="02020603050405020304" pitchFamily="18" charset="0"/>
                        <a:ea typeface="Times New Roman" panose="02020603050405020304" pitchFamily="18" charset="0"/>
                      </a:endParaRPr>
                    </a:p>
                  </a:txBody>
                  <a:tcPr marL="29549" marR="33859" marT="33859" marB="33859"/>
                </a:tc>
                <a:extLst>
                  <a:ext uri="{0D108BD9-81ED-4DB2-BD59-A6C34878D82A}">
                    <a16:rowId xmlns:a16="http://schemas.microsoft.com/office/drawing/2014/main" val="3328264963"/>
                  </a:ext>
                </a:extLst>
              </a:tr>
              <a:tr h="1326695">
                <a:tc>
                  <a:txBody>
                    <a:bodyPr/>
                    <a:lstStyle/>
                    <a:p>
                      <a:pPr algn="ctr">
                        <a:spcAft>
                          <a:spcPts val="0"/>
                        </a:spcAft>
                      </a:pPr>
                      <a:r>
                        <a:rPr lang="en-US" sz="1400">
                          <a:effectLst/>
                        </a:rPr>
                        <a:t>3</a:t>
                      </a:r>
                      <a:endParaRPr lang="ru-RU" sz="1200">
                        <a:effectLst/>
                        <a:latin typeface="Times New Roman" panose="02020603050405020304" pitchFamily="18" charset="0"/>
                        <a:ea typeface="Times New Roman" panose="02020603050405020304" pitchFamily="18" charset="0"/>
                      </a:endParaRPr>
                    </a:p>
                  </a:txBody>
                  <a:tcPr marL="29549" marR="33859" marT="33859" marB="33859"/>
                </a:tc>
                <a:tc>
                  <a:txBody>
                    <a:bodyPr/>
                    <a:lstStyle/>
                    <a:p>
                      <a:pPr>
                        <a:spcAft>
                          <a:spcPts val="0"/>
                        </a:spcAft>
                      </a:pPr>
                      <a:r>
                        <a:rPr lang="en-US" sz="1200">
                          <a:effectLst/>
                        </a:rPr>
                        <a:t>Documentul ce confirmă pregătirea în domeniul securităţii şi sănătăţii în muncă a conducătorului unității (certificat de instruire sau proces-verbal)</a:t>
                      </a:r>
                      <a:endParaRPr lang="ru-RU" sz="1200">
                        <a:effectLst/>
                      </a:endParaRPr>
                    </a:p>
                    <a:p>
                      <a:pPr>
                        <a:spcAft>
                          <a:spcPts val="0"/>
                        </a:spcAft>
                      </a:pPr>
                      <a:r>
                        <a:rPr lang="en-US" sz="1200">
                          <a:effectLst/>
                        </a:rPr>
                        <a:t> </a:t>
                      </a:r>
                      <a:endParaRPr lang="ru-RU" sz="1200">
                        <a:effectLst/>
                      </a:endParaRPr>
                    </a:p>
                    <a:p>
                      <a:pPr>
                        <a:spcAft>
                          <a:spcPts val="0"/>
                        </a:spcAft>
                      </a:pPr>
                      <a:r>
                        <a:rPr lang="en-US" sz="1200">
                          <a:effectLst/>
                        </a:rPr>
                        <a:t> </a:t>
                      </a:r>
                      <a:endParaRPr lang="ru-RU" sz="1200">
                        <a:effectLst/>
                        <a:latin typeface="Times New Roman" panose="02020603050405020304" pitchFamily="18" charset="0"/>
                        <a:ea typeface="Times New Roman" panose="02020603050405020304" pitchFamily="18" charset="0"/>
                      </a:endParaRPr>
                    </a:p>
                  </a:txBody>
                  <a:tcPr marL="29549" marR="33859" marT="33859" marB="33859"/>
                </a:tc>
                <a:tc>
                  <a:txBody>
                    <a:bodyPr/>
                    <a:lstStyle/>
                    <a:p>
                      <a:pPr>
                        <a:spcAft>
                          <a:spcPts val="0"/>
                        </a:spcAft>
                      </a:pPr>
                      <a:r>
                        <a:rPr lang="ro-RO" sz="1200" dirty="0">
                          <a:effectLst/>
                        </a:rPr>
                        <a:t>Legea securităţii şi sănătăţii în muncă nr.186 din 10 iulie 2008 (art. 17 (7))</a:t>
                      </a:r>
                      <a:endParaRPr lang="ru-RU" sz="1200" dirty="0">
                        <a:effectLst/>
                      </a:endParaRPr>
                    </a:p>
                    <a:p>
                      <a:pPr>
                        <a:spcAft>
                          <a:spcPts val="0"/>
                        </a:spcAft>
                      </a:pPr>
                      <a:r>
                        <a:rPr lang="ro-RO" sz="1200" dirty="0">
                          <a:effectLst/>
                        </a:rPr>
                        <a:t>Regulamentul privind modul de organizare a activităţilor de protecţie a lucrătorilor la locul de muncă şi prevenire a riscurilor profesionale, aprobat prin Hotărârea Guvernului nr.95 din 5 februarie 2009 (pct.39)</a:t>
                      </a:r>
                      <a:endParaRPr lang="ru-RU" sz="1200" dirty="0">
                        <a:effectLst/>
                        <a:latin typeface="Times New Roman" panose="02020603050405020304" pitchFamily="18" charset="0"/>
                        <a:ea typeface="Times New Roman" panose="02020603050405020304" pitchFamily="18" charset="0"/>
                      </a:endParaRPr>
                    </a:p>
                  </a:txBody>
                  <a:tcPr marL="29549" marR="33859" marT="33859" marB="33859"/>
                </a:tc>
                <a:extLst>
                  <a:ext uri="{0D108BD9-81ED-4DB2-BD59-A6C34878D82A}">
                    <a16:rowId xmlns:a16="http://schemas.microsoft.com/office/drawing/2014/main" val="4209671080"/>
                  </a:ext>
                </a:extLst>
              </a:tr>
            </a:tbl>
          </a:graphicData>
        </a:graphic>
      </p:graphicFrame>
      <p:sp>
        <p:nvSpPr>
          <p:cNvPr id="5" name="Rectangle 1">
            <a:extLst>
              <a:ext uri="{FF2B5EF4-FFF2-40B4-BE49-F238E27FC236}">
                <a16:creationId xmlns:a16="http://schemas.microsoft.com/office/drawing/2014/main" id="{4CC6C2C7-93D5-4935-BA13-8368A4418C6C}"/>
              </a:ext>
            </a:extLst>
          </p:cNvPr>
          <p:cNvSpPr>
            <a:spLocks noChangeArrowheads="1"/>
          </p:cNvSpPr>
          <p:nvPr/>
        </p:nvSpPr>
        <p:spPr bwMode="auto">
          <a:xfrm>
            <a:off x="274641" y="1414463"/>
            <a:ext cx="1157016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13146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C0530411-DFB3-4280-8AA4-DCEB11976643}"/>
              </a:ext>
            </a:extLst>
          </p:cNvPr>
          <p:cNvGraphicFramePr>
            <a:graphicFrameLocks noGrp="1"/>
          </p:cNvGraphicFramePr>
          <p:nvPr>
            <p:ph idx="1"/>
            <p:extLst>
              <p:ext uri="{D42A27DB-BD31-4B8C-83A1-F6EECF244321}">
                <p14:modId xmlns:p14="http://schemas.microsoft.com/office/powerpoint/2010/main" val="4101540490"/>
              </p:ext>
            </p:extLst>
          </p:nvPr>
        </p:nvGraphicFramePr>
        <p:xfrm>
          <a:off x="323528" y="260648"/>
          <a:ext cx="8280920" cy="5498092"/>
        </p:xfrm>
        <a:graphic>
          <a:graphicData uri="http://schemas.openxmlformats.org/drawingml/2006/table">
            <a:tbl>
              <a:tblPr firstRow="1" firstCol="1" bandRow="1">
                <a:tableStyleId>{5C22544A-7EE6-4342-B048-85BDC9FD1C3A}</a:tableStyleId>
              </a:tblPr>
              <a:tblGrid>
                <a:gridCol w="454536">
                  <a:extLst>
                    <a:ext uri="{9D8B030D-6E8A-4147-A177-3AD203B41FA5}">
                      <a16:colId xmlns:a16="http://schemas.microsoft.com/office/drawing/2014/main" val="1113531883"/>
                    </a:ext>
                  </a:extLst>
                </a:gridCol>
                <a:gridCol w="3970010">
                  <a:extLst>
                    <a:ext uri="{9D8B030D-6E8A-4147-A177-3AD203B41FA5}">
                      <a16:colId xmlns:a16="http://schemas.microsoft.com/office/drawing/2014/main" val="3150947896"/>
                    </a:ext>
                  </a:extLst>
                </a:gridCol>
                <a:gridCol w="3856374">
                  <a:extLst>
                    <a:ext uri="{9D8B030D-6E8A-4147-A177-3AD203B41FA5}">
                      <a16:colId xmlns:a16="http://schemas.microsoft.com/office/drawing/2014/main" val="3277787506"/>
                    </a:ext>
                  </a:extLst>
                </a:gridCol>
              </a:tblGrid>
              <a:tr h="208091">
                <a:tc>
                  <a:txBody>
                    <a:bodyPr/>
                    <a:lstStyle/>
                    <a:p>
                      <a:pPr algn="ctr">
                        <a:spcAft>
                          <a:spcPts val="0"/>
                        </a:spcAft>
                      </a:pPr>
                      <a:r>
                        <a:rPr lang="ru-RU" sz="1200" dirty="0" err="1">
                          <a:effectLst/>
                          <a:latin typeface="Arial" panose="020B0604020202020204" pitchFamily="34" charset="0"/>
                          <a:cs typeface="Arial" panose="020B0604020202020204" pitchFamily="34" charset="0"/>
                        </a:rPr>
                        <a:t>Nr</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crt</a:t>
                      </a:r>
                      <a:r>
                        <a:rPr lang="ru-RU" sz="1200" dirty="0">
                          <a:effectLst/>
                          <a:latin typeface="Arial" panose="020B0604020202020204" pitchFamily="34" charset="0"/>
                          <a:cs typeface="Arial" panose="020B0604020202020204" pitchFamily="34" charset="0"/>
                        </a:rPr>
                        <a:t>.</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2129" marR="13898" marT="13898" marB="13898"/>
                </a:tc>
                <a:tc>
                  <a:txBody>
                    <a:bodyPr/>
                    <a:lstStyle/>
                    <a:p>
                      <a:pPr algn="ctr">
                        <a:spcAft>
                          <a:spcPts val="0"/>
                        </a:spcAft>
                      </a:pPr>
                      <a:r>
                        <a:rPr lang="ru-RU" sz="1200" dirty="0" err="1">
                          <a:effectLst/>
                          <a:latin typeface="Arial" panose="020B0604020202020204" pitchFamily="34" charset="0"/>
                          <a:cs typeface="Arial" panose="020B0604020202020204" pitchFamily="34" charset="0"/>
                        </a:rPr>
                        <a:t>Tipul</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documentului</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2129" marR="13898" marT="13898" marB="13898"/>
                </a:tc>
                <a:tc>
                  <a:txBody>
                    <a:bodyPr/>
                    <a:lstStyle/>
                    <a:p>
                      <a:pPr algn="ctr">
                        <a:spcAft>
                          <a:spcPts val="0"/>
                        </a:spcAft>
                      </a:pPr>
                      <a:r>
                        <a:rPr lang="en-US" sz="1200">
                          <a:effectLst/>
                          <a:latin typeface="Arial" panose="020B0604020202020204" pitchFamily="34" charset="0"/>
                          <a:cs typeface="Arial" panose="020B0604020202020204" pitchFamily="34" charset="0"/>
                        </a:rPr>
                        <a:t>Actul normativ care reglamentează elaborarea/ perfectarea documentului </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2129" marR="13898" marT="13898" marB="13898"/>
                </a:tc>
                <a:extLst>
                  <a:ext uri="{0D108BD9-81ED-4DB2-BD59-A6C34878D82A}">
                    <a16:rowId xmlns:a16="http://schemas.microsoft.com/office/drawing/2014/main" val="2509237286"/>
                  </a:ext>
                </a:extLst>
              </a:tr>
              <a:tr h="648072">
                <a:tc>
                  <a:txBody>
                    <a:bodyPr/>
                    <a:lstStyle/>
                    <a:p>
                      <a:pPr algn="ctr">
                        <a:spcAft>
                          <a:spcPts val="0"/>
                        </a:spcAft>
                      </a:pPr>
                      <a:r>
                        <a:rPr lang="en-US" sz="1200" dirty="0">
                          <a:effectLst/>
                          <a:latin typeface="Arial" panose="020B0604020202020204" pitchFamily="34" charset="0"/>
                          <a:cs typeface="Arial" panose="020B0604020202020204" pitchFamily="34" charset="0"/>
                        </a:rPr>
                        <a:t>4</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2129" marR="13898" marT="13898" marB="13898"/>
                </a:tc>
                <a:tc>
                  <a:txBody>
                    <a:bodyPr/>
                    <a:lstStyle/>
                    <a:p>
                      <a:pPr>
                        <a:spcAft>
                          <a:spcPts val="0"/>
                        </a:spcAft>
                      </a:pPr>
                      <a:r>
                        <a:rPr lang="en-US" sz="1200" dirty="0" err="1">
                          <a:effectLst/>
                          <a:latin typeface="Arial" panose="020B0604020202020204" pitchFamily="34" charset="0"/>
                          <a:cs typeface="Arial" panose="020B0604020202020204" pitchFamily="34" charset="0"/>
                        </a:rPr>
                        <a:t>Instrucţiunilor</a:t>
                      </a:r>
                      <a:r>
                        <a:rPr lang="en-US" sz="1200" dirty="0">
                          <a:effectLst/>
                          <a:latin typeface="Arial" panose="020B0604020202020204" pitchFamily="34" charset="0"/>
                          <a:cs typeface="Arial" panose="020B0604020202020204" pitchFamily="34" charset="0"/>
                        </a:rPr>
                        <a:t> de </a:t>
                      </a:r>
                      <a:r>
                        <a:rPr lang="en-US" sz="1200" dirty="0" err="1">
                          <a:effectLst/>
                          <a:latin typeface="Arial" panose="020B0604020202020204" pitchFamily="34" charset="0"/>
                          <a:cs typeface="Arial" panose="020B0604020202020204" pitchFamily="34" charset="0"/>
                        </a:rPr>
                        <a:t>securitate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şi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sănătate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în</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muncă</a:t>
                      </a:r>
                      <a:r>
                        <a:rPr lang="en-US" sz="1200" dirty="0">
                          <a:effectLst/>
                          <a:latin typeface="Arial" panose="020B0604020202020204" pitchFamily="34" charset="0"/>
                          <a:cs typeface="Arial" panose="020B0604020202020204" pitchFamily="34" charset="0"/>
                        </a:rPr>
                        <a:t> elaborate </a:t>
                      </a:r>
                      <a:r>
                        <a:rPr lang="en-US" sz="1200" dirty="0" err="1">
                          <a:effectLst/>
                          <a:latin typeface="Arial" panose="020B0604020202020204" pitchFamily="34" charset="0"/>
                          <a:cs typeface="Arial" panose="020B0604020202020204" pitchFamily="34" charset="0"/>
                        </a:rPr>
                        <a:t>pentru</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toate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ocupaţiile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şi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lucrările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desfăşurate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în</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unitate</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2129" marR="13898" marT="13898" marB="13898"/>
                </a:tc>
                <a:tc>
                  <a:txBody>
                    <a:bodyPr/>
                    <a:lstStyle/>
                    <a:p>
                      <a:pPr>
                        <a:spcAft>
                          <a:spcPts val="0"/>
                        </a:spcAft>
                      </a:pPr>
                      <a:r>
                        <a:rPr lang="ro-RO" sz="1200">
                          <a:effectLst/>
                          <a:latin typeface="Arial" panose="020B0604020202020204" pitchFamily="34" charset="0"/>
                          <a:cs typeface="Arial" panose="020B0604020202020204" pitchFamily="34" charset="0"/>
                        </a:rPr>
                        <a:t>Regulamentul privind modul de organizare a activităţilor de protecţie a lucrătorilor la locul de muncă şi prevenire a riscurilor profesionale, aprobat prin Hotărârea Guvernului nr.95 din 5 februarie 2009 (pct. 3 (7), pct.76-77)</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2129" marR="13898" marT="13898" marB="13898"/>
                </a:tc>
                <a:extLst>
                  <a:ext uri="{0D108BD9-81ED-4DB2-BD59-A6C34878D82A}">
                    <a16:rowId xmlns:a16="http://schemas.microsoft.com/office/drawing/2014/main" val="1136696043"/>
                  </a:ext>
                </a:extLst>
              </a:tr>
              <a:tr h="648072">
                <a:tc>
                  <a:txBody>
                    <a:bodyPr/>
                    <a:lstStyle/>
                    <a:p>
                      <a:pPr algn="ctr">
                        <a:spcAft>
                          <a:spcPts val="0"/>
                        </a:spcAft>
                      </a:pPr>
                      <a:r>
                        <a:rPr lang="en-US" sz="1200">
                          <a:effectLst/>
                          <a:latin typeface="Arial" panose="020B0604020202020204" pitchFamily="34" charset="0"/>
                          <a:cs typeface="Arial" panose="020B0604020202020204" pitchFamily="34" charset="0"/>
                        </a:rPr>
                        <a:t>5</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2129" marR="13898" marT="13898" marB="13898"/>
                </a:tc>
                <a:tc>
                  <a:txBody>
                    <a:bodyPr/>
                    <a:lstStyle/>
                    <a:p>
                      <a:pPr>
                        <a:spcAft>
                          <a:spcPts val="0"/>
                        </a:spcAft>
                      </a:pPr>
                      <a:r>
                        <a:rPr lang="en-US" sz="1200" dirty="0" err="1">
                          <a:effectLst/>
                          <a:latin typeface="Arial" panose="020B0604020202020204" pitchFamily="34" charset="0"/>
                          <a:cs typeface="Arial" panose="020B0604020202020204" pitchFamily="34" charset="0"/>
                        </a:rPr>
                        <a:t>Ordin</a:t>
                      </a:r>
                      <a:r>
                        <a:rPr lang="en-US" sz="1200" dirty="0">
                          <a:effectLst/>
                          <a:latin typeface="Arial" panose="020B0604020202020204" pitchFamily="34" charset="0"/>
                          <a:cs typeface="Arial" panose="020B0604020202020204" pitchFamily="34" charset="0"/>
                        </a:rPr>
                        <a:t> de </a:t>
                      </a:r>
                      <a:r>
                        <a:rPr lang="en-US" sz="1200" dirty="0" err="1">
                          <a:effectLst/>
                          <a:latin typeface="Arial" panose="020B0604020202020204" pitchFamily="34" charset="0"/>
                          <a:cs typeface="Arial" panose="020B0604020202020204" pitchFamily="34" charset="0"/>
                        </a:rPr>
                        <a:t>aprobare</a:t>
                      </a:r>
                      <a:r>
                        <a:rPr lang="en-US" sz="1200" dirty="0">
                          <a:effectLst/>
                          <a:latin typeface="Arial" panose="020B0604020202020204" pitchFamily="34" charset="0"/>
                          <a:cs typeface="Arial" panose="020B0604020202020204" pitchFamily="34" charset="0"/>
                        </a:rPr>
                        <a:t> a </a:t>
                      </a:r>
                      <a:r>
                        <a:rPr lang="en-US" sz="1200" dirty="0" err="1">
                          <a:effectLst/>
                          <a:latin typeface="Arial" panose="020B0604020202020204" pitchFamily="34" charset="0"/>
                          <a:cs typeface="Arial" panose="020B0604020202020204" pitchFamily="34" charset="0"/>
                        </a:rPr>
                        <a:t>instrucţiunilor</a:t>
                      </a:r>
                      <a:r>
                        <a:rPr lang="en-US" sz="1200" dirty="0">
                          <a:effectLst/>
                          <a:latin typeface="Arial" panose="020B0604020202020204" pitchFamily="34" charset="0"/>
                          <a:cs typeface="Arial" panose="020B0604020202020204" pitchFamily="34" charset="0"/>
                        </a:rPr>
                        <a:t> de </a:t>
                      </a:r>
                      <a:r>
                        <a:rPr lang="en-US" sz="1200" dirty="0" err="1">
                          <a:effectLst/>
                          <a:latin typeface="Arial" panose="020B0604020202020204" pitchFamily="34" charset="0"/>
                          <a:cs typeface="Arial" panose="020B0604020202020204" pitchFamily="34" charset="0"/>
                        </a:rPr>
                        <a:t>securitate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şi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sănătate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în</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muncă</a:t>
                      </a:r>
                      <a:r>
                        <a:rPr lang="en-US" sz="1200" dirty="0">
                          <a:effectLst/>
                          <a:latin typeface="Arial" panose="020B0604020202020204" pitchFamily="34" charset="0"/>
                          <a:cs typeface="Arial" panose="020B0604020202020204" pitchFamily="34" charset="0"/>
                        </a:rPr>
                        <a:t> elaborate </a:t>
                      </a:r>
                      <a:r>
                        <a:rPr lang="en-US" sz="1200" dirty="0" err="1">
                          <a:effectLst/>
                          <a:latin typeface="Arial" panose="020B0604020202020204" pitchFamily="34" charset="0"/>
                          <a:cs typeface="Arial" panose="020B0604020202020204" pitchFamily="34" charset="0"/>
                        </a:rPr>
                        <a:t>pentru</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toate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ocupaţiile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şi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lucrările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desfăşurate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în</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unitate</a:t>
                      </a:r>
                      <a:r>
                        <a:rPr lang="en-US" sz="1200" dirty="0">
                          <a:effectLst/>
                          <a:latin typeface="Arial" panose="020B0604020202020204" pitchFamily="34" charset="0"/>
                          <a:cs typeface="Arial" panose="020B0604020202020204" pitchFamily="34" charset="0"/>
                        </a:rPr>
                        <a:t> </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2129" marR="13898" marT="13898" marB="13898"/>
                </a:tc>
                <a:tc>
                  <a:txBody>
                    <a:bodyPr/>
                    <a:lstStyle/>
                    <a:p>
                      <a:pPr>
                        <a:spcAft>
                          <a:spcPts val="0"/>
                        </a:spcAft>
                      </a:pPr>
                      <a:r>
                        <a:rPr lang="ro-RO" sz="1200">
                          <a:effectLst/>
                          <a:latin typeface="Arial" panose="020B0604020202020204" pitchFamily="34" charset="0"/>
                          <a:cs typeface="Arial" panose="020B0604020202020204" pitchFamily="34" charset="0"/>
                        </a:rPr>
                        <a:t>Regulamentul privind modul de organizare a activităţilor de protecţie a lucrătorilor la locul de muncă şi prevenire a riscurilor profesionale, aprobat prin Hotărârea Guvernului nr.95 din 5 februarie 2009 (capitolul IX)</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2129" marR="13898" marT="13898" marB="13898"/>
                </a:tc>
                <a:extLst>
                  <a:ext uri="{0D108BD9-81ED-4DB2-BD59-A6C34878D82A}">
                    <a16:rowId xmlns:a16="http://schemas.microsoft.com/office/drawing/2014/main" val="455376571"/>
                  </a:ext>
                </a:extLst>
              </a:tr>
              <a:tr h="560076">
                <a:tc>
                  <a:txBody>
                    <a:bodyPr/>
                    <a:lstStyle/>
                    <a:p>
                      <a:pPr algn="ctr">
                        <a:spcAft>
                          <a:spcPts val="0"/>
                        </a:spcAft>
                      </a:pPr>
                      <a:r>
                        <a:rPr lang="en-US" sz="1200">
                          <a:effectLst/>
                          <a:latin typeface="Arial" panose="020B0604020202020204" pitchFamily="34" charset="0"/>
                          <a:cs typeface="Arial" panose="020B0604020202020204" pitchFamily="34" charset="0"/>
                        </a:rPr>
                        <a:t>6</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2129" marR="13898" marT="13898" marB="13898"/>
                </a:tc>
                <a:tc>
                  <a:txBody>
                    <a:bodyPr/>
                    <a:lstStyle/>
                    <a:p>
                      <a:pPr>
                        <a:spcAft>
                          <a:spcPts val="0"/>
                        </a:spcAft>
                      </a:pPr>
                      <a:r>
                        <a:rPr lang="en-US" sz="1200" dirty="0" err="1">
                          <a:effectLst/>
                          <a:latin typeface="Arial" panose="020B0604020202020204" pitchFamily="34" charset="0"/>
                          <a:cs typeface="Arial" panose="020B0604020202020204" pitchFamily="34" charset="0"/>
                        </a:rPr>
                        <a:t>Registru</a:t>
                      </a:r>
                      <a:r>
                        <a:rPr lang="en-US" sz="1200" dirty="0">
                          <a:effectLst/>
                          <a:latin typeface="Arial" panose="020B0604020202020204" pitchFamily="34" charset="0"/>
                          <a:cs typeface="Arial" panose="020B0604020202020204" pitchFamily="34" charset="0"/>
                        </a:rPr>
                        <a:t> de </a:t>
                      </a:r>
                      <a:r>
                        <a:rPr lang="en-US" sz="1200" dirty="0" err="1">
                          <a:effectLst/>
                          <a:latin typeface="Arial" panose="020B0604020202020204" pitchFamily="34" charset="0"/>
                          <a:cs typeface="Arial" panose="020B0604020202020204" pitchFamily="34" charset="0"/>
                        </a:rPr>
                        <a:t>inregistrare</a:t>
                      </a:r>
                      <a:r>
                        <a:rPr lang="en-US" sz="1200" dirty="0">
                          <a:effectLst/>
                          <a:latin typeface="Arial" panose="020B0604020202020204" pitchFamily="34" charset="0"/>
                          <a:cs typeface="Arial" panose="020B0604020202020204" pitchFamily="34" charset="0"/>
                        </a:rPr>
                        <a:t> a </a:t>
                      </a:r>
                      <a:r>
                        <a:rPr lang="en-US" sz="1200" dirty="0" err="1">
                          <a:effectLst/>
                          <a:latin typeface="Arial" panose="020B0604020202020204" pitchFamily="34" charset="0"/>
                          <a:cs typeface="Arial" panose="020B0604020202020204" pitchFamily="34" charset="0"/>
                        </a:rPr>
                        <a:t>instrucţiunilor</a:t>
                      </a:r>
                      <a:r>
                        <a:rPr lang="en-US" sz="1200" dirty="0">
                          <a:effectLst/>
                          <a:latin typeface="Arial" panose="020B0604020202020204" pitchFamily="34" charset="0"/>
                          <a:cs typeface="Arial" panose="020B0604020202020204" pitchFamily="34" charset="0"/>
                        </a:rPr>
                        <a:t> de </a:t>
                      </a:r>
                      <a:r>
                        <a:rPr lang="en-US" sz="1200" dirty="0" err="1">
                          <a:effectLst/>
                          <a:latin typeface="Arial" panose="020B0604020202020204" pitchFamily="34" charset="0"/>
                          <a:cs typeface="Arial" panose="020B0604020202020204" pitchFamily="34" charset="0"/>
                        </a:rPr>
                        <a:t>securitate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şi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sănătate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în</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muncă</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aprobate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în</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unitate</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2129" marR="13898" marT="13898" marB="13898"/>
                </a:tc>
                <a:tc>
                  <a:txBody>
                    <a:bodyPr/>
                    <a:lstStyle/>
                    <a:p>
                      <a:pPr>
                        <a:spcAft>
                          <a:spcPts val="0"/>
                        </a:spcAft>
                      </a:pPr>
                      <a:r>
                        <a:rPr lang="ro-RO" sz="1200">
                          <a:effectLst/>
                          <a:latin typeface="Arial" panose="020B0604020202020204" pitchFamily="34" charset="0"/>
                          <a:cs typeface="Arial" panose="020B0604020202020204" pitchFamily="34" charset="0"/>
                        </a:rPr>
                        <a:t>Regulamentul privind modul de organizare a activităţilor de protecţie a lucrătorilor la locul de muncă şi prevenire a riscurilor profesionale, aprobat prin Hotărârea Guvernului nr.95 din 5 februarie 2009 (pct. 79)</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2129" marR="13898" marT="13898" marB="13898"/>
                </a:tc>
                <a:extLst>
                  <a:ext uri="{0D108BD9-81ED-4DB2-BD59-A6C34878D82A}">
                    <a16:rowId xmlns:a16="http://schemas.microsoft.com/office/drawing/2014/main" val="3273293193"/>
                  </a:ext>
                </a:extLst>
              </a:tr>
              <a:tr h="648072">
                <a:tc>
                  <a:txBody>
                    <a:bodyPr/>
                    <a:lstStyle/>
                    <a:p>
                      <a:pPr algn="ctr">
                        <a:spcAft>
                          <a:spcPts val="0"/>
                        </a:spcAft>
                      </a:pPr>
                      <a:r>
                        <a:rPr lang="en-US" sz="1200">
                          <a:effectLst/>
                          <a:latin typeface="Arial" panose="020B0604020202020204" pitchFamily="34" charset="0"/>
                          <a:cs typeface="Arial" panose="020B0604020202020204" pitchFamily="34" charset="0"/>
                        </a:rPr>
                        <a:t>7</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2129" marR="13898" marT="13898" marB="13898"/>
                </a:tc>
                <a:tc>
                  <a:txBody>
                    <a:bodyPr/>
                    <a:lstStyle/>
                    <a:p>
                      <a:pPr>
                        <a:spcAft>
                          <a:spcPts val="0"/>
                        </a:spcAft>
                      </a:pPr>
                      <a:r>
                        <a:rPr lang="en-US" sz="1200" dirty="0" err="1">
                          <a:effectLst/>
                          <a:latin typeface="Arial" panose="020B0604020202020204" pitchFamily="34" charset="0"/>
                          <a:cs typeface="Arial" panose="020B0604020202020204" pitchFamily="34" charset="0"/>
                        </a:rPr>
                        <a:t>Fişe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personale</a:t>
                      </a:r>
                      <a:r>
                        <a:rPr lang="en-US" sz="1200" dirty="0">
                          <a:effectLst/>
                          <a:latin typeface="Arial" panose="020B0604020202020204" pitchFamily="34" charset="0"/>
                          <a:cs typeface="Arial" panose="020B0604020202020204" pitchFamily="34" charset="0"/>
                        </a:rPr>
                        <a:t> de </a:t>
                      </a:r>
                      <a:r>
                        <a:rPr lang="en-US" sz="1200" dirty="0" err="1">
                          <a:effectLst/>
                          <a:latin typeface="Arial" panose="020B0604020202020204" pitchFamily="34" charset="0"/>
                          <a:cs typeface="Arial" panose="020B0604020202020204" pitchFamily="34" charset="0"/>
                        </a:rPr>
                        <a:t>instruire</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în</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domeniul</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securităţii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şi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sănătăţii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în</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muncă</a:t>
                      </a:r>
                      <a:endParaRPr lang="ru-RU" sz="1200" dirty="0">
                        <a:effectLst/>
                        <a:latin typeface="Arial" panose="020B0604020202020204" pitchFamily="34" charset="0"/>
                        <a:cs typeface="Arial" panose="020B0604020202020204" pitchFamily="34" charset="0"/>
                      </a:endParaRPr>
                    </a:p>
                    <a:p>
                      <a:pPr>
                        <a:spcAft>
                          <a:spcPts val="0"/>
                        </a:spcAft>
                      </a:pPr>
                      <a:r>
                        <a:rPr lang="en-US" sz="1200" dirty="0">
                          <a:effectLst/>
                          <a:latin typeface="Arial" panose="020B0604020202020204" pitchFamily="34" charset="0"/>
                          <a:cs typeface="Arial" panose="020B0604020202020204" pitchFamily="34" charset="0"/>
                        </a:rPr>
                        <a:t> </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2129" marR="13898" marT="13898" marB="13898"/>
                </a:tc>
                <a:tc>
                  <a:txBody>
                    <a:bodyPr/>
                    <a:lstStyle/>
                    <a:p>
                      <a:pPr>
                        <a:spcAft>
                          <a:spcPts val="0"/>
                        </a:spcAft>
                      </a:pPr>
                      <a:r>
                        <a:rPr lang="ro-RO" sz="1200" dirty="0">
                          <a:effectLst/>
                          <a:latin typeface="Arial" panose="020B0604020202020204" pitchFamily="34" charset="0"/>
                          <a:cs typeface="Arial" panose="020B0604020202020204" pitchFamily="34" charset="0"/>
                        </a:rPr>
                        <a:t>Regulamentul privind modul de organizare a activităţilor de protecţie a lucrătorilor la locul de muncă şi prevenire a riscurilor profesionale, aprobat prin Hotărârea Guvernului nr.95 din 5 februarie 2009 (pct. 70, anexa nr.8)</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2129" marR="13898" marT="13898" marB="13898"/>
                </a:tc>
                <a:extLst>
                  <a:ext uri="{0D108BD9-81ED-4DB2-BD59-A6C34878D82A}">
                    <a16:rowId xmlns:a16="http://schemas.microsoft.com/office/drawing/2014/main" val="1716437065"/>
                  </a:ext>
                </a:extLst>
              </a:tr>
              <a:tr h="912061">
                <a:tc>
                  <a:txBody>
                    <a:bodyPr/>
                    <a:lstStyle/>
                    <a:p>
                      <a:pPr algn="ctr">
                        <a:spcAft>
                          <a:spcPts val="0"/>
                        </a:spcAft>
                      </a:pPr>
                      <a:r>
                        <a:rPr lang="en-US" sz="1200">
                          <a:effectLst/>
                          <a:latin typeface="Arial" panose="020B0604020202020204" pitchFamily="34" charset="0"/>
                          <a:cs typeface="Arial" panose="020B0604020202020204" pitchFamily="34" charset="0"/>
                        </a:rPr>
                        <a:t>8</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2129" marR="13898" marT="13898" marB="13898"/>
                </a:tc>
                <a:tc>
                  <a:txBody>
                    <a:bodyPr/>
                    <a:lstStyle/>
                    <a:p>
                      <a:pPr>
                        <a:spcAft>
                          <a:spcPts val="0"/>
                        </a:spcAft>
                      </a:pPr>
                      <a:r>
                        <a:rPr lang="en-US" sz="1200">
                          <a:effectLst/>
                          <a:latin typeface="Arial" panose="020B0604020202020204" pitchFamily="34" charset="0"/>
                          <a:cs typeface="Arial" panose="020B0604020202020204" pitchFamily="34" charset="0"/>
                        </a:rPr>
                        <a:t>Fişe de evaluare a riscurilor profesionale</a:t>
                      </a:r>
                      <a:endParaRPr lang="ru-RU" sz="1200">
                        <a:effectLst/>
                        <a:latin typeface="Arial" panose="020B0604020202020204" pitchFamily="34" charset="0"/>
                        <a:cs typeface="Arial" panose="020B0604020202020204" pitchFamily="34" charset="0"/>
                      </a:endParaRPr>
                    </a:p>
                    <a:p>
                      <a:pPr>
                        <a:spcAft>
                          <a:spcPts val="0"/>
                        </a:spcAft>
                      </a:pPr>
                      <a:r>
                        <a:rPr lang="en-US" sz="1200">
                          <a:effectLst/>
                          <a:latin typeface="Arial" panose="020B0604020202020204" pitchFamily="34" charset="0"/>
                          <a:cs typeface="Arial" panose="020B0604020202020204" pitchFamily="34" charset="0"/>
                        </a:rPr>
                        <a:t> </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2129" marR="13898" marT="13898" marB="13898"/>
                </a:tc>
                <a:tc>
                  <a:txBody>
                    <a:bodyPr/>
                    <a:lstStyle/>
                    <a:p>
                      <a:pPr>
                        <a:spcAft>
                          <a:spcPts val="0"/>
                        </a:spcAft>
                      </a:pPr>
                      <a:r>
                        <a:rPr lang="ro-RO" sz="1200" dirty="0">
                          <a:effectLst/>
                          <a:latin typeface="Arial" panose="020B0604020202020204" pitchFamily="34" charset="0"/>
                          <a:cs typeface="Arial" panose="020B0604020202020204" pitchFamily="34" charset="0"/>
                        </a:rPr>
                        <a:t>Legea securităţii şi sănătăţii în muncă nr.186 din 10 iulie 2008 (art. 14 (1) lit.a))</a:t>
                      </a:r>
                      <a:endParaRPr lang="ru-RU" sz="1200" dirty="0">
                        <a:effectLst/>
                        <a:latin typeface="Arial" panose="020B0604020202020204" pitchFamily="34" charset="0"/>
                        <a:cs typeface="Arial" panose="020B0604020202020204" pitchFamily="34" charset="0"/>
                      </a:endParaRPr>
                    </a:p>
                    <a:p>
                      <a:pPr>
                        <a:spcAft>
                          <a:spcPts val="0"/>
                        </a:spcAft>
                      </a:pPr>
                      <a:r>
                        <a:rPr lang="ro-RO" sz="1200" dirty="0">
                          <a:effectLst/>
                          <a:latin typeface="Arial" panose="020B0604020202020204" pitchFamily="34" charset="0"/>
                          <a:cs typeface="Arial" panose="020B0604020202020204" pitchFamily="34" charset="0"/>
                        </a:rPr>
                        <a:t>Regulamentul privind modul de organizare a activităţilor de protecţie a lucrătorilor la locul de muncă şi prevenire a riscurilor profesionale, aprobat prin Hotărârea Guvernului nr.95 din 5 februarie 2009 (pct. 41-42)</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2129" marR="13898" marT="13898" marB="13898"/>
                </a:tc>
                <a:extLst>
                  <a:ext uri="{0D108BD9-81ED-4DB2-BD59-A6C34878D82A}">
                    <a16:rowId xmlns:a16="http://schemas.microsoft.com/office/drawing/2014/main" val="2181220246"/>
                  </a:ext>
                </a:extLst>
              </a:tr>
              <a:tr h="472080">
                <a:tc>
                  <a:txBody>
                    <a:bodyPr/>
                    <a:lstStyle/>
                    <a:p>
                      <a:pPr algn="ctr">
                        <a:spcAft>
                          <a:spcPts val="0"/>
                        </a:spcAft>
                      </a:pPr>
                      <a:r>
                        <a:rPr lang="en-US" sz="1200">
                          <a:effectLst/>
                          <a:latin typeface="Arial" panose="020B0604020202020204" pitchFamily="34" charset="0"/>
                          <a:cs typeface="Arial" panose="020B0604020202020204" pitchFamily="34" charset="0"/>
                        </a:rPr>
                        <a:t>9</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2129" marR="13898" marT="13898" marB="13898"/>
                </a:tc>
                <a:tc>
                  <a:txBody>
                    <a:bodyPr/>
                    <a:lstStyle/>
                    <a:p>
                      <a:pPr>
                        <a:spcAft>
                          <a:spcPts val="0"/>
                        </a:spcAft>
                      </a:pPr>
                      <a:r>
                        <a:rPr lang="en-US" sz="1200">
                          <a:effectLst/>
                          <a:latin typeface="Arial" panose="020B0604020202020204" pitchFamily="34" charset="0"/>
                          <a:cs typeface="Arial" panose="020B0604020202020204" pitchFamily="34" charset="0"/>
                        </a:rPr>
                        <a:t>Materiale pentru informarea şi instruirea lucrătorilor în domeniul securităţii şi sănătăţii în muncă (fişe, ghiduri, filme cu privire la securitatea şi sănătatea în muncă etc.).</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2129" marR="13898" marT="13898" marB="13898"/>
                </a:tc>
                <a:tc>
                  <a:txBody>
                    <a:bodyPr/>
                    <a:lstStyle/>
                    <a:p>
                      <a:pPr>
                        <a:spcAft>
                          <a:spcPts val="0"/>
                        </a:spcAft>
                      </a:pPr>
                      <a:r>
                        <a:rPr lang="ro-RO" sz="1200" dirty="0">
                          <a:effectLst/>
                          <a:latin typeface="Arial" panose="020B0604020202020204" pitchFamily="34" charset="0"/>
                          <a:cs typeface="Arial" panose="020B0604020202020204" pitchFamily="34" charset="0"/>
                        </a:rPr>
                        <a:t>Legea securităţii şi sănătăţii în muncă nr.186 din 10 iulie 2008 (art. 17 (1))</a:t>
                      </a:r>
                      <a:endParaRPr lang="ru-RU" sz="1200" dirty="0">
                        <a:effectLst/>
                        <a:latin typeface="Arial" panose="020B0604020202020204" pitchFamily="34" charset="0"/>
                        <a:cs typeface="Arial" panose="020B0604020202020204" pitchFamily="34" charset="0"/>
                      </a:endParaRPr>
                    </a:p>
                    <a:p>
                      <a:pPr>
                        <a:spcAft>
                          <a:spcPts val="0"/>
                        </a:spcAft>
                      </a:pPr>
                      <a:r>
                        <a:rPr lang="ro-RO" sz="1200" dirty="0">
                          <a:effectLst/>
                          <a:latin typeface="Arial" panose="020B0604020202020204" pitchFamily="34" charset="0"/>
                          <a:cs typeface="Arial" panose="020B0604020202020204" pitchFamily="34" charset="0"/>
                        </a:rPr>
                        <a:t> </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2129" marR="13898" marT="13898" marB="13898"/>
                </a:tc>
                <a:extLst>
                  <a:ext uri="{0D108BD9-81ED-4DB2-BD59-A6C34878D82A}">
                    <a16:rowId xmlns:a16="http://schemas.microsoft.com/office/drawing/2014/main" val="4006307421"/>
                  </a:ext>
                </a:extLst>
              </a:tr>
            </a:tbl>
          </a:graphicData>
        </a:graphic>
      </p:graphicFrame>
      <p:sp>
        <p:nvSpPr>
          <p:cNvPr id="5" name="Rectangle 1">
            <a:extLst>
              <a:ext uri="{FF2B5EF4-FFF2-40B4-BE49-F238E27FC236}">
                <a16:creationId xmlns:a16="http://schemas.microsoft.com/office/drawing/2014/main" id="{70658FC1-9083-4C80-B46B-1F496BC614D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51791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90F95E6F-93C1-4F52-B908-8C1C2255050E}"/>
              </a:ext>
            </a:extLst>
          </p:cNvPr>
          <p:cNvGraphicFramePr>
            <a:graphicFrameLocks noGrp="1"/>
          </p:cNvGraphicFramePr>
          <p:nvPr>
            <p:ph idx="1"/>
            <p:extLst>
              <p:ext uri="{D42A27DB-BD31-4B8C-83A1-F6EECF244321}">
                <p14:modId xmlns:p14="http://schemas.microsoft.com/office/powerpoint/2010/main" val="3212995551"/>
              </p:ext>
            </p:extLst>
          </p:nvPr>
        </p:nvGraphicFramePr>
        <p:xfrm>
          <a:off x="611561" y="260647"/>
          <a:ext cx="8136904" cy="3587328"/>
        </p:xfrm>
        <a:graphic>
          <a:graphicData uri="http://schemas.openxmlformats.org/drawingml/2006/table">
            <a:tbl>
              <a:tblPr firstRow="1" firstCol="1" bandRow="1">
                <a:tableStyleId>{5C22544A-7EE6-4342-B048-85BDC9FD1C3A}</a:tableStyleId>
              </a:tblPr>
              <a:tblGrid>
                <a:gridCol w="414443">
                  <a:extLst>
                    <a:ext uri="{9D8B030D-6E8A-4147-A177-3AD203B41FA5}">
                      <a16:colId xmlns:a16="http://schemas.microsoft.com/office/drawing/2014/main" val="2159438980"/>
                    </a:ext>
                  </a:extLst>
                </a:gridCol>
                <a:gridCol w="3619813">
                  <a:extLst>
                    <a:ext uri="{9D8B030D-6E8A-4147-A177-3AD203B41FA5}">
                      <a16:colId xmlns:a16="http://schemas.microsoft.com/office/drawing/2014/main" val="474647798"/>
                    </a:ext>
                  </a:extLst>
                </a:gridCol>
                <a:gridCol w="4102648">
                  <a:extLst>
                    <a:ext uri="{9D8B030D-6E8A-4147-A177-3AD203B41FA5}">
                      <a16:colId xmlns:a16="http://schemas.microsoft.com/office/drawing/2014/main" val="450569476"/>
                    </a:ext>
                  </a:extLst>
                </a:gridCol>
              </a:tblGrid>
              <a:tr h="294792">
                <a:tc>
                  <a:txBody>
                    <a:bodyPr/>
                    <a:lstStyle/>
                    <a:p>
                      <a:pPr algn="ctr">
                        <a:spcAft>
                          <a:spcPts val="0"/>
                        </a:spcAft>
                      </a:pPr>
                      <a:r>
                        <a:rPr lang="ru-RU" sz="1200">
                          <a:effectLst/>
                          <a:latin typeface="Arial" panose="020B0604020202020204" pitchFamily="34" charset="0"/>
                          <a:cs typeface="Arial" panose="020B0604020202020204" pitchFamily="34" charset="0"/>
                        </a:rPr>
                        <a:t>Nr. crt.</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2285" marR="14076" marT="14076" marB="14076"/>
                </a:tc>
                <a:tc>
                  <a:txBody>
                    <a:bodyPr/>
                    <a:lstStyle/>
                    <a:p>
                      <a:pPr algn="ctr">
                        <a:spcAft>
                          <a:spcPts val="0"/>
                        </a:spcAft>
                      </a:pPr>
                      <a:r>
                        <a:rPr lang="ru-RU" sz="1200">
                          <a:effectLst/>
                          <a:latin typeface="Arial" panose="020B0604020202020204" pitchFamily="34" charset="0"/>
                          <a:cs typeface="Arial" panose="020B0604020202020204" pitchFamily="34" charset="0"/>
                        </a:rPr>
                        <a:t>Tipul documentului</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2285" marR="14076" marT="14076" marB="14076"/>
                </a:tc>
                <a:tc>
                  <a:txBody>
                    <a:bodyPr/>
                    <a:lstStyle/>
                    <a:p>
                      <a:pPr algn="ctr">
                        <a:spcAft>
                          <a:spcPts val="0"/>
                        </a:spcAft>
                      </a:pPr>
                      <a:r>
                        <a:rPr lang="en-US" sz="1200">
                          <a:effectLst/>
                          <a:latin typeface="Arial" panose="020B0604020202020204" pitchFamily="34" charset="0"/>
                          <a:cs typeface="Arial" panose="020B0604020202020204" pitchFamily="34" charset="0"/>
                        </a:rPr>
                        <a:t>Actul normativ care reglamentează elaborarea/ perfectarea documentului </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2285" marR="14076" marT="14076" marB="14076"/>
                </a:tc>
                <a:extLst>
                  <a:ext uri="{0D108BD9-81ED-4DB2-BD59-A6C34878D82A}">
                    <a16:rowId xmlns:a16="http://schemas.microsoft.com/office/drawing/2014/main" val="8642879"/>
                  </a:ext>
                </a:extLst>
              </a:tr>
              <a:tr h="913595">
                <a:tc>
                  <a:txBody>
                    <a:bodyPr/>
                    <a:lstStyle/>
                    <a:p>
                      <a:pPr algn="ctr">
                        <a:spcAft>
                          <a:spcPts val="0"/>
                        </a:spcAft>
                      </a:pPr>
                      <a:r>
                        <a:rPr lang="en-US" sz="1200" dirty="0">
                          <a:effectLst/>
                          <a:latin typeface="Arial" panose="020B0604020202020204" pitchFamily="34" charset="0"/>
                          <a:cs typeface="Arial" panose="020B0604020202020204" pitchFamily="34" charset="0"/>
                        </a:rPr>
                        <a:t>10</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2285" marR="14076" marT="14076" marB="14076"/>
                </a:tc>
                <a:tc>
                  <a:txBody>
                    <a:bodyPr/>
                    <a:lstStyle/>
                    <a:p>
                      <a:pPr>
                        <a:spcAft>
                          <a:spcPts val="0"/>
                        </a:spcAft>
                      </a:pPr>
                      <a:r>
                        <a:rPr lang="en-US" sz="1200">
                          <a:effectLst/>
                          <a:latin typeface="Arial" panose="020B0604020202020204" pitchFamily="34" charset="0"/>
                          <a:cs typeface="Arial" panose="020B0604020202020204" pitchFamily="34" charset="0"/>
                        </a:rPr>
                        <a:t>Planul de protecție și prevenire</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2285" marR="14076" marT="14076" marB="14076"/>
                </a:tc>
                <a:tc>
                  <a:txBody>
                    <a:bodyPr/>
                    <a:lstStyle/>
                    <a:p>
                      <a:pPr>
                        <a:spcAft>
                          <a:spcPts val="0"/>
                        </a:spcAft>
                      </a:pPr>
                      <a:r>
                        <a:rPr lang="ro-RO" sz="1200">
                          <a:effectLst/>
                          <a:latin typeface="Arial" panose="020B0604020202020204" pitchFamily="34" charset="0"/>
                          <a:cs typeface="Arial" panose="020B0604020202020204" pitchFamily="34" charset="0"/>
                        </a:rPr>
                        <a:t>Legea securităţii şi sănătăţii în muncă nr.186 din 10 iulie 2008 (art. 13 lit.f))</a:t>
                      </a:r>
                      <a:endParaRPr lang="ru-RU" sz="1200">
                        <a:effectLst/>
                        <a:latin typeface="Arial" panose="020B0604020202020204" pitchFamily="34" charset="0"/>
                        <a:cs typeface="Arial" panose="020B0604020202020204" pitchFamily="34" charset="0"/>
                      </a:endParaRPr>
                    </a:p>
                    <a:p>
                      <a:pPr>
                        <a:spcAft>
                          <a:spcPts val="0"/>
                        </a:spcAft>
                      </a:pPr>
                      <a:r>
                        <a:rPr lang="ro-RO" sz="1200">
                          <a:effectLst/>
                          <a:latin typeface="Arial" panose="020B0604020202020204" pitchFamily="34" charset="0"/>
                          <a:cs typeface="Arial" panose="020B0604020202020204" pitchFamily="34" charset="0"/>
                        </a:rPr>
                        <a:t>Regulamentul privind modul de organizare a activităţilor de protecţie a lucrătorilor la locul de muncă şi prevenire a riscurilor profesionale, aprobat prin Hotărârea Guvernului nr.95 din 5 februarie 2009 (pct. 43-46)</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2285" marR="14076" marT="14076" marB="14076"/>
                </a:tc>
                <a:extLst>
                  <a:ext uri="{0D108BD9-81ED-4DB2-BD59-A6C34878D82A}">
                    <a16:rowId xmlns:a16="http://schemas.microsoft.com/office/drawing/2014/main" val="1479777941"/>
                  </a:ext>
                </a:extLst>
              </a:tr>
              <a:tr h="542314">
                <a:tc>
                  <a:txBody>
                    <a:bodyPr/>
                    <a:lstStyle/>
                    <a:p>
                      <a:pPr algn="ctr">
                        <a:spcAft>
                          <a:spcPts val="0"/>
                        </a:spcAft>
                      </a:pPr>
                      <a:r>
                        <a:rPr lang="en-US" sz="1200">
                          <a:effectLst/>
                          <a:latin typeface="Arial" panose="020B0604020202020204" pitchFamily="34" charset="0"/>
                          <a:cs typeface="Arial" panose="020B0604020202020204" pitchFamily="34" charset="0"/>
                        </a:rPr>
                        <a:t>11</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2285" marR="14076" marT="14076" marB="14076"/>
                </a:tc>
                <a:tc>
                  <a:txBody>
                    <a:bodyPr/>
                    <a:lstStyle/>
                    <a:p>
                      <a:pPr>
                        <a:spcAft>
                          <a:spcPts val="0"/>
                        </a:spcAft>
                      </a:pPr>
                      <a:r>
                        <a:rPr lang="ru-RU" sz="1200" dirty="0" err="1">
                          <a:effectLst/>
                          <a:latin typeface="Arial" panose="020B0604020202020204" pitchFamily="34" charset="0"/>
                          <a:cs typeface="Arial" panose="020B0604020202020204" pitchFamily="34" charset="0"/>
                        </a:rPr>
                        <a:t>Dosar</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medical</a:t>
                      </a:r>
                      <a:r>
                        <a:rPr lang="ru-RU" sz="1200" dirty="0">
                          <a:effectLst/>
                          <a:latin typeface="Arial" panose="020B0604020202020204" pitchFamily="34" charset="0"/>
                          <a:cs typeface="Arial" panose="020B0604020202020204" pitchFamily="34" charset="0"/>
                        </a:rPr>
                        <a:t> </a:t>
                      </a:r>
                      <a:r>
                        <a:rPr lang="ru-RU" sz="1200" dirty="0" err="1">
                          <a:effectLst/>
                          <a:latin typeface="Arial" panose="020B0604020202020204" pitchFamily="34" charset="0"/>
                          <a:cs typeface="Arial" panose="020B0604020202020204" pitchFamily="34" charset="0"/>
                        </a:rPr>
                        <a:t>individual</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2285" marR="14076" marT="14076" marB="14076"/>
                </a:tc>
                <a:tc>
                  <a:txBody>
                    <a:bodyPr/>
                    <a:lstStyle/>
                    <a:p>
                      <a:pPr>
                        <a:spcAft>
                          <a:spcPts val="0"/>
                        </a:spcAft>
                      </a:pPr>
                      <a:r>
                        <a:rPr lang="ro-RO" sz="1200" dirty="0">
                          <a:effectLst/>
                          <a:latin typeface="Arial" panose="020B0604020202020204" pitchFamily="34" charset="0"/>
                          <a:cs typeface="Arial" panose="020B0604020202020204" pitchFamily="34" charset="0"/>
                        </a:rPr>
                        <a:t>Hotărârea  Guvernului nr. 1025 din 7 septembrie 2016 pentru aprobarea Regulamentului sanitar privind supravegherea sănătăţii persoanelor expuse acţiunii factorilor profesionali de risc </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2285" marR="14076" marT="14076" marB="14076"/>
                </a:tc>
                <a:extLst>
                  <a:ext uri="{0D108BD9-81ED-4DB2-BD59-A6C34878D82A}">
                    <a16:rowId xmlns:a16="http://schemas.microsoft.com/office/drawing/2014/main" val="3047897404"/>
                  </a:ext>
                </a:extLst>
              </a:tr>
              <a:tr h="913595">
                <a:tc>
                  <a:txBody>
                    <a:bodyPr/>
                    <a:lstStyle/>
                    <a:p>
                      <a:pPr algn="ctr">
                        <a:spcAft>
                          <a:spcPts val="0"/>
                        </a:spcAft>
                      </a:pPr>
                      <a:r>
                        <a:rPr lang="en-US" sz="1200">
                          <a:effectLst/>
                          <a:latin typeface="Arial" panose="020B0604020202020204" pitchFamily="34" charset="0"/>
                          <a:cs typeface="Arial" panose="020B0604020202020204" pitchFamily="34" charset="0"/>
                        </a:rPr>
                        <a:t>12</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2285" marR="14076" marT="14076" marB="14076"/>
                </a:tc>
                <a:tc>
                  <a:txBody>
                    <a:bodyPr/>
                    <a:lstStyle/>
                    <a:p>
                      <a:pPr>
                        <a:spcAft>
                          <a:spcPts val="0"/>
                        </a:spcAft>
                      </a:pPr>
                      <a:r>
                        <a:rPr lang="en-US" sz="1200">
                          <a:effectLst/>
                          <a:latin typeface="Arial" panose="020B0604020202020204" pitchFamily="34" charset="0"/>
                          <a:cs typeface="Arial" panose="020B0604020202020204" pitchFamily="34" charset="0"/>
                        </a:rPr>
                        <a:t>Registru de evidență a verificării cunoștințelor personalului la grupa de electrosecuritate electrică I </a:t>
                      </a:r>
                      <a:endParaRPr lang="ru-RU" sz="1200">
                        <a:effectLst/>
                        <a:latin typeface="Arial" panose="020B0604020202020204" pitchFamily="34" charset="0"/>
                        <a:ea typeface="Times New Roman" panose="02020603050405020304" pitchFamily="18" charset="0"/>
                        <a:cs typeface="Arial" panose="020B0604020202020204" pitchFamily="34" charset="0"/>
                      </a:endParaRPr>
                    </a:p>
                  </a:txBody>
                  <a:tcPr marL="12285" marR="14076" marT="14076" marB="14076"/>
                </a:tc>
                <a:tc>
                  <a:txBody>
                    <a:bodyPr/>
                    <a:lstStyle/>
                    <a:p>
                      <a:pPr>
                        <a:spcAft>
                          <a:spcPts val="0"/>
                        </a:spcAft>
                      </a:pPr>
                      <a:r>
                        <a:rPr lang="en-US" sz="1200" spc="25" dirty="0" err="1">
                          <a:effectLst/>
                          <a:latin typeface="Arial" panose="020B0604020202020204" pitchFamily="34" charset="0"/>
                          <a:cs typeface="Arial" panose="020B0604020202020204" pitchFamily="34" charset="0"/>
                        </a:rPr>
                        <a:t>Instruirea</a:t>
                      </a:r>
                      <a:r>
                        <a:rPr lang="en-US" sz="1200" spc="25" dirty="0">
                          <a:effectLst/>
                          <a:latin typeface="Arial" panose="020B0604020202020204" pitchFamily="34" charset="0"/>
                          <a:cs typeface="Arial" panose="020B0604020202020204" pitchFamily="34" charset="0"/>
                        </a:rPr>
                        <a:t> </a:t>
                      </a:r>
                      <a:r>
                        <a:rPr lang="en-US" sz="1200" spc="25" dirty="0" err="1">
                          <a:effectLst/>
                          <a:latin typeface="Arial" panose="020B0604020202020204" pitchFamily="34" charset="0"/>
                          <a:cs typeface="Arial" panose="020B0604020202020204" pitchFamily="34" charset="0"/>
                        </a:rPr>
                        <a:t>personalului</a:t>
                      </a:r>
                      <a:r>
                        <a:rPr lang="en-US" sz="1200" spc="25" dirty="0">
                          <a:effectLst/>
                          <a:latin typeface="Arial" panose="020B0604020202020204" pitchFamily="34" charset="0"/>
                          <a:cs typeface="Arial" panose="020B0604020202020204" pitchFamily="34" charset="0"/>
                        </a:rPr>
                        <a:t> </a:t>
                      </a:r>
                      <a:r>
                        <a:rPr lang="en-US" sz="1200" spc="25" dirty="0" err="1">
                          <a:effectLst/>
                          <a:latin typeface="Arial" panose="020B0604020202020204" pitchFamily="34" charset="0"/>
                          <a:cs typeface="Arial" panose="020B0604020202020204" pitchFamily="34" charset="0"/>
                        </a:rPr>
                        <a:t>neelectrotehnic</a:t>
                      </a:r>
                      <a:r>
                        <a:rPr lang="en-US" sz="1200" spc="25" dirty="0">
                          <a:effectLst/>
                          <a:latin typeface="Arial" panose="020B0604020202020204" pitchFamily="34" charset="0"/>
                          <a:cs typeface="Arial" panose="020B0604020202020204" pitchFamily="34" charset="0"/>
                        </a:rPr>
                        <a:t> </a:t>
                      </a:r>
                      <a:r>
                        <a:rPr lang="en-US" sz="1200" spc="25" dirty="0" err="1">
                          <a:effectLst/>
                          <a:latin typeface="Arial" panose="020B0604020202020204" pitchFamily="34" charset="0"/>
                          <a:cs typeface="Arial" panose="020B0604020202020204" pitchFamily="34" charset="0"/>
                        </a:rPr>
                        <a:t>va</a:t>
                      </a:r>
                      <a:r>
                        <a:rPr lang="en-US" sz="1200" spc="25" dirty="0">
                          <a:effectLst/>
                          <a:latin typeface="Arial" panose="020B0604020202020204" pitchFamily="34" charset="0"/>
                          <a:cs typeface="Arial" panose="020B0604020202020204" pitchFamily="34" charset="0"/>
                        </a:rPr>
                        <a:t> fi </a:t>
                      </a:r>
                      <a:r>
                        <a:rPr lang="en-US" sz="1200" spc="25" dirty="0" err="1">
                          <a:effectLst/>
                          <a:latin typeface="Arial" panose="020B0604020202020204" pitchFamily="34" charset="0"/>
                          <a:cs typeface="Arial" panose="020B0604020202020204" pitchFamily="34" charset="0"/>
                        </a:rPr>
                        <a:t>efectuată</a:t>
                      </a:r>
                      <a:r>
                        <a:rPr lang="en-US" sz="1200" spc="25" dirty="0">
                          <a:effectLst/>
                          <a:latin typeface="Arial" panose="020B0604020202020204" pitchFamily="34" charset="0"/>
                          <a:cs typeface="Arial" panose="020B0604020202020204" pitchFamily="34" charset="0"/>
                        </a:rPr>
                        <a:t> de personal </a:t>
                      </a:r>
                      <a:r>
                        <a:rPr lang="en-US" sz="1200" spc="25" dirty="0" err="1">
                          <a:effectLst/>
                          <a:latin typeface="Arial" panose="020B0604020202020204" pitchFamily="34" charset="0"/>
                          <a:cs typeface="Arial" panose="020B0604020202020204" pitchFamily="34" charset="0"/>
                        </a:rPr>
                        <a:t>electrotehnic</a:t>
                      </a:r>
                      <a:r>
                        <a:rPr lang="en-US" sz="1200" spc="25" dirty="0">
                          <a:effectLst/>
                          <a:latin typeface="Arial" panose="020B0604020202020204" pitchFamily="34" charset="0"/>
                          <a:cs typeface="Arial" panose="020B0604020202020204" pitchFamily="34" charset="0"/>
                        </a:rPr>
                        <a:t> cu </a:t>
                      </a:r>
                      <a:r>
                        <a:rPr lang="en-US" sz="1200" spc="25" dirty="0" err="1">
                          <a:effectLst/>
                          <a:latin typeface="Arial" panose="020B0604020202020204" pitchFamily="34" charset="0"/>
                          <a:cs typeface="Arial" panose="020B0604020202020204" pitchFamily="34" charset="0"/>
                        </a:rPr>
                        <a:t>grupa</a:t>
                      </a:r>
                      <a:r>
                        <a:rPr lang="en-US" sz="1200" spc="25" dirty="0">
                          <a:effectLst/>
                          <a:latin typeface="Arial" panose="020B0604020202020204" pitchFamily="34" charset="0"/>
                          <a:cs typeface="Arial" panose="020B0604020202020204" pitchFamily="34" charset="0"/>
                        </a:rPr>
                        <a:t> de </a:t>
                      </a:r>
                      <a:r>
                        <a:rPr lang="en-US" sz="1200" spc="25" dirty="0" err="1">
                          <a:effectLst/>
                          <a:latin typeface="Arial" panose="020B0604020202020204" pitchFamily="34" charset="0"/>
                          <a:cs typeface="Arial" panose="020B0604020202020204" pitchFamily="34" charset="0"/>
                        </a:rPr>
                        <a:t>securitate</a:t>
                      </a:r>
                      <a:r>
                        <a:rPr lang="en-US" sz="1200" spc="25" dirty="0">
                          <a:effectLst/>
                          <a:latin typeface="Arial" panose="020B0604020202020204" pitchFamily="34" charset="0"/>
                          <a:cs typeface="Arial" panose="020B0604020202020204" pitchFamily="34" charset="0"/>
                        </a:rPr>
                        <a:t> </a:t>
                      </a:r>
                      <a:r>
                        <a:rPr lang="en-US" sz="1200" spc="25" dirty="0" err="1">
                          <a:effectLst/>
                          <a:latin typeface="Arial" panose="020B0604020202020204" pitchFamily="34" charset="0"/>
                          <a:cs typeface="Arial" panose="020B0604020202020204" pitchFamily="34" charset="0"/>
                        </a:rPr>
                        <a:t>electrică</a:t>
                      </a:r>
                      <a:r>
                        <a:rPr lang="en-US" sz="1200" spc="25" dirty="0">
                          <a:effectLst/>
                          <a:latin typeface="Arial" panose="020B0604020202020204" pitchFamily="34" charset="0"/>
                          <a:cs typeface="Arial" panose="020B0604020202020204" pitchFamily="34" charset="0"/>
                        </a:rPr>
                        <a:t> nu </a:t>
                      </a:r>
                      <a:r>
                        <a:rPr lang="en-US" sz="1200" spc="25" dirty="0" err="1">
                          <a:effectLst/>
                          <a:latin typeface="Arial" panose="020B0604020202020204" pitchFamily="34" charset="0"/>
                          <a:cs typeface="Arial" panose="020B0604020202020204" pitchFamily="34" charset="0"/>
                        </a:rPr>
                        <a:t>mai</a:t>
                      </a:r>
                      <a:r>
                        <a:rPr lang="en-US" sz="1200" spc="25" dirty="0">
                          <a:effectLst/>
                          <a:latin typeface="Arial" panose="020B0604020202020204" pitchFamily="34" charset="0"/>
                          <a:cs typeface="Arial" panose="020B0604020202020204" pitchFamily="34" charset="0"/>
                        </a:rPr>
                        <a:t> </a:t>
                      </a:r>
                      <a:r>
                        <a:rPr lang="en-US" sz="1200" spc="25" dirty="0" err="1">
                          <a:effectLst/>
                          <a:latin typeface="Arial" panose="020B0604020202020204" pitchFamily="34" charset="0"/>
                          <a:cs typeface="Arial" panose="020B0604020202020204" pitchFamily="34" charset="0"/>
                        </a:rPr>
                        <a:t>mică</a:t>
                      </a:r>
                      <a:r>
                        <a:rPr lang="en-US" sz="1200" spc="25" dirty="0">
                          <a:effectLst/>
                          <a:latin typeface="Arial" panose="020B0604020202020204" pitchFamily="34" charset="0"/>
                          <a:cs typeface="Arial" panose="020B0604020202020204" pitchFamily="34" charset="0"/>
                        </a:rPr>
                        <a:t> de III </a:t>
                      </a:r>
                      <a:endParaRPr lang="ru-RU" sz="1200" dirty="0">
                        <a:effectLst/>
                        <a:latin typeface="Arial" panose="020B0604020202020204" pitchFamily="34" charset="0"/>
                        <a:cs typeface="Arial" panose="020B0604020202020204" pitchFamily="34" charset="0"/>
                      </a:endParaRPr>
                    </a:p>
                    <a:p>
                      <a:pPr>
                        <a:spcAft>
                          <a:spcPts val="0"/>
                        </a:spcAft>
                      </a:pPr>
                      <a:r>
                        <a:rPr lang="en-US" sz="1200" dirty="0">
                          <a:effectLst/>
                          <a:latin typeface="Arial" panose="020B0604020202020204" pitchFamily="34" charset="0"/>
                          <a:cs typeface="Arial" panose="020B0604020202020204" pitchFamily="34" charset="0"/>
                        </a:rPr>
                        <a:t>HG nr. 394 din 01.11.2019 </a:t>
                      </a:r>
                      <a:r>
                        <a:rPr lang="en-US" sz="1200" dirty="0" err="1">
                          <a:effectLst/>
                          <a:latin typeface="Arial" panose="020B0604020202020204" pitchFamily="34" charset="0"/>
                          <a:cs typeface="Arial" panose="020B0604020202020204" pitchFamily="34" charset="0"/>
                        </a:rPr>
                        <a:t>privind</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aprobarea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documentului</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normativ-tehnic</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în</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domeniul</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energeticii</a:t>
                      </a:r>
                      <a:r>
                        <a:rPr lang="en-US" sz="1200" dirty="0">
                          <a:effectLst/>
                          <a:latin typeface="Arial" panose="020B0604020202020204" pitchFamily="34" charset="0"/>
                          <a:cs typeface="Arial" panose="020B0604020202020204" pitchFamily="34" charset="0"/>
                        </a:rPr>
                        <a:t> NE1-02:2019 „</a:t>
                      </a:r>
                      <a:r>
                        <a:rPr lang="en-US" sz="1200" dirty="0" err="1">
                          <a:effectLst/>
                          <a:latin typeface="Arial" panose="020B0604020202020204" pitchFamily="34" charset="0"/>
                          <a:cs typeface="Arial" panose="020B0604020202020204" pitchFamily="34" charset="0"/>
                        </a:rPr>
                        <a:t>Norme</a:t>
                      </a:r>
                      <a:r>
                        <a:rPr lang="en-US" sz="1200" dirty="0">
                          <a:effectLst/>
                          <a:latin typeface="Arial" panose="020B0604020202020204" pitchFamily="34" charset="0"/>
                          <a:cs typeface="Arial" panose="020B0604020202020204" pitchFamily="34" charset="0"/>
                        </a:rPr>
                        <a:t> de </a:t>
                      </a:r>
                      <a:r>
                        <a:rPr lang="en-US" sz="1200" dirty="0" err="1">
                          <a:effectLst/>
                          <a:latin typeface="Arial" panose="020B0604020202020204" pitchFamily="34" charset="0"/>
                          <a:cs typeface="Arial" panose="020B0604020202020204" pitchFamily="34" charset="0"/>
                        </a:rPr>
                        <a:t>securitate</a:t>
                      </a:r>
                      <a:r>
                        <a:rPr lang="en-US" sz="1200" dirty="0">
                          <a:effectLst/>
                          <a:latin typeface="Arial" panose="020B0604020202020204" pitchFamily="34" charset="0"/>
                          <a:cs typeface="Arial" panose="020B0604020202020204" pitchFamily="34" charset="0"/>
                        </a:rPr>
                        <a:t> la </a:t>
                      </a:r>
                      <a:r>
                        <a:rPr lang="en-US" sz="1200" dirty="0" err="1">
                          <a:effectLst/>
                          <a:latin typeface="Arial" panose="020B0604020202020204" pitchFamily="34" charset="0"/>
                          <a:cs typeface="Arial" panose="020B0604020202020204" pitchFamily="34" charset="0"/>
                        </a:rPr>
                        <a:t>exploatarea</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instalaţiilor</a:t>
                      </a:r>
                      <a:r>
                        <a:rPr lang="en-US" sz="1200" dirty="0">
                          <a:effectLst/>
                          <a:latin typeface="Arial" panose="020B0604020202020204" pitchFamily="34" charset="0"/>
                          <a:cs typeface="Arial" panose="020B0604020202020204" pitchFamily="34" charset="0"/>
                        </a:rPr>
                        <a:t> </a:t>
                      </a:r>
                      <a:r>
                        <a:rPr lang="en-US" sz="1200" dirty="0" err="1">
                          <a:effectLst/>
                          <a:latin typeface="Arial" panose="020B0604020202020204" pitchFamily="34" charset="0"/>
                          <a:cs typeface="Arial" panose="020B0604020202020204" pitchFamily="34" charset="0"/>
                        </a:rPr>
                        <a:t>electrice</a:t>
                      </a:r>
                      <a:r>
                        <a:rPr lang="en-US" sz="1200" dirty="0">
                          <a:effectLst/>
                          <a:latin typeface="Arial" panose="020B0604020202020204" pitchFamily="34" charset="0"/>
                          <a:cs typeface="Arial" panose="020B0604020202020204" pitchFamily="34" charset="0"/>
                        </a:rPr>
                        <a:t>” (p. 40)</a:t>
                      </a:r>
                      <a:endParaRPr lang="ru-RU" sz="1200" dirty="0">
                        <a:effectLst/>
                        <a:latin typeface="Arial" panose="020B0604020202020204" pitchFamily="34" charset="0"/>
                        <a:ea typeface="Times New Roman" panose="02020603050405020304" pitchFamily="18" charset="0"/>
                        <a:cs typeface="Arial" panose="020B0604020202020204" pitchFamily="34" charset="0"/>
                      </a:endParaRPr>
                    </a:p>
                  </a:txBody>
                  <a:tcPr marL="12285" marR="14076" marT="14076" marB="14076"/>
                </a:tc>
                <a:extLst>
                  <a:ext uri="{0D108BD9-81ED-4DB2-BD59-A6C34878D82A}">
                    <a16:rowId xmlns:a16="http://schemas.microsoft.com/office/drawing/2014/main" val="3523586849"/>
                  </a:ext>
                </a:extLst>
              </a:tr>
            </a:tbl>
          </a:graphicData>
        </a:graphic>
      </p:graphicFrame>
      <p:sp>
        <p:nvSpPr>
          <p:cNvPr id="5" name="Rectangle 1">
            <a:extLst>
              <a:ext uri="{FF2B5EF4-FFF2-40B4-BE49-F238E27FC236}">
                <a16:creationId xmlns:a16="http://schemas.microsoft.com/office/drawing/2014/main" id="{A70E0758-EFD6-4986-94EC-B6E2CC2251D1}"/>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7" name="Рисунок 6">
            <a:extLst>
              <a:ext uri="{FF2B5EF4-FFF2-40B4-BE49-F238E27FC236}">
                <a16:creationId xmlns:a16="http://schemas.microsoft.com/office/drawing/2014/main" id="{ECD8A213-E5CC-4AB0-847F-F490457C3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4005064"/>
            <a:ext cx="4762500" cy="2749378"/>
          </a:xfrm>
          <a:prstGeom prst="rect">
            <a:avLst/>
          </a:prstGeom>
        </p:spPr>
      </p:pic>
    </p:spTree>
    <p:extLst>
      <p:ext uri="{BB962C8B-B14F-4D97-AF65-F5344CB8AC3E}">
        <p14:creationId xmlns:p14="http://schemas.microsoft.com/office/powerpoint/2010/main" val="830792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91CA5D7F-0271-4AA7-B6CF-AF96596EC45E}"/>
              </a:ext>
            </a:extLst>
          </p:cNvPr>
          <p:cNvSpPr>
            <a:spLocks noGrp="1"/>
          </p:cNvSpPr>
          <p:nvPr>
            <p:ph idx="1"/>
          </p:nvPr>
        </p:nvSpPr>
        <p:spPr>
          <a:xfrm>
            <a:off x="467544" y="260648"/>
            <a:ext cx="8424936" cy="4968552"/>
          </a:xfrm>
        </p:spPr>
        <p:txBody>
          <a:bodyPr>
            <a:normAutofit fontScale="77500" lnSpcReduction="20000"/>
          </a:bodyPr>
          <a:lstStyle/>
          <a:p>
            <a:pPr marL="109728" indent="0" algn="just">
              <a:buNone/>
            </a:pPr>
            <a:r>
              <a:rPr lang="ro-RO" sz="2300" b="1" dirty="0">
                <a:latin typeface="Arial" panose="020B0604020202020204" pitchFamily="34" charset="0"/>
                <a:cs typeface="Arial" panose="020B0604020202020204" pitchFamily="34" charset="0"/>
              </a:rPr>
              <a:t>        Elaborarea instrucţiunilor de securitate şi sănătate în muncă</a:t>
            </a:r>
            <a:endParaRPr lang="ro-RO" sz="2300" dirty="0">
              <a:latin typeface="Arial" panose="020B0604020202020204" pitchFamily="34" charset="0"/>
              <a:cs typeface="Arial" panose="020B0604020202020204" pitchFamily="34" charset="0"/>
            </a:endParaRPr>
          </a:p>
          <a:p>
            <a:pPr marL="109728" indent="0" algn="just">
              <a:buNone/>
            </a:pPr>
            <a:r>
              <a:rPr lang="ro-RO" sz="2300" dirty="0">
                <a:latin typeface="Arial" panose="020B0604020202020204" pitchFamily="34" charset="0"/>
                <a:cs typeface="Arial" panose="020B0604020202020204" pitchFamily="34" charset="0"/>
              </a:rPr>
              <a:t>    Instrucţiunile se elaborează pentru toate ocupaţiile şi lucrările desfăşurate în unitate, ţinînd seama de particularităţile acestora şi ale locurilor de muncă/posturilor de lucru, şi se perfectează conform anexei nr. 7 la prezentul Regulament (HG 95/2009).</a:t>
            </a:r>
          </a:p>
          <a:p>
            <a:pPr marL="109728" indent="0" algn="just">
              <a:buNone/>
            </a:pPr>
            <a:r>
              <a:rPr lang="ro-RO" sz="2300" dirty="0">
                <a:latin typeface="Arial" panose="020B0604020202020204" pitchFamily="34" charset="0"/>
                <a:cs typeface="Arial" panose="020B0604020202020204" pitchFamily="34" charset="0"/>
              </a:rPr>
              <a:t>    Textul instrucţiunilor se va constitui din cerinţe laconice, distincte, care vor exclude interpretări diverse. Cerinţele instrucţiunilor vor fi expuse în consecutivitate conformă desfăşurării procesului de muncă şi vor fi formulate pe baza actelor normative de securitate şi sănătate în muncă, instrucţiunilor de utilizare a echipamentelor de lucru şi a echipamentelor de protecţie emise de producător, precum şi pe baza documentaţiei tehnologice. </a:t>
            </a:r>
          </a:p>
          <a:p>
            <a:pPr marL="109728" indent="0" algn="just">
              <a:buNone/>
            </a:pPr>
            <a:r>
              <a:rPr lang="ro-RO" sz="2300" b="1" i="1" dirty="0">
                <a:latin typeface="Arial" panose="020B0604020202020204" pitchFamily="34" charset="0"/>
                <a:cs typeface="Arial" panose="020B0604020202020204" pitchFamily="34" charset="0"/>
              </a:rPr>
              <a:t>     Instrucţiunile vor fi reexaminate în următoarele cazuri:</a:t>
            </a:r>
          </a:p>
          <a:p>
            <a:pPr marL="109728" indent="0" algn="just">
              <a:buNone/>
            </a:pPr>
            <a:r>
              <a:rPr lang="ro-RO" sz="2300" dirty="0">
                <a:latin typeface="Arial" panose="020B0604020202020204" pitchFamily="34" charset="0"/>
                <a:cs typeface="Arial" panose="020B0604020202020204" pitchFamily="34" charset="0"/>
              </a:rPr>
              <a:t>1) la apariţia unor noi acte normative de securitate şi sănătate în muncă ;</a:t>
            </a:r>
          </a:p>
          <a:p>
            <a:pPr marL="109728" indent="0" algn="just">
              <a:buNone/>
            </a:pPr>
            <a:r>
              <a:rPr lang="ro-RO" sz="2300" dirty="0">
                <a:latin typeface="Arial" panose="020B0604020202020204" pitchFamily="34" charset="0"/>
                <a:cs typeface="Arial" panose="020B0604020202020204" pitchFamily="34" charset="0"/>
              </a:rPr>
              <a:t>2) la modificarea procesului tehnologic, schimbarea condiţiilor de lucru, utilizarea echipamentelor de lucru noi;</a:t>
            </a:r>
          </a:p>
          <a:p>
            <a:pPr marL="109728" indent="0" algn="just">
              <a:buNone/>
            </a:pPr>
            <a:r>
              <a:rPr lang="ro-RO" sz="2300" dirty="0">
                <a:latin typeface="Arial" panose="020B0604020202020204" pitchFamily="34" charset="0"/>
                <a:cs typeface="Arial" panose="020B0604020202020204" pitchFamily="34" charset="0"/>
              </a:rPr>
              <a:t>3) la apariţia unor situaţii de avarie sau în urma unui accident de muncă produs din cauza imperfecţiunii instrucţiunilor.</a:t>
            </a:r>
          </a:p>
          <a:p>
            <a:pPr marL="109728" indent="0" algn="just">
              <a:buNone/>
            </a:pPr>
            <a:r>
              <a:rPr lang="ro-RO" sz="2300" dirty="0">
                <a:latin typeface="Arial" panose="020B0604020202020204" pitchFamily="34" charset="0"/>
                <a:cs typeface="Arial" panose="020B0604020202020204" pitchFamily="34" charset="0"/>
              </a:rPr>
              <a:t>    Instrucţiunile se înregistrează într-un registru, conform anexei nr. 8 la prezentul Regulament, se multiplică într-un număr necesar şi se acordă muncitorilor.</a:t>
            </a:r>
          </a:p>
          <a:p>
            <a:pPr marL="109728" indent="0">
              <a:buNone/>
            </a:pPr>
            <a:endParaRPr lang="ru-RU" dirty="0"/>
          </a:p>
        </p:txBody>
      </p:sp>
      <p:pic>
        <p:nvPicPr>
          <p:cNvPr id="5" name="Рисунок 4">
            <a:extLst>
              <a:ext uri="{FF2B5EF4-FFF2-40B4-BE49-F238E27FC236}">
                <a16:creationId xmlns:a16="http://schemas.microsoft.com/office/drawing/2014/main" id="{2CD267F3-D1B0-4795-A249-F2EB4F2F1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2100" y="4941168"/>
            <a:ext cx="3479800" cy="1916832"/>
          </a:xfrm>
          <a:prstGeom prst="rect">
            <a:avLst/>
          </a:prstGeom>
        </p:spPr>
      </p:pic>
    </p:spTree>
    <p:extLst>
      <p:ext uri="{BB962C8B-B14F-4D97-AF65-F5344CB8AC3E}">
        <p14:creationId xmlns:p14="http://schemas.microsoft.com/office/powerpoint/2010/main" val="1296638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1227F6B1-9243-404F-8A4B-D670320DC610}"/>
              </a:ext>
            </a:extLst>
          </p:cNvPr>
          <p:cNvGraphicFramePr>
            <a:graphicFrameLocks noGrp="1"/>
          </p:cNvGraphicFramePr>
          <p:nvPr>
            <p:ph idx="1"/>
            <p:extLst>
              <p:ext uri="{D42A27DB-BD31-4B8C-83A1-F6EECF244321}">
                <p14:modId xmlns:p14="http://schemas.microsoft.com/office/powerpoint/2010/main" val="2613958327"/>
              </p:ext>
            </p:extLst>
          </p:nvPr>
        </p:nvGraphicFramePr>
        <p:xfrm>
          <a:off x="1547664" y="1556792"/>
          <a:ext cx="6256322" cy="3244855"/>
        </p:xfrm>
        <a:graphic>
          <a:graphicData uri="http://schemas.openxmlformats.org/drawingml/2006/table">
            <a:tbl>
              <a:tblPr/>
              <a:tblGrid>
                <a:gridCol w="492125">
                  <a:extLst>
                    <a:ext uri="{9D8B030D-6E8A-4147-A177-3AD203B41FA5}">
                      <a16:colId xmlns:a16="http://schemas.microsoft.com/office/drawing/2014/main" val="2117991518"/>
                    </a:ext>
                  </a:extLst>
                </a:gridCol>
                <a:gridCol w="477520">
                  <a:extLst>
                    <a:ext uri="{9D8B030D-6E8A-4147-A177-3AD203B41FA5}">
                      <a16:colId xmlns:a16="http://schemas.microsoft.com/office/drawing/2014/main" val="827145428"/>
                    </a:ext>
                  </a:extLst>
                </a:gridCol>
                <a:gridCol w="3011805">
                  <a:extLst>
                    <a:ext uri="{9D8B030D-6E8A-4147-A177-3AD203B41FA5}">
                      <a16:colId xmlns:a16="http://schemas.microsoft.com/office/drawing/2014/main" val="4108952687"/>
                    </a:ext>
                  </a:extLst>
                </a:gridCol>
                <a:gridCol w="2274872">
                  <a:extLst>
                    <a:ext uri="{9D8B030D-6E8A-4147-A177-3AD203B41FA5}">
                      <a16:colId xmlns:a16="http://schemas.microsoft.com/office/drawing/2014/main" val="825285093"/>
                    </a:ext>
                  </a:extLst>
                </a:gridCol>
              </a:tblGrid>
              <a:tr h="1368312">
                <a:tc gridSpan="4">
                  <a:txBody>
                    <a:bodyPr/>
                    <a:lstStyle/>
                    <a:p>
                      <a:pPr algn="ctr">
                        <a:spcBef>
                          <a:spcPts val="300"/>
                        </a:spcBef>
                        <a:spcAft>
                          <a:spcPts val="0"/>
                        </a:spcAft>
                      </a:pPr>
                      <a:r>
                        <a:rPr lang="ro-RO" sz="1200">
                          <a:effectLst/>
                          <a:latin typeface="Times New Roman" panose="02020603050405020304" pitchFamily="18" charset="0"/>
                          <a:ea typeface="Times New Roman" panose="02020603050405020304" pitchFamily="18" charset="0"/>
                        </a:rPr>
                        <a:t>__________________________________</a:t>
                      </a:r>
                      <a:endParaRPr lang="ru-RU" sz="1000">
                        <a:effectLst/>
                        <a:latin typeface="Times New Roman" panose="02020603050405020304" pitchFamily="18" charset="0"/>
                        <a:ea typeface="Times New Roman" panose="02020603050405020304" pitchFamily="18" charset="0"/>
                      </a:endParaRPr>
                    </a:p>
                    <a:p>
                      <a:pPr algn="ctr">
                        <a:spcAft>
                          <a:spcPts val="1200"/>
                        </a:spcAft>
                      </a:pPr>
                      <a:r>
                        <a:rPr lang="ro-RO" sz="1200">
                          <a:effectLst/>
                          <a:latin typeface="Times New Roman" panose="02020603050405020304" pitchFamily="18" charset="0"/>
                          <a:ea typeface="Times New Roman" panose="02020603050405020304" pitchFamily="18" charset="0"/>
                        </a:rPr>
                        <a:t>(denumirea unităţii)</a:t>
                      </a:r>
                      <a:endParaRPr lang="ru-RU" sz="1000">
                        <a:effectLst/>
                        <a:latin typeface="Times New Roman" panose="02020603050405020304" pitchFamily="18" charset="0"/>
                        <a:ea typeface="Times New Roman" panose="02020603050405020304" pitchFamily="18" charset="0"/>
                      </a:endParaRPr>
                    </a:p>
                    <a:p>
                      <a:pPr algn="ctr">
                        <a:spcAft>
                          <a:spcPts val="0"/>
                        </a:spcAft>
                      </a:pPr>
                      <a:r>
                        <a:rPr lang="ro-RO" sz="1200" b="1">
                          <a:effectLst/>
                          <a:latin typeface="Times New Roman" panose="02020603050405020304" pitchFamily="18" charset="0"/>
                          <a:ea typeface="Times New Roman" panose="02020603050405020304" pitchFamily="18" charset="0"/>
                        </a:rPr>
                        <a:t>REGISTRUL</a:t>
                      </a:r>
                      <a:endParaRPr lang="ru-RU" sz="1000">
                        <a:effectLst/>
                        <a:latin typeface="Times New Roman" panose="02020603050405020304" pitchFamily="18" charset="0"/>
                        <a:ea typeface="Times New Roman" panose="02020603050405020304" pitchFamily="18" charset="0"/>
                      </a:endParaRPr>
                    </a:p>
                    <a:p>
                      <a:pPr algn="ctr">
                        <a:spcAft>
                          <a:spcPts val="0"/>
                        </a:spcAft>
                      </a:pPr>
                      <a:r>
                        <a:rPr lang="ro-RO" sz="1200" b="1">
                          <a:effectLst/>
                          <a:latin typeface="Times New Roman" panose="02020603050405020304" pitchFamily="18" charset="0"/>
                          <a:ea typeface="Times New Roman" panose="02020603050405020304" pitchFamily="18" charset="0"/>
                        </a:rPr>
                        <a:t>de înregistrare a instrucţiunilor de securitate şi sănătate în muncă </a:t>
                      </a:r>
                      <a:endParaRPr lang="ru-RU" sz="1000">
                        <a:effectLst/>
                        <a:latin typeface="Times New Roman" panose="02020603050405020304" pitchFamily="18" charset="0"/>
                        <a:ea typeface="Times New Roman" panose="02020603050405020304" pitchFamily="18" charset="0"/>
                      </a:endParaRPr>
                    </a:p>
                    <a:p>
                      <a:pPr algn="ctr">
                        <a:spcAft>
                          <a:spcPts val="0"/>
                        </a:spcAft>
                      </a:pPr>
                      <a:r>
                        <a:rPr lang="ro-RO" sz="1200" b="1">
                          <a:effectLst/>
                          <a:latin typeface="Times New Roman" panose="02020603050405020304" pitchFamily="18" charset="0"/>
                          <a:ea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608154358"/>
                  </a:ext>
                </a:extLst>
              </a:tr>
              <a:tr h="1407407">
                <a:tc>
                  <a:txBody>
                    <a:bodyPr/>
                    <a:lstStyle/>
                    <a:p>
                      <a:pPr algn="ctr">
                        <a:spcAft>
                          <a:spcPts val="0"/>
                        </a:spcAft>
                      </a:pPr>
                      <a:r>
                        <a:rPr lang="ro-RO" sz="1200">
                          <a:effectLst/>
                          <a:latin typeface="Times New Roman" panose="02020603050405020304" pitchFamily="18" charset="0"/>
                          <a:ea typeface="Times New Roman" panose="02020603050405020304" pitchFamily="18" charset="0"/>
                        </a:rPr>
                        <a:t>Numărul de înregistrare</a:t>
                      </a:r>
                      <a:endParaRPr lang="ru-RU" sz="1000">
                        <a:effectLst/>
                        <a:latin typeface="Times New Roman" panose="02020603050405020304" pitchFamily="18" charset="0"/>
                        <a:ea typeface="Times New Roman" panose="02020603050405020304" pitchFamily="18" charset="0"/>
                      </a:endParaRPr>
                    </a:p>
                  </a:txBody>
                  <a:tcPr marL="68580" marR="68580" marT="0" marB="0" vert="vert27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marL="71755" marR="71755" algn="ctr">
                        <a:spcAft>
                          <a:spcPts val="0"/>
                        </a:spcAft>
                      </a:pPr>
                      <a:r>
                        <a:rPr lang="ro-RO" sz="1200">
                          <a:effectLst/>
                          <a:latin typeface="Times New Roman" panose="02020603050405020304" pitchFamily="18" charset="0"/>
                          <a:ea typeface="Times New Roman" panose="02020603050405020304" pitchFamily="18" charset="0"/>
                        </a:rPr>
                        <a:t>Numărul şi data ordinului</a:t>
                      </a:r>
                      <a:endParaRPr lang="ru-RU" sz="1000">
                        <a:effectLst/>
                        <a:latin typeface="Times New Roman" panose="02020603050405020304" pitchFamily="18" charset="0"/>
                        <a:ea typeface="Times New Roman" panose="02020603050405020304" pitchFamily="18" charset="0"/>
                      </a:endParaRPr>
                    </a:p>
                  </a:txBody>
                  <a:tcPr marL="68580" marR="68580" marT="0" marB="0" vert="vert27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Bef>
                          <a:spcPts val="3000"/>
                        </a:spcBef>
                        <a:spcAft>
                          <a:spcPts val="0"/>
                        </a:spcAft>
                      </a:pPr>
                      <a:r>
                        <a:rPr lang="ro-RO" sz="1200">
                          <a:effectLst/>
                          <a:latin typeface="Times New Roman" panose="02020603050405020304" pitchFamily="18" charset="0"/>
                          <a:ea typeface="Times New Roman" panose="02020603050405020304" pitchFamily="18" charset="0"/>
                        </a:rPr>
                        <a:t>Denumirea instrucţiunilor</a:t>
                      </a:r>
                      <a:endParaRPr lang="ru-RU" sz="10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Bef>
                          <a:spcPts val="300"/>
                        </a:spcBef>
                        <a:spcAft>
                          <a:spcPts val="0"/>
                        </a:spcAft>
                      </a:pPr>
                      <a:r>
                        <a:rPr lang="ro-RO" sz="1200">
                          <a:effectLst/>
                          <a:latin typeface="Times New Roman" panose="02020603050405020304" pitchFamily="18" charset="0"/>
                          <a:ea typeface="Times New Roman" panose="02020603050405020304" pitchFamily="18" charset="0"/>
                        </a:rPr>
                        <a:t>Numele, prenumele şi semnătura lucrătorului desemnat/lucratorului serviciului de protecţie şi prevenire care a </a:t>
                      </a:r>
                      <a:endParaRPr lang="ru-RU" sz="1000">
                        <a:effectLst/>
                        <a:latin typeface="Times New Roman" panose="02020603050405020304" pitchFamily="18" charset="0"/>
                        <a:ea typeface="Times New Roman" panose="02020603050405020304" pitchFamily="18" charset="0"/>
                      </a:endParaRPr>
                    </a:p>
                    <a:p>
                      <a:pPr algn="ctr">
                        <a:spcAft>
                          <a:spcPts val="300"/>
                        </a:spcAft>
                      </a:pPr>
                      <a:r>
                        <a:rPr lang="ro-RO" sz="1200">
                          <a:effectLst/>
                          <a:latin typeface="Times New Roman" panose="02020603050405020304" pitchFamily="18" charset="0"/>
                          <a:ea typeface="Times New Roman" panose="02020603050405020304" pitchFamily="18" charset="0"/>
                        </a:rPr>
                        <a:t>înregistrat instrucţiunile</a:t>
                      </a:r>
                      <a:r>
                        <a:rPr lang="ro-RO" sz="1200">
                          <a:solidFill>
                            <a:srgbClr val="FF0000"/>
                          </a:solidFill>
                          <a:effectLst/>
                          <a:latin typeface="Times New Roman" panose="02020603050405020304" pitchFamily="18" charset="0"/>
                          <a:ea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36911516"/>
                  </a:ext>
                </a:extLst>
              </a:tr>
              <a:tr h="234568">
                <a:tc>
                  <a:txBody>
                    <a:bodyPr/>
                    <a:lstStyle/>
                    <a:p>
                      <a:pPr>
                        <a:spcAft>
                          <a:spcPts val="0"/>
                        </a:spcAft>
                      </a:pPr>
                      <a:r>
                        <a:rPr lang="ro-RO" sz="1200" b="1">
                          <a:effectLst/>
                          <a:latin typeface="Times New Roman" panose="02020603050405020304" pitchFamily="18" charset="0"/>
                          <a:ea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200" b="1">
                          <a:effectLst/>
                          <a:latin typeface="Times New Roman" panose="02020603050405020304" pitchFamily="18" charset="0"/>
                          <a:ea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200" b="1">
                          <a:effectLst/>
                          <a:latin typeface="Times New Roman" panose="02020603050405020304" pitchFamily="18" charset="0"/>
                          <a:ea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1200" b="1">
                          <a:effectLst/>
                          <a:latin typeface="Times New Roman" panose="02020603050405020304" pitchFamily="18" charset="0"/>
                          <a:ea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517575"/>
                  </a:ext>
                </a:extLst>
              </a:tr>
              <a:tr h="234568">
                <a:tc>
                  <a:txBody>
                    <a:bodyPr/>
                    <a:lstStyle/>
                    <a:p>
                      <a:pPr>
                        <a:spcAft>
                          <a:spcPts val="0"/>
                        </a:spcAft>
                      </a:pPr>
                      <a:r>
                        <a:rPr lang="ro-RO" sz="1200" b="1">
                          <a:effectLst/>
                          <a:latin typeface="Times New Roman" panose="02020603050405020304" pitchFamily="18" charset="0"/>
                          <a:ea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ro-RO" sz="1200" b="1">
                          <a:effectLst/>
                          <a:latin typeface="Times New Roman" panose="02020603050405020304" pitchFamily="18" charset="0"/>
                          <a:ea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ro-RO" sz="1200" b="1">
                          <a:effectLst/>
                          <a:latin typeface="Times New Roman" panose="02020603050405020304" pitchFamily="18" charset="0"/>
                          <a:ea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ro-RO" sz="1200" b="1" dirty="0">
                          <a:effectLst/>
                          <a:latin typeface="Times New Roman" panose="02020603050405020304" pitchFamily="18" charset="0"/>
                          <a:ea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781766"/>
                  </a:ext>
                </a:extLst>
              </a:tr>
            </a:tbl>
          </a:graphicData>
        </a:graphic>
      </p:graphicFrame>
      <p:sp>
        <p:nvSpPr>
          <p:cNvPr id="5" name="Rectangle 1">
            <a:extLst>
              <a:ext uri="{FF2B5EF4-FFF2-40B4-BE49-F238E27FC236}">
                <a16:creationId xmlns:a16="http://schemas.microsoft.com/office/drawing/2014/main" id="{5DAFB670-8443-4371-8AA1-315DD4BCE62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2477300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920</TotalTime>
  <Words>6307</Words>
  <Application>Microsoft Office PowerPoint</Application>
  <PresentationFormat>Экран (4:3)</PresentationFormat>
  <Paragraphs>518</Paragraphs>
  <Slides>30</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30</vt:i4>
      </vt:variant>
    </vt:vector>
  </HeadingPairs>
  <TitlesOfParts>
    <vt:vector size="41" baseType="lpstr">
      <vt:lpstr>Arial</vt:lpstr>
      <vt:lpstr>Arial Black</vt:lpstr>
      <vt:lpstr>Calibri</vt:lpstr>
      <vt:lpstr>Lucida Sans Unicode</vt:lpstr>
      <vt:lpstr>PT Serif</vt:lpstr>
      <vt:lpstr>Times New Roman</vt:lpstr>
      <vt:lpstr>Verdana</vt:lpstr>
      <vt:lpstr>Wingdings</vt:lpstr>
      <vt:lpstr>Wingdings 2</vt:lpstr>
      <vt:lpstr>Wingdings 3</vt:lpstr>
      <vt:lpstr>Открытая</vt:lpstr>
      <vt:lpstr>          Organizarea activității serviciului de securitate și sănătate a muncii la unitate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Задачи кадровой работы на предприятии </dc:title>
  <dc:creator>Любовь</dc:creator>
  <cp:lastModifiedBy>Liuba Mursa</cp:lastModifiedBy>
  <cp:revision>113</cp:revision>
  <dcterms:created xsi:type="dcterms:W3CDTF">2021-05-11T18:37:45Z</dcterms:created>
  <dcterms:modified xsi:type="dcterms:W3CDTF">2023-10-21T19:37:21Z</dcterms:modified>
</cp:coreProperties>
</file>