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73" r:id="rId5"/>
    <p:sldId id="271" r:id="rId6"/>
    <p:sldId id="272" r:id="rId7"/>
    <p:sldId id="259" r:id="rId8"/>
    <p:sldId id="274" r:id="rId9"/>
    <p:sldId id="261" r:id="rId10"/>
    <p:sldId id="275" r:id="rId11"/>
    <p:sldId id="262" r:id="rId12"/>
    <p:sldId id="276" r:id="rId13"/>
    <p:sldId id="263" r:id="rId14"/>
    <p:sldId id="265" r:id="rId15"/>
    <p:sldId id="277" r:id="rId16"/>
    <p:sldId id="279" r:id="rId17"/>
    <p:sldId id="280" r:id="rId18"/>
    <p:sldId id="268" r:id="rId19"/>
    <p:sldId id="278" r:id="rId20"/>
    <p:sldId id="269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263C33-45A5-4226-AA0F-91E6C161D786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3C33-45A5-4226-AA0F-91E6C161D786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3C33-45A5-4226-AA0F-91E6C161D786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3C33-45A5-4226-AA0F-91E6C161D786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3C33-45A5-4226-AA0F-91E6C161D786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3C33-45A5-4226-AA0F-91E6C161D786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3C33-45A5-4226-AA0F-91E6C161D786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3C33-45A5-4226-AA0F-91E6C161D786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3C33-45A5-4226-AA0F-91E6C161D786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E263C33-45A5-4226-AA0F-91E6C161D786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263C33-45A5-4226-AA0F-91E6C161D786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E263C33-45A5-4226-AA0F-91E6C161D786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1"/>
            <a:ext cx="8568952" cy="1080121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0" dirty="0">
                <a:latin typeface="Arial Black" pitchFamily="34" charset="0"/>
              </a:rPr>
            </a:br>
            <a:br>
              <a:rPr lang="ru-RU" sz="3600" b="0" dirty="0">
                <a:latin typeface="Arial Black" pitchFamily="34" charset="0"/>
              </a:rPr>
            </a:br>
            <a:br>
              <a:rPr lang="ru-RU" sz="3600" b="0" dirty="0">
                <a:latin typeface="Arial Black" pitchFamily="34" charset="0"/>
              </a:rPr>
            </a:br>
            <a:r>
              <a:rPr lang="en-US" sz="2700" dirty="0" err="1">
                <a:latin typeface="Arial Black" panose="020B0A04020102020204" pitchFamily="34" charset="0"/>
              </a:rPr>
              <a:t>Accidente</a:t>
            </a:r>
            <a:r>
              <a:rPr lang="en-US" sz="2700" dirty="0">
                <a:latin typeface="Arial Black" panose="020B0A04020102020204" pitchFamily="34" charset="0"/>
              </a:rPr>
              <a:t> de </a:t>
            </a:r>
            <a:r>
              <a:rPr lang="en-US" sz="2700" dirty="0" err="1">
                <a:latin typeface="Arial Black" panose="020B0A04020102020204" pitchFamily="34" charset="0"/>
              </a:rPr>
              <a:t>muncă</a:t>
            </a:r>
            <a:br>
              <a:rPr lang="ro-MO" sz="2700" dirty="0">
                <a:latin typeface="Arial Black" panose="020B0A04020102020204" pitchFamily="34" charset="0"/>
              </a:rPr>
            </a:br>
            <a:r>
              <a:rPr lang="en-US" sz="2700" dirty="0" err="1">
                <a:latin typeface="Arial Black" panose="020B0A04020102020204" pitchFamily="34" charset="0"/>
              </a:rPr>
              <a:t>Modul</a:t>
            </a:r>
            <a:r>
              <a:rPr lang="en-US" sz="2700" dirty="0">
                <a:latin typeface="Arial Black" panose="020B0A04020102020204" pitchFamily="34" charset="0"/>
              </a:rPr>
              <a:t> de </a:t>
            </a:r>
            <a:r>
              <a:rPr lang="en-US" sz="2700" dirty="0" err="1">
                <a:latin typeface="Arial Black" panose="020B0A04020102020204" pitchFamily="34" charset="0"/>
              </a:rPr>
              <a:t>cercetare</a:t>
            </a:r>
            <a:r>
              <a:rPr lang="en-US" sz="2700" dirty="0">
                <a:latin typeface="Arial Black" panose="020B0A04020102020204" pitchFamily="34" charset="0"/>
              </a:rPr>
              <a:t> a </a:t>
            </a:r>
            <a:r>
              <a:rPr lang="en-US" sz="2700" dirty="0" err="1">
                <a:latin typeface="Arial Black" panose="020B0A04020102020204" pitchFamily="34" charset="0"/>
              </a:rPr>
              <a:t>accidentelor</a:t>
            </a:r>
            <a:r>
              <a:rPr lang="en-US" sz="2700" dirty="0">
                <a:latin typeface="Arial Black" panose="020B0A04020102020204" pitchFamily="34" charset="0"/>
              </a:rPr>
              <a:t> de</a:t>
            </a:r>
            <a:r>
              <a:rPr lang="ro-MO" sz="2700" dirty="0">
                <a:latin typeface="Arial Black" panose="020B0A04020102020204" pitchFamily="34" charset="0"/>
              </a:rPr>
              <a:t> </a:t>
            </a:r>
            <a:r>
              <a:rPr lang="en-US" sz="2700" dirty="0" err="1">
                <a:latin typeface="Arial Black" panose="020B0A04020102020204" pitchFamily="34" charset="0"/>
              </a:rPr>
              <a:t>muncă</a:t>
            </a:r>
            <a:br>
              <a:rPr lang="ru-RU" sz="2700" dirty="0">
                <a:latin typeface="Arial Black" panose="020B0A04020102020204" pitchFamily="34" charset="0"/>
              </a:rPr>
            </a:br>
            <a:endParaRPr lang="ru-RU" sz="27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276872"/>
            <a:ext cx="7772400" cy="25344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B9ECFF-5517-4870-A397-912D6F4E3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96C607FF-5CF6-445E-B35F-81EAF2F28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424936" cy="5544616"/>
          </a:xfrm>
        </p:spPr>
      </p:pic>
    </p:spTree>
    <p:extLst>
      <p:ext uri="{BB962C8B-B14F-4D97-AF65-F5344CB8AC3E}">
        <p14:creationId xmlns:p14="http://schemas.microsoft.com/office/powerpoint/2010/main" val="451326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3672408"/>
          </a:xfrm>
        </p:spPr>
        <p:txBody>
          <a:bodyPr>
            <a:normAutofit fontScale="62500" lnSpcReduction="20000"/>
          </a:bodyPr>
          <a:lstStyle/>
          <a:p>
            <a:pPr marL="109728" indent="0" algn="just"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Scopul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cercetării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accidentelor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constă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clasificarea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lor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determinarea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circumstanţelor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cauzelor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încălcărilor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actelor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normative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altor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reglementări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condus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accidentarea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salariaţilor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stabilirea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persoanelor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încălcat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prevederile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actelor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normative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măsurilor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corespunzătoare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întru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prevenirea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unor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asemenea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evenimente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MD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ro-MD" sz="29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Accidentele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grave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mortale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produse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locul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cercetate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Inspectoratul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de Stat al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MD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ro-MD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ro-MD" sz="29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Accidentele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cu incapacitate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temporară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– de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comisia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angajatorului</a:t>
            </a:r>
            <a:endParaRPr lang="ro-MD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ro-MD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ro-MD" sz="2900" b="1" dirty="0">
                <a:latin typeface="Arial" panose="020B0604020202020204" pitchFamily="34" charset="0"/>
                <a:cs typeface="Arial" panose="020B0604020202020204" pitchFamily="34" charset="0"/>
              </a:rPr>
              <a:t>   Î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cazul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angajatorul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dispune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posibilitatea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de a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constitui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comisie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cercetare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evenimentului</a:t>
            </a:r>
            <a:r>
              <a:rPr lang="ro-MD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– de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Inspectoratul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de Stat al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MD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200" dirty="0"/>
            </a:br>
            <a:br>
              <a:rPr lang="ru-RU" sz="2200" dirty="0"/>
            </a:br>
            <a:r>
              <a:rPr lang="en-US" sz="2800" i="1" dirty="0"/>
              <a:t> </a:t>
            </a:r>
            <a:br>
              <a:rPr lang="ro-MO" sz="2800" i="1" dirty="0"/>
            </a:br>
            <a:r>
              <a:rPr lang="en-US" sz="3100" i="1" dirty="0" err="1">
                <a:latin typeface="Arial Black" panose="020B0A04020102020204" pitchFamily="34" charset="0"/>
              </a:rPr>
              <a:t>Cercetarea</a:t>
            </a:r>
            <a:r>
              <a:rPr lang="en-US" sz="3100" i="1" dirty="0">
                <a:latin typeface="Arial Black" panose="020B0A04020102020204" pitchFamily="34" charset="0"/>
              </a:rPr>
              <a:t> </a:t>
            </a:r>
            <a:r>
              <a:rPr lang="en-US" sz="3100" i="1" dirty="0" err="1">
                <a:latin typeface="Arial Black" panose="020B0A04020102020204" pitchFamily="34" charset="0"/>
              </a:rPr>
              <a:t>accidentelor</a:t>
            </a:r>
            <a:br>
              <a:rPr lang="ru-RU" sz="3100" dirty="0"/>
            </a:b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5D6E5E-2DA6-4EDE-92AD-CC6B4B05C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19"/>
            <a:ext cx="9143999" cy="23588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5256584"/>
          </a:xfrm>
        </p:spPr>
        <p:txBody>
          <a:bodyPr>
            <a:normAutofit fontScale="62500" lnSpcReduction="20000"/>
          </a:bodyPr>
          <a:lstStyle/>
          <a:p>
            <a:pPr marL="109728" indent="0" algn="just">
              <a:buNone/>
            </a:pPr>
            <a:r>
              <a:rPr lang="en-US" sz="2900" dirty="0">
                <a:latin typeface="Arial Black" panose="020B0A04020102020204" pitchFamily="34" charset="0"/>
                <a:cs typeface="Arial" panose="020B0604020202020204" pitchFamily="34" charset="0"/>
              </a:rPr>
              <a:t> </a:t>
            </a:r>
            <a:r>
              <a:rPr lang="ro-MD" sz="2900" dirty="0">
                <a:latin typeface="Arial Black" panose="020B0A04020102020204" pitchFamily="34" charset="0"/>
                <a:cs typeface="Arial" panose="020B0604020202020204" pitchFamily="34" charset="0"/>
              </a:rPr>
              <a:t>La </a:t>
            </a:r>
            <a:r>
              <a:rPr lang="ru-RU" sz="2900" dirty="0" err="1">
                <a:latin typeface="Arial Black" panose="020B0A04020102020204" pitchFamily="34" charset="0"/>
                <a:cs typeface="Arial" panose="020B0604020202020204" pitchFamily="34" charset="0"/>
              </a:rPr>
              <a:t>cercetarea</a:t>
            </a:r>
            <a:r>
              <a:rPr lang="ru-RU" sz="29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 Black" panose="020B0A04020102020204" pitchFamily="34" charset="0"/>
                <a:cs typeface="Arial" panose="020B0604020202020204" pitchFamily="34" charset="0"/>
              </a:rPr>
              <a:t>accidentelor</a:t>
            </a:r>
            <a:r>
              <a:rPr lang="ru-RU" sz="29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 Black" panose="020B0A04020102020204" pitchFamily="34" charset="0"/>
                <a:cs typeface="Arial" panose="020B0604020202020204" pitchFamily="34" charset="0"/>
              </a:rPr>
              <a:t>au</a:t>
            </a:r>
            <a:r>
              <a:rPr lang="ru-RU" sz="29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 Black" panose="020B0A04020102020204" pitchFamily="34" charset="0"/>
                <a:cs typeface="Arial" panose="020B0604020202020204" pitchFamily="34" charset="0"/>
              </a:rPr>
              <a:t>dreptul</a:t>
            </a:r>
            <a:r>
              <a:rPr lang="ru-RU" sz="29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 Black" panose="020B0A04020102020204" pitchFamily="34" charset="0"/>
                <a:cs typeface="Arial" panose="020B0604020202020204" pitchFamily="34" charset="0"/>
              </a:rPr>
              <a:t>să</a:t>
            </a:r>
            <a:r>
              <a:rPr lang="ru-RU" sz="29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 Black" panose="020B0A04020102020204" pitchFamily="34" charset="0"/>
                <a:cs typeface="Arial" panose="020B0604020202020204" pitchFamily="34" charset="0"/>
              </a:rPr>
              <a:t>participe</a:t>
            </a:r>
            <a:r>
              <a:rPr lang="ru-RU" sz="2900" dirty="0"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ru-RU" sz="2900" dirty="0" err="1">
                <a:latin typeface="Arial Black" panose="020B0A04020102020204" pitchFamily="34" charset="0"/>
                <a:cs typeface="Arial" panose="020B0604020202020204" pitchFamily="34" charset="0"/>
              </a:rPr>
              <a:t>după</a:t>
            </a:r>
            <a:r>
              <a:rPr lang="ru-RU" sz="29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 Black" panose="020B0A04020102020204" pitchFamily="34" charset="0"/>
                <a:cs typeface="Arial" panose="020B0604020202020204" pitchFamily="34" charset="0"/>
              </a:rPr>
              <a:t>caz</a:t>
            </a:r>
            <a:r>
              <a:rPr lang="ro-MD" sz="2900" dirty="0"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reprezentanţii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împuterniciţi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forului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superior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o-MD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reprezentanţii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împuterniciţi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autorităţilor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administraţiei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publice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locale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specialişti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securitatea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sănătatea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ro-MD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reprezentanţii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împuterniciţi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Casei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Naţionale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Asigurări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Sociale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organului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sindical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o-MD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reprezentanţii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împuterniciţi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centrului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teritorial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sănătate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publică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o-MD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persoanele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reprezintă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stabilit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interesele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accidentaţilor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ale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familiilor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acestora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MD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Aceşti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reprezentanţi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diferitor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autorităţi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instituţii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contribui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atît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efectuarea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corectă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operativă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cercetării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accidentelor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cît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exercitarea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controlului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asupra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corectitudinii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oportunităţii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acţiunilor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întreprinse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unitate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vederea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lichidării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cauzelor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producerii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accidentelor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înaintînd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asemenea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situaţii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prescripţii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legale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înlăturarea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încălcării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normelor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securitate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sănătate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normelor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igienă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MD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ro-MD" sz="2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cercetarea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accidentelor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s-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produs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obiectele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supuse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controlului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organelor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supraveghere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tehnică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energetică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dreptul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participe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reprezentanţii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împuterniciţi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acestor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organe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9EDA47-795D-44F5-80D5-E9FC799D5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085184"/>
            <a:ext cx="2808312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77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5400600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o-MD" sz="1500" b="1" dirty="0">
                <a:latin typeface="Arial" panose="020B0604020202020204" pitchFamily="34" charset="0"/>
                <a:cs typeface="Arial" panose="020B0604020202020204" pitchFamily="34" charset="0"/>
              </a:rPr>
              <a:t>    I.</a:t>
            </a:r>
            <a:r>
              <a:rPr lang="ro-MD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termen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24 de ore din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momentul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primirii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comunicării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despre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accident cu incapacitate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temporară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angajatorul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desemna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dispoziţie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scrisă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comisia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cercetare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comisie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O" sz="15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formează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puţin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trei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persoane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componenţa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căreia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intra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conducătorul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serviciului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(specialist)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securitatea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sănătatea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cîte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reprezentant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angajatorului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sindicatului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salariaţilor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ro-MD" sz="1500" b="1" dirty="0">
                <a:latin typeface="Arial" panose="020B0604020202020204" pitchFamily="34" charset="0"/>
                <a:cs typeface="Arial" panose="020B0604020202020204" pitchFamily="34" charset="0"/>
              </a:rPr>
              <a:t>    II.</a:t>
            </a:r>
            <a:r>
              <a:rPr lang="ro-MD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Comisia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cerceta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circumstanţele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cauzele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producerii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accidentului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întocmi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semna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termen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zile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lucrătoare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procesul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-verbal de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cercetare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care ulterior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aprobat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semnat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către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angajator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termen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de 24 de ore.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Accidentele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cercetate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Inspectoratul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Stat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finaliza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întocmirea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proces-verbal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cercetare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blancheta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antet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inspecţiei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teritoriale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 algn="just">
              <a:buNone/>
            </a:pPr>
            <a:r>
              <a:rPr lang="ro-MD" sz="1500" b="1" dirty="0">
                <a:latin typeface="Arial" panose="020B0604020202020204" pitchFamily="34" charset="0"/>
                <a:cs typeface="Arial" panose="020B0604020202020204" pitchFamily="34" charset="0"/>
              </a:rPr>
              <a:t>   III.</a:t>
            </a:r>
            <a:r>
              <a:rPr lang="ro-MD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Cercetarea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accidentelor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finaliza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întocmirea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dosarului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cercetare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cuprinde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procesul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-verbal de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cercetare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accidentului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declaraţiile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martorilor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ocular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accidentaților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accidentatului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acte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documente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necesare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clarificarea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circumstanţelor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cauzelor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condus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producerea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accidentului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09728" indent="0" algn="just">
              <a:buNone/>
            </a:pP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Dosarele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cercetare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accidentelor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ţin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evidenţă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păstrează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unitate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primărie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ru-RU" sz="1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iar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organele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interesate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funcţie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necesitate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cazul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lichidării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unităţii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primăriei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neasigurării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integrităţii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documentelor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dosarele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cercetare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accidentelor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transmite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spre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păstrare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arhivei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stat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>
                <a:latin typeface="Arial Black" panose="020B0A04020102020204" pitchFamily="34" charset="0"/>
              </a:rPr>
              <a:t>Cercetare</a:t>
            </a:r>
            <a:r>
              <a:rPr lang="ru-RU" sz="2400" dirty="0">
                <a:latin typeface="Arial Black" panose="020B0A04020102020204" pitchFamily="34" charset="0"/>
              </a:rPr>
              <a:t>  </a:t>
            </a:r>
            <a:r>
              <a:rPr lang="ru-RU" sz="2400" dirty="0" err="1">
                <a:latin typeface="Arial Black" panose="020B0A04020102020204" pitchFamily="34" charset="0"/>
              </a:rPr>
              <a:t>a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accidentelor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soldate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cu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incapacitate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temporară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de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muncă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E34306-47EF-4A7C-AA25-474B75B40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5589240"/>
            <a:ext cx="2520280" cy="12630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o-MD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Accidentele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grave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mortale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cercetate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inspectori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desemnați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autoritatea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competentă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domeniul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securității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sănătății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investigheze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evenimente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indiferent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orice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influență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 algn="just">
              <a:buNone/>
            </a:pPr>
            <a:r>
              <a:rPr lang="ro-MD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Actele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procedura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organizare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activităților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securitate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sănătate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instrucțiuni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fișe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instruire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personală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domeniul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sănătății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securității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locul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fișe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evaluare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riscurilor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jurnale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pot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retrase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organe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numai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acordul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inspectorului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nuncii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autorizat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investigheze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accidentul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 algn="just">
              <a:buNone/>
            </a:pPr>
            <a:endParaRPr lang="ru-RU" sz="1400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>
                <a:latin typeface="Arial Black" panose="020B0A04020102020204" pitchFamily="34" charset="0"/>
              </a:rPr>
              <a:t>Cercetare</a:t>
            </a:r>
            <a:r>
              <a:rPr lang="en-US" sz="2400" dirty="0">
                <a:latin typeface="Arial Black" panose="020B0A04020102020204" pitchFamily="34" charset="0"/>
              </a:rPr>
              <a:t>  a </a:t>
            </a:r>
            <a:r>
              <a:rPr lang="en-US" sz="2400" dirty="0" err="1">
                <a:latin typeface="Arial Black" panose="020B0A04020102020204" pitchFamily="34" charset="0"/>
              </a:rPr>
              <a:t>accidentelor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grele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șau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mortale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E8BA73-2765-49A9-B0E1-08A02E61C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38500"/>
            <a:ext cx="482600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ru-RU" sz="1400" dirty="0"/>
          </a:p>
          <a:p>
            <a:pPr marL="109728" indent="0" algn="just">
              <a:buNone/>
            </a:pPr>
            <a:r>
              <a:rPr lang="ro-MD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cererea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Inspectoratului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unităţii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instituţia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medicală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acordă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asistenţă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accidentatului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elibera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termen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ore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certificatul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privire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caracterul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vătămării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violente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organismului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acestuia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iar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instituţia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expertiză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medico-legală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termen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zile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după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finalizarea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expertizei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elibera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Inspectoratului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gratuit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concluzia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raportul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expertiză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medico-legală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asupra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cauzelor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decesului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accidentatului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 algn="just">
              <a:buNone/>
            </a:pPr>
            <a:r>
              <a:rPr lang="ro-MD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Evenimentul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produs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îndeplinirii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obligaţiilor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serviciu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auto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aerian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fluvial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naval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feroviar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fi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cercetat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conformitate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prevederile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Regulamentului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cercetare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accidentelor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folosind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după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caz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materialele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cercetare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întocmite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organele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supraveghere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traficului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caz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organele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supraveghere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traficului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temeiul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demers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elibera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angajatorului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inspectorului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termen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zile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momentul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finalizării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cercetării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concluzia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asupra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cauzelor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producerii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accidentului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persoanelor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încălcat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prevederile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actelor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normative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 algn="just">
              <a:buNone/>
            </a:pPr>
            <a:r>
              <a:rPr lang="ro-MD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termen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zile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emiterii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ordinului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investigare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accidentului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excepția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cazurilor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necesară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examinare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tehnică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situații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Inspectoratul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prelungi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perioada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până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primirea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necesarului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documentele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rezultatele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examinării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inspectorul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întocmește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semnează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verbal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cercetare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antetul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autorității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competente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domeniul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controlului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securității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sănătății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94123F-B6F2-406B-B377-220234CC7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661248"/>
            <a:ext cx="4248472" cy="119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11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FE29DA8-6288-4F57-9C81-16CDFA8C0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8640"/>
            <a:ext cx="8352928" cy="5256584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ro-RO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Cercetarea accidentelor, conform pct. 30-31 din Regulament, se va finaliza cu întocmirea dosarului de cercetare care va cuprinde:</a:t>
            </a:r>
          </a:p>
          <a:p>
            <a:pPr marL="109728" indent="0">
              <a:buNone/>
            </a:pPr>
            <a:r>
              <a:rPr lang="ro-RO" sz="2300" i="1" dirty="0">
                <a:latin typeface="Arial" panose="020B0604020202020204" pitchFamily="34" charset="0"/>
                <a:cs typeface="Arial" panose="020B0604020202020204" pitchFamily="34" charset="0"/>
              </a:rPr>
              <a:t>- procesul-verbal de cercetare a accidentului de muncă (în cazul accidentelor colective, procesul-verbal se va întocmi pentru fiecare accidentat);</a:t>
            </a:r>
            <a:br>
              <a:rPr lang="ro-RO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3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2300" i="1" dirty="0">
                <a:latin typeface="Arial" panose="020B0604020202020204" pitchFamily="34" charset="0"/>
                <a:cs typeface="Arial" panose="020B0604020202020204" pitchFamily="34" charset="0"/>
              </a:rPr>
              <a:t>opiniile participanţilor la cercetarea accidentului (după caz);</a:t>
            </a:r>
            <a:br>
              <a:rPr lang="ro-RO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3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2300" i="1" dirty="0">
                <a:latin typeface="Arial" panose="020B0604020202020204" pitchFamily="34" charset="0"/>
                <a:cs typeface="Arial" panose="020B0604020202020204" pitchFamily="34" charset="0"/>
              </a:rPr>
              <a:t>declaraţiile accidentaţilor (dacă va fi posibil);</a:t>
            </a:r>
            <a:br>
              <a:rPr lang="ro-RO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3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2300" i="1" dirty="0">
                <a:latin typeface="Arial" panose="020B0604020202020204" pitchFamily="34" charset="0"/>
                <a:cs typeface="Arial" panose="020B0604020202020204" pitchFamily="34" charset="0"/>
              </a:rPr>
              <a:t>declaraţiile persoanelor care au obligaţia să asigure măsurile de protecţie a muncii la locul de muncă unde s-a produs accidentul;</a:t>
            </a:r>
            <a:br>
              <a:rPr lang="ro-RO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3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2300" i="1" dirty="0">
                <a:latin typeface="Arial" panose="020B0604020202020204" pitchFamily="34" charset="0"/>
                <a:cs typeface="Arial" panose="020B0604020202020204" pitchFamily="34" charset="0"/>
              </a:rPr>
              <a:t>declaraţiile martorilor oculari;</a:t>
            </a:r>
            <a:br>
              <a:rPr lang="ro-RO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3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2300" i="1" dirty="0">
                <a:latin typeface="Arial" panose="020B0604020202020204" pitchFamily="34" charset="0"/>
                <a:cs typeface="Arial" panose="020B0604020202020204" pitchFamily="34" charset="0"/>
              </a:rPr>
              <a:t>fotografii şi scheme ale locului unde s-a produs accidentul;</a:t>
            </a:r>
            <a:br>
              <a:rPr lang="ro-RO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3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2300" i="1" dirty="0">
                <a:latin typeface="Arial" panose="020B0604020202020204" pitchFamily="34" charset="0"/>
                <a:cs typeface="Arial" panose="020B0604020202020204" pitchFamily="34" charset="0"/>
              </a:rPr>
              <a:t>alte acte şi documente necesare pentru clarificarea circumstanţelor şi cauzelor ce au condus la producerea accidentului;</a:t>
            </a:r>
            <a:br>
              <a:rPr lang="ro-RO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3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2300" i="1" dirty="0">
                <a:latin typeface="Arial" panose="020B0604020202020204" pitchFamily="34" charset="0"/>
                <a:cs typeface="Arial" panose="020B0604020202020204" pitchFamily="34" charset="0"/>
              </a:rPr>
              <a:t>încheierea expertizei tehnice (dacă este necesară);</a:t>
            </a:r>
            <a:br>
              <a:rPr lang="ro-RO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3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2300" i="1" dirty="0">
                <a:latin typeface="Arial" panose="020B0604020202020204" pitchFamily="34" charset="0"/>
                <a:cs typeface="Arial" panose="020B0604020202020204" pitchFamily="34" charset="0"/>
              </a:rPr>
              <a:t>certificatul medical cu privire la caracterul vătămării violente a organismului accidentatului;</a:t>
            </a:r>
            <a:br>
              <a:rPr lang="ro-RO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3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2300" i="1" dirty="0">
                <a:latin typeface="Arial" panose="020B0604020202020204" pitchFamily="34" charset="0"/>
                <a:cs typeface="Arial" panose="020B0604020202020204" pitchFamily="34" charset="0"/>
              </a:rPr>
              <a:t>concluzia din raportul de expertiză medico-legală asupra cauzelor decesului accidentatului (în cazul accidentelor mortale). </a:t>
            </a:r>
          </a:p>
          <a:p>
            <a:pPr marL="109728" indent="0">
              <a:buNone/>
            </a:pPr>
            <a:r>
              <a:rPr lang="ro-RO" sz="2300" i="1" dirty="0">
                <a:latin typeface="Arial" panose="020B0604020202020204" pitchFamily="34" charset="0"/>
                <a:cs typeface="Arial" panose="020B0604020202020204" pitchFamily="34" charset="0"/>
              </a:rPr>
              <a:t>Toate materialele din dosar trebuie să fie paginate şi şnuruite.</a:t>
            </a:r>
            <a:endParaRPr lang="ro-RO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779C22-55F8-4B42-8450-E9B597D44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9143999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12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FF49913-10D9-4CF3-9D53-F5F643D82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5746643"/>
          </a:xfrm>
        </p:spPr>
        <p:txBody>
          <a:bodyPr>
            <a:normAutofit fontScale="62500" lnSpcReduction="20000"/>
          </a:bodyPr>
          <a:lstStyle/>
          <a:p>
            <a:pPr marL="109728" indent="0" algn="ctr">
              <a:buNone/>
            </a:pPr>
            <a:r>
              <a:rPr lang="ro-RO" sz="2900" dirty="0">
                <a:latin typeface="Arial Black" panose="020B0A04020102020204" pitchFamily="34" charset="0"/>
              </a:rPr>
              <a:t>Indemnizaţie pentru incapacitate temporară de muncă</a:t>
            </a:r>
          </a:p>
          <a:p>
            <a:pPr marL="109728" indent="0" algn="just">
              <a:buNone/>
            </a:pPr>
            <a:r>
              <a:rPr lang="ro-RO" sz="26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În urma producerii accidentului de muncă sau a îmbolnăvirii profesionale, persoanele asigurate beneficiază de indemnizaţie pentru incapacitatea temporară de muncă, în temeiul art.14 al Legii asigurării pentru accidente de muncă şi boli profesionale                      nr.756 - XIV din 24.12.1999.</a:t>
            </a:r>
          </a:p>
          <a:p>
            <a:pPr marL="109728" indent="0" algn="just">
              <a:buNone/>
            </a:pPr>
            <a:r>
              <a:rPr lang="ro-RO" sz="26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Indemnizaţia pentru incapacitatea temporară de muncă în urma accidentului de muncă sau a îmbolnăvirii profesionale se acordă persoanelor asigurate </a:t>
            </a:r>
            <a:r>
              <a:rPr lang="ro-RO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indiferent de durata stagiului de cotizare.</a:t>
            </a:r>
          </a:p>
          <a:p>
            <a:pPr marL="109728" indent="0" algn="just">
              <a:buNone/>
            </a:pPr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   Cuantumul indemnizației pentru incapacitate temporară de muncă plătite din mijloacele bugetului asigurărilor sociale de stat constituie </a:t>
            </a:r>
            <a:r>
              <a:rPr lang="ro-RO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din baza de calcul al indemnizaţiilor de asigurări sociale</a:t>
            </a:r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, stabilită conform art. 7 din Legea nr. 289/2004 privind indemnizațiile pentru incapacitate temporară de muncă și alte prestații de asigurări sociale.</a:t>
            </a:r>
          </a:p>
          <a:p>
            <a:pPr marL="109728" indent="0" algn="just">
              <a:buNone/>
            </a:pPr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   Cuantumul indemnizației pentru incapacitate temporară de muncă plătite din mijloacele angajatorului constituie </a:t>
            </a:r>
            <a:r>
              <a:rPr lang="ro-RO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din salariul mediu al angajatului</a:t>
            </a:r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, determinat în modul stabilit de Guvern. Cuantumul indemnizației pentru incapacitate temporară de muncă plătite din mijloacele liber-profesionistului ce practică activitate în sectorul justiției se stabilește în proporție de 100% din salariul mediu lunar prognozat pe economie, stabilit de Guvern, pentru anul în care s-a produs riscul asigurat.</a:t>
            </a:r>
          </a:p>
          <a:p>
            <a:pPr marL="109728" indent="0" algn="just">
              <a:buNone/>
            </a:pPr>
            <a:r>
              <a:rPr lang="ro-RO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  Indemnizația pentru incapacitate temporară de muncă se plătește pentru                 </a:t>
            </a:r>
            <a:r>
              <a:rPr lang="ro-RO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de zile calendaristice</a:t>
            </a:r>
            <a:r>
              <a:rPr lang="ro-RO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, calculate de la data pierderii temporare a capacității de muncă, de către angajatorul la care s-a produs accidentul de muncă sau s-a constatat îmbolnăvirea profesională, din mijloacele proprii, iar din a 21-a zi calendaristică ­– de către Casa Națională de Asigurări Sociale, din mijloacele bugetului asigurărilor sociale de stat.</a:t>
            </a:r>
            <a:endParaRPr lang="ru-RU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2C9E74-7154-4FC6-9332-BDF057921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5445224"/>
            <a:ext cx="2143125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35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544616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urma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cercetărilor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accidentului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emite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acte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constatare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dovedi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cine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poartă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răspunderea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producerea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accidentului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angajatorul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angajatul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accidentatul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ambii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răspundere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mixtă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09728" indent="0" algn="just">
              <a:buNone/>
            </a:pP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Lucrătorului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căruia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i s-a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evaluat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procentul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capacităţii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păstrată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urmare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boli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profesionale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plăteşte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contul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unităţii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poartă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vina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accidentul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boala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profesională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lîngă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despăgubirea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stabilită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lege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indemnizaţie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unică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luîndu-se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bază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salariul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mediu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lunar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ţară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fiecare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procent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pierdere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capacităţii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puţin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salariu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anual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accidentatului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algn="ctr"/>
            <a:br>
              <a:rPr lang="ru-RU" sz="2400" dirty="0"/>
            </a:br>
            <a:br>
              <a:rPr lang="ru-RU" sz="2400" dirty="0"/>
            </a:br>
            <a:r>
              <a:rPr lang="en-US" sz="2400" dirty="0"/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determinare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indemnizației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unice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urmare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accidentului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i="1" dirty="0"/>
            </a:b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1ED41C-9D47-45F9-B802-66BB80CD4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3289300"/>
            <a:ext cx="6718300" cy="35687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408712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09728" indent="0" algn="just">
              <a:buNone/>
            </a:pP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conformitate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 18,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Legea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securității și sănătății în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 186/2008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caz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deces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lucrătorului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urma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boli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profesionale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unitatea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poartă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vina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accidentul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boala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profesională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repară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prejudiciul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persoanelor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dreptul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mărimea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stabilită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lege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plătește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contul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mijloacelor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proprii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indemnizație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unică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luându-se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bază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salariul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anual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celui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decedat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înmulțit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numărul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anilor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compleți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acesta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i-a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trăit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până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vârsta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62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puțin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salarii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medii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anuale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M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dependență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faptul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dacă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decesul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lucrătorului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survenit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urma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numai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vina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entităţii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accidentatului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aplică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răspunderea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mixtă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conform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legii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mărimea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indemnizației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unice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dependență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gradul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vinovăție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accidentatului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 algn="just">
              <a:buNone/>
            </a:pP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Dacă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reducerea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capacităţii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decesul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lucrătorului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survenit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urma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numai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vina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unităţii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accidentatului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aplică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răspunderea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mixtă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conform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legii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mărimea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indemnizaţiei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unice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dependenţă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gradul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vinovăţie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accidentatului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 algn="just">
              <a:buNone/>
            </a:pP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Indemnizaţia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unică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plăteşte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persoanelor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dreptul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către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unitatea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poartă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vina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accidentul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boala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profesională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 algn="just">
              <a:buNone/>
            </a:pP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cazul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unitatea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dispune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mijloacele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respective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plata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indemnizaţiei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unice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efectuează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hotărîrii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instanţei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judecătoreşti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contul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oricăror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bunuri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mijloace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ale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unităţii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956AD9-129C-47C6-9DC2-C902B8C12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4457700"/>
            <a:ext cx="3429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1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10445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Legea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sănătatea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și siguranța la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locul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186-XVI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10.07.2008);</a:t>
            </a:r>
            <a:endParaRPr lang="ro-M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ro-MO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Legea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asigurării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accidente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boli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profesionale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(nr. 756-XIV din 24.12.1999);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Regulamentul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cercetare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accidentelor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(HG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Republicii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Moldova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1361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22.12.2005);</a:t>
            </a:r>
          </a:p>
          <a:p>
            <a:pPr marL="109728" indent="0" algn="just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Regulamentului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privire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plata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decătre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întreprinderi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organizaţii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instituţii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indemnizaţiei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unice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pierderea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capacităcii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decesul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angajatului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urma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afecţiuni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profesionale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(HG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Republicii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Moldova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513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11.08.1993);</a:t>
            </a:r>
          </a:p>
          <a:p>
            <a:pPr marL="109728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Regulamentul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privire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condiţiile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stabilire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calcul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plată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indemnizaţiilor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incapacitate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temporară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(HG nr. 108 din 03.02.2005)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en-US" sz="1800" dirty="0" err="1">
                <a:latin typeface="Arial Black" panose="020B0A04020102020204" pitchFamily="34" charset="0"/>
              </a:rPr>
              <a:t>Cadru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ro-MO" sz="1800" dirty="0">
                <a:latin typeface="Arial Black" panose="020B0A04020102020204" pitchFamily="34" charset="0"/>
              </a:rPr>
              <a:t> legislativ </a:t>
            </a:r>
            <a:r>
              <a:rPr lang="en-US" sz="1800" dirty="0" err="1">
                <a:latin typeface="Arial Black" panose="020B0A04020102020204" pitchFamily="34" charset="0"/>
              </a:rPr>
              <a:t>pentru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cercetarea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accidentelor</a:t>
            </a:r>
            <a:r>
              <a:rPr lang="en-US" sz="1800" dirty="0">
                <a:latin typeface="Arial Black" panose="020B0A04020102020204" pitchFamily="34" charset="0"/>
              </a:rPr>
              <a:t> de </a:t>
            </a:r>
            <a:r>
              <a:rPr lang="en-US" sz="1800" dirty="0" err="1">
                <a:latin typeface="Arial Black" panose="020B0A04020102020204" pitchFamily="34" charset="0"/>
              </a:rPr>
              <a:t>muncă</a:t>
            </a:r>
            <a:r>
              <a:rPr lang="en-US" sz="1800" dirty="0">
                <a:latin typeface="Arial Black" panose="020B0A04020102020204" pitchFamily="34" charset="0"/>
              </a:rPr>
              <a:t>:</a:t>
            </a:r>
            <a:endParaRPr lang="ru-RU" sz="18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C8DA7D-812D-4C06-8172-D0E8AB07F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5184"/>
            <a:ext cx="9144000" cy="17728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340769"/>
            <a:ext cx="8712968" cy="4248472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o-MD" sz="1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o-MO" sz="1800" b="1" dirty="0">
                <a:latin typeface="Arial" panose="020B0604020202020204" pitchFamily="34" charset="0"/>
                <a:cs typeface="Arial" panose="020B0604020202020204" pitchFamily="34" charset="0"/>
              </a:rPr>
              <a:t>Încălcarea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legislaţiei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O" sz="1800" b="1" dirty="0">
                <a:latin typeface="Arial" panose="020B0604020202020204" pitchFamily="34" charset="0"/>
                <a:cs typeface="Arial" panose="020B0604020202020204" pitchFamily="34" charset="0"/>
              </a:rPr>
              <a:t>securității și sănățății muncii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care a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provocat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accidente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oameni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urmări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grave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O" sz="1800" b="1" dirty="0">
                <a:latin typeface="Arial" panose="020B0604020202020204" pitchFamily="34" charset="0"/>
                <a:cs typeface="Arial" panose="020B0604020202020204" pitchFamily="34" charset="0"/>
              </a:rPr>
              <a:t>conform art. 183 din Codul Penal (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№ 985 </a:t>
            </a:r>
            <a:r>
              <a:rPr lang="ro-MO" sz="1800" b="1" dirty="0"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18.04.2002)</a:t>
            </a:r>
            <a:r>
              <a:rPr lang="ro-MO" sz="1800" b="1" dirty="0">
                <a:latin typeface="Arial" panose="020B0604020202020204" pitchFamily="34" charset="0"/>
                <a:cs typeface="Arial" panose="020B0604020202020204" pitchFamily="34" charset="0"/>
              </a:rPr>
              <a:t> se scncționează: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Încălcarea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către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persoană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funcţie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răspundere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către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persoană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gestionează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organizaţie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comercială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obştească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altă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organizaţie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nestatală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tehnicii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securităţii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igienei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industriale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altor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reguli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protecţie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dacă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încălcare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provocat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accidente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oameni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urmări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grave,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pedepseşte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amendă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mărime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de la 550 la 850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unităţi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convenţionale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neremunerată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folosul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comunităţii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de la 100 la 200 de ore,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închisoare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pînă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la 2 ani.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M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Aceeaşi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acţiune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care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provocat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imprudenţă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decesul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persoane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pedepseşte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închisoare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de la 2 la 6 ani cu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privarea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dreptul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de a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ocupa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anumite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funcţii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de a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exercita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anumită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activitate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pe un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termen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pînă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la 3 ani.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MO" sz="2000" dirty="0">
                <a:latin typeface="Arial Black" panose="020B0A04020102020204" pitchFamily="34" charset="0"/>
              </a:rPr>
              <a:t>Sancțuni pentru încălcarea </a:t>
            </a:r>
            <a:r>
              <a:rPr lang="en-US" sz="2000" dirty="0" err="1">
                <a:latin typeface="Arial Black" panose="020B0A04020102020204" pitchFamily="34" charset="0"/>
              </a:rPr>
              <a:t>legislaţiei</a:t>
            </a:r>
            <a:r>
              <a:rPr lang="en-US" sz="2000" dirty="0">
                <a:latin typeface="Arial Black" panose="020B0A04020102020204" pitchFamily="34" charset="0"/>
              </a:rPr>
              <a:t> care a </a:t>
            </a:r>
            <a:r>
              <a:rPr lang="en-US" sz="2000" dirty="0" err="1">
                <a:latin typeface="Arial Black" panose="020B0A04020102020204" pitchFamily="34" charset="0"/>
              </a:rPr>
              <a:t>provocat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accidente</a:t>
            </a:r>
            <a:r>
              <a:rPr lang="en-US" sz="2000" dirty="0">
                <a:latin typeface="Arial Black" panose="020B0A04020102020204" pitchFamily="34" charset="0"/>
              </a:rPr>
              <a:t> cu </a:t>
            </a:r>
            <a:r>
              <a:rPr lang="en-US" sz="2000" dirty="0" err="1">
                <a:latin typeface="Arial Black" panose="020B0A04020102020204" pitchFamily="34" charset="0"/>
              </a:rPr>
              <a:t>oameni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sau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alte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urmări</a:t>
            </a:r>
            <a:r>
              <a:rPr lang="en-US" sz="2000" dirty="0">
                <a:latin typeface="Arial Black" panose="020B0A04020102020204" pitchFamily="34" charset="0"/>
              </a:rPr>
              <a:t> grave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C0165B-E4D2-4E29-B292-D0727417D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445224"/>
            <a:ext cx="3312368" cy="14127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FE2C982-8E53-441F-B46F-0E088A36B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26469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o-MD" sz="16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salariatii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cat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angajatorii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consulte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legea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atunci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vine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vorba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producerea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accident la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locul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salariatul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care sunt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drepturile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sale,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angajatorul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cum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procedeze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care sunt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obligatiile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responsabilitatile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sale.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ro-MD" sz="16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Fiecare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accidentat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martor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ocular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obligat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anunţe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imediat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accidentul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produs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conducătorului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său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direct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oricărui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conducător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superior al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acestuia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acorde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după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primul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ajutor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M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ro-MD" sz="1600" dirty="0">
                <a:latin typeface="Arial Black" panose="020B0A04020102020204" pitchFamily="34" charset="0"/>
                <a:cs typeface="Arial" panose="020B0604020202020204" pitchFamily="34" charset="0"/>
              </a:rPr>
              <a:t>       </a:t>
            </a:r>
            <a:r>
              <a:rPr lang="ru-RU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Conducătorul</a:t>
            </a:r>
            <a:r>
              <a:rPr lang="ru-RU" sz="1600" dirty="0"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fiind</a:t>
            </a:r>
            <a:r>
              <a:rPr lang="ru-RU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anunţat</a:t>
            </a:r>
            <a:r>
              <a:rPr lang="ru-RU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despre</a:t>
            </a:r>
            <a:r>
              <a:rPr lang="ru-RU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accident</a:t>
            </a:r>
            <a:r>
              <a:rPr lang="ru-RU" sz="1600" dirty="0"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va</a:t>
            </a:r>
            <a:r>
              <a:rPr lang="ru-RU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îndeplini</a:t>
            </a:r>
            <a:r>
              <a:rPr lang="ru-RU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următoarele</a:t>
            </a:r>
            <a:r>
              <a:rPr lang="ru-RU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acţiuni</a:t>
            </a:r>
            <a:r>
              <a:rPr lang="ru-RU" sz="1600" dirty="0"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</a:p>
          <a:p>
            <a:pPr marL="109728" indent="0" algn="just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organiza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acordarea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ajutorului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medical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accidentatului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dacă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necesar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îl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transporta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la 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instituţie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medicală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la care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solicita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certificatul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medical cu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privire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caracterul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vătămării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violente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organismului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acestuia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evacua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după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personalul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locul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accidentului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angajatorul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despre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accidentul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produs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menţine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neschimbată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situaţia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reală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care s-a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produs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accidentul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pînă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primirea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acordului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persoanelor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efectuează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cercetarea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cu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excepţia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cazurilor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menţinerea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acestei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situaţii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provoca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accidente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periclita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viaţa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sănătatea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persoane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M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ro-M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209EE9-7FFC-4002-A50C-056BA5890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192"/>
            <a:ext cx="9144000" cy="17008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Clasificarea accidentelor de munca</a:t>
            </a:r>
          </a:p>
          <a:p>
            <a:pPr marL="109728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Accidente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Accidente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afara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M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ro-M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ro-M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ro-M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ro-M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ro-M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ro-MD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Accident de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-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eveniment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care 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produs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vătămarea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violentă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organismului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salariatului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leziune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stres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psihologic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electrocutare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arsură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degerare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asfixiere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intoxicaţie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acută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leziuni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corporale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provocate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insecte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animale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calamităţi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naturale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etc.), ca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urmare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acţiunii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factor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risc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însuşire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stare,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fenomen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comportament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propriu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element al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sistemului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(executant,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sarcini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mijloace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producţie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mediu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care 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condus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pierderea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temporară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permanentă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capacităţii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decesul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salariatului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survenit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o-M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670A5F-CA8E-40E9-8DE0-5376AF37D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36910"/>
            <a:ext cx="2333625" cy="20478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79016B-02E0-48C5-A3E0-E868568F4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820965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5674635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Accident de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o-MD" sz="1400" dirty="0"/>
          </a:p>
          <a:p>
            <a:pPr marL="109728" indent="0">
              <a:buNone/>
            </a:pPr>
            <a:r>
              <a:rPr lang="ro-MD" sz="1400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îndeplinirii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sarcinii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obligaţiilor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serviciu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înainte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începerea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după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încetarea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lucrului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cînd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salariatul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deplasează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intrarea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incinta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întreprinderii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instituţiei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organizaţiei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continuare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unitate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pînă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locul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invers,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îşi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schimbă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îmbrăcămintea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personală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echipamentul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individual de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protecţie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invers,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preia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predă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locul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mijloacele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producţie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pauzelor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stabilite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cînd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salariatul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află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teritoriul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unităţii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locul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său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precum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frecventării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încăperilor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sanitaro-igienice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auxiliare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deplasării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domiciliu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invers, cu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transportul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oferit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unitate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stabilit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precum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îmbarcării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debarcării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mijloc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transport;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deplasării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unitatea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încadrat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salariatul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pînă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locul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organizat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afara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teritoriului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unităţii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pînă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la o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altă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unitate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invers,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îndeplinirea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sarcini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obligaţiilor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serviciu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util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traseul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stabilit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deplasării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indiferent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deplasare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mijlocul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transport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utilizat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f)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cadrul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participării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acţiuni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culturale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sportive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activităţi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organizate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unitate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ordinului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dispoziţiei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emise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angajator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g)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cadrul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acţiunii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întreprinse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proprie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iniţiativă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prevenirea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înlăturarea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pericol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ori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salvarea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altui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salariat de la un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pericol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circumstanţele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specificate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literele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a),b),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),d)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f);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o-MD" sz="1400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h)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instruirii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producţie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practicii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profesionale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bază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contract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încheiat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între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angajator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instituţia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învăţămînt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între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angajator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elevi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studenţi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55729E-6283-46C7-95C0-A0FC366E4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941167"/>
            <a:ext cx="3810000" cy="18894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ro-MD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Accident </a:t>
            </a:r>
            <a:r>
              <a:rPr lang="en-US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afara</a:t>
            </a:r>
            <a:r>
              <a:rPr lang="en-U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  un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eveniment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care 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provocat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vătămarea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violentă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organismului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salariatului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chiar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dacă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s-a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produs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acestuia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locul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teritoriul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unităţii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cauza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directă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căruia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determinată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fapte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nu au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legătură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îndeplinirea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sarcinii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obligaţiilor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serviciu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joacă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încăierare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automutilare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intenţionată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sinucidere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cazuri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boală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latentă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moarte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naturală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folosire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mijloacelor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producţie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scopuri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personale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fără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permisiunea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angajatorului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conducătorului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comitere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furt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avutul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unităţii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angajatorului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persoană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fizică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altele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gen).</a:t>
            </a:r>
            <a:endParaRPr lang="ro-MD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ro-MD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ro-MD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ro-MD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ro-MO" sz="2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o-MD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ro-MD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ro-MD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ro-MD" sz="21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legislaţia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vigoare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enunţate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multe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criterii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clasificarea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accidentelor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celor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afara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09728" indent="0" algn="just">
              <a:buNone/>
            </a:pPr>
            <a:r>
              <a:rPr lang="ro-MD" sz="21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o-MO" sz="2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lasificarea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accidentelor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importantă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atît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determinarea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condiţiilor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acestea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comunicate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cercetate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înregistrate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cît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stabilirea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răspunderii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juridice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celor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vinovaţi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producerea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lor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totodată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despăgubirilor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persoanele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accidentate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EB9481-B807-4493-A2B0-31AD5AE3D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2420888"/>
            <a:ext cx="314325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o-MO" sz="1800" dirty="0"/>
              <a:t> </a:t>
            </a:r>
            <a:r>
              <a:rPr lang="ro-MO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ccidentele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divizează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trei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categorii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funcţie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urmările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produse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asupra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persoanei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accidentate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o-MD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accident care produce incapacitate </a:t>
            </a:r>
            <a:r>
              <a:rPr 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temporară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–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eveniment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provocat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pierderea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parţială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totală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către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salariat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capacităţii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un interval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puţin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cu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caracter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reversibil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după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terminarea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tratamentului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medical,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confirmată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instituţia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medicală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stabilit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b) 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accident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grav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–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eveniment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care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provocat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vătămarea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gravă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organismului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salariatului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confirmată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instituţia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medicală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stabilit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accident mortal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–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eveniment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care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cauzat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imediat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după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anumit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interval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producerea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decesul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salariatului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confirmat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instituţia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expertiză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medico-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legală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stabilit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A5BE31-77DF-4E2F-ACB3-5A9F40845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861049"/>
            <a:ext cx="5328592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o-MO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o-MD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Clasificarea accidentelor de muncă î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funcţie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numărul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persoanelor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afectate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a) 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accident individual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urma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căruia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afectat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singur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salariat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b) 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accident </a:t>
            </a:r>
            <a:r>
              <a:rPr 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colectiv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urma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căruia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afectaţi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acelaşi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acelaşi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loc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aceeaşi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cauză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minimum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salariaţi</a:t>
            </a:r>
            <a:r>
              <a:rPr lang="ro-MO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o-MO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o-MD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 Clasificarea accidentelor de muncă î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funcţie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momentul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care s-au </a:t>
            </a:r>
            <a:r>
              <a:rPr 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produs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efectele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a) 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accidente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căror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efecte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produc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imediat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b) 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accidente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căror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efecte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manifestă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ulterior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c) 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accidente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efecte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imediate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însoţite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ulterior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efecte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o-MD" dirty="0"/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DFA890-8BD4-4B22-AAB4-7359E80E1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9144000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25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568952" cy="561662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ro-M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ro-M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ro-M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Angajatorul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comunica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imediat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producerea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accidentelor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locul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orice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mijloace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comunicare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Inspectoratului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Stat 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comunicare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022 494129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Casei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Naţionale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Asigurări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Sociale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după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forului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superior,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organului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sindical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ramură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interramural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organelor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supraveghere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tehnică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energetică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centrului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teritorial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sănătate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publică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cazuri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intoxicaţie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acută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cazul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producerii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accidentelor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grave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mortale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angajatorul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comunice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suplimentar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inspectoratului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poliţie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raza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raionului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sectorului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care s-a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accidentul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M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ro-MO" sz="3200" dirty="0"/>
          </a:p>
          <a:p>
            <a:pPr marL="109728" indent="0">
              <a:buNone/>
            </a:pPr>
            <a:endParaRPr lang="ro-MO" sz="3200" dirty="0"/>
          </a:p>
          <a:p>
            <a:endParaRPr lang="ru-RU" sz="3200" dirty="0"/>
          </a:p>
          <a:p>
            <a:endParaRPr lang="ru-RU" sz="29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501008"/>
            <a:ext cx="9144000" cy="33569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1520" y="3733365"/>
            <a:ext cx="856895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Conducerea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unităţii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este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obligată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comunice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autorităţilor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competente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datele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despre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accidentul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de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muncă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s-a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produs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şi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anume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- </a:t>
            </a:r>
            <a:r>
              <a:rPr kumimoji="0" lang="ro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denumirea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adresa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unităţii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sau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angajatorului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persoană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fizică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;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-</a:t>
            </a:r>
            <a:r>
              <a:rPr kumimoji="0" lang="ro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numele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prenumele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starea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familială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vîrsta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şi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profesia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accidentatului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(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accidentaţilor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);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- </a:t>
            </a:r>
            <a:r>
              <a:rPr kumimoji="0" lang="ro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data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şi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ora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producerii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accidentului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;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o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locul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şi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circumstanţele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care se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cunosc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în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legătură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cu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accidentul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produs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; </a:t>
            </a:r>
            <a:endParaRPr kumimoji="0" lang="ro-M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o-MO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caracterul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vătămării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violente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organismului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accidentatului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;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- </a:t>
            </a:r>
            <a:r>
              <a:rPr kumimoji="0" lang="ro-M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numele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şi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funcţia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persoanei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care a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transmis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comunicarea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telefonul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367EDE-C481-4710-8A5F-B26BFF9F8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28" y="44624"/>
            <a:ext cx="5656276" cy="16558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2C4694-B180-40DE-BE38-E3B90C6F9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4079"/>
            <a:ext cx="1524000" cy="147637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552</TotalTime>
  <Words>3347</Words>
  <Application>Microsoft Office PowerPoint</Application>
  <PresentationFormat>Экран (4:3)</PresentationFormat>
  <Paragraphs>113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Lucida Sans Unicode</vt:lpstr>
      <vt:lpstr>Verdana</vt:lpstr>
      <vt:lpstr>Wingdings</vt:lpstr>
      <vt:lpstr>Wingdings 2</vt:lpstr>
      <vt:lpstr>Wingdings 3</vt:lpstr>
      <vt:lpstr>Открытая</vt:lpstr>
      <vt:lpstr>   Accidente de muncă Modul de cercetare a accidentelor de muncă </vt:lpstr>
      <vt:lpstr>Cadru  legislativ pentru cercetarea accidentelor de muncă: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Cercetarea accidentelor  </vt:lpstr>
      <vt:lpstr>Презентация PowerPoint</vt:lpstr>
      <vt:lpstr>Cercetare  a accidentelor soldate cu incapacitate temporară de muncă</vt:lpstr>
      <vt:lpstr>Cercetare  a accidentelor grele șau mortale</vt:lpstr>
      <vt:lpstr>Презентация PowerPoint</vt:lpstr>
      <vt:lpstr>Презентация PowerPoint</vt:lpstr>
      <vt:lpstr>Презентация PowerPoint</vt:lpstr>
      <vt:lpstr>   Modul  de determinare a indemnizației unice ca urmare a accidentului de muncă  </vt:lpstr>
      <vt:lpstr>Презентация PowerPoint</vt:lpstr>
      <vt:lpstr>Sancțuni pentru încălcarea legislaţiei care a provocat accidente cu oameni sau alte urmări grave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Задачи кадровой работы на предприятии </dc:title>
  <dc:creator>Любовь</dc:creator>
  <cp:lastModifiedBy>Liuba Mursa</cp:lastModifiedBy>
  <cp:revision>82</cp:revision>
  <dcterms:created xsi:type="dcterms:W3CDTF">2021-05-11T18:37:45Z</dcterms:created>
  <dcterms:modified xsi:type="dcterms:W3CDTF">2023-10-21T19:43:41Z</dcterms:modified>
</cp:coreProperties>
</file>